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57" r:id="rId2"/>
    <p:sldId id="273" r:id="rId3"/>
    <p:sldId id="258" r:id="rId4"/>
    <p:sldId id="259" r:id="rId5"/>
    <p:sldId id="274" r:id="rId6"/>
    <p:sldId id="275" r:id="rId7"/>
    <p:sldId id="261" r:id="rId8"/>
    <p:sldId id="262" r:id="rId9"/>
    <p:sldId id="263" r:id="rId10"/>
    <p:sldId id="276" r:id="rId11"/>
    <p:sldId id="264" r:id="rId12"/>
    <p:sldId id="265" r:id="rId13"/>
    <p:sldId id="266" r:id="rId14"/>
    <p:sldId id="267" r:id="rId15"/>
    <p:sldId id="268" r:id="rId16"/>
    <p:sldId id="269" r:id="rId17"/>
    <p:sldId id="270" r:id="rId18"/>
    <p:sldId id="271" r:id="rId19"/>
    <p:sldId id="272"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03B7E"/>
    <a:srgbClr val="B14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2" autoAdjust="0"/>
    <p:restoredTop sz="72570" autoAdjust="0"/>
  </p:normalViewPr>
  <p:slideViewPr>
    <p:cSldViewPr snapToGrid="0" snapToObjects="1">
      <p:cViewPr varScale="1">
        <p:scale>
          <a:sx n="59" d="100"/>
          <a:sy n="59" d="100"/>
        </p:scale>
        <p:origin x="90" y="414"/>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5C498-9A9C-764D-B6F1-237599E8A721}" type="datetimeFigureOut">
              <a:rPr lang="en-US"/>
              <a:pPr>
                <a:defRPr/>
              </a:pPr>
              <a:t>6/23/2022</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ED9D3B7-7C65-2F44-B8CE-1AE4CFFD329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E5E2D6-94F0-5445-8872-D2557A2AA862}" type="datetimeFigureOut">
              <a:rPr lang="en-US"/>
              <a:pPr>
                <a:defRPr/>
              </a:pPr>
              <a:t>6/23/2022</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745E52-6025-A649-9923-01E10DB281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35f961174a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35f961174a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35f961174a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35f961174a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COCI information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35f961174a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35f961174a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35f961174a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35f961174a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files, add the ICAS recommendation Singular GE Pathway (AB 928)</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35f961174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35f961174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35f961174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35f961174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35f961174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35f961174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35f961174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35f961174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dirty="0"/>
              <a:t>POLL QUESTIONS (both on </a:t>
            </a:r>
            <a:r>
              <a:rPr lang="en-US" dirty="0" err="1"/>
              <a:t>Pathable</a:t>
            </a:r>
            <a:r>
              <a:rPr lang="en-US" dirty="0"/>
              <a:t> and in the room):</a:t>
            </a:r>
          </a:p>
          <a:p>
            <a:pPr marL="0" lvl="0" indent="0" algn="l" rtl="0">
              <a:spcBef>
                <a:spcPts val="1000"/>
              </a:spcBef>
              <a:spcAft>
                <a:spcPts val="0"/>
              </a:spcAft>
              <a:buNone/>
            </a:pPr>
            <a:r>
              <a:rPr lang="en-US" dirty="0"/>
              <a:t>POLL 1: Who’s in the room? (What roles are represented in this session’s audience?)</a:t>
            </a:r>
          </a:p>
          <a:p>
            <a:pPr marL="0" lvl="0" indent="0" algn="l" rtl="0">
              <a:spcBef>
                <a:spcPts val="1000"/>
              </a:spcBef>
              <a:spcAft>
                <a:spcPts val="0"/>
              </a:spcAft>
              <a:buNone/>
            </a:pPr>
            <a:r>
              <a:rPr lang="en-US" dirty="0"/>
              <a:t>POLL 2: Years of Experience? (less than one year, 1-3, 4+)?</a:t>
            </a:r>
          </a:p>
          <a:p>
            <a:pPr marL="0" lvl="0" indent="0" algn="l" rtl="0">
              <a:spcBef>
                <a:spcPts val="1000"/>
              </a:spcBef>
              <a:spcAft>
                <a:spcPts val="0"/>
              </a:spcAft>
              <a:buNone/>
            </a:pPr>
            <a:r>
              <a:rPr lang="en-US" dirty="0"/>
              <a:t>POLL 3: Are you in a single or multi-college district?</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small list provided from the California Intersegmental Articulation Council (CIAC)- California Articulation Policy and Procedures Handbook. (link provided on next page)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5</a:t>
            </a:fld>
            <a:endParaRPr lang="en-US" altLang="en-US"/>
          </a:p>
        </p:txBody>
      </p:sp>
    </p:spTree>
    <p:extLst>
      <p:ext uri="{BB962C8B-B14F-4D97-AF65-F5344CB8AC3E}">
        <p14:creationId xmlns:p14="http://schemas.microsoft.com/office/powerpoint/2010/main" val="39616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6</a:t>
            </a:fld>
            <a:endParaRPr lang="en-US" altLang="en-US"/>
          </a:p>
        </p:txBody>
      </p:sp>
    </p:spTree>
    <p:extLst>
      <p:ext uri="{BB962C8B-B14F-4D97-AF65-F5344CB8AC3E}">
        <p14:creationId xmlns:p14="http://schemas.microsoft.com/office/powerpoint/2010/main" val="590008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35f961174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35f961174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5f961174a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5f961174a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CTE Advisory Logistics Example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35f961174a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35f961174a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5250" lvl="0" indent="0" algn="l" rtl="0">
              <a:spcBef>
                <a:spcPts val="0"/>
              </a:spcBef>
              <a:spcAft>
                <a:spcPts val="0"/>
              </a:spcAft>
              <a:buClr>
                <a:srgbClr val="674831"/>
              </a:buClr>
              <a:buSzPts val="2100"/>
              <a:buFont typeface="Arial"/>
              <a:buNone/>
            </a:pPr>
            <a:r>
              <a:rPr lang="en-US" sz="2100" dirty="0">
                <a:solidFill>
                  <a:srgbClr val="000000"/>
                </a:solidFill>
                <a:latin typeface="Arial"/>
                <a:ea typeface="Arial"/>
                <a:cs typeface="Arial"/>
                <a:sym typeface="Arial"/>
              </a:rPr>
              <a:t>FDRG – Roles and Responsibilities</a:t>
            </a:r>
          </a:p>
          <a:p>
            <a:pPr marL="95250" lvl="0" indent="0" algn="l" rtl="0">
              <a:spcBef>
                <a:spcPts val="0"/>
              </a:spcBef>
              <a:spcAft>
                <a:spcPts val="0"/>
              </a:spcAft>
              <a:buClr>
                <a:srgbClr val="674831"/>
              </a:buClr>
              <a:buSzPts val="2100"/>
              <a:buFont typeface="Arial"/>
              <a:buNone/>
            </a:pPr>
            <a:endParaRPr lang="en-US" sz="2100" dirty="0">
              <a:solidFill>
                <a:srgbClr val="000000"/>
              </a:solidFill>
              <a:latin typeface="Arial"/>
              <a:ea typeface="Arial"/>
              <a:cs typeface="Arial"/>
              <a:sym typeface="Arial"/>
            </a:endParaRPr>
          </a:p>
          <a:p>
            <a:pPr marL="95250" lvl="0" indent="0" algn="l" rtl="0">
              <a:spcBef>
                <a:spcPts val="0"/>
              </a:spcBef>
              <a:spcAft>
                <a:spcPts val="0"/>
              </a:spcAft>
              <a:buClr>
                <a:srgbClr val="674831"/>
              </a:buClr>
              <a:buSzPts val="2100"/>
              <a:buFont typeface="Arial"/>
              <a:buNone/>
            </a:pPr>
            <a:r>
              <a:rPr lang="en-US" sz="2100" dirty="0">
                <a:solidFill>
                  <a:srgbClr val="000000"/>
                </a:solidFill>
                <a:latin typeface="Arial"/>
                <a:ea typeface="Arial"/>
                <a:cs typeface="Arial"/>
                <a:sym typeface="Arial"/>
              </a:rPr>
              <a:t>Considerations for structuring your ADT</a:t>
            </a:r>
          </a:p>
          <a:p>
            <a:pPr marL="914400" lvl="1" indent="-336550" algn="l" rtl="0">
              <a:spcBef>
                <a:spcPts val="0"/>
              </a:spcBef>
              <a:spcAft>
                <a:spcPts val="0"/>
              </a:spcAft>
              <a:buClr>
                <a:srgbClr val="674831"/>
              </a:buClr>
              <a:buSzPts val="1700"/>
              <a:buFont typeface="Arial"/>
              <a:buChar char="•"/>
            </a:pPr>
            <a:r>
              <a:rPr lang="en-US" sz="1700" dirty="0">
                <a:solidFill>
                  <a:srgbClr val="000000"/>
                </a:solidFill>
                <a:latin typeface="Arial"/>
                <a:ea typeface="Arial"/>
                <a:cs typeface="Arial"/>
                <a:sym typeface="Arial"/>
              </a:rPr>
              <a:t>CSU designation of “similar”</a:t>
            </a:r>
          </a:p>
          <a:p>
            <a:pPr marL="914400" lvl="1" indent="-336550" algn="l" rtl="0">
              <a:spcBef>
                <a:spcPts val="0"/>
              </a:spcBef>
              <a:spcAft>
                <a:spcPts val="0"/>
              </a:spcAft>
              <a:buClr>
                <a:srgbClr val="674831"/>
              </a:buClr>
              <a:buSzPts val="1700"/>
              <a:buFont typeface="Arial"/>
              <a:buChar char="•"/>
            </a:pPr>
            <a:endParaRPr lang="en-US" sz="1700" dirty="0">
              <a:solidFill>
                <a:srgbClr val="000000"/>
              </a:solidFill>
              <a:latin typeface="Arial"/>
              <a:ea typeface="Arial"/>
              <a:cs typeface="Arial"/>
              <a:sym typeface="Arial"/>
            </a:endParaRPr>
          </a:p>
          <a:p>
            <a:pPr marL="577850" lvl="1" indent="0" algn="l" rtl="0">
              <a:spcBef>
                <a:spcPts val="0"/>
              </a:spcBef>
              <a:spcAft>
                <a:spcPts val="0"/>
              </a:spcAft>
              <a:buClr>
                <a:srgbClr val="674831"/>
              </a:buClr>
              <a:buSzPts val="1700"/>
              <a:buFont typeface="Arial"/>
              <a:buNone/>
            </a:pPr>
            <a:endParaRPr lang="en-US" sz="1700" dirty="0">
              <a:solidFill>
                <a:srgbClr val="000000"/>
              </a:solidFill>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35f961174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35f961174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Just a sample of a submitted TMC using C-ID Descriptor, AAM, GECC, and BCT</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35f961174a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35f961174a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Course Identification Numbering System (c-id.net)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4768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816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4768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8298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2652FEF-1DB5-3640-84E9-76C2AEBC29FA}"/>
              </a:ext>
            </a:extLst>
          </p:cNvPr>
          <p:cNvPicPr>
            <a:picLocks noChangeAspect="1" noChangeArrowheads="1"/>
          </p:cNvPicPr>
          <p:nvPr userDrawn="1"/>
        </p:nvPicPr>
        <p:blipFill>
          <a:blip r:embed="rId2"/>
          <a:stretch>
            <a:fillRect/>
          </a:stretch>
        </p:blipFill>
        <p:spPr bwMode="auto">
          <a:xfrm>
            <a:off x="425" y="0"/>
            <a:ext cx="121911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82910" y="403412"/>
            <a:ext cx="8670888" cy="1685768"/>
          </a:xfrm>
        </p:spPr>
        <p:txBody>
          <a:bodyPr>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02000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24CB3E9-34D1-9147-A9F0-791F0C3C99BD}"/>
              </a:ext>
            </a:extLst>
          </p:cNvPr>
          <p:cNvPicPr>
            <a:picLocks noChangeAspect="1"/>
          </p:cNvPicPr>
          <p:nvPr userDrawn="1"/>
        </p:nvPicPr>
        <p:blipFill>
          <a:blip r:embed="rId3"/>
          <a:stretch>
            <a:fillRect/>
          </a:stretch>
        </p:blipFill>
        <p:spPr>
          <a:xfrm>
            <a:off x="-7112" y="5463"/>
            <a:ext cx="820737" cy="6847074"/>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spTree>
    <p:extLst>
      <p:ext uri="{BB962C8B-B14F-4D97-AF65-F5344CB8AC3E}">
        <p14:creationId xmlns:p14="http://schemas.microsoft.com/office/powerpoint/2010/main" val="3530744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8" name="Picture 7">
            <a:extLst>
              <a:ext uri="{FF2B5EF4-FFF2-40B4-BE49-F238E27FC236}">
                <a16:creationId xmlns:a16="http://schemas.microsoft.com/office/drawing/2014/main" id="{E5C9404B-2868-264C-B504-B836A1219C9D}"/>
              </a:ext>
            </a:extLst>
          </p:cNvPr>
          <p:cNvPicPr>
            <a:picLocks noChangeAspect="1"/>
          </p:cNvPicPr>
          <p:nvPr userDrawn="1"/>
        </p:nvPicPr>
        <p:blipFill>
          <a:blip r:embed="rId3"/>
          <a:stretch>
            <a:fillRect/>
          </a:stretch>
        </p:blipFill>
        <p:spPr>
          <a:xfrm>
            <a:off x="-7112" y="5463"/>
            <a:ext cx="820737" cy="6847074"/>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44833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pPr>
              <a:defRPr/>
            </a:pPr>
            <a:fld id="{55F1E47E-D7EC-2141-BEFC-978E97EE44D1}" type="slidenum">
              <a:rPr lang="en-US" altLang="en-US"/>
              <a:pPr>
                <a:defRPr/>
              </a:pPr>
              <a:t>‹#›</a:t>
            </a:fld>
            <a:endParaRPr lang="en-US" altLang="en-US"/>
          </a:p>
        </p:txBody>
      </p:sp>
    </p:spTree>
    <p:extLst>
      <p:ext uri="{BB962C8B-B14F-4D97-AF65-F5344CB8AC3E}">
        <p14:creationId xmlns:p14="http://schemas.microsoft.com/office/powerpoint/2010/main" val="424295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4873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803B18D-F6BB-7446-AB8B-B65811EA60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10" r:id="rId2"/>
    <p:sldLayoutId id="2147483804" r:id="rId3"/>
    <p:sldLayoutId id="2147483805" r:id="rId4"/>
    <p:sldLayoutId id="2147483806" r:id="rId5"/>
    <p:sldLayoutId id="2147483809" r:id="rId6"/>
    <p:sldLayoutId id="2147483811" r:id="rId7"/>
  </p:sldLayoutIdLst>
  <p:hf hdr="0" dt="0"/>
  <p:txStyles>
    <p:titleStyle>
      <a:lvl1pPr algn="l" rtl="0" eaLnBrk="1" fontAlgn="base" hangingPunct="1">
        <a:lnSpc>
          <a:spcPct val="90000"/>
        </a:lnSpc>
        <a:spcBef>
          <a:spcPct val="0"/>
        </a:spcBef>
        <a:spcAft>
          <a:spcPct val="0"/>
        </a:spcAft>
        <a:defRPr sz="4400" kern="1200">
          <a:solidFill>
            <a:srgbClr val="703B7E"/>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ssist.org/"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leginfo.legislature.ca.gov/faces/home.xhtml"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asccc.org/legislative-liaiso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sccc.org/content/new-faculty-application-statewide-service"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s://icas-ca.org/wp-content/uploads/2020/06/IGETC-STANDARDS-FINAL-Approved-June-3-2020.pdf" TargetMode="External"/><Relationship Id="rId3" Type="http://schemas.openxmlformats.org/officeDocument/2006/relationships/hyperlink" Target="mailto:info@asccc.org" TargetMode="External"/><Relationship Id="rId7" Type="http://schemas.openxmlformats.org/officeDocument/2006/relationships/hyperlink" Target="https://www2.calstate.edu/csu-system/administration/academic-and-student-affairs/academic-programs-innovations-and-faculty-development/geac/documents/GE-Reviewers-Guiding-Notes.pdf"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icas-ca.org/wp-content/uploads/2020/06/2019-UPDATE_ICAS_Memo_to_Articulation.pdf" TargetMode="External"/><Relationship Id="rId5" Type="http://schemas.openxmlformats.org/officeDocument/2006/relationships/hyperlink" Target="https://www.csusb.edu/sites/default/files/upload/file/CIAC_Handbook_Spring_2013.pdf" TargetMode="External"/><Relationship Id="rId10" Type="http://schemas.openxmlformats.org/officeDocument/2006/relationships/hyperlink" Target="https://www.cccco.edu/-/media/CCCCO-Website/Reports/CCCCO_Report_Program_Course_Approval-web-102819.pdf?la=en&amp;hash=06918DD585E9F8C0805334FEA3EB1E6872C22F16" TargetMode="External"/><Relationship Id="rId4" Type="http://schemas.openxmlformats.org/officeDocument/2006/relationships/hyperlink" Target="https://www.ccccurriculum.net/articulation/" TargetMode="External"/><Relationship Id="rId9" Type="http://schemas.openxmlformats.org/officeDocument/2006/relationships/hyperlink" Target="https://c-id.net/page/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csusb.edu/ciac/ciac-resources/articulation-handbook"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AA250F80-C27E-2049-9EEA-4C8186D8701D}"/>
              </a:ext>
            </a:extLst>
          </p:cNvPr>
          <p:cNvSpPr>
            <a:spLocks noGrp="1" noChangeArrowheads="1"/>
          </p:cNvSpPr>
          <p:nvPr>
            <p:ph type="title"/>
          </p:nvPr>
        </p:nvSpPr>
        <p:spPr>
          <a:xfrm>
            <a:off x="958850" y="4292601"/>
            <a:ext cx="10433050" cy="2127250"/>
          </a:xfrm>
        </p:spPr>
        <p:txBody>
          <a:bodyPr>
            <a:normAutofit/>
          </a:bodyPr>
          <a:lstStyle/>
          <a:p>
            <a:r>
              <a:rPr lang="en-US" dirty="0"/>
              <a:t>Collaboration between Curriculum and Articulation to Support Student Transfer</a:t>
            </a:r>
            <a:br>
              <a:rPr lang="en-US" sz="1800" dirty="0"/>
            </a:br>
            <a:br>
              <a:rPr lang="en-US" sz="1800" dirty="0"/>
            </a:br>
            <a:r>
              <a:rPr lang="en-US" sz="1800" dirty="0"/>
              <a:t>Friday, July 8, 2022 </a:t>
            </a:r>
            <a:r>
              <a:rPr lang="en-US" sz="1800" dirty="0">
                <a:solidFill>
                  <a:schemeClr val="accent1"/>
                </a:solidFill>
                <a:latin typeface="Arial" panose="020B0604020202020204" pitchFamily="34" charset="0"/>
                <a:cs typeface="Arial" panose="020B0604020202020204" pitchFamily="34" charset="0"/>
              </a:rPr>
              <a:t>ǀ </a:t>
            </a:r>
            <a:r>
              <a:rPr lang="en-US" sz="1800" dirty="0">
                <a:latin typeface="Arial" panose="020B0604020202020204" pitchFamily="34" charset="0"/>
                <a:cs typeface="Arial" panose="020B0604020202020204" pitchFamily="34" charset="0"/>
              </a:rPr>
              <a:t>2:15pm -3:30pm</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F3064-9ACF-5344-E34C-56E7E83CA66C}"/>
              </a:ext>
            </a:extLst>
          </p:cNvPr>
          <p:cNvSpPr>
            <a:spLocks noGrp="1"/>
          </p:cNvSpPr>
          <p:nvPr>
            <p:ph type="title"/>
          </p:nvPr>
        </p:nvSpPr>
        <p:spPr>
          <a:xfrm>
            <a:off x="1277650" y="365126"/>
            <a:ext cx="10046043" cy="924832"/>
          </a:xfrm>
        </p:spPr>
        <p:txBody>
          <a:bodyPr/>
          <a:lstStyle/>
          <a:p>
            <a:r>
              <a:rPr lang="en-US" dirty="0"/>
              <a:t>Instructions included on the template</a:t>
            </a:r>
          </a:p>
        </p:txBody>
      </p:sp>
      <p:sp>
        <p:nvSpPr>
          <p:cNvPr id="3" name="Content Placeholder 2">
            <a:extLst>
              <a:ext uri="{FF2B5EF4-FFF2-40B4-BE49-F238E27FC236}">
                <a16:creationId xmlns:a16="http://schemas.microsoft.com/office/drawing/2014/main" id="{65F75B20-795F-C828-3073-0DC68D7A08BE}"/>
              </a:ext>
            </a:extLst>
          </p:cNvPr>
          <p:cNvSpPr>
            <a:spLocks noGrp="1"/>
          </p:cNvSpPr>
          <p:nvPr>
            <p:ph sz="half" idx="1"/>
          </p:nvPr>
        </p:nvSpPr>
        <p:spPr/>
        <p:txBody>
          <a:bodyPr/>
          <a:lstStyle/>
          <a:p>
            <a:pPr marL="0" lvl="0" indent="0" algn="l" rtl="0">
              <a:lnSpc>
                <a:spcPct val="100000"/>
              </a:lnSpc>
              <a:spcBef>
                <a:spcPts val="1200"/>
              </a:spcBef>
              <a:spcAft>
                <a:spcPts val="0"/>
              </a:spcAft>
              <a:buNone/>
            </a:pPr>
            <a:r>
              <a:rPr lang="en-US" sz="2400" i="1" dirty="0">
                <a:solidFill>
                  <a:srgbClr val="000000"/>
                </a:solidFill>
                <a:latin typeface="Arial"/>
                <a:ea typeface="Arial"/>
                <a:cs typeface="Arial"/>
                <a:sym typeface="Arial"/>
              </a:rPr>
              <a:t>Attach the appropriate ASSIST documentation as follows:</a:t>
            </a:r>
          </a:p>
          <a:p>
            <a:pPr marL="0" lvl="0" indent="0" algn="l" rtl="0">
              <a:lnSpc>
                <a:spcPct val="100000"/>
              </a:lnSpc>
              <a:spcBef>
                <a:spcPts val="1200"/>
              </a:spcBef>
              <a:spcAft>
                <a:spcPts val="0"/>
              </a:spcAft>
              <a:buNone/>
            </a:pPr>
            <a:r>
              <a:rPr lang="en-US" sz="2400" i="1" dirty="0">
                <a:solidFill>
                  <a:srgbClr val="000000"/>
                </a:solidFill>
                <a:latin typeface="Arial"/>
                <a:ea typeface="Arial"/>
                <a:cs typeface="Arial"/>
                <a:sym typeface="Arial"/>
              </a:rPr>
              <a:t>Articulation Agreement by Major (</a:t>
            </a:r>
            <a:r>
              <a:rPr lang="en-US" sz="2400" b="1" i="1" dirty="0">
                <a:solidFill>
                  <a:srgbClr val="000000"/>
                </a:solidFill>
                <a:latin typeface="Arial"/>
                <a:ea typeface="Arial"/>
                <a:cs typeface="Arial"/>
                <a:sym typeface="Arial"/>
              </a:rPr>
              <a:t>AAM</a:t>
            </a:r>
            <a:r>
              <a:rPr lang="en-US" sz="2400" i="1" dirty="0">
                <a:solidFill>
                  <a:srgbClr val="000000"/>
                </a:solidFill>
                <a:latin typeface="Arial"/>
                <a:ea typeface="Arial"/>
                <a:cs typeface="Arial"/>
                <a:sym typeface="Arial"/>
              </a:rPr>
              <a:t>) demonstrating lower division preparation in the major at a CSU;</a:t>
            </a:r>
          </a:p>
          <a:p>
            <a:pPr marL="0" lvl="0" indent="0" algn="l" rtl="0">
              <a:lnSpc>
                <a:spcPct val="100000"/>
              </a:lnSpc>
              <a:spcBef>
                <a:spcPts val="1200"/>
              </a:spcBef>
              <a:spcAft>
                <a:spcPts val="0"/>
              </a:spcAft>
              <a:buNone/>
            </a:pPr>
            <a:r>
              <a:rPr lang="en-US" sz="2400" i="1" dirty="0">
                <a:solidFill>
                  <a:srgbClr val="000000"/>
                </a:solidFill>
                <a:latin typeface="Arial"/>
                <a:ea typeface="Arial"/>
                <a:cs typeface="Arial"/>
                <a:sym typeface="Arial"/>
              </a:rPr>
              <a:t>CSU Baccalaureate Level Course List by Department (</a:t>
            </a:r>
            <a:r>
              <a:rPr lang="en-US" sz="2400" b="1" i="1" dirty="0">
                <a:solidFill>
                  <a:srgbClr val="000000"/>
                </a:solidFill>
                <a:latin typeface="Arial"/>
                <a:ea typeface="Arial"/>
                <a:cs typeface="Arial"/>
                <a:sym typeface="Arial"/>
              </a:rPr>
              <a:t>BCT</a:t>
            </a:r>
            <a:r>
              <a:rPr lang="en-US" sz="2400" i="1" dirty="0">
                <a:solidFill>
                  <a:srgbClr val="000000"/>
                </a:solidFill>
                <a:latin typeface="Arial"/>
                <a:ea typeface="Arial"/>
                <a:cs typeface="Arial"/>
                <a:sym typeface="Arial"/>
              </a:rPr>
              <a:t>) for the transfer courses; and/or,</a:t>
            </a:r>
          </a:p>
          <a:p>
            <a:pPr marL="0" lvl="0" indent="0" algn="l" rtl="0">
              <a:lnSpc>
                <a:spcPct val="100000"/>
              </a:lnSpc>
              <a:spcBef>
                <a:spcPts val="1200"/>
              </a:spcBef>
              <a:spcAft>
                <a:spcPts val="0"/>
              </a:spcAft>
              <a:buNone/>
            </a:pPr>
            <a:r>
              <a:rPr lang="en-US" sz="2400" i="1" dirty="0">
                <a:solidFill>
                  <a:srgbClr val="000000"/>
                </a:solidFill>
                <a:latin typeface="Arial"/>
                <a:ea typeface="Arial"/>
                <a:cs typeface="Arial"/>
                <a:sym typeface="Arial"/>
              </a:rPr>
              <a:t>CSU GE Certification Course List by Area (</a:t>
            </a:r>
            <a:r>
              <a:rPr lang="en-US" sz="2400" b="1" i="1" dirty="0">
                <a:solidFill>
                  <a:srgbClr val="000000"/>
                </a:solidFill>
                <a:latin typeface="Arial"/>
                <a:ea typeface="Arial"/>
                <a:cs typeface="Arial"/>
                <a:sym typeface="Arial"/>
              </a:rPr>
              <a:t>GECC</a:t>
            </a:r>
            <a:r>
              <a:rPr lang="en-US" sz="2400" i="1" dirty="0">
                <a:solidFill>
                  <a:srgbClr val="000000"/>
                </a:solidFill>
                <a:latin typeface="Arial"/>
                <a:ea typeface="Arial"/>
                <a:cs typeface="Arial"/>
                <a:sym typeface="Arial"/>
              </a:rPr>
              <a:t>). </a:t>
            </a:r>
          </a:p>
          <a:p>
            <a:pPr marL="0" lvl="0" indent="0" algn="l" rtl="0">
              <a:lnSpc>
                <a:spcPct val="100000"/>
              </a:lnSpc>
              <a:spcBef>
                <a:spcPts val="1200"/>
              </a:spcBef>
              <a:spcAft>
                <a:spcPts val="0"/>
              </a:spcAft>
              <a:buNone/>
            </a:pPr>
            <a:r>
              <a:rPr lang="en-US" sz="2400" i="1" dirty="0">
                <a:solidFill>
                  <a:srgbClr val="000000"/>
                </a:solidFill>
                <a:latin typeface="Arial"/>
                <a:ea typeface="Arial"/>
                <a:cs typeface="Arial"/>
                <a:sym typeface="Arial"/>
              </a:rPr>
              <a:t>The acronyms </a:t>
            </a:r>
            <a:r>
              <a:rPr lang="en-US" sz="2400" b="1" i="1" dirty="0">
                <a:solidFill>
                  <a:srgbClr val="000000"/>
                </a:solidFill>
                <a:latin typeface="Arial"/>
                <a:ea typeface="Arial"/>
                <a:cs typeface="Arial"/>
                <a:sym typeface="Arial"/>
              </a:rPr>
              <a:t>AAM, BCT, </a:t>
            </a:r>
            <a:r>
              <a:rPr lang="en-US" sz="2400" i="1" dirty="0">
                <a:solidFill>
                  <a:srgbClr val="000000"/>
                </a:solidFill>
                <a:latin typeface="Arial"/>
                <a:ea typeface="Arial"/>
                <a:cs typeface="Arial"/>
                <a:sym typeface="Arial"/>
              </a:rPr>
              <a:t>and </a:t>
            </a:r>
            <a:r>
              <a:rPr lang="en-US" sz="2400" b="1" i="1" dirty="0">
                <a:solidFill>
                  <a:srgbClr val="000000"/>
                </a:solidFill>
                <a:latin typeface="Arial"/>
                <a:ea typeface="Arial"/>
                <a:cs typeface="Arial"/>
                <a:sym typeface="Arial"/>
              </a:rPr>
              <a:t>GECC</a:t>
            </a:r>
            <a:r>
              <a:rPr lang="en-US" sz="2400" i="1" dirty="0">
                <a:solidFill>
                  <a:srgbClr val="000000"/>
                </a:solidFill>
                <a:latin typeface="Arial"/>
                <a:ea typeface="Arial"/>
                <a:cs typeface="Arial"/>
                <a:sym typeface="Arial"/>
              </a:rPr>
              <a:t> will appear in </a:t>
            </a:r>
            <a:r>
              <a:rPr lang="en-US" sz="2400" b="1" i="1" dirty="0">
                <a:solidFill>
                  <a:srgbClr val="000000"/>
                </a:solidFill>
                <a:latin typeface="Arial"/>
                <a:ea typeface="Arial"/>
                <a:cs typeface="Arial"/>
                <a:sym typeface="Arial"/>
              </a:rPr>
              <a:t>C-ID Descriptor</a:t>
            </a:r>
            <a:r>
              <a:rPr lang="en-US" sz="2400" i="1" dirty="0">
                <a:solidFill>
                  <a:srgbClr val="000000"/>
                </a:solidFill>
                <a:latin typeface="Arial"/>
                <a:ea typeface="Arial"/>
                <a:cs typeface="Arial"/>
                <a:sym typeface="Arial"/>
              </a:rPr>
              <a:t> column directly next to the course to indicate which report will need to be attached to the proposal to support the course’s inclusion in the transfer degree. To access ASSIST, please go to </a:t>
            </a:r>
            <a:r>
              <a:rPr lang="en-US" sz="2400" i="1" u="sng" dirty="0">
                <a:solidFill>
                  <a:srgbClr val="000000"/>
                </a:solidFill>
                <a:latin typeface="Arial"/>
                <a:ea typeface="Arial"/>
                <a:cs typeface="Arial"/>
                <a:sym typeface="Arial"/>
                <a:hlinkClick r:id="rId2">
                  <a:extLst>
                    <a:ext uri="{A12FA001-AC4F-418D-AE19-62706E023703}">
                      <ahyp:hlinkClr xmlns:ahyp="http://schemas.microsoft.com/office/drawing/2018/hyperlinkcolor" val="tx"/>
                    </a:ext>
                  </a:extLst>
                </a:hlinkClick>
              </a:rPr>
              <a:t>http://www.assist.org</a:t>
            </a:r>
            <a:r>
              <a:rPr lang="en-US" sz="2400" i="1" dirty="0">
                <a:solidFill>
                  <a:srgbClr val="000000"/>
                </a:solidFill>
                <a:latin typeface="Arial"/>
                <a:ea typeface="Arial"/>
                <a:cs typeface="Arial"/>
                <a:sym typeface="Arial"/>
              </a:rPr>
              <a:t>.</a:t>
            </a:r>
          </a:p>
          <a:p>
            <a:endParaRPr lang="en-US" dirty="0"/>
          </a:p>
        </p:txBody>
      </p:sp>
      <p:sp>
        <p:nvSpPr>
          <p:cNvPr id="4" name="Slide Number Placeholder 3">
            <a:extLst>
              <a:ext uri="{FF2B5EF4-FFF2-40B4-BE49-F238E27FC236}">
                <a16:creationId xmlns:a16="http://schemas.microsoft.com/office/drawing/2014/main" id="{7D5A851D-6010-331E-303D-138D901BAD88}"/>
              </a:ext>
            </a:extLst>
          </p:cNvPr>
          <p:cNvSpPr>
            <a:spLocks noGrp="1"/>
          </p:cNvSpPr>
          <p:nvPr>
            <p:ph type="sldNum" sz="quarter" idx="10"/>
          </p:nvPr>
        </p:nvSpPr>
        <p:spPr/>
        <p:txBody>
          <a:bodyPr/>
          <a:lstStyle/>
          <a:p>
            <a:pPr>
              <a:defRPr/>
            </a:pPr>
            <a:fld id="{06DDD070-D08E-4B40-B4AC-DB5751E9D83C}" type="slidenum">
              <a:rPr lang="en-US" altLang="en-US" smtClean="0"/>
              <a:pPr>
                <a:defRPr/>
              </a:pPr>
              <a:t>10</a:t>
            </a:fld>
            <a:endParaRPr lang="en-US" altLang="en-US"/>
          </a:p>
        </p:txBody>
      </p:sp>
    </p:spTree>
    <p:extLst>
      <p:ext uri="{BB962C8B-B14F-4D97-AF65-F5344CB8AC3E}">
        <p14:creationId xmlns:p14="http://schemas.microsoft.com/office/powerpoint/2010/main" val="2398710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35f961174a_0_2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27" name="Google Shape;127;g135f961174a_0_24"/>
          <p:cNvPicPr preferRelativeResize="0"/>
          <p:nvPr/>
        </p:nvPicPr>
        <p:blipFill rotWithShape="1">
          <a:blip r:embed="rId3">
            <a:alphaModFix/>
          </a:blip>
          <a:srcRect t="10227" r="51704" b="6487"/>
          <a:stretch/>
        </p:blipFill>
        <p:spPr>
          <a:xfrm>
            <a:off x="872440" y="1131101"/>
            <a:ext cx="5311310" cy="5391874"/>
          </a:xfrm>
          <a:prstGeom prst="rect">
            <a:avLst/>
          </a:prstGeom>
          <a:noFill/>
          <a:ln>
            <a:noFill/>
          </a:ln>
        </p:spPr>
      </p:pic>
      <p:pic>
        <p:nvPicPr>
          <p:cNvPr id="128" name="Google Shape;128;g135f961174a_0_24"/>
          <p:cNvPicPr preferRelativeResize="0"/>
          <p:nvPr/>
        </p:nvPicPr>
        <p:blipFill>
          <a:blip r:embed="rId4">
            <a:alphaModFix/>
          </a:blip>
          <a:stretch>
            <a:fillRect/>
          </a:stretch>
        </p:blipFill>
        <p:spPr>
          <a:xfrm>
            <a:off x="6748961" y="692879"/>
            <a:ext cx="4608207" cy="5985507"/>
          </a:xfrm>
          <a:prstGeom prst="rect">
            <a:avLst/>
          </a:prstGeom>
          <a:noFill/>
          <a:ln>
            <a:noFill/>
          </a:ln>
        </p:spPr>
      </p:pic>
      <p:sp>
        <p:nvSpPr>
          <p:cNvPr id="2" name="Oval 1">
            <a:extLst>
              <a:ext uri="{FF2B5EF4-FFF2-40B4-BE49-F238E27FC236}">
                <a16:creationId xmlns:a16="http://schemas.microsoft.com/office/drawing/2014/main" id="{1E767B48-4661-D873-A957-A7BD59DBBBA0}"/>
              </a:ext>
            </a:extLst>
          </p:cNvPr>
          <p:cNvSpPr/>
          <p:nvPr/>
        </p:nvSpPr>
        <p:spPr>
          <a:xfrm>
            <a:off x="4825335" y="3641996"/>
            <a:ext cx="1094014" cy="718457"/>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E542A3B-569B-A5C5-4C28-09DCE12F5EA1}"/>
              </a:ext>
            </a:extLst>
          </p:cNvPr>
          <p:cNvSpPr/>
          <p:nvPr/>
        </p:nvSpPr>
        <p:spPr>
          <a:xfrm>
            <a:off x="10183293" y="900024"/>
            <a:ext cx="1094014" cy="718457"/>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A6548DC-48F5-39B7-F09B-42119DB74514}"/>
              </a:ext>
            </a:extLst>
          </p:cNvPr>
          <p:cNvSpPr/>
          <p:nvPr/>
        </p:nvSpPr>
        <p:spPr>
          <a:xfrm>
            <a:off x="10183293" y="4936672"/>
            <a:ext cx="1094014" cy="718457"/>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32B0FE7-9F2D-3EB4-5F28-5F580773C8BF}"/>
              </a:ext>
            </a:extLst>
          </p:cNvPr>
          <p:cNvSpPr/>
          <p:nvPr/>
        </p:nvSpPr>
        <p:spPr>
          <a:xfrm>
            <a:off x="4770097" y="1982334"/>
            <a:ext cx="1325903" cy="718457"/>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35f961174a_1_15"/>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C-ID</a:t>
            </a:r>
            <a:endParaRPr/>
          </a:p>
        </p:txBody>
      </p:sp>
      <p:sp>
        <p:nvSpPr>
          <p:cNvPr id="134" name="Google Shape;134;g135f961174a_1_15"/>
          <p:cNvSpPr txBox="1">
            <a:spLocks noGrp="1"/>
          </p:cNvSpPr>
          <p:nvPr>
            <p:ph idx="1"/>
          </p:nvPr>
        </p:nvSpPr>
        <p:spPr>
          <a:xfrm>
            <a:off x="829994" y="2400300"/>
            <a:ext cx="10523806" cy="4054288"/>
          </a:xfrm>
          <a:prstGeom prst="rect">
            <a:avLst/>
          </a:prstGeom>
        </p:spPr>
        <p:txBody>
          <a:bodyPr spcFirstLastPara="1" wrap="square" lIns="91425" tIns="45700" rIns="91425" bIns="45700" anchor="t" anchorCtr="0">
            <a:normAutofit fontScale="92500"/>
          </a:bodyPr>
          <a:lstStyle/>
          <a:p>
            <a:pPr marL="0" lvl="0" indent="0" algn="l" rtl="0">
              <a:spcBef>
                <a:spcPts val="1000"/>
              </a:spcBef>
              <a:spcAft>
                <a:spcPts val="0"/>
              </a:spcAft>
              <a:buNone/>
            </a:pPr>
            <a:r>
              <a:rPr lang="en-US" dirty="0"/>
              <a:t>BIOL 110B</a:t>
            </a:r>
            <a:endParaRPr dirty="0"/>
          </a:p>
          <a:p>
            <a:pPr marL="0" lvl="0" indent="0" algn="l" rtl="0">
              <a:lnSpc>
                <a:spcPct val="66300"/>
              </a:lnSpc>
              <a:spcBef>
                <a:spcPts val="1800"/>
              </a:spcBef>
              <a:spcAft>
                <a:spcPts val="0"/>
              </a:spcAft>
              <a:buClr>
                <a:schemeClr val="dk1"/>
              </a:buClr>
              <a:buSzPct val="47826"/>
              <a:buFont typeface="Arial"/>
              <a:buNone/>
            </a:pPr>
            <a:r>
              <a:rPr lang="en-US" sz="2300" dirty="0">
                <a:solidFill>
                  <a:srgbClr val="20556F"/>
                </a:solidFill>
                <a:highlight>
                  <a:srgbClr val="FFFFFF"/>
                </a:highlight>
                <a:latin typeface="Arial"/>
                <a:ea typeface="Arial"/>
                <a:cs typeface="Arial"/>
                <a:sym typeface="Arial"/>
              </a:rPr>
              <a:t>Final Descriptors</a:t>
            </a:r>
            <a:endParaRPr sz="2300" dirty="0">
              <a:solidFill>
                <a:srgbClr val="20556F"/>
              </a:solidFill>
              <a:highlight>
                <a:srgbClr val="FFFFFF"/>
              </a:highlight>
              <a:latin typeface="Arial"/>
              <a:ea typeface="Arial"/>
              <a:cs typeface="Arial"/>
              <a:sym typeface="Arial"/>
            </a:endParaRPr>
          </a:p>
          <a:p>
            <a:pPr marL="0" lvl="0" indent="0" algn="l" rtl="0">
              <a:lnSpc>
                <a:spcPct val="115000"/>
              </a:lnSpc>
              <a:spcBef>
                <a:spcPts val="900"/>
              </a:spcBef>
              <a:spcAft>
                <a:spcPts val="0"/>
              </a:spcAft>
              <a:buClr>
                <a:schemeClr val="dk1"/>
              </a:buClr>
              <a:buSzPct val="81481"/>
              <a:buFont typeface="Arial"/>
              <a:buNone/>
            </a:pPr>
            <a:r>
              <a:rPr lang="en-US" sz="1350" dirty="0">
                <a:solidFill>
                  <a:srgbClr val="050505"/>
                </a:solidFill>
                <a:highlight>
                  <a:srgbClr val="FFFFFF"/>
                </a:highlight>
                <a:latin typeface="Arial"/>
                <a:ea typeface="Arial"/>
                <a:cs typeface="Arial"/>
                <a:sym typeface="Arial"/>
              </a:rPr>
              <a:t>The C-ID Descriptor Documents have been posted for general use after a statewide review by the discipline faculty who teach these courses in California’s public post-secondary institutions. The descriptors are offered to encourage wider articulation and to expand the lower division curricular offerings and thereby increase the variety—and ensure the rigor—of our many Community College courses.</a:t>
            </a:r>
            <a:endParaRPr sz="1350" dirty="0">
              <a:solidFill>
                <a:srgbClr val="050505"/>
              </a:solidFill>
              <a:highlight>
                <a:srgbClr val="FFFFFF"/>
              </a:highlight>
              <a:latin typeface="Arial"/>
              <a:ea typeface="Arial"/>
              <a:cs typeface="Arial"/>
              <a:sym typeface="Arial"/>
            </a:endParaRPr>
          </a:p>
          <a:p>
            <a:pPr marL="0" lvl="0" indent="0" algn="l" rtl="0">
              <a:lnSpc>
                <a:spcPct val="115000"/>
              </a:lnSpc>
              <a:spcBef>
                <a:spcPts val="1200"/>
              </a:spcBef>
              <a:spcAft>
                <a:spcPts val="0"/>
              </a:spcAft>
              <a:buClr>
                <a:schemeClr val="dk1"/>
              </a:buClr>
              <a:buSzPct val="81481"/>
              <a:buFont typeface="Arial"/>
              <a:buNone/>
            </a:pPr>
            <a:r>
              <a:rPr lang="en-US" sz="1350" dirty="0">
                <a:solidFill>
                  <a:srgbClr val="050505"/>
                </a:solidFill>
                <a:highlight>
                  <a:srgbClr val="FFFFFF"/>
                </a:highlight>
                <a:latin typeface="Arial"/>
                <a:ea typeface="Arial"/>
                <a:cs typeface="Arial"/>
                <a:sym typeface="Arial"/>
              </a:rPr>
              <a:t>Remember that the content, objectives, and pre and co-requisites of all C-ID descriptors reflect the minimum standards expected in a college's Course Outline of Record (COR). While the COR must meet all of these standards as included in the C-ID descriptor, colleges may certainly go beyond the descriptor and include additional content or higher requirements. Likewise, the specific course title on the C-ID descriptor is advisory, and courses may be approved as meeting the descriptor if they have different but relevant titles. In addition, although colleges may require more units than is required by a descriptor, unit restrictions based on SB 1440 will still apply if the course is included in a TMC-aligned degree.</a:t>
            </a:r>
            <a:endParaRPr sz="1350" dirty="0">
              <a:solidFill>
                <a:srgbClr val="050505"/>
              </a:solidFill>
              <a:highlight>
                <a:srgbClr val="FFFFFF"/>
              </a:highlight>
              <a:latin typeface="Arial"/>
              <a:ea typeface="Arial"/>
              <a:cs typeface="Arial"/>
              <a:sym typeface="Arial"/>
            </a:endParaRPr>
          </a:p>
          <a:p>
            <a:pPr marL="0" lvl="0" indent="0" algn="l" rtl="0">
              <a:spcBef>
                <a:spcPts val="1200"/>
              </a:spcBef>
              <a:spcAft>
                <a:spcPts val="0"/>
              </a:spcAft>
              <a:buNone/>
            </a:pPr>
            <a:endParaRPr dirty="0"/>
          </a:p>
          <a:p>
            <a:pPr marL="0" lvl="0" indent="0" algn="l" rtl="0">
              <a:lnSpc>
                <a:spcPct val="66300"/>
              </a:lnSpc>
              <a:spcBef>
                <a:spcPts val="1800"/>
              </a:spcBef>
              <a:spcAft>
                <a:spcPts val="900"/>
              </a:spcAft>
              <a:buClr>
                <a:schemeClr val="dk1"/>
              </a:buClr>
              <a:buSzPct val="47826"/>
              <a:buFont typeface="Arial"/>
              <a:buNone/>
            </a:pPr>
            <a:r>
              <a:rPr lang="en-US" sz="2300" dirty="0">
                <a:solidFill>
                  <a:srgbClr val="20556F"/>
                </a:solidFill>
                <a:highlight>
                  <a:srgbClr val="FFFFFF"/>
                </a:highlight>
                <a:latin typeface="Arial"/>
                <a:ea typeface="Arial"/>
                <a:cs typeface="Arial"/>
                <a:sym typeface="Arial"/>
              </a:rPr>
              <a:t>Draft Descriptors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35f961174a_1_10"/>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Criteria for GE approval</a:t>
            </a:r>
            <a:endParaRPr/>
          </a:p>
        </p:txBody>
      </p:sp>
      <p:sp>
        <p:nvSpPr>
          <p:cNvPr id="140" name="Google Shape;140;g135f961174a_1_10"/>
          <p:cNvSpPr txBox="1">
            <a:spLocks noGrp="1"/>
          </p:cNvSpPr>
          <p:nvPr>
            <p:ph sz="half" idx="1"/>
          </p:nvPr>
        </p:nvSpPr>
        <p:spPr>
          <a:xfrm>
            <a:off x="1277650" y="1524000"/>
            <a:ext cx="7904450" cy="4693920"/>
          </a:xfrm>
          <a:prstGeom prst="rect">
            <a:avLst/>
          </a:prstGeom>
        </p:spPr>
        <p:txBody>
          <a:bodyPr spcFirstLastPara="1" wrap="square" lIns="91425" tIns="45700" rIns="91425" bIns="45700" anchor="t" anchorCtr="0">
            <a:normAutofit fontScale="77500" lnSpcReduction="20000"/>
          </a:bodyPr>
          <a:lstStyle/>
          <a:p>
            <a:pPr marL="0" lvl="0" indent="0" algn="l" rtl="0">
              <a:spcBef>
                <a:spcPts val="1000"/>
              </a:spcBef>
              <a:spcAft>
                <a:spcPts val="0"/>
              </a:spcAft>
              <a:buNone/>
            </a:pPr>
            <a:r>
              <a:rPr lang="en-US" b="1" u="sng" dirty="0">
                <a:solidFill>
                  <a:schemeClr val="tx1"/>
                </a:solidFill>
              </a:rPr>
              <a:t>Present</a:t>
            </a:r>
            <a:endParaRPr b="1" u="sng" dirty="0">
              <a:solidFill>
                <a:schemeClr val="tx1"/>
              </a:solidFill>
            </a:endParaRPr>
          </a:p>
          <a:p>
            <a:pPr>
              <a:spcAft>
                <a:spcPts val="0"/>
              </a:spcAft>
            </a:pPr>
            <a:r>
              <a:rPr lang="en-US" dirty="0"/>
              <a:t>IGETC Standards</a:t>
            </a:r>
            <a:endParaRPr dirty="0"/>
          </a:p>
          <a:p>
            <a:pPr marL="457200" lvl="0" indent="-291465" algn="l" rtl="0">
              <a:spcBef>
                <a:spcPts val="1000"/>
              </a:spcBef>
              <a:spcAft>
                <a:spcPts val="0"/>
              </a:spcAft>
              <a:buSzPct val="64285"/>
              <a:buChar char="•"/>
            </a:pPr>
            <a:r>
              <a:rPr lang="en-US" dirty="0"/>
              <a:t>Review Process</a:t>
            </a:r>
            <a:endParaRPr dirty="0"/>
          </a:p>
          <a:p>
            <a:pPr>
              <a:spcAft>
                <a:spcPts val="0"/>
              </a:spcAft>
            </a:pPr>
            <a:r>
              <a:rPr lang="en-US" dirty="0"/>
              <a:t>CSU Guiding Notes &amp; CSU formerly EO 1100</a:t>
            </a:r>
            <a:endParaRPr dirty="0"/>
          </a:p>
          <a:p>
            <a:pPr marL="457200" lvl="0" indent="-291465" algn="l" rtl="0">
              <a:spcBef>
                <a:spcPts val="1000"/>
              </a:spcBef>
              <a:spcAft>
                <a:spcPts val="0"/>
              </a:spcAft>
              <a:buSzPct val="64285"/>
              <a:buChar char="•"/>
            </a:pPr>
            <a:r>
              <a:rPr lang="en-US" dirty="0"/>
              <a:t>Review process</a:t>
            </a:r>
            <a:endParaRPr dirty="0"/>
          </a:p>
          <a:p>
            <a:pPr marL="457200" lvl="0" indent="-291465" algn="l" rtl="0">
              <a:spcBef>
                <a:spcPts val="0"/>
              </a:spcBef>
              <a:spcAft>
                <a:spcPts val="0"/>
              </a:spcAft>
              <a:buSzPct val="64285"/>
              <a:buChar char="•"/>
            </a:pPr>
            <a:r>
              <a:rPr lang="en-US" dirty="0"/>
              <a:t>Area F challenges</a:t>
            </a:r>
            <a:endParaRPr dirty="0"/>
          </a:p>
          <a:p>
            <a:pPr>
              <a:spcAft>
                <a:spcPts val="0"/>
              </a:spcAft>
            </a:pPr>
            <a:r>
              <a:rPr lang="en-US" dirty="0"/>
              <a:t>Independent Colleges, other Educational Institutions, and Employers</a:t>
            </a:r>
            <a:endParaRPr dirty="0"/>
          </a:p>
          <a:p>
            <a:pPr marL="457200" lvl="0" indent="-291465" algn="l" rtl="0">
              <a:spcBef>
                <a:spcPts val="1000"/>
              </a:spcBef>
              <a:spcAft>
                <a:spcPts val="0"/>
              </a:spcAft>
              <a:buSzPct val="64285"/>
              <a:buChar char="•"/>
            </a:pPr>
            <a:r>
              <a:rPr lang="en-US" dirty="0"/>
              <a:t>MOU</a:t>
            </a:r>
            <a:endParaRPr dirty="0"/>
          </a:p>
          <a:p>
            <a:pPr marL="457200" lvl="0" indent="-291465" algn="l" rtl="0">
              <a:spcBef>
                <a:spcPts val="0"/>
              </a:spcBef>
              <a:spcAft>
                <a:spcPts val="0"/>
              </a:spcAft>
              <a:buSzPct val="64285"/>
              <a:buChar char="•"/>
            </a:pPr>
            <a:r>
              <a:rPr lang="en-US" dirty="0"/>
              <a:t>WICHE Interstate Passport</a:t>
            </a:r>
            <a:endParaRPr dirty="0"/>
          </a:p>
          <a:p>
            <a:pPr>
              <a:spcAft>
                <a:spcPts val="0"/>
              </a:spcAft>
            </a:pPr>
            <a:r>
              <a:rPr lang="en-US" dirty="0"/>
              <a:t>Title 5</a:t>
            </a:r>
            <a:endParaRPr dirty="0"/>
          </a:p>
          <a:p>
            <a:pPr>
              <a:spcAft>
                <a:spcPts val="0"/>
              </a:spcAft>
            </a:pPr>
            <a:r>
              <a:rPr lang="en-US" dirty="0"/>
              <a:t>K-12 A-G</a:t>
            </a:r>
            <a:endParaRPr dirty="0"/>
          </a:p>
          <a:p>
            <a:pPr marL="0" lvl="0" indent="0" algn="l" rtl="0">
              <a:spcBef>
                <a:spcPts val="1000"/>
              </a:spcBef>
              <a:spcAft>
                <a:spcPts val="0"/>
              </a:spcAft>
              <a:buNone/>
            </a:pPr>
            <a:r>
              <a:rPr lang="en-US" b="1" u="sng" dirty="0">
                <a:solidFill>
                  <a:schemeClr val="tx1"/>
                </a:solidFill>
              </a:rPr>
              <a:t>Upcoming</a:t>
            </a:r>
            <a:endParaRPr b="1" u="sng" dirty="0">
              <a:solidFill>
                <a:schemeClr val="tx1"/>
              </a:solidFill>
            </a:endParaRPr>
          </a:p>
          <a:p>
            <a:pPr>
              <a:spcAft>
                <a:spcPts val="0"/>
              </a:spcAft>
            </a:pPr>
            <a:r>
              <a:rPr lang="en-US" dirty="0"/>
              <a:t>AB928</a:t>
            </a:r>
            <a:endParaRPr dirty="0"/>
          </a:p>
          <a:p>
            <a:pPr>
              <a:spcAft>
                <a:spcPts val="0"/>
              </a:spcAft>
            </a:pPr>
            <a:r>
              <a:rPr lang="en-US" dirty="0"/>
              <a:t>Title 5 Ethnic Studies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35f961174a_1_4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Sample Course Approval Timeline</a:t>
            </a:r>
            <a:endParaRPr dirty="0"/>
          </a:p>
        </p:txBody>
      </p:sp>
      <p:pic>
        <p:nvPicPr>
          <p:cNvPr id="146" name="Google Shape;146;g135f961174a_1_40"/>
          <p:cNvPicPr preferRelativeResize="0"/>
          <p:nvPr/>
        </p:nvPicPr>
        <p:blipFill rotWithShape="1">
          <a:blip r:embed="rId3">
            <a:alphaModFix/>
          </a:blip>
          <a:srcRect l="5799" r="7853" b="46498"/>
          <a:stretch/>
        </p:blipFill>
        <p:spPr>
          <a:xfrm>
            <a:off x="993321" y="1502229"/>
            <a:ext cx="10205357" cy="5207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35f961174a_1_4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Sample Articulation Timeline</a:t>
            </a:r>
            <a:endParaRPr dirty="0"/>
          </a:p>
        </p:txBody>
      </p:sp>
      <p:pic>
        <p:nvPicPr>
          <p:cNvPr id="152" name="Google Shape;152;g135f961174a_1_46"/>
          <p:cNvPicPr preferRelativeResize="0"/>
          <p:nvPr/>
        </p:nvPicPr>
        <p:blipFill rotWithShape="1">
          <a:blip r:embed="rId3">
            <a:alphaModFix/>
          </a:blip>
          <a:srcRect l="5754" t="52833" r="7696" b="2049"/>
          <a:stretch/>
        </p:blipFill>
        <p:spPr>
          <a:xfrm>
            <a:off x="1164771" y="1690825"/>
            <a:ext cx="10330543" cy="47516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35f961174a_1_30"/>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Sample of recent Legislation &amp; Regulations &amp; other “hot topics”</a:t>
            </a:r>
            <a:endParaRPr dirty="0"/>
          </a:p>
        </p:txBody>
      </p:sp>
      <p:sp>
        <p:nvSpPr>
          <p:cNvPr id="158" name="Google Shape;158;g135f961174a_1_30"/>
          <p:cNvSpPr txBox="1">
            <a:spLocks noGrp="1"/>
          </p:cNvSpPr>
          <p:nvPr>
            <p:ph sz="half" idx="1"/>
          </p:nvPr>
        </p:nvSpPr>
        <p:spPr>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ct val="45833"/>
              <a:buFont typeface="Arial"/>
              <a:buNone/>
            </a:pPr>
            <a:r>
              <a:rPr lang="en-US" sz="2400" dirty="0">
                <a:latin typeface="Arial"/>
                <a:ea typeface="Arial"/>
                <a:cs typeface="Arial"/>
                <a:sym typeface="Arial"/>
              </a:rPr>
              <a:t>•</a:t>
            </a:r>
            <a:r>
              <a:rPr lang="en-US" sz="2400" dirty="0">
                <a:solidFill>
                  <a:srgbClr val="404040"/>
                </a:solidFill>
                <a:latin typeface="Arial"/>
                <a:ea typeface="Arial"/>
                <a:cs typeface="Arial"/>
                <a:sym typeface="Arial"/>
              </a:rPr>
              <a:t>AB927 </a:t>
            </a:r>
            <a:r>
              <a:rPr lang="en-US" sz="1800" dirty="0">
                <a:solidFill>
                  <a:srgbClr val="404040"/>
                </a:solidFill>
                <a:latin typeface="Arial"/>
                <a:ea typeface="Arial"/>
                <a:cs typeface="Arial"/>
                <a:sym typeface="Arial"/>
              </a:rPr>
              <a:t>(Medina, 2021): </a:t>
            </a:r>
            <a:r>
              <a:rPr lang="en-US" sz="1800" dirty="0"/>
              <a:t> (chaptered 10/6/2021</a:t>
            </a:r>
            <a:r>
              <a:rPr lang="en-US" sz="1200" dirty="0"/>
              <a:t>)</a:t>
            </a:r>
            <a:r>
              <a:rPr lang="en-US" sz="1600" dirty="0"/>
              <a:t>This bill extends the operation of the statewide baccalaureate degree pilot program indefinitely, remove the requirements that the program consist of a maximum 15 community college districts, and require a district seeking approval to offer a baccalaureate degree program provide evidence of unmet workforce needs</a:t>
            </a:r>
            <a:endParaRPr sz="1600" dirty="0"/>
          </a:p>
          <a:p>
            <a:pPr marL="0" lvl="0" indent="0" algn="l" rtl="0">
              <a:spcBef>
                <a:spcPts val="1000"/>
              </a:spcBef>
              <a:spcAft>
                <a:spcPts val="0"/>
              </a:spcAft>
              <a:buClr>
                <a:schemeClr val="dk1"/>
              </a:buClr>
              <a:buSzPct val="45833"/>
              <a:buFont typeface="Arial"/>
              <a:buNone/>
            </a:pPr>
            <a:r>
              <a:rPr lang="en-US" sz="2400" dirty="0">
                <a:latin typeface="Arial"/>
                <a:ea typeface="Arial"/>
                <a:cs typeface="Arial"/>
                <a:sym typeface="Arial"/>
              </a:rPr>
              <a:t>•</a:t>
            </a:r>
            <a:r>
              <a:rPr lang="en-US" sz="2400" dirty="0">
                <a:solidFill>
                  <a:srgbClr val="404040"/>
                </a:solidFill>
                <a:latin typeface="Arial"/>
                <a:ea typeface="Arial"/>
                <a:cs typeface="Arial"/>
                <a:sym typeface="Arial"/>
              </a:rPr>
              <a:t>AB 928 </a:t>
            </a:r>
            <a:r>
              <a:rPr lang="en-US" sz="1800" dirty="0">
                <a:solidFill>
                  <a:srgbClr val="404040"/>
                </a:solidFill>
                <a:latin typeface="Arial"/>
                <a:ea typeface="Arial"/>
                <a:cs typeface="Arial"/>
                <a:sym typeface="Arial"/>
              </a:rPr>
              <a:t>(Berman, 2021): (chaptered 10/06/21) </a:t>
            </a:r>
            <a:r>
              <a:rPr lang="en-US" sz="1600" dirty="0"/>
              <a:t>This bill requires the CSU/UC to establish a singular lower division general education pathway that meets the academic requirements necessary for transfer admission into both segments. </a:t>
            </a:r>
          </a:p>
          <a:p>
            <a:pPr marL="0" lvl="0" indent="0" algn="l" rtl="0">
              <a:spcBef>
                <a:spcPts val="1000"/>
              </a:spcBef>
              <a:spcAft>
                <a:spcPts val="0"/>
              </a:spcAft>
              <a:buClr>
                <a:schemeClr val="dk1"/>
              </a:buClr>
              <a:buSzPct val="45833"/>
              <a:buFont typeface="Arial"/>
              <a:buNone/>
            </a:pPr>
            <a:r>
              <a:rPr lang="en-US" sz="2400" dirty="0">
                <a:latin typeface="Arial"/>
                <a:ea typeface="Arial"/>
                <a:cs typeface="Arial"/>
                <a:sym typeface="Arial"/>
              </a:rPr>
              <a:t>•</a:t>
            </a:r>
            <a:r>
              <a:rPr lang="en-US" sz="2400" dirty="0">
                <a:solidFill>
                  <a:srgbClr val="404040"/>
                </a:solidFill>
                <a:latin typeface="Arial"/>
                <a:ea typeface="Arial"/>
                <a:cs typeface="Arial"/>
                <a:sym typeface="Arial"/>
              </a:rPr>
              <a:t>AB 1111 </a:t>
            </a:r>
            <a:r>
              <a:rPr lang="en-US" sz="1800" dirty="0">
                <a:solidFill>
                  <a:srgbClr val="404040"/>
                </a:solidFill>
                <a:latin typeface="Arial"/>
                <a:ea typeface="Arial"/>
                <a:cs typeface="Arial"/>
                <a:sym typeface="Arial"/>
              </a:rPr>
              <a:t>(Berman 2021: (chaptered 10/6/2021)</a:t>
            </a:r>
            <a:r>
              <a:rPr lang="en-US" sz="1600" dirty="0"/>
              <a:t>This bill requires the CCCs to adopt a common course numbering system, starting with courses included in the Course Identification Numbering System (C-ID) and expanding to general education requirements and transfer pathway courses</a:t>
            </a:r>
            <a:endParaRPr sz="1600" dirty="0"/>
          </a:p>
          <a:p>
            <a:pPr marL="0" lvl="0" indent="0" algn="l" rtl="0">
              <a:spcBef>
                <a:spcPts val="1000"/>
              </a:spcBef>
              <a:spcAft>
                <a:spcPts val="0"/>
              </a:spcAft>
              <a:buClr>
                <a:schemeClr val="dk1"/>
              </a:buClr>
              <a:buSzPct val="45833"/>
              <a:buFont typeface="Arial"/>
              <a:buNone/>
            </a:pPr>
            <a:endParaRPr dirty="0"/>
          </a:p>
          <a:p>
            <a:pPr marL="0" lvl="0" indent="0" algn="l" rtl="0">
              <a:spcBef>
                <a:spcPts val="1000"/>
              </a:spcBef>
              <a:spcAft>
                <a:spcPts val="0"/>
              </a:spcAft>
              <a:buNone/>
            </a:pPr>
            <a:r>
              <a:rPr lang="en-US" dirty="0"/>
              <a:t>Resource: </a:t>
            </a:r>
            <a:r>
              <a:rPr lang="en-US" dirty="0">
                <a:hlinkClick r:id="rId3"/>
              </a:rPr>
              <a:t>https://leginfo.legislature.ca.gov/faces/home.xhtml</a:t>
            </a:r>
            <a:endParaRPr lang="en-US" dirty="0"/>
          </a:p>
          <a:p>
            <a:pPr marL="0" lvl="0" indent="0" algn="l" rtl="0">
              <a:spcBef>
                <a:spcPts val="1000"/>
              </a:spcBef>
              <a:spcAft>
                <a:spcPts val="0"/>
              </a:spcAft>
              <a:buNone/>
            </a:pPr>
            <a:r>
              <a:rPr lang="en-US" dirty="0"/>
              <a:t>Establish a local </a:t>
            </a:r>
            <a:r>
              <a:rPr lang="en-US" dirty="0">
                <a:hlinkClick r:id="rId4"/>
              </a:rPr>
              <a:t>Legislative Liaison</a:t>
            </a:r>
            <a:endParaRPr lang="en-US"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35f961174a_0_8"/>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Getting Involved at the System-Level</a:t>
            </a:r>
            <a:endParaRPr dirty="0"/>
          </a:p>
        </p:txBody>
      </p:sp>
      <p:sp>
        <p:nvSpPr>
          <p:cNvPr id="164" name="Google Shape;164;g135f961174a_0_8"/>
          <p:cNvSpPr txBox="1">
            <a:spLocks noGrp="1"/>
          </p:cNvSpPr>
          <p:nvPr>
            <p:ph sz="half" idx="1"/>
          </p:nvPr>
        </p:nvSpPr>
        <p:spPr>
          <a:prstGeom prst="rect">
            <a:avLst/>
          </a:prstGeom>
        </p:spPr>
        <p:txBody>
          <a:bodyPr spcFirstLastPara="1" wrap="square" lIns="91425" tIns="45700" rIns="91425" bIns="45700" anchor="t" anchorCtr="0">
            <a:normAutofit/>
          </a:bodyPr>
          <a:lstStyle/>
          <a:p>
            <a:pPr>
              <a:spcAft>
                <a:spcPts val="0"/>
              </a:spcAft>
            </a:pPr>
            <a:r>
              <a:rPr lang="en-US" dirty="0"/>
              <a:t>ASCCC Committee Service </a:t>
            </a:r>
            <a:r>
              <a:rPr lang="en-US" dirty="0">
                <a:hlinkClick r:id="rId3"/>
              </a:rPr>
              <a:t>(Volunteer Application)</a:t>
            </a:r>
            <a:endParaRPr dirty="0"/>
          </a:p>
          <a:p>
            <a:pPr>
              <a:spcAft>
                <a:spcPts val="0"/>
              </a:spcAft>
            </a:pPr>
            <a:r>
              <a:rPr lang="en-US" dirty="0"/>
              <a:t>local, and other state opportunities, </a:t>
            </a:r>
            <a:endParaRPr dirty="0"/>
          </a:p>
          <a:p>
            <a:pPr>
              <a:spcAft>
                <a:spcPts val="0"/>
              </a:spcAft>
            </a:pPr>
            <a:r>
              <a:rPr lang="en-US" dirty="0"/>
              <a:t>C-ID, TMC development, FDRG</a:t>
            </a:r>
            <a:endParaRPr dirty="0"/>
          </a:p>
          <a:p>
            <a:pPr>
              <a:spcAft>
                <a:spcPts val="0"/>
              </a:spcAft>
            </a:pPr>
            <a:r>
              <a:rPr lang="en-US" dirty="0"/>
              <a:t>legislation advocacy</a:t>
            </a:r>
            <a:endParaRPr dirty="0"/>
          </a:p>
          <a:p>
            <a:pPr>
              <a:spcAft>
                <a:spcPts val="0"/>
              </a:spcAft>
            </a:pPr>
            <a:r>
              <a:rPr lang="en-US" dirty="0"/>
              <a:t>Feedback on drafts (e.g. AB 928)</a:t>
            </a:r>
          </a:p>
          <a:p>
            <a:pPr>
              <a:spcAft>
                <a:spcPts val="0"/>
              </a:spcAft>
            </a:pPr>
            <a:r>
              <a:rPr lang="en-US" dirty="0"/>
              <a:t>Others ways?</a:t>
            </a:r>
            <a:endParaRPr dirty="0"/>
          </a:p>
        </p:txBody>
      </p:sp>
      <p:pic>
        <p:nvPicPr>
          <p:cNvPr id="2" name="Picture 1">
            <a:extLst>
              <a:ext uri="{FF2B5EF4-FFF2-40B4-BE49-F238E27FC236}">
                <a16:creationId xmlns:a16="http://schemas.microsoft.com/office/drawing/2014/main" id="{BF0FE573-38FE-E078-AE48-5051800A0F8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43014" y="3208337"/>
            <a:ext cx="4391711" cy="364966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35f961174a_0_1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Question &amp; Discussion</a:t>
            </a:r>
            <a:endParaRPr dirty="0"/>
          </a:p>
        </p:txBody>
      </p:sp>
      <p:pic>
        <p:nvPicPr>
          <p:cNvPr id="2" name="Picture 1">
            <a:extLst>
              <a:ext uri="{FF2B5EF4-FFF2-40B4-BE49-F238E27FC236}">
                <a16:creationId xmlns:a16="http://schemas.microsoft.com/office/drawing/2014/main" id="{D95CAB3D-C54B-D21A-32E2-47FE7A94425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43415" y="1676922"/>
            <a:ext cx="9505170" cy="481595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35f961174a_0_1"/>
          <p:cNvSpPr txBox="1">
            <a:spLocks noGrp="1"/>
          </p:cNvSpPr>
          <p:nvPr>
            <p:ph type="title"/>
          </p:nvPr>
        </p:nvSpPr>
        <p:spPr>
          <a:xfrm>
            <a:off x="838200" y="365125"/>
            <a:ext cx="10515600" cy="990146"/>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Resources</a:t>
            </a:r>
            <a:endParaRPr dirty="0"/>
          </a:p>
        </p:txBody>
      </p:sp>
      <p:sp>
        <p:nvSpPr>
          <p:cNvPr id="176" name="Google Shape;176;g135f961174a_0_1"/>
          <p:cNvSpPr txBox="1">
            <a:spLocks noGrp="1"/>
          </p:cNvSpPr>
          <p:nvPr>
            <p:ph type="body" idx="1"/>
          </p:nvPr>
        </p:nvSpPr>
        <p:spPr>
          <a:xfrm>
            <a:off x="838200" y="1355271"/>
            <a:ext cx="10515600" cy="4821554"/>
          </a:xfrm>
          <a:prstGeom prst="rect">
            <a:avLst/>
          </a:prstGeom>
        </p:spPr>
        <p:txBody>
          <a:bodyPr spcFirstLastPara="1" wrap="square" lIns="91425" tIns="45700" rIns="91425" bIns="45700" anchor="t" anchorCtr="0">
            <a:normAutofit/>
          </a:bodyPr>
          <a:lstStyle/>
          <a:p>
            <a:pPr marL="285750" indent="-285750">
              <a:buSzPct val="61111"/>
            </a:pPr>
            <a:r>
              <a:rPr lang="en-US" sz="1800" dirty="0">
                <a:latin typeface="Arial"/>
                <a:ea typeface="Arial"/>
                <a:cs typeface="Arial"/>
                <a:sym typeface="Arial"/>
              </a:rPr>
              <a:t>ASCCC – </a:t>
            </a:r>
            <a:r>
              <a:rPr lang="en-US" sz="1800" dirty="0">
                <a:latin typeface="Arial"/>
                <a:ea typeface="Arial"/>
                <a:cs typeface="Arial"/>
                <a:sym typeface="Arial"/>
                <a:hlinkClick r:id="rId3"/>
              </a:rPr>
              <a:t>info@asccc.org</a:t>
            </a:r>
            <a:endParaRPr lang="en-US" sz="1800" dirty="0">
              <a:latin typeface="Arial"/>
              <a:ea typeface="Arial"/>
              <a:cs typeface="Arial"/>
              <a:sym typeface="Arial"/>
            </a:endParaRPr>
          </a:p>
          <a:p>
            <a:pPr marL="285750" indent="-285750">
              <a:buSzPct val="61111"/>
            </a:pPr>
            <a:r>
              <a:rPr lang="en-US" sz="1800" dirty="0">
                <a:latin typeface="Arial"/>
                <a:ea typeface="Arial"/>
                <a:cs typeface="Arial"/>
                <a:sym typeface="Arial"/>
                <a:hlinkClick r:id="rId4"/>
              </a:rPr>
              <a:t>Curriculum Resources for California Community Colleges </a:t>
            </a:r>
            <a:endParaRPr lang="en-US" sz="1800" dirty="0">
              <a:latin typeface="Arial"/>
              <a:ea typeface="Arial"/>
              <a:cs typeface="Arial"/>
              <a:sym typeface="Arial"/>
            </a:endParaRPr>
          </a:p>
          <a:p>
            <a:pPr marL="285750" indent="-285750">
              <a:buSzPct val="61111"/>
            </a:pPr>
            <a:r>
              <a:rPr lang="en-US" sz="1800" dirty="0">
                <a:latin typeface="Arial"/>
                <a:ea typeface="Arial"/>
                <a:cs typeface="Arial"/>
                <a:sym typeface="Arial"/>
                <a:hlinkClick r:id="rId5"/>
              </a:rPr>
              <a:t>California Articulation Policies and Procedures Handbook (Revised Spring 2013)</a:t>
            </a:r>
            <a:endParaRPr sz="1800" dirty="0">
              <a:latin typeface="Arial"/>
              <a:ea typeface="Arial"/>
              <a:cs typeface="Arial"/>
              <a:sym typeface="Arial"/>
            </a:endParaRPr>
          </a:p>
          <a:p>
            <a:pPr marL="285750" indent="-285750">
              <a:buSzPct val="61111"/>
            </a:pPr>
            <a:r>
              <a:rPr lang="en-US" sz="1800" dirty="0">
                <a:solidFill>
                  <a:srgbClr val="674831"/>
                </a:solidFill>
                <a:latin typeface="Arial"/>
                <a:ea typeface="Arial"/>
                <a:cs typeface="Arial"/>
                <a:sym typeface="Arial"/>
              </a:rPr>
              <a:t>ICAS Memo: </a:t>
            </a:r>
            <a:r>
              <a:rPr lang="en-US" sz="1800" dirty="0">
                <a:solidFill>
                  <a:srgbClr val="674831"/>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 </a:t>
            </a:r>
            <a:r>
              <a:rPr lang="en-US" sz="1800" u="sng" dirty="0">
                <a:solidFill>
                  <a:schemeClr val="hlink"/>
                </a:solidFill>
                <a:latin typeface="Arial"/>
                <a:ea typeface="Arial"/>
                <a:cs typeface="Arial"/>
                <a:sym typeface="Arial"/>
                <a:hlinkClick r:id="rId6"/>
              </a:rPr>
              <a:t>https://icas-ca.org/wp-content/uploads/2020/06/2019-UPDATE_ICAS_Memo_to_Articulation.pdf</a:t>
            </a:r>
            <a:endParaRPr lang="en-US" sz="1800" u="sng" dirty="0">
              <a:solidFill>
                <a:schemeClr val="hlink"/>
              </a:solidFill>
              <a:latin typeface="Arial"/>
              <a:ea typeface="Arial"/>
              <a:cs typeface="Arial"/>
              <a:sym typeface="Arial"/>
            </a:endParaRPr>
          </a:p>
          <a:p>
            <a:pPr marL="285750" indent="-285750">
              <a:buSzPct val="61111"/>
            </a:pPr>
            <a:r>
              <a:rPr lang="en-US" sz="1800" dirty="0">
                <a:solidFill>
                  <a:srgbClr val="674831"/>
                </a:solidFill>
                <a:ea typeface="Arial"/>
                <a:cs typeface="Arial"/>
                <a:sym typeface="Arial"/>
              </a:rPr>
              <a:t>CSU-GEB Guiding Notes: </a:t>
            </a:r>
            <a:r>
              <a:rPr lang="en-US" sz="1800" dirty="0">
                <a:solidFill>
                  <a:srgbClr val="674831"/>
                </a:solidFill>
                <a:uFill>
                  <a:noFill/>
                </a:uFill>
                <a:ea typeface="Arial"/>
                <a:cs typeface="Arial"/>
                <a:sym typeface="Arial"/>
                <a:hlinkClick r:id="rId7">
                  <a:extLst>
                    <a:ext uri="{A12FA001-AC4F-418D-AE19-62706E023703}">
                      <ahyp:hlinkClr xmlns:ahyp="http://schemas.microsoft.com/office/drawing/2018/hyperlinkcolor" val="tx"/>
                    </a:ext>
                  </a:extLst>
                </a:hlinkClick>
              </a:rPr>
              <a:t> </a:t>
            </a:r>
            <a:r>
              <a:rPr lang="en-US" sz="1800" u="sng" dirty="0">
                <a:solidFill>
                  <a:schemeClr val="hlink"/>
                </a:solidFill>
                <a:ea typeface="Arial"/>
                <a:cs typeface="Arial"/>
                <a:sym typeface="Arial"/>
                <a:hlinkClick r:id="rId7"/>
              </a:rPr>
              <a:t>https://www2.calstate.edu/csu-system/administration/academic-and-student-affairs/academic-programs-innovations-and-faculty-development/geac/documents/GE-Reviewers-Guiding-Notes.pdf</a:t>
            </a:r>
            <a:endParaRPr lang="en-US" sz="1800" u="sng" dirty="0">
              <a:solidFill>
                <a:schemeClr val="hlink"/>
              </a:solidFill>
              <a:ea typeface="Arial"/>
              <a:cs typeface="Arial"/>
              <a:sym typeface="Arial"/>
            </a:endParaRPr>
          </a:p>
          <a:p>
            <a:pPr marL="285750" indent="-285750">
              <a:buSzPct val="61111"/>
            </a:pPr>
            <a:r>
              <a:rPr lang="en-US" sz="1800" dirty="0">
                <a:solidFill>
                  <a:srgbClr val="674831"/>
                </a:solidFill>
                <a:ea typeface="Arial"/>
                <a:cs typeface="Arial"/>
                <a:sym typeface="Arial"/>
              </a:rPr>
              <a:t>IGETC Standards: </a:t>
            </a:r>
            <a:r>
              <a:rPr lang="en-US" sz="1800" dirty="0">
                <a:solidFill>
                  <a:srgbClr val="674831"/>
                </a:solidFill>
                <a:uFill>
                  <a:noFill/>
                </a:uFill>
                <a:ea typeface="Arial"/>
                <a:cs typeface="Arial"/>
                <a:sym typeface="Arial"/>
                <a:hlinkClick r:id="rId8">
                  <a:extLst>
                    <a:ext uri="{A12FA001-AC4F-418D-AE19-62706E023703}">
                      <ahyp:hlinkClr xmlns:ahyp="http://schemas.microsoft.com/office/drawing/2018/hyperlinkcolor" val="tx"/>
                    </a:ext>
                  </a:extLst>
                </a:hlinkClick>
              </a:rPr>
              <a:t> </a:t>
            </a:r>
            <a:r>
              <a:rPr lang="en-US" sz="1800" u="sng" dirty="0">
                <a:solidFill>
                  <a:schemeClr val="hlink"/>
                </a:solidFill>
                <a:ea typeface="Arial"/>
                <a:cs typeface="Arial"/>
                <a:sym typeface="Arial"/>
                <a:hlinkClick r:id="rId8"/>
              </a:rPr>
              <a:t>https://icas-ca.org/wp-content/uploads/2020/06/IGETC-STANDARDS-FINAL-Approved-June-3-2020.pdf</a:t>
            </a:r>
            <a:endParaRPr lang="en-US" sz="1800" u="sng" dirty="0">
              <a:solidFill>
                <a:schemeClr val="hlink"/>
              </a:solidFill>
              <a:ea typeface="Arial"/>
              <a:cs typeface="Arial"/>
              <a:sym typeface="Arial"/>
            </a:endParaRPr>
          </a:p>
          <a:p>
            <a:pPr marL="285750" indent="-285750">
              <a:buSzPct val="61111"/>
            </a:pPr>
            <a:r>
              <a:rPr lang="en-US" sz="1800" dirty="0">
                <a:solidFill>
                  <a:srgbClr val="674831"/>
                </a:solidFill>
                <a:ea typeface="Arial"/>
                <a:cs typeface="Arial"/>
                <a:sym typeface="Arial"/>
              </a:rPr>
              <a:t>C-ID Policies and Guidelines: </a:t>
            </a:r>
            <a:r>
              <a:rPr lang="en-US" sz="1800" dirty="0">
                <a:solidFill>
                  <a:srgbClr val="674831"/>
                </a:solidFill>
                <a:uFill>
                  <a:noFill/>
                </a:uFill>
                <a:ea typeface="Arial"/>
                <a:cs typeface="Arial"/>
                <a:sym typeface="Arial"/>
                <a:hlinkClick r:id="rId9">
                  <a:extLst>
                    <a:ext uri="{A12FA001-AC4F-418D-AE19-62706E023703}">
                      <ahyp:hlinkClr xmlns:ahyp="http://schemas.microsoft.com/office/drawing/2018/hyperlinkcolor" val="tx"/>
                    </a:ext>
                  </a:extLst>
                </a:hlinkClick>
              </a:rPr>
              <a:t> </a:t>
            </a:r>
            <a:r>
              <a:rPr lang="en-US" sz="1800" u="sng" dirty="0">
                <a:solidFill>
                  <a:schemeClr val="hlink"/>
                </a:solidFill>
                <a:ea typeface="Arial"/>
                <a:cs typeface="Arial"/>
                <a:sym typeface="Arial"/>
                <a:hlinkClick r:id="rId9"/>
              </a:rPr>
              <a:t>https://c-id.net/page/1</a:t>
            </a:r>
            <a:endParaRPr lang="en-US" sz="1800" u="sng" dirty="0">
              <a:solidFill>
                <a:schemeClr val="hlink"/>
              </a:solidFill>
              <a:ea typeface="Arial"/>
              <a:cs typeface="Arial"/>
              <a:sym typeface="Arial"/>
            </a:endParaRPr>
          </a:p>
          <a:p>
            <a:pPr marL="285750" indent="-285750">
              <a:buSzPct val="61111"/>
            </a:pPr>
            <a:r>
              <a:rPr lang="en-US" sz="1800" u="sng" dirty="0">
                <a:solidFill>
                  <a:schemeClr val="hlink"/>
                </a:solidFill>
                <a:latin typeface="Arial"/>
                <a:ea typeface="Arial"/>
                <a:cs typeface="Arial"/>
                <a:sym typeface="Arial"/>
                <a:hlinkClick r:id="rId10"/>
              </a:rPr>
              <a:t>PCAH</a:t>
            </a:r>
            <a:r>
              <a:rPr lang="en-US" sz="1800" u="sng" dirty="0">
                <a:solidFill>
                  <a:schemeClr val="hlink"/>
                </a:solidFill>
                <a:latin typeface="Arial"/>
                <a:ea typeface="Arial"/>
                <a:cs typeface="Arial"/>
                <a:sym typeface="Arial"/>
              </a:rPr>
              <a:t> (</a:t>
            </a:r>
            <a:r>
              <a:rPr lang="en-US" sz="1800" u="sng">
                <a:solidFill>
                  <a:schemeClr val="hlink"/>
                </a:solidFill>
                <a:latin typeface="Arial"/>
                <a:ea typeface="Arial"/>
                <a:cs typeface="Arial"/>
                <a:sym typeface="Arial"/>
              </a:rPr>
              <a:t>7</a:t>
            </a:r>
            <a:r>
              <a:rPr lang="en-US" sz="1800" u="sng" baseline="30000">
                <a:solidFill>
                  <a:schemeClr val="hlink"/>
                </a:solidFill>
                <a:latin typeface="Arial"/>
                <a:ea typeface="Arial"/>
                <a:cs typeface="Arial"/>
                <a:sym typeface="Arial"/>
              </a:rPr>
              <a:t>th</a:t>
            </a:r>
            <a:r>
              <a:rPr lang="en-US" sz="1800" u="sng">
                <a:solidFill>
                  <a:schemeClr val="hlink"/>
                </a:solidFill>
                <a:latin typeface="Arial"/>
                <a:ea typeface="Arial"/>
                <a:cs typeface="Arial"/>
                <a:sym typeface="Arial"/>
              </a:rPr>
              <a:t> edition)</a:t>
            </a:r>
            <a:endParaRPr sz="1800" u="sng" dirty="0">
              <a:solidFill>
                <a:schemeClr val="hlink"/>
              </a:solidFill>
              <a:latin typeface="Arial"/>
              <a:ea typeface="Arial"/>
              <a:cs typeface="Arial"/>
              <a:sym typeface="Arial"/>
            </a:endParaRPr>
          </a:p>
          <a:p>
            <a:pPr marL="0" lvl="0" indent="0" algn="l" rtl="0">
              <a:spcBef>
                <a:spcPts val="100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14FB-EECE-7822-62E2-0593BFAFB23E}"/>
              </a:ext>
            </a:extLst>
          </p:cNvPr>
          <p:cNvSpPr>
            <a:spLocks noGrp="1"/>
          </p:cNvSpPr>
          <p:nvPr>
            <p:ph type="title"/>
          </p:nvPr>
        </p:nvSpPr>
        <p:spPr>
          <a:xfrm>
            <a:off x="1277650" y="365125"/>
            <a:ext cx="10046043" cy="968375"/>
          </a:xfrm>
        </p:spPr>
        <p:txBody>
          <a:bodyPr/>
          <a:lstStyle/>
          <a:p>
            <a:r>
              <a:rPr lang="en-US" dirty="0"/>
              <a:t>Session Presenters</a:t>
            </a:r>
          </a:p>
        </p:txBody>
      </p:sp>
      <p:sp>
        <p:nvSpPr>
          <p:cNvPr id="3" name="Content Placeholder 2">
            <a:extLst>
              <a:ext uri="{FF2B5EF4-FFF2-40B4-BE49-F238E27FC236}">
                <a16:creationId xmlns:a16="http://schemas.microsoft.com/office/drawing/2014/main" id="{821E008A-1BE5-4A15-8368-3FB46AAEBF01}"/>
              </a:ext>
            </a:extLst>
          </p:cNvPr>
          <p:cNvSpPr>
            <a:spLocks noGrp="1"/>
          </p:cNvSpPr>
          <p:nvPr>
            <p:ph sz="half" idx="1"/>
          </p:nvPr>
        </p:nvSpPr>
        <p:spPr>
          <a:xfrm>
            <a:off x="1277650" y="2120900"/>
            <a:ext cx="10058400" cy="4097020"/>
          </a:xfrm>
        </p:spPr>
        <p:txBody>
          <a:bodyPr/>
          <a:lstStyle/>
          <a:p>
            <a:pPr marL="0" lvl="0" indent="0" rtl="0">
              <a:lnSpc>
                <a:spcPct val="70000"/>
              </a:lnSpc>
              <a:spcBef>
                <a:spcPts val="0"/>
              </a:spcBef>
              <a:spcAft>
                <a:spcPts val="0"/>
              </a:spcAft>
              <a:buClr>
                <a:schemeClr val="dk1"/>
              </a:buClr>
              <a:buSzPts val="2220"/>
              <a:buNone/>
            </a:pPr>
            <a:r>
              <a:rPr lang="en-US" sz="2400" b="1" dirty="0"/>
              <a:t>Adrienne Brown</a:t>
            </a:r>
            <a:r>
              <a:rPr lang="en-US" sz="2400" dirty="0"/>
              <a:t>, Los Angeles Harbor College</a:t>
            </a:r>
          </a:p>
          <a:p>
            <a:pPr marL="0" lvl="0" indent="0" rtl="0">
              <a:lnSpc>
                <a:spcPct val="70000"/>
              </a:lnSpc>
              <a:spcBef>
                <a:spcPts val="1000"/>
              </a:spcBef>
              <a:spcAft>
                <a:spcPts val="0"/>
              </a:spcAft>
              <a:buClr>
                <a:schemeClr val="dk1"/>
              </a:buClr>
              <a:buSzPts val="2220"/>
              <a:buNone/>
            </a:pPr>
            <a:r>
              <a:rPr lang="en-US" sz="2400" b="1" dirty="0"/>
              <a:t>LaTonya Parker</a:t>
            </a:r>
            <a:r>
              <a:rPr lang="en-US" sz="2400" dirty="0"/>
              <a:t>, ASCCC Secretary</a:t>
            </a:r>
          </a:p>
          <a:p>
            <a:pPr marL="0" lvl="0" indent="0" rtl="0">
              <a:lnSpc>
                <a:spcPct val="70000"/>
              </a:lnSpc>
              <a:spcBef>
                <a:spcPts val="1000"/>
              </a:spcBef>
              <a:spcAft>
                <a:spcPts val="0"/>
              </a:spcAft>
              <a:buClr>
                <a:schemeClr val="dk1"/>
              </a:buClr>
              <a:buSzPts val="2220"/>
              <a:buNone/>
            </a:pPr>
            <a:r>
              <a:rPr lang="en-US" sz="2400" b="1" dirty="0"/>
              <a:t>Christopher Howerton</a:t>
            </a:r>
            <a:r>
              <a:rPr lang="en-US" sz="2400" dirty="0"/>
              <a:t>, ASCCC North Representative</a:t>
            </a:r>
          </a:p>
          <a:p>
            <a:pPr marL="0" indent="0">
              <a:buNone/>
            </a:pPr>
            <a:endParaRPr lang="en-US" dirty="0"/>
          </a:p>
        </p:txBody>
      </p:sp>
      <p:sp>
        <p:nvSpPr>
          <p:cNvPr id="4" name="Slide Number Placeholder 3">
            <a:extLst>
              <a:ext uri="{FF2B5EF4-FFF2-40B4-BE49-F238E27FC236}">
                <a16:creationId xmlns:a16="http://schemas.microsoft.com/office/drawing/2014/main" id="{873CD4A5-2508-0CFE-F01C-3CAFEB78BC39}"/>
              </a:ext>
            </a:extLst>
          </p:cNvPr>
          <p:cNvSpPr>
            <a:spLocks noGrp="1"/>
          </p:cNvSpPr>
          <p:nvPr>
            <p:ph type="sldNum" sz="quarter" idx="10"/>
          </p:nvPr>
        </p:nvSpPr>
        <p:spPr/>
        <p:txBody>
          <a:bodyPr/>
          <a:lstStyle/>
          <a:p>
            <a:pPr>
              <a:defRPr/>
            </a:pPr>
            <a:fld id="{06DDD070-D08E-4B40-B4AC-DB5751E9D83C}" type="slidenum">
              <a:rPr lang="en-US" altLang="en-US" smtClean="0"/>
              <a:pPr>
                <a:defRPr/>
              </a:pPr>
              <a:t>2</a:t>
            </a:fld>
            <a:endParaRPr lang="en-US" altLang="en-US"/>
          </a:p>
        </p:txBody>
      </p:sp>
    </p:spTree>
    <p:extLst>
      <p:ext uri="{BB962C8B-B14F-4D97-AF65-F5344CB8AC3E}">
        <p14:creationId xmlns:p14="http://schemas.microsoft.com/office/powerpoint/2010/main" val="1307207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Breakout Session Description</a:t>
            </a:r>
            <a:endParaRPr/>
          </a:p>
        </p:txBody>
      </p:sp>
      <p:sp>
        <p:nvSpPr>
          <p:cNvPr id="91" name="Google Shape;91;p2"/>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Articulation and transfer are often considered one and the same, but there are differences. Learn more about the complex role of articulation officers, how they support faculty in curriculum, and the relationship between articulation and transfer. Additional topics include criteria for transfer general education approval (IGETC and CSU GE-Breadth), C-ID, and development of Associate Degrees for Transfer (ADTs), including transfer model curricula (TMC), articulation agreement by major (AAM), GECC, and BCT.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135f961174a_0_13"/>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Welcome and Session topics</a:t>
            </a:r>
            <a:endParaRPr dirty="0"/>
          </a:p>
        </p:txBody>
      </p:sp>
      <p:sp>
        <p:nvSpPr>
          <p:cNvPr id="97" name="Google Shape;97;g135f961174a_0_13"/>
          <p:cNvSpPr txBox="1">
            <a:spLocks noGrp="1"/>
          </p:cNvSpPr>
          <p:nvPr>
            <p:ph sz="half" idx="1"/>
          </p:nvPr>
        </p:nvSpPr>
        <p:spPr>
          <a:prstGeom prst="rect">
            <a:avLst/>
          </a:prstGeom>
        </p:spPr>
        <p:txBody>
          <a:bodyPr spcFirstLastPara="1" wrap="square" lIns="91425" tIns="45700" rIns="91425" bIns="45700" anchor="t" anchorCtr="0">
            <a:normAutofit/>
          </a:bodyPr>
          <a:lstStyle/>
          <a:p>
            <a:pPr marL="342900"/>
            <a:r>
              <a:rPr lang="en-US" dirty="0"/>
              <a:t>The role of an articulation officer</a:t>
            </a:r>
          </a:p>
          <a:p>
            <a:pPr marL="342900"/>
            <a:r>
              <a:rPr lang="en-US" dirty="0"/>
              <a:t>Articulation officers’ support for faculty curriculum and CORs</a:t>
            </a:r>
          </a:p>
          <a:p>
            <a:pPr marL="342900"/>
            <a:r>
              <a:rPr lang="en-US" dirty="0"/>
              <a:t>ADTs and TMCs</a:t>
            </a:r>
          </a:p>
          <a:p>
            <a:pPr marL="342900"/>
            <a:r>
              <a:rPr lang="en-US" dirty="0"/>
              <a:t>C-ID</a:t>
            </a:r>
          </a:p>
          <a:p>
            <a:pPr marL="342900"/>
            <a:r>
              <a:rPr lang="en-US" dirty="0"/>
              <a:t>Criteria for GE approval and sample timeline</a:t>
            </a:r>
          </a:p>
          <a:p>
            <a:pPr marL="342900"/>
            <a:r>
              <a:rPr lang="en-US" dirty="0"/>
              <a:t>Legislation/regulations and other emerging “hot topics”</a:t>
            </a:r>
          </a:p>
          <a:p>
            <a:pPr marL="342900"/>
            <a:r>
              <a:rPr lang="en-US" dirty="0"/>
              <a:t>Suggestions for getting involved</a:t>
            </a:r>
          </a:p>
          <a:p>
            <a:pPr marL="342900"/>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09009-CB27-779F-0912-F3D259F20303}"/>
              </a:ext>
            </a:extLst>
          </p:cNvPr>
          <p:cNvSpPr>
            <a:spLocks noGrp="1"/>
          </p:cNvSpPr>
          <p:nvPr>
            <p:ph type="title"/>
          </p:nvPr>
        </p:nvSpPr>
        <p:spPr/>
        <p:txBody>
          <a:bodyPr/>
          <a:lstStyle/>
          <a:p>
            <a:r>
              <a:rPr lang="en-US" dirty="0"/>
              <a:t>Role of Articulation Officers</a:t>
            </a:r>
          </a:p>
        </p:txBody>
      </p:sp>
      <p:sp>
        <p:nvSpPr>
          <p:cNvPr id="3" name="Content Placeholder 2">
            <a:extLst>
              <a:ext uri="{FF2B5EF4-FFF2-40B4-BE49-F238E27FC236}">
                <a16:creationId xmlns:a16="http://schemas.microsoft.com/office/drawing/2014/main" id="{03CEB9FD-81F4-CF5F-F8A9-13EC351DABE6}"/>
              </a:ext>
            </a:extLst>
          </p:cNvPr>
          <p:cNvSpPr>
            <a:spLocks noGrp="1"/>
          </p:cNvSpPr>
          <p:nvPr>
            <p:ph idx="1"/>
          </p:nvPr>
        </p:nvSpPr>
        <p:spPr/>
        <p:txBody>
          <a:bodyPr/>
          <a:lstStyle/>
          <a:p>
            <a:pPr marL="342900" indent="-342900">
              <a:buFont typeface="Arial" panose="020B0604020202020204" pitchFamily="34" charset="0"/>
              <a:buChar char="•"/>
            </a:pPr>
            <a:r>
              <a:rPr lang="en-US" sz="1600" dirty="0">
                <a:highlight>
                  <a:srgbClr val="FFFF00"/>
                </a:highlight>
              </a:rPr>
              <a:t>Serve as an advocate for the transfer student and, through the articulation process, seek to ease the student’s transition</a:t>
            </a:r>
            <a:r>
              <a:rPr lang="en-US" sz="1600" dirty="0"/>
              <a:t>.</a:t>
            </a:r>
          </a:p>
          <a:p>
            <a:pPr marL="342900" indent="-342900">
              <a:buFont typeface="Arial" panose="020B0604020202020204" pitchFamily="34" charset="0"/>
              <a:buChar char="•"/>
            </a:pPr>
            <a:r>
              <a:rPr lang="en-US" sz="1600" dirty="0"/>
              <a:t>Be a well-informed resource person for students, campus faculty, administration, counseling/advising staff, and transfer center personnel on transfer curriculum, articulation, and related matters.</a:t>
            </a:r>
          </a:p>
          <a:p>
            <a:pPr marL="342900" indent="-342900">
              <a:buFont typeface="Arial" panose="020B0604020202020204" pitchFamily="34" charset="0"/>
              <a:buChar char="•"/>
            </a:pPr>
            <a:r>
              <a:rPr lang="en-US" sz="1600" dirty="0">
                <a:highlight>
                  <a:srgbClr val="FFFF00"/>
                </a:highlight>
              </a:rPr>
              <a:t>Disseminate current, accurate, articulation data to students, staff, appropriate departments, and campuses.</a:t>
            </a:r>
          </a:p>
          <a:p>
            <a:pPr marL="342900" indent="-342900">
              <a:buFont typeface="Arial" panose="020B0604020202020204" pitchFamily="34" charset="0"/>
              <a:buChar char="•"/>
            </a:pPr>
            <a:r>
              <a:rPr lang="en-US" sz="1600" dirty="0">
                <a:highlight>
                  <a:srgbClr val="FFFF00"/>
                </a:highlight>
              </a:rPr>
              <a:t>Serve on appropriate campus committees such as General Education, Curriculum, Academic Policies, and Catalog to provide input and to receive information about proposed changes in campus policy and curriculum.</a:t>
            </a:r>
          </a:p>
          <a:p>
            <a:pPr marL="342900" indent="-342900">
              <a:buFont typeface="Arial" panose="020B0604020202020204" pitchFamily="34" charset="0"/>
              <a:buChar char="•"/>
            </a:pPr>
            <a:r>
              <a:rPr lang="en-US" sz="1600" dirty="0">
                <a:highlight>
                  <a:srgbClr val="FFFF00"/>
                </a:highlight>
              </a:rPr>
              <a:t>Serve as a consultant to faculty, academic, and student services units, providing needed materials and information about course articulation proposals and acceptances.</a:t>
            </a:r>
          </a:p>
          <a:p>
            <a:pPr marL="342900" indent="-342900">
              <a:buFont typeface="Arial" panose="020B0604020202020204" pitchFamily="34" charset="0"/>
              <a:buChar char="•"/>
            </a:pPr>
            <a:r>
              <a:rPr lang="en-US" sz="1600" dirty="0"/>
              <a:t>Facilitate campus participation in intersegmental programs such as C-ID, regional transfer fairs, and ICC activities.</a:t>
            </a:r>
          </a:p>
          <a:p>
            <a:pPr marL="342900" indent="-342900">
              <a:buFont typeface="Arial" panose="020B0604020202020204" pitchFamily="34" charset="0"/>
              <a:buChar char="•"/>
            </a:pPr>
            <a:r>
              <a:rPr lang="en-US" sz="1600" dirty="0"/>
              <a:t>Monitor each stage of the articulation process and follow up with department and faculty for timely responses and decisions</a:t>
            </a:r>
          </a:p>
          <a:p>
            <a:endParaRPr lang="en-US" dirty="0"/>
          </a:p>
        </p:txBody>
      </p:sp>
      <p:sp>
        <p:nvSpPr>
          <p:cNvPr id="4" name="Slide Number Placeholder 3">
            <a:extLst>
              <a:ext uri="{FF2B5EF4-FFF2-40B4-BE49-F238E27FC236}">
                <a16:creationId xmlns:a16="http://schemas.microsoft.com/office/drawing/2014/main" id="{5364F751-4CB5-079B-ED11-B3E08D32436B}"/>
              </a:ext>
            </a:extLst>
          </p:cNvPr>
          <p:cNvSpPr>
            <a:spLocks noGrp="1"/>
          </p:cNvSpPr>
          <p:nvPr>
            <p:ph type="sldNum" sz="quarter" idx="10"/>
          </p:nvPr>
        </p:nvSpPr>
        <p:spPr/>
        <p:txBody>
          <a:bodyPr/>
          <a:lstStyle/>
          <a:p>
            <a:pPr>
              <a:defRPr/>
            </a:pPr>
            <a:fld id="{8856F6ED-E3DC-8A4A-AABE-AFCED42314C4}" type="slidenum">
              <a:rPr lang="en-US" altLang="en-US" smtClean="0"/>
              <a:pPr>
                <a:defRPr/>
              </a:pPr>
              <a:t>5</a:t>
            </a:fld>
            <a:endParaRPr lang="en-US" altLang="en-US"/>
          </a:p>
        </p:txBody>
      </p:sp>
    </p:spTree>
    <p:extLst>
      <p:ext uri="{BB962C8B-B14F-4D97-AF65-F5344CB8AC3E}">
        <p14:creationId xmlns:p14="http://schemas.microsoft.com/office/powerpoint/2010/main" val="882509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6CAA-A65B-E7C2-15FE-E4E237B4D2F0}"/>
              </a:ext>
            </a:extLst>
          </p:cNvPr>
          <p:cNvSpPr>
            <a:spLocks noGrp="1"/>
          </p:cNvSpPr>
          <p:nvPr>
            <p:ph type="title"/>
          </p:nvPr>
        </p:nvSpPr>
        <p:spPr>
          <a:xfrm>
            <a:off x="1277650" y="365125"/>
            <a:ext cx="10046043" cy="666841"/>
          </a:xfrm>
        </p:spPr>
        <p:txBody>
          <a:bodyPr/>
          <a:lstStyle/>
          <a:p>
            <a:r>
              <a:rPr lang="en-US" dirty="0"/>
              <a:t>Role of Articulation Officers (cont.)</a:t>
            </a:r>
          </a:p>
        </p:txBody>
      </p:sp>
      <p:sp>
        <p:nvSpPr>
          <p:cNvPr id="3" name="Content Placeholder 2">
            <a:extLst>
              <a:ext uri="{FF2B5EF4-FFF2-40B4-BE49-F238E27FC236}">
                <a16:creationId xmlns:a16="http://schemas.microsoft.com/office/drawing/2014/main" id="{86DC90F4-AC8C-1696-E6D4-2EE720EDF067}"/>
              </a:ext>
            </a:extLst>
          </p:cNvPr>
          <p:cNvSpPr>
            <a:spLocks noGrp="1"/>
          </p:cNvSpPr>
          <p:nvPr>
            <p:ph sz="half" idx="1"/>
          </p:nvPr>
        </p:nvSpPr>
        <p:spPr>
          <a:xfrm>
            <a:off x="1277650" y="1227909"/>
            <a:ext cx="10058400" cy="4990011"/>
          </a:xfrm>
        </p:spPr>
        <p:txBody>
          <a:bodyPr/>
          <a:lstStyle/>
          <a:p>
            <a:r>
              <a:rPr lang="en-US" sz="1800" dirty="0">
                <a:highlight>
                  <a:srgbClr val="FFFF00"/>
                </a:highlight>
              </a:rPr>
              <a:t>Manage and update campus articulation data and provide an annual summary of transfer-related curricular changes for both internal and external recipients</a:t>
            </a:r>
          </a:p>
          <a:p>
            <a:r>
              <a:rPr lang="en-US" sz="1800" dirty="0">
                <a:highlight>
                  <a:srgbClr val="FFFF00"/>
                </a:highlight>
              </a:rPr>
              <a:t>Be a gatekeeper of course outlines, IGETC, CSU GEB, baccalaureate lists, TCA Lists, , ASSIST, and other articulation-related data</a:t>
            </a:r>
          </a:p>
          <a:p>
            <a:r>
              <a:rPr lang="en-US" sz="1800" dirty="0"/>
              <a:t>Serve as a proactive agent for enhancing and improving existing articulation.</a:t>
            </a:r>
          </a:p>
          <a:p>
            <a:r>
              <a:rPr lang="en-US" sz="1800" dirty="0">
                <a:highlight>
                  <a:srgbClr val="FFFF00"/>
                </a:highlight>
              </a:rPr>
              <a:t>Initiate faculty-approved articulation agreements between institutions of higher education</a:t>
            </a:r>
          </a:p>
          <a:p>
            <a:r>
              <a:rPr lang="en-US" sz="1800" dirty="0"/>
              <a:t> Serve as an advocate for the faculty and campus academic programs.</a:t>
            </a:r>
          </a:p>
          <a:p>
            <a:r>
              <a:rPr lang="en-US" sz="1800" dirty="0"/>
              <a:t>Serve as an advocate for the other articulating institution, responsible for accurately communicating and conveying information and concerns about that institution’s curriculum to the faculty.</a:t>
            </a:r>
          </a:p>
          <a:p>
            <a:r>
              <a:rPr lang="en-US" sz="1800" dirty="0"/>
              <a:t>Serve as a moderator and mediator of problems or disagreements between the faculties of the home campus and the articulating institutions.</a:t>
            </a:r>
          </a:p>
          <a:p>
            <a:r>
              <a:rPr lang="en-US" sz="1800" dirty="0">
                <a:highlight>
                  <a:srgbClr val="FFFF00"/>
                </a:highlight>
              </a:rPr>
              <a:t>Serve as the campus liaison to the segmental systemwide office.</a:t>
            </a:r>
          </a:p>
          <a:p>
            <a:r>
              <a:rPr lang="en-US" sz="1800" dirty="0"/>
              <a:t>Attend and participate in conferences and workshops on articulation issues.</a:t>
            </a:r>
          </a:p>
          <a:p>
            <a:pPr marL="0" indent="0">
              <a:buNone/>
            </a:pPr>
            <a:r>
              <a:rPr lang="en-US" sz="1800" dirty="0">
                <a:hlinkClick r:id="rId3"/>
              </a:rPr>
              <a:t>https://www.csusb.edu/ciac/ciac-resources/articulation-handbook</a:t>
            </a:r>
            <a:endParaRPr lang="en-US" sz="1800" dirty="0"/>
          </a:p>
          <a:p>
            <a:pPr marL="0" indent="0">
              <a:buNone/>
            </a:pPr>
            <a:endParaRPr lang="en-US" sz="1800" dirty="0"/>
          </a:p>
          <a:p>
            <a:pPr marL="0" indent="0">
              <a:buNone/>
            </a:pPr>
            <a:endParaRPr lang="en-US" dirty="0"/>
          </a:p>
        </p:txBody>
      </p:sp>
      <p:sp>
        <p:nvSpPr>
          <p:cNvPr id="4" name="Slide Number Placeholder 3">
            <a:extLst>
              <a:ext uri="{FF2B5EF4-FFF2-40B4-BE49-F238E27FC236}">
                <a16:creationId xmlns:a16="http://schemas.microsoft.com/office/drawing/2014/main" id="{97699604-840A-05BF-2D45-9CF45D22CE8C}"/>
              </a:ext>
            </a:extLst>
          </p:cNvPr>
          <p:cNvSpPr>
            <a:spLocks noGrp="1"/>
          </p:cNvSpPr>
          <p:nvPr>
            <p:ph type="sldNum" sz="quarter" idx="10"/>
          </p:nvPr>
        </p:nvSpPr>
        <p:spPr/>
        <p:txBody>
          <a:bodyPr/>
          <a:lstStyle/>
          <a:p>
            <a:pPr>
              <a:defRPr/>
            </a:pPr>
            <a:fld id="{06DDD070-D08E-4B40-B4AC-DB5751E9D83C}" type="slidenum">
              <a:rPr lang="en-US" altLang="en-US" smtClean="0"/>
              <a:pPr>
                <a:defRPr/>
              </a:pPr>
              <a:t>6</a:t>
            </a:fld>
            <a:endParaRPr lang="en-US" altLang="en-US"/>
          </a:p>
        </p:txBody>
      </p:sp>
    </p:spTree>
    <p:extLst>
      <p:ext uri="{BB962C8B-B14F-4D97-AF65-F5344CB8AC3E}">
        <p14:creationId xmlns:p14="http://schemas.microsoft.com/office/powerpoint/2010/main" val="1338184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35f961174a_1_0"/>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Articulation Officers’ Support for Faculty Curriculum and CORs</a:t>
            </a:r>
            <a:endParaRPr dirty="0"/>
          </a:p>
        </p:txBody>
      </p:sp>
      <p:sp>
        <p:nvSpPr>
          <p:cNvPr id="109" name="Google Shape;109;g135f961174a_1_0"/>
          <p:cNvSpPr txBox="1">
            <a:spLocks noGrp="1"/>
          </p:cNvSpPr>
          <p:nvPr>
            <p:ph idx="1"/>
          </p:nvPr>
        </p:nvSpPr>
        <p:spPr>
          <a:xfrm>
            <a:off x="4245429" y="2455333"/>
            <a:ext cx="7798525" cy="4232849"/>
          </a:xfrm>
          <a:prstGeom prst="rect">
            <a:avLst/>
          </a:prstGeom>
        </p:spPr>
        <p:txBody>
          <a:bodyPr spcFirstLastPara="1" wrap="square" lIns="91425" tIns="45700" rIns="91425" bIns="45700" anchor="t" anchorCtr="0">
            <a:normAutofit fontScale="25000" lnSpcReduction="20000"/>
          </a:bodyPr>
          <a:lstStyle/>
          <a:p>
            <a:pPr marL="342900" lvl="0" indent="-342900" algn="l" rtl="0">
              <a:spcBef>
                <a:spcPts val="1000"/>
              </a:spcBef>
              <a:spcAft>
                <a:spcPts val="0"/>
              </a:spcAft>
              <a:buClr>
                <a:schemeClr val="dk1"/>
              </a:buClr>
              <a:buSzPct val="39285"/>
              <a:buFont typeface="Arial" panose="020B0604020202020204" pitchFamily="34" charset="0"/>
              <a:buChar char="•"/>
            </a:pPr>
            <a:r>
              <a:rPr lang="en-US" sz="7200" dirty="0">
                <a:latin typeface="+mn-lt"/>
              </a:rPr>
              <a:t>Curriculum Committee Service</a:t>
            </a:r>
          </a:p>
          <a:p>
            <a:pPr marL="342900" lvl="0" indent="-342900" algn="l" rtl="0">
              <a:spcBef>
                <a:spcPts val="1000"/>
              </a:spcBef>
              <a:spcAft>
                <a:spcPts val="0"/>
              </a:spcAft>
              <a:buClr>
                <a:schemeClr val="dk1"/>
              </a:buClr>
              <a:buSzPct val="39285"/>
              <a:buFont typeface="Arial" panose="020B0604020202020204" pitchFamily="34" charset="0"/>
              <a:buChar char="•"/>
            </a:pPr>
            <a:r>
              <a:rPr lang="en-US" sz="7200" dirty="0">
                <a:latin typeface="+mn-lt"/>
              </a:rPr>
              <a:t>Technical Review Process</a:t>
            </a:r>
          </a:p>
          <a:p>
            <a:pPr marL="1028700" lvl="1" indent="-342900">
              <a:spcBef>
                <a:spcPts val="1000"/>
              </a:spcBef>
              <a:spcAft>
                <a:spcPts val="0"/>
              </a:spcAft>
              <a:buClr>
                <a:schemeClr val="dk1"/>
              </a:buClr>
              <a:buSzPct val="39285"/>
            </a:pPr>
            <a:r>
              <a:rPr lang="en-US" sz="7200" dirty="0">
                <a:solidFill>
                  <a:schemeClr val="accent5"/>
                </a:solidFill>
                <a:latin typeface="+mn-lt"/>
              </a:rPr>
              <a:t>When does articulation impact analysis happen in your process?</a:t>
            </a:r>
            <a:endParaRPr lang="en-US" sz="7200" dirty="0">
              <a:latin typeface="+mn-lt"/>
            </a:endParaRPr>
          </a:p>
          <a:p>
            <a:pPr marL="342900" lvl="0" indent="-342900" algn="l" rtl="0">
              <a:spcBef>
                <a:spcPts val="1000"/>
              </a:spcBef>
              <a:spcAft>
                <a:spcPts val="0"/>
              </a:spcAft>
              <a:buClr>
                <a:schemeClr val="dk1"/>
              </a:buClr>
              <a:buSzPct val="39285"/>
              <a:buFont typeface="Arial" panose="020B0604020202020204" pitchFamily="34" charset="0"/>
              <a:buChar char="•"/>
            </a:pPr>
            <a:r>
              <a:rPr lang="en-US" sz="7200" dirty="0">
                <a:latin typeface="+mn-lt"/>
              </a:rPr>
              <a:t>Course Outline of Record </a:t>
            </a:r>
          </a:p>
          <a:p>
            <a:pPr marL="342900" lvl="0" indent="-342900" algn="l" rtl="0">
              <a:spcBef>
                <a:spcPts val="1000"/>
              </a:spcBef>
              <a:spcAft>
                <a:spcPts val="0"/>
              </a:spcAft>
              <a:buClr>
                <a:schemeClr val="dk1"/>
              </a:buClr>
              <a:buSzPct val="39285"/>
              <a:buFont typeface="Arial" panose="020B0604020202020204" pitchFamily="34" charset="0"/>
              <a:buChar char="•"/>
            </a:pPr>
            <a:r>
              <a:rPr lang="en-US" sz="7200" dirty="0">
                <a:latin typeface="+mn-lt"/>
              </a:rPr>
              <a:t>	COR vs Syllabus (ICAS Memo May 2019)</a:t>
            </a:r>
          </a:p>
          <a:p>
            <a:pPr marL="342900" lvl="0" indent="-342900" algn="l" rtl="0">
              <a:spcBef>
                <a:spcPts val="1000"/>
              </a:spcBef>
              <a:spcAft>
                <a:spcPts val="0"/>
              </a:spcAft>
              <a:buClr>
                <a:schemeClr val="dk1"/>
              </a:buClr>
              <a:buSzPct val="39285"/>
              <a:buFont typeface="Arial" panose="020B0604020202020204" pitchFamily="34" charset="0"/>
              <a:buChar char="•"/>
            </a:pPr>
            <a:r>
              <a:rPr lang="en-US" sz="7200" dirty="0">
                <a:latin typeface="+mn-lt"/>
              </a:rPr>
              <a:t>Discipline specific considerations for CORs for Articulation</a:t>
            </a:r>
          </a:p>
          <a:p>
            <a:pPr marL="342900" lvl="0" indent="-342900" algn="l" rtl="0">
              <a:spcBef>
                <a:spcPts val="1000"/>
              </a:spcBef>
              <a:spcAft>
                <a:spcPts val="0"/>
              </a:spcAft>
              <a:buClr>
                <a:schemeClr val="dk1"/>
              </a:buClr>
              <a:buSzPct val="39285"/>
              <a:buFont typeface="Arial" panose="020B0604020202020204" pitchFamily="34" charset="0"/>
              <a:buChar char="•"/>
            </a:pPr>
            <a:r>
              <a:rPr lang="en-US" sz="7200" dirty="0">
                <a:latin typeface="+mn-lt"/>
              </a:rPr>
              <a:t>Textbook/ OER requirements</a:t>
            </a:r>
          </a:p>
          <a:p>
            <a:pPr marL="342900" lvl="0" indent="-342900" algn="l" rtl="0">
              <a:spcBef>
                <a:spcPts val="1000"/>
              </a:spcBef>
              <a:spcAft>
                <a:spcPts val="0"/>
              </a:spcAft>
              <a:buClr>
                <a:schemeClr val="dk1"/>
              </a:buClr>
              <a:buSzPct val="39285"/>
              <a:buFont typeface="Arial" panose="020B0604020202020204" pitchFamily="34" charset="0"/>
              <a:buChar char="•"/>
            </a:pPr>
            <a:r>
              <a:rPr lang="en-US" sz="7200" dirty="0">
                <a:latin typeface="+mn-lt"/>
              </a:rPr>
              <a:t>Prerequisites</a:t>
            </a:r>
          </a:p>
          <a:p>
            <a:pPr marL="342900" lvl="0" indent="-342900" algn="l" rtl="0">
              <a:spcBef>
                <a:spcPts val="1000"/>
              </a:spcBef>
              <a:spcAft>
                <a:spcPts val="0"/>
              </a:spcAft>
              <a:buClr>
                <a:schemeClr val="dk1"/>
              </a:buClr>
              <a:buSzPct val="39285"/>
              <a:buFont typeface="Arial" panose="020B0604020202020204" pitchFamily="34" charset="0"/>
              <a:buChar char="•"/>
            </a:pPr>
            <a:r>
              <a:rPr lang="en-US" sz="7200" dirty="0">
                <a:latin typeface="+mn-lt"/>
              </a:rPr>
              <a:t>Course Content &amp; Objectives: Descriptors (C-ID) &amp; Core Competencies (GE)</a:t>
            </a:r>
          </a:p>
          <a:p>
            <a:pPr marL="342900" lvl="0" indent="-342900" algn="l" rtl="0">
              <a:spcBef>
                <a:spcPts val="1000"/>
              </a:spcBef>
              <a:spcAft>
                <a:spcPts val="0"/>
              </a:spcAft>
              <a:buClr>
                <a:schemeClr val="dk1"/>
              </a:buClr>
              <a:buSzPct val="39285"/>
              <a:buFont typeface="Arial" panose="020B0604020202020204" pitchFamily="34" charset="0"/>
              <a:buChar char="•"/>
            </a:pPr>
            <a:r>
              <a:rPr lang="en-US" sz="7200" dirty="0">
                <a:latin typeface="+mn-lt"/>
              </a:rPr>
              <a:t>Academic freedom and specificity</a:t>
            </a:r>
          </a:p>
          <a:p>
            <a:pPr marL="342900" lvl="0" indent="-342900" algn="l" rtl="0">
              <a:spcBef>
                <a:spcPts val="1000"/>
              </a:spcBef>
              <a:spcAft>
                <a:spcPts val="0"/>
              </a:spcAft>
              <a:buClr>
                <a:schemeClr val="dk1"/>
              </a:buClr>
              <a:buSzPct val="39285"/>
              <a:buFont typeface="Arial" panose="020B0604020202020204" pitchFamily="34" charset="0"/>
              <a:buChar char="•"/>
            </a:pPr>
            <a:r>
              <a:rPr lang="en-US" sz="7200" dirty="0">
                <a:latin typeface="+mn-lt"/>
              </a:rPr>
              <a:t>Articulation considerations for multi-college districts</a:t>
            </a:r>
          </a:p>
          <a:p>
            <a:pPr marL="0" lvl="0" indent="0" algn="l" rtl="0">
              <a:spcBef>
                <a:spcPts val="1000"/>
              </a:spcBef>
              <a:spcAft>
                <a:spcPts val="0"/>
              </a:spcAft>
              <a:buClr>
                <a:schemeClr val="dk1"/>
              </a:buClr>
              <a:buSzPct val="39285"/>
              <a:buFont typeface="Arial"/>
              <a:buNone/>
            </a:pPr>
            <a:endParaRPr dirty="0"/>
          </a:p>
          <a:p>
            <a:pPr marL="0" lvl="0" indent="0" algn="l" rtl="0">
              <a:spcBef>
                <a:spcPts val="1000"/>
              </a:spcBef>
              <a:spcAft>
                <a:spcPts val="0"/>
              </a:spcAft>
              <a:buNone/>
            </a:pPr>
            <a:endParaRPr dirty="0"/>
          </a:p>
        </p:txBody>
      </p:sp>
      <p:pic>
        <p:nvPicPr>
          <p:cNvPr id="2" name="Picture 1">
            <a:extLst>
              <a:ext uri="{FF2B5EF4-FFF2-40B4-BE49-F238E27FC236}">
                <a16:creationId xmlns:a16="http://schemas.microsoft.com/office/drawing/2014/main" id="{996E7D79-3783-4506-FB89-3FF620B341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8300" y="3736975"/>
            <a:ext cx="3492500" cy="14668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35f961174a_1_35"/>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Articulation &amp; Transfer is everyone’s business!</a:t>
            </a:r>
            <a:endParaRPr/>
          </a:p>
        </p:txBody>
      </p:sp>
      <p:sp>
        <p:nvSpPr>
          <p:cNvPr id="115" name="Google Shape;115;g135f961174a_1_35"/>
          <p:cNvSpPr txBox="1">
            <a:spLocks noGrp="1"/>
          </p:cNvSpPr>
          <p:nvPr>
            <p:ph sz="half" idx="1"/>
          </p:nvPr>
        </p:nvSpPr>
        <p:spPr>
          <a:xfrm>
            <a:off x="1277650" y="1482066"/>
            <a:ext cx="10058400" cy="3283634"/>
          </a:xfrm>
          <a:prstGeom prst="rect">
            <a:avLst/>
          </a:prstGeom>
        </p:spPr>
        <p:txBody>
          <a:bodyPr spcFirstLastPara="1" wrap="square" lIns="91425" tIns="45700" rIns="91425" bIns="45700" anchor="t" anchorCtr="0">
            <a:normAutofit/>
          </a:bodyPr>
          <a:lstStyle/>
          <a:p>
            <a:pPr marL="457200" lvl="0" indent="-508000" algn="l" rtl="0">
              <a:spcBef>
                <a:spcPts val="0"/>
              </a:spcBef>
              <a:spcAft>
                <a:spcPts val="0"/>
              </a:spcAft>
              <a:buSzPts val="4400"/>
              <a:buChar char="•"/>
            </a:pPr>
            <a:r>
              <a:rPr lang="en-US" sz="3600" dirty="0"/>
              <a:t>Discipline Faculty </a:t>
            </a:r>
            <a:endParaRPr sz="3600" dirty="0"/>
          </a:p>
          <a:p>
            <a:pPr marL="457200" lvl="0" indent="-508000" algn="l" rtl="0">
              <a:spcBef>
                <a:spcPts val="0"/>
              </a:spcBef>
              <a:spcAft>
                <a:spcPts val="0"/>
              </a:spcAft>
              <a:buSzPts val="4400"/>
              <a:buChar char="•"/>
            </a:pPr>
            <a:r>
              <a:rPr lang="en-US" sz="3600" dirty="0"/>
              <a:t>Counselors </a:t>
            </a:r>
            <a:endParaRPr sz="3600" dirty="0"/>
          </a:p>
          <a:p>
            <a:pPr marL="457200" lvl="0" indent="-508000" algn="l" rtl="0">
              <a:spcBef>
                <a:spcPts val="0"/>
              </a:spcBef>
              <a:spcAft>
                <a:spcPts val="0"/>
              </a:spcAft>
              <a:buSzPts val="4400"/>
              <a:buChar char="•"/>
            </a:pPr>
            <a:r>
              <a:rPr lang="en-US" sz="3600" dirty="0"/>
              <a:t>Community/Industry</a:t>
            </a:r>
            <a:endParaRPr sz="3600" dirty="0"/>
          </a:p>
          <a:p>
            <a:pPr marL="457200" lvl="0" indent="-508000" algn="l" rtl="0">
              <a:spcBef>
                <a:spcPts val="0"/>
              </a:spcBef>
              <a:spcAft>
                <a:spcPts val="0"/>
              </a:spcAft>
              <a:buSzPts val="4400"/>
              <a:buChar char="•"/>
            </a:pPr>
            <a:r>
              <a:rPr lang="en-US" sz="3600" dirty="0"/>
              <a:t>Students</a:t>
            </a:r>
            <a:endParaRPr sz="3600" dirty="0"/>
          </a:p>
          <a:p>
            <a:pPr marL="457200" lvl="0" indent="-508000" algn="l" rtl="0">
              <a:spcBef>
                <a:spcPts val="0"/>
              </a:spcBef>
              <a:spcAft>
                <a:spcPts val="0"/>
              </a:spcAft>
              <a:buSzPts val="4400"/>
              <a:buChar char="•"/>
            </a:pPr>
            <a:r>
              <a:rPr lang="en-US" sz="3600" dirty="0"/>
              <a:t>Administration/District (</a:t>
            </a:r>
            <a:r>
              <a:rPr lang="en-US" sz="3600" i="1" dirty="0"/>
              <a:t>Enrollment Management/Swirl</a:t>
            </a:r>
            <a:r>
              <a:rPr lang="en-US" sz="3600" dirty="0"/>
              <a:t>)</a:t>
            </a:r>
            <a:endParaRPr sz="3600" dirty="0"/>
          </a:p>
          <a:p>
            <a:pPr marL="457200" lvl="0" indent="0" algn="l" rtl="0">
              <a:spcBef>
                <a:spcPts val="0"/>
              </a:spcBef>
              <a:spcAft>
                <a:spcPts val="0"/>
              </a:spcAft>
              <a:buNone/>
            </a:pPr>
            <a:endParaRPr sz="4400" dirty="0"/>
          </a:p>
        </p:txBody>
      </p:sp>
      <p:pic>
        <p:nvPicPr>
          <p:cNvPr id="2" name="Picture 1">
            <a:extLst>
              <a:ext uri="{FF2B5EF4-FFF2-40B4-BE49-F238E27FC236}">
                <a16:creationId xmlns:a16="http://schemas.microsoft.com/office/drawing/2014/main" id="{A1F34BDF-D312-F7C8-87F7-08B51F20291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97016" y="4621824"/>
            <a:ext cx="8082025" cy="214678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35f961174a_1_25"/>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ADTs and TMCs</a:t>
            </a:r>
            <a:endParaRPr dirty="0"/>
          </a:p>
        </p:txBody>
      </p:sp>
      <p:sp>
        <p:nvSpPr>
          <p:cNvPr id="121" name="Google Shape;121;g135f961174a_1_25"/>
          <p:cNvSpPr txBox="1">
            <a:spLocks noGrp="1"/>
          </p:cNvSpPr>
          <p:nvPr>
            <p:ph sz="half" idx="1"/>
          </p:nvPr>
        </p:nvSpPr>
        <p:spPr>
          <a:xfrm>
            <a:off x="4735287" y="1690688"/>
            <a:ext cx="7102928" cy="4527232"/>
          </a:xfrm>
          <a:prstGeom prst="rect">
            <a:avLst/>
          </a:prstGeom>
        </p:spPr>
        <p:txBody>
          <a:bodyPr spcFirstLastPara="1" wrap="square" lIns="91425" tIns="45700" rIns="91425" bIns="45700" anchor="t" anchorCtr="0">
            <a:normAutofit/>
          </a:bodyPr>
          <a:lstStyle/>
          <a:p>
            <a:pPr marL="457200" lvl="0" indent="-361950" algn="l" rtl="0">
              <a:spcBef>
                <a:spcPts val="1000"/>
              </a:spcBef>
              <a:spcAft>
                <a:spcPts val="0"/>
              </a:spcAft>
              <a:buClr>
                <a:srgbClr val="674831"/>
              </a:buClr>
              <a:buSzPts val="2100"/>
              <a:buFont typeface="Arial"/>
              <a:buChar char="•"/>
            </a:pPr>
            <a:r>
              <a:rPr lang="en-US" sz="2800" b="1" dirty="0">
                <a:solidFill>
                  <a:srgbClr val="000000"/>
                </a:solidFill>
                <a:latin typeface="Arial"/>
                <a:ea typeface="Arial"/>
                <a:cs typeface="Arial"/>
                <a:sym typeface="Arial"/>
              </a:rPr>
              <a:t>Acronym Definitions</a:t>
            </a:r>
            <a:endParaRPr sz="2800" b="1" dirty="0">
              <a:solidFill>
                <a:srgbClr val="000000"/>
              </a:solidFill>
              <a:latin typeface="Arial"/>
              <a:ea typeface="Arial"/>
              <a:cs typeface="Arial"/>
              <a:sym typeface="Arial"/>
            </a:endParaRPr>
          </a:p>
          <a:p>
            <a:pPr marL="914400" lvl="1" indent="-336550" algn="l" rtl="0">
              <a:spcBef>
                <a:spcPts val="0"/>
              </a:spcBef>
              <a:spcAft>
                <a:spcPts val="0"/>
              </a:spcAft>
              <a:buClr>
                <a:srgbClr val="674831"/>
              </a:buClr>
              <a:buSzPts val="1700"/>
              <a:buFont typeface="Arial"/>
              <a:buChar char="•"/>
            </a:pPr>
            <a:r>
              <a:rPr lang="en-US" sz="2800" b="1" dirty="0">
                <a:solidFill>
                  <a:schemeClr val="accent5"/>
                </a:solidFill>
                <a:latin typeface="Arial"/>
                <a:ea typeface="Arial"/>
                <a:cs typeface="Arial"/>
                <a:sym typeface="Arial"/>
              </a:rPr>
              <a:t>ADT – </a:t>
            </a:r>
            <a:r>
              <a:rPr lang="en-US" sz="2800" dirty="0">
                <a:solidFill>
                  <a:schemeClr val="accent5"/>
                </a:solidFill>
                <a:latin typeface="Arial"/>
                <a:ea typeface="Arial"/>
                <a:cs typeface="Arial"/>
                <a:sym typeface="Arial"/>
              </a:rPr>
              <a:t>Associate Degree for Transfer</a:t>
            </a:r>
          </a:p>
          <a:p>
            <a:pPr marL="914400" lvl="1" indent="-336550" algn="l" rtl="0">
              <a:spcBef>
                <a:spcPts val="0"/>
              </a:spcBef>
              <a:spcAft>
                <a:spcPts val="0"/>
              </a:spcAft>
              <a:buClr>
                <a:srgbClr val="674831"/>
              </a:buClr>
              <a:buSzPts val="1700"/>
              <a:buFont typeface="Arial"/>
              <a:buChar char="•"/>
            </a:pPr>
            <a:r>
              <a:rPr lang="en-US" sz="2800" b="1" dirty="0">
                <a:solidFill>
                  <a:schemeClr val="accent5"/>
                </a:solidFill>
                <a:latin typeface="Arial"/>
                <a:ea typeface="Arial"/>
                <a:cs typeface="Arial"/>
                <a:sym typeface="Arial"/>
              </a:rPr>
              <a:t>TMC – </a:t>
            </a:r>
            <a:r>
              <a:rPr lang="en-US" sz="2800" dirty="0">
                <a:solidFill>
                  <a:schemeClr val="accent5"/>
                </a:solidFill>
                <a:latin typeface="Arial"/>
                <a:ea typeface="Arial"/>
                <a:cs typeface="Arial"/>
                <a:sym typeface="Arial"/>
              </a:rPr>
              <a:t>Transfer Model Curriculum</a:t>
            </a:r>
          </a:p>
          <a:p>
            <a:pPr marL="1371600" lvl="2" indent="-336550">
              <a:spcBef>
                <a:spcPts val="0"/>
              </a:spcBef>
              <a:spcAft>
                <a:spcPts val="0"/>
              </a:spcAft>
              <a:buClr>
                <a:srgbClr val="674831"/>
              </a:buClr>
              <a:buSzPts val="1700"/>
              <a:buFont typeface="Arial"/>
              <a:buChar char="•"/>
            </a:pPr>
            <a:r>
              <a:rPr lang="en-US" sz="2400" b="1" dirty="0">
                <a:solidFill>
                  <a:schemeClr val="accent5"/>
                </a:solidFill>
                <a:latin typeface="Arial"/>
                <a:ea typeface="Arial"/>
                <a:cs typeface="Arial"/>
                <a:sym typeface="Arial"/>
              </a:rPr>
              <a:t>AAM </a:t>
            </a:r>
            <a:r>
              <a:rPr lang="en-US" sz="2400" dirty="0">
                <a:solidFill>
                  <a:srgbClr val="000000"/>
                </a:solidFill>
                <a:latin typeface="Arial"/>
                <a:ea typeface="Arial"/>
                <a:cs typeface="Arial"/>
                <a:sym typeface="Arial"/>
              </a:rPr>
              <a:t>– Articulation Agreement by Major</a:t>
            </a:r>
            <a:endParaRPr sz="2400" dirty="0">
              <a:solidFill>
                <a:srgbClr val="000000"/>
              </a:solidFill>
              <a:latin typeface="Arial"/>
              <a:ea typeface="Arial"/>
              <a:cs typeface="Arial"/>
              <a:sym typeface="Arial"/>
            </a:endParaRPr>
          </a:p>
          <a:p>
            <a:pPr marL="1371600" lvl="2" indent="-336550">
              <a:spcBef>
                <a:spcPts val="0"/>
              </a:spcBef>
              <a:spcAft>
                <a:spcPts val="0"/>
              </a:spcAft>
              <a:buClr>
                <a:srgbClr val="674831"/>
              </a:buClr>
              <a:buSzPts val="1700"/>
              <a:buFont typeface="Arial"/>
              <a:buChar char="•"/>
            </a:pPr>
            <a:r>
              <a:rPr lang="en-US" sz="2400" b="1" dirty="0">
                <a:solidFill>
                  <a:schemeClr val="accent5"/>
                </a:solidFill>
                <a:latin typeface="Arial"/>
                <a:ea typeface="Arial"/>
                <a:cs typeface="Arial"/>
                <a:sym typeface="Arial"/>
              </a:rPr>
              <a:t>BCT</a:t>
            </a:r>
            <a:r>
              <a:rPr lang="en-US" sz="2400" dirty="0">
                <a:solidFill>
                  <a:srgbClr val="000000"/>
                </a:solidFill>
                <a:latin typeface="Arial"/>
                <a:ea typeface="Arial"/>
                <a:cs typeface="Arial"/>
                <a:sym typeface="Arial"/>
              </a:rPr>
              <a:t> – CSU Baccalaureate level Course List by Department</a:t>
            </a:r>
            <a:endParaRPr sz="2400" dirty="0">
              <a:solidFill>
                <a:srgbClr val="000000"/>
              </a:solidFill>
              <a:latin typeface="Arial"/>
              <a:ea typeface="Arial"/>
              <a:cs typeface="Arial"/>
              <a:sym typeface="Arial"/>
            </a:endParaRPr>
          </a:p>
          <a:p>
            <a:pPr marL="1371600" lvl="2" indent="-336550">
              <a:spcBef>
                <a:spcPts val="0"/>
              </a:spcBef>
              <a:spcAft>
                <a:spcPts val="0"/>
              </a:spcAft>
              <a:buClr>
                <a:srgbClr val="674831"/>
              </a:buClr>
              <a:buSzPts val="1700"/>
              <a:buFont typeface="Arial"/>
              <a:buChar char="•"/>
            </a:pPr>
            <a:r>
              <a:rPr lang="en-US" sz="2400" b="1" dirty="0">
                <a:solidFill>
                  <a:schemeClr val="accent5"/>
                </a:solidFill>
                <a:latin typeface="Arial"/>
                <a:ea typeface="Arial"/>
                <a:cs typeface="Arial"/>
                <a:sym typeface="Arial"/>
              </a:rPr>
              <a:t>GECC </a:t>
            </a:r>
            <a:r>
              <a:rPr lang="en-US" sz="2400" dirty="0">
                <a:solidFill>
                  <a:srgbClr val="000000"/>
                </a:solidFill>
                <a:latin typeface="Arial"/>
                <a:ea typeface="Arial"/>
                <a:cs typeface="Arial"/>
                <a:sym typeface="Arial"/>
              </a:rPr>
              <a:t>– CSU GE Certification Course List by Area</a:t>
            </a:r>
            <a:endParaRPr sz="2400" dirty="0">
              <a:solidFill>
                <a:srgbClr val="000000"/>
              </a:solidFill>
              <a:latin typeface="Arial"/>
              <a:ea typeface="Arial"/>
              <a:cs typeface="Arial"/>
              <a:sym typeface="Arial"/>
            </a:endParaRPr>
          </a:p>
          <a:p>
            <a:pPr marL="1371600" lvl="2" indent="-336550">
              <a:spcBef>
                <a:spcPts val="0"/>
              </a:spcBef>
              <a:spcAft>
                <a:spcPts val="0"/>
              </a:spcAft>
              <a:buClr>
                <a:srgbClr val="674831"/>
              </a:buClr>
              <a:buSzPts val="1700"/>
              <a:buFont typeface="Arial"/>
              <a:buChar char="•"/>
            </a:pPr>
            <a:r>
              <a:rPr lang="en-US" sz="2400" b="1" dirty="0">
                <a:solidFill>
                  <a:schemeClr val="accent5"/>
                </a:solidFill>
                <a:latin typeface="Arial"/>
                <a:ea typeface="Arial"/>
                <a:cs typeface="Arial"/>
                <a:sym typeface="Arial"/>
              </a:rPr>
              <a:t>FDRG – </a:t>
            </a:r>
            <a:r>
              <a:rPr lang="en-US" sz="2400" dirty="0">
                <a:solidFill>
                  <a:srgbClr val="000000"/>
                </a:solidFill>
                <a:latin typeface="Arial"/>
                <a:ea typeface="Arial"/>
                <a:cs typeface="Arial"/>
                <a:sym typeface="Arial"/>
              </a:rPr>
              <a:t>Faculty Discipline Review Groups (roles and responsibilities)</a:t>
            </a:r>
          </a:p>
          <a:p>
            <a:pPr marL="914400" lvl="1" indent="-336550" algn="l" rtl="0">
              <a:spcBef>
                <a:spcPts val="0"/>
              </a:spcBef>
              <a:spcAft>
                <a:spcPts val="0"/>
              </a:spcAft>
              <a:buClr>
                <a:srgbClr val="674831"/>
              </a:buClr>
              <a:buSzPts val="1700"/>
              <a:buFont typeface="Arial"/>
              <a:buChar char="•"/>
            </a:pPr>
            <a:endParaRPr sz="1700"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BB45F691-49C5-B2D3-3DFC-D4A88E9EFFB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0472" y="2090058"/>
            <a:ext cx="3461657" cy="2596242"/>
          </a:xfrm>
          <a:prstGeom prst="rect">
            <a:avLst/>
          </a:prstGeom>
        </p:spPr>
      </p:pic>
    </p:spTree>
  </p:cSld>
  <p:clrMapOvr>
    <a:masterClrMapping/>
  </p:clrMapOvr>
</p:sld>
</file>

<file path=ppt/theme/theme1.xml><?xml version="1.0" encoding="utf-8"?>
<a:theme xmlns:a="http://schemas.openxmlformats.org/drawingml/2006/main" name="ASCCC Curriculum Inst. 2020 Theme">
  <a:themeElements>
    <a:clrScheme name="ASCCC CI 2022 3">
      <a:dk1>
        <a:srgbClr val="562263"/>
      </a:dk1>
      <a:lt1>
        <a:srgbClr val="FFFFFF"/>
      </a:lt1>
      <a:dk2>
        <a:srgbClr val="265E76"/>
      </a:dk2>
      <a:lt2>
        <a:srgbClr val="F8E8B9"/>
      </a:lt2>
      <a:accent1>
        <a:srgbClr val="FF3E3E"/>
      </a:accent1>
      <a:accent2>
        <a:srgbClr val="FFCE00"/>
      </a:accent2>
      <a:accent3>
        <a:srgbClr val="71B1D6"/>
      </a:accent3>
      <a:accent4>
        <a:srgbClr val="FFA141"/>
      </a:accent4>
      <a:accent5>
        <a:srgbClr val="A646CC"/>
      </a:accent5>
      <a:accent6>
        <a:srgbClr val="5988A2"/>
      </a:accent6>
      <a:hlink>
        <a:srgbClr val="265E76"/>
      </a:hlink>
      <a:folHlink>
        <a:srgbClr val="265E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2 ppt template 1" id="{F9EBBF2E-854E-594E-ABFF-E35048AA25B8}" vid="{E1F37EC1-C978-2444-9233-3E083E74B5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2022 ppt template 1</Template>
  <TotalTime>79</TotalTime>
  <Words>1529</Words>
  <Application>Microsoft Office PowerPoint</Application>
  <PresentationFormat>Widescreen</PresentationFormat>
  <Paragraphs>137</Paragraphs>
  <Slides>19</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Palatino</vt:lpstr>
      <vt:lpstr>ASCCC Curriculum Inst. 2020 Theme</vt:lpstr>
      <vt:lpstr>Collaboration between Curriculum and Articulation to Support Student Transfer  Friday, July 8, 2022 ǀ 2:15pm -3:30pm</vt:lpstr>
      <vt:lpstr>Session Presenters</vt:lpstr>
      <vt:lpstr>Breakout Session Description</vt:lpstr>
      <vt:lpstr>Welcome and Session topics</vt:lpstr>
      <vt:lpstr>Role of Articulation Officers</vt:lpstr>
      <vt:lpstr>Role of Articulation Officers (cont.)</vt:lpstr>
      <vt:lpstr>Articulation Officers’ Support for Faculty Curriculum and CORs</vt:lpstr>
      <vt:lpstr>Articulation &amp; Transfer is everyone’s business!</vt:lpstr>
      <vt:lpstr>ADTs and TMCs</vt:lpstr>
      <vt:lpstr>Instructions included on the template</vt:lpstr>
      <vt:lpstr>PowerPoint Presentation</vt:lpstr>
      <vt:lpstr>C-ID</vt:lpstr>
      <vt:lpstr>Criteria for GE approval</vt:lpstr>
      <vt:lpstr>Sample Course Approval Timeline</vt:lpstr>
      <vt:lpstr>Sample Articulation Timeline</vt:lpstr>
      <vt:lpstr>Sample of recent Legislation &amp; Regulations &amp; other “hot topics”</vt:lpstr>
      <vt:lpstr>Getting Involved at the System-Level</vt:lpstr>
      <vt:lpstr>Question &amp; Discussion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between Curriculum and Articulation to Support Student Transfer  Friday, July 8, 2022 ǀ 2:15pm -3:30pm</dc:title>
  <dc:creator>Christopher Howerton</dc:creator>
  <cp:lastModifiedBy>Christopher Howerton</cp:lastModifiedBy>
  <cp:revision>1</cp:revision>
  <cp:lastPrinted>2020-11-24T19:39:26Z</cp:lastPrinted>
  <dcterms:created xsi:type="dcterms:W3CDTF">2022-06-23T23:14:13Z</dcterms:created>
  <dcterms:modified xsi:type="dcterms:W3CDTF">2022-06-24T00:33:46Z</dcterms:modified>
</cp:coreProperties>
</file>