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9"/>
  </p:notesMasterIdLst>
  <p:sldIdLst>
    <p:sldId id="256" r:id="rId2"/>
    <p:sldId id="271" r:id="rId3"/>
    <p:sldId id="278" r:id="rId4"/>
    <p:sldId id="272" r:id="rId5"/>
    <p:sldId id="274" r:id="rId6"/>
    <p:sldId id="259" r:id="rId7"/>
    <p:sldId id="268" r:id="rId8"/>
    <p:sldId id="262" r:id="rId9"/>
    <p:sldId id="277" r:id="rId10"/>
    <p:sldId id="264" r:id="rId11"/>
    <p:sldId id="260" r:id="rId12"/>
    <p:sldId id="265" r:id="rId13"/>
    <p:sldId id="266" r:id="rId14"/>
    <p:sldId id="275" r:id="rId15"/>
    <p:sldId id="276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75" autoAdjust="0"/>
  </p:normalViewPr>
  <p:slideViewPr>
    <p:cSldViewPr>
      <p:cViewPr varScale="1">
        <p:scale>
          <a:sx n="63" d="100"/>
          <a:sy n="63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1590D6-E20C-418D-8609-33F6556D4D2B}" type="datetimeFigureOut">
              <a:rPr lang="en-US"/>
              <a:pPr>
                <a:defRPr/>
              </a:pPr>
              <a:t>7/8/16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DACF53-628A-44C6-8C56-57F6FE5C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21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219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Lower socioeconomic areas have reduced access to DE options (slow internet)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4F0B27-1F7D-4B9E-A8CA-1AF3059861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67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989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ACF53-628A-44C6-8C56-57F6FE5C79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6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92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ACF53-628A-44C6-8C56-57F6FE5C79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ACF53-628A-44C6-8C56-57F6FE5C79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1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DC7172-006F-4313-B856-DB46279C82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9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CTE programs are expensive not because of the faculty cost but because they require dedicated buildings and expensive supplies.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For example</a:t>
            </a:r>
            <a:r>
              <a:rPr lang="en-US" baseline="0" dirty="0" smtClean="0"/>
              <a:t> digital media classrooms</a:t>
            </a:r>
            <a:r>
              <a:rPr lang="en-US" dirty="0" smtClean="0"/>
              <a:t> with all the Adobe software and a plotter and a two screen overhead system and plenty of desk space for students around wide screen monitors and high end computers.  It is not used all day/night every day.  We could add more classes but don't have enough students finishing the program to justify a bigger program.  Two of the entry level classes are offered both classroom and online;  another college could add more online entry level classes without the expense of setting up the lab; students continuing through the second year could take</a:t>
            </a:r>
            <a:r>
              <a:rPr lang="en-US" baseline="0" dirty="0" smtClean="0"/>
              <a:t> </a:t>
            </a:r>
            <a:r>
              <a:rPr lang="en-US" dirty="0" smtClean="0"/>
              <a:t>the advanced courses which we usually offer on one long Friday.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B16AC-A478-42BB-B2EE-2DD2818F84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Student's perspective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provides a much richer set of options than can be offered at any one college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students can get GE and other courses at home college and then take specialty classes elsewhere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better employer recognition of program provides greater value to the certificate/degree</a:t>
            </a:r>
          </a:p>
          <a:p>
            <a:pPr>
              <a:spcBef>
                <a:spcPct val="0"/>
              </a:spcBef>
            </a:pPr>
            <a:r>
              <a:rPr lang="en-US" smtClean="0"/>
              <a:t>Easier to engage regional scale employers with regional scale programs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would have been hard to get Kaiser other big employers to table approaching them one college at a time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engagement with bigger employers can increase access to direct support from industry and indirect support through their advocacy on our behalf with state government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709D8-A3FD-4439-A5E5-7E78FD4FC1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2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Student's perspective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provides a much richer set of options than can be offered at any one college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students can get GE and other courses at home college and then take specialty classes elsewhere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better employer recognition of program provides greater value to the certificate/degree</a:t>
            </a:r>
          </a:p>
          <a:p>
            <a:pPr>
              <a:spcBef>
                <a:spcPct val="0"/>
              </a:spcBef>
            </a:pPr>
            <a:r>
              <a:rPr lang="en-US" smtClean="0"/>
              <a:t>Easier to engage regional scale employers with regional scale programs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would have been hard to get Kaiser other big employers to table approaching them one college at a time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engagement with bigger employers can increase access to direct support from industry and indirect support through their advocacy on our behalf with state government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709D8-A3FD-4439-A5E5-7E78FD4FC1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2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Once the program is established, scheduling, marketing, student referrals and advisement are all areas that require ongoing collaboration.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In program development, considerations center around developing MOUs (horizontal articulation) for course equivalencies, scheduling, developing a conjoint application, common advisory committee, etc.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Students will have catalog rights at one or more colleges, depending on their course taking patterns.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 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DE3FAB-2F26-4970-B2FE-35DE708DA9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7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Both these models are possible, among others.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CD961-564D-4313-97D0-C2154EDE17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C0A5-D814-49A4-8535-5385035F360A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FAE89-087A-4A60-B1B6-4F04B4A2F0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CB9E8-2D36-4282-9F81-3879DADE23FB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171D7-A3DE-4C62-8FB3-BA046577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0E6984-C4B7-45B5-9E54-5D63C774CE1F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204E-ED71-4CD6-9BA0-E86B34D1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CE62B-8074-4F40-AA8D-9419FE3F0E3A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565D2-DE86-4ADB-96FB-06DD1B5FF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7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4DAB5-3335-48B4-9B1F-F148B6454F9B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AE12F-3B23-4FBA-B44B-8BD1A0EEA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51070-C24F-4197-A200-237D11A6AD66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37DF0-76C0-42BF-8F91-EFC1B21AB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C39B0-E6FB-4C95-BEB9-F46D99D10727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02F11-8E75-4198-8F7E-9656DA737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4AF97-DAD2-46D8-AF8F-57DFF13328C5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9C74-BDD4-46B2-9130-345369B94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5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756D1-EB24-49F8-8C48-FDD4F7F28257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28A3F-DD14-4622-979E-7FD0BF095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D1FA972-1FB3-402F-9412-962367206B4B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8D7C9B-09C7-4064-B663-AB6F8A2F3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1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8E757-9AA0-4C53-82A0-BA4EDB34CC2B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44939-3FFF-4F3F-8F30-AAEEC3818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CCA41A-9981-42E1-BA2F-84AB83DB64C6}" type="datetimeFigureOut">
              <a:rPr lang="en-US" smtClean="0"/>
              <a:pPr>
                <a:defRPr/>
              </a:pPr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BF38CF-495D-47D9-B1AF-34FDB16B5E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7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62000" y="696"/>
            <a:ext cx="7543800" cy="356616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Collaborative CTE Programs: Yours, Mine, or Ours?</a:t>
            </a:r>
            <a:br>
              <a:rPr lang="en-US" sz="6000" dirty="0" smtClean="0"/>
            </a:br>
            <a:endParaRPr lang="en-US" sz="6000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7543800" cy="117902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Diana </a:t>
            </a:r>
            <a:r>
              <a:rPr lang="en-US" sz="2400" dirty="0" err="1" smtClean="0"/>
              <a:t>hurlbut</a:t>
            </a:r>
            <a:r>
              <a:rPr lang="en-US" dirty="0" smtClean="0"/>
              <a:t>, Irvine valley college</a:t>
            </a:r>
          </a:p>
          <a:p>
            <a:r>
              <a:rPr lang="en-US" sz="2400" dirty="0" smtClean="0"/>
              <a:t>Kimberly Schenk, Diablo Valley College</a:t>
            </a:r>
          </a:p>
          <a:p>
            <a:r>
              <a:rPr lang="en-US" dirty="0" smtClean="0"/>
              <a:t>John Stanskas, VP ASCCC</a:t>
            </a:r>
            <a:endParaRPr lang="en-US" sz="2400" dirty="0" smtClean="0"/>
          </a:p>
        </p:txBody>
      </p:sp>
      <p:pic>
        <p:nvPicPr>
          <p:cNvPr id="2" name="Picture 1" descr="Unknown-4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261" y="1981200"/>
            <a:ext cx="4114800" cy="32012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Examples of collaborative programs</a:t>
            </a:r>
            <a:endParaRPr lang="en-US" b="1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Respiratory Therapy</a:t>
            </a:r>
          </a:p>
          <a:p>
            <a:pPr lvl="1"/>
            <a:r>
              <a:rPr lang="en-US" sz="2400" dirty="0" err="1" smtClean="0"/>
              <a:t>Ohlone</a:t>
            </a:r>
            <a:r>
              <a:rPr lang="en-US" sz="2400" dirty="0" smtClean="0"/>
              <a:t>/DVC</a:t>
            </a:r>
          </a:p>
          <a:p>
            <a:r>
              <a:rPr lang="en-US" sz="2400" dirty="0" err="1" smtClean="0"/>
              <a:t>mTECH</a:t>
            </a:r>
            <a:r>
              <a:rPr lang="en-US" sz="2400" dirty="0" smtClean="0"/>
              <a:t>: </a:t>
            </a:r>
            <a:r>
              <a:rPr lang="en-US" sz="2400" dirty="0"/>
              <a:t>Industrial Machine Maintenance Mechanic</a:t>
            </a:r>
          </a:p>
          <a:p>
            <a:pPr lvl="1"/>
            <a:r>
              <a:rPr lang="en-US" sz="2400" dirty="0" smtClean="0"/>
              <a:t>Laney/</a:t>
            </a:r>
            <a:r>
              <a:rPr lang="en-US" sz="2400" dirty="0" err="1" smtClean="0"/>
              <a:t>LMC</a:t>
            </a:r>
            <a:r>
              <a:rPr lang="en-US" sz="2400" dirty="0" smtClean="0"/>
              <a:t>/DVC</a:t>
            </a:r>
          </a:p>
          <a:p>
            <a:r>
              <a:rPr lang="en-US" sz="2600" dirty="0" smtClean="0"/>
              <a:t>Biotechnology</a:t>
            </a:r>
          </a:p>
          <a:p>
            <a:pPr lvl="1"/>
            <a:r>
              <a:rPr lang="en-US" sz="2400" dirty="0" err="1" smtClean="0"/>
              <a:t>IVC</a:t>
            </a:r>
            <a:r>
              <a:rPr lang="en-US" sz="2400" dirty="0" smtClean="0"/>
              <a:t>/SCC/Santiago/Fullerton</a:t>
            </a:r>
            <a:endParaRPr lang="en-US" sz="2400" dirty="0"/>
          </a:p>
          <a:p>
            <a:r>
              <a:rPr lang="en-US" sz="2400" dirty="0"/>
              <a:t>Getting it started</a:t>
            </a:r>
          </a:p>
          <a:p>
            <a:pPr lvl="1"/>
            <a:r>
              <a:rPr lang="en-US" sz="2400" dirty="0"/>
              <a:t>Who are the players?</a:t>
            </a:r>
          </a:p>
          <a:p>
            <a:pPr lvl="1"/>
            <a:r>
              <a:rPr lang="en-US" sz="2400" dirty="0"/>
              <a:t>What details need to be in order?</a:t>
            </a:r>
          </a:p>
          <a:p>
            <a:pPr lvl="1"/>
            <a:r>
              <a:rPr lang="en-US" sz="2400" dirty="0"/>
              <a:t>What lessons have been learned?</a:t>
            </a:r>
          </a:p>
          <a:p>
            <a:pPr lvl="1"/>
            <a:r>
              <a:rPr lang="en-US" sz="2400" dirty="0"/>
              <a:t>Direct impact on curriculum committee work?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Impact on curriculum???</a:t>
            </a:r>
            <a:endParaRPr lang="en-US" b="1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Models:</a:t>
            </a:r>
          </a:p>
          <a:p>
            <a:r>
              <a:rPr lang="en-US" sz="2400" dirty="0" smtClean="0"/>
              <a:t>Certain courses offered at specific college</a:t>
            </a:r>
          </a:p>
          <a:p>
            <a:pPr lvl="1"/>
            <a:r>
              <a:rPr lang="en-US" sz="2400" dirty="0" smtClean="0"/>
              <a:t>Ensuring progressive learning in sequenced courses</a:t>
            </a:r>
          </a:p>
          <a:p>
            <a:pPr lvl="1"/>
            <a:r>
              <a:rPr lang="en-US" sz="2400" dirty="0" smtClean="0"/>
              <a:t>Consistent prerequisite policies</a:t>
            </a:r>
          </a:p>
          <a:p>
            <a:pPr lvl="1"/>
            <a:r>
              <a:rPr lang="en-US" sz="2400" dirty="0" smtClean="0"/>
              <a:t>Curriculum approval in CO</a:t>
            </a:r>
          </a:p>
          <a:p>
            <a:r>
              <a:rPr lang="en-US" sz="2400" dirty="0" smtClean="0"/>
              <a:t>Partner colleges offer different “Specializations”</a:t>
            </a:r>
          </a:p>
          <a:p>
            <a:pPr lvl="1"/>
            <a:r>
              <a:rPr lang="en-US" sz="2400" dirty="0" smtClean="0"/>
              <a:t>How do we determine who offers what?</a:t>
            </a:r>
          </a:p>
          <a:p>
            <a:pPr lvl="1"/>
            <a:r>
              <a:rPr lang="en-US" sz="2400" dirty="0" smtClean="0"/>
              <a:t>Ongoing dialogue/collaboration as demands change</a:t>
            </a:r>
          </a:p>
          <a:p>
            <a:r>
              <a:rPr lang="en-US" sz="2400" dirty="0" smtClean="0"/>
              <a:t>Other???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Current Related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83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  Model curriculum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Distance education/OEI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Accreditation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Pathways programs  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  <p:pic>
        <p:nvPicPr>
          <p:cNvPr id="2" name="Picture 1" descr="images-1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427" y="3505200"/>
            <a:ext cx="2895600" cy="2806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Issues??? 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36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/>
              <a:t> Local </a:t>
            </a:r>
            <a:r>
              <a:rPr lang="en-US" sz="3600" dirty="0" smtClean="0"/>
              <a:t>control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Time/interest/will</a:t>
            </a:r>
            <a:endParaRPr lang="en-US" sz="3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 Small/rural colleges </a:t>
            </a:r>
            <a:r>
              <a:rPr lang="en-US" sz="3600" dirty="0" smtClean="0"/>
              <a:t>may be </a:t>
            </a:r>
            <a:r>
              <a:rPr lang="en-US" sz="3600" dirty="0"/>
              <a:t>unable to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600" dirty="0"/>
              <a:t>   capitalize on economies of </a:t>
            </a:r>
            <a:r>
              <a:rPr lang="en-US" sz="3600" dirty="0" smtClean="0"/>
              <a:t>scale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Issues??? </a:t>
            </a:r>
            <a:r>
              <a:rPr lang="en-US" b="1" dirty="0" smtClean="0"/>
              <a:t> </a:t>
            </a:r>
            <a:r>
              <a:rPr lang="en-US" sz="2400" b="1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Registration policies must ensure </a:t>
            </a:r>
            <a:r>
              <a:rPr lang="en-US" sz="3600" dirty="0"/>
              <a:t>that students </a:t>
            </a:r>
            <a:r>
              <a:rPr lang="en-US" sz="3600" dirty="0" smtClean="0"/>
              <a:t>can </a:t>
            </a:r>
            <a:r>
              <a:rPr lang="en-US" sz="3600" dirty="0"/>
              <a:t>begin and continue the sequence </a:t>
            </a:r>
            <a:r>
              <a:rPr lang="en-US" sz="3600" dirty="0" smtClean="0"/>
              <a:t>with assistance to navigate </a:t>
            </a:r>
            <a:r>
              <a:rPr lang="en-US" sz="3600" dirty="0"/>
              <a:t>multiple </a:t>
            </a:r>
            <a:r>
              <a:rPr lang="en-US" sz="3600" dirty="0" smtClean="0"/>
              <a:t>colleges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Collaborative scheduling?</a:t>
            </a:r>
            <a:endParaRPr lang="en-US" sz="3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Who </a:t>
            </a:r>
            <a:r>
              <a:rPr lang="en-US" sz="3600" dirty="0"/>
              <a:t>gets credit for “completion</a:t>
            </a:r>
            <a:r>
              <a:rPr lang="en-US" sz="3600" dirty="0" smtClean="0"/>
              <a:t>”?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Program discontinuance?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1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your collaborative agreement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2362200"/>
            <a:ext cx="7406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Curriculum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Scheduling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Counseling/advisement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Registration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Marketing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Advisory committees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Accreditation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Program discontinuance policy/procedure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Curriculum approval processes at the CO</a:t>
            </a:r>
            <a:endParaRPr lang="en-US" sz="2400" dirty="0"/>
          </a:p>
        </p:txBody>
      </p:sp>
      <p:pic>
        <p:nvPicPr>
          <p:cNvPr id="4" name="Picture 3" descr="images-1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81200"/>
            <a:ext cx="3365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68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4300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What does all of this mean for the curriculum committee</a:t>
            </a:r>
            <a:r>
              <a:rPr lang="en-US" sz="5400" dirty="0" smtClean="0"/>
              <a:t>???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986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219200"/>
          </a:xfrm>
        </p:spPr>
        <p:txBody>
          <a:bodyPr/>
          <a:lstStyle/>
          <a:p>
            <a:r>
              <a:rPr lang="en-US" b="1" dirty="0" smtClean="0"/>
              <a:t>Questions???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221163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sz="2400" dirty="0" smtClean="0"/>
              <a:t>Would collaborative programs change local curriculum approval process?</a:t>
            </a:r>
          </a:p>
          <a:p>
            <a:pPr lvl="1"/>
            <a:r>
              <a:rPr lang="en-US" sz="2400" dirty="0" smtClean="0"/>
              <a:t>Faculty purview</a:t>
            </a:r>
          </a:p>
          <a:p>
            <a:pPr lvl="1"/>
            <a:r>
              <a:rPr lang="en-US" sz="2400" dirty="0" smtClean="0"/>
              <a:t>Potential conflicts of interest</a:t>
            </a:r>
          </a:p>
          <a:p>
            <a:pPr lvl="1"/>
            <a:r>
              <a:rPr lang="en-US" sz="2400" dirty="0" smtClean="0"/>
              <a:t>Assessment of program viability/cost</a:t>
            </a:r>
          </a:p>
          <a:p>
            <a:pPr lvl="1"/>
            <a:r>
              <a:rPr lang="en-US" sz="2400" dirty="0" smtClean="0"/>
              <a:t>Other??</a:t>
            </a:r>
          </a:p>
          <a:p>
            <a:r>
              <a:rPr lang="en-US" sz="2400" dirty="0" smtClean="0"/>
              <a:t>Could this model be accommodated within existing processes?</a:t>
            </a:r>
          </a:p>
          <a:p>
            <a:r>
              <a:rPr lang="en-US" sz="2400" dirty="0" smtClean="0"/>
              <a:t>What does the CO need to develop as an approval process to support these agreements? </a:t>
            </a:r>
          </a:p>
          <a:p>
            <a:pPr lvl="1"/>
            <a:r>
              <a:rPr lang="en-US" sz="2400" dirty="0" smtClean="0"/>
              <a:t>New forms? Guidelines/ templates?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 descr="discussio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-23702"/>
            <a:ext cx="34671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Defining Collaborative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Where the Field is Now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Examples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Curriculum Committee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Questions?</a:t>
            </a:r>
          </a:p>
        </p:txBody>
      </p:sp>
      <p:pic>
        <p:nvPicPr>
          <p:cNvPr id="4" name="Picture 3" descr="images-1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0" y="3962400"/>
            <a:ext cx="3365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2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Collaborative programs</a:t>
            </a:r>
            <a:r>
              <a:rPr lang="en-US" b="1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Previous versions of the PCAH referred to opportunities for colleges to develop “conjoint” programs (see handout)</a:t>
            </a:r>
          </a:p>
          <a:p>
            <a:pPr marL="201168" lvl="1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Language about such programs was removed from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 of the PCAH, largely because the Curriculum Inventory was not designed with the capacity to accommodate such programs</a:t>
            </a:r>
          </a:p>
        </p:txBody>
      </p:sp>
    </p:spTree>
    <p:extLst>
      <p:ext uri="{BB962C8B-B14F-4D97-AF65-F5344CB8AC3E}">
        <p14:creationId xmlns:p14="http://schemas.microsoft.com/office/powerpoint/2010/main" val="355139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Collaborative programs???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SACC took up this as an issue and has developed and approved a statement as a recommendation to the Chancellor’s Office (see handout</a:t>
            </a:r>
            <a:r>
              <a:rPr lang="en-US" sz="2800" dirty="0" smtClean="0"/>
              <a:t>)</a:t>
            </a:r>
          </a:p>
          <a:p>
            <a:pPr marL="201168" lvl="1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The BOG “</a:t>
            </a:r>
            <a:r>
              <a:rPr lang="en-US" sz="2800" dirty="0" smtClean="0"/>
              <a:t>Strong Workforce” </a:t>
            </a:r>
            <a:r>
              <a:rPr lang="en-US" sz="2800" dirty="0"/>
              <a:t>Taskforce Curriculum recommendation </a:t>
            </a:r>
            <a:r>
              <a:rPr lang="en-US" sz="2800" dirty="0" smtClean="0"/>
              <a:t>7.c </a:t>
            </a:r>
            <a:r>
              <a:rPr lang="en-US" sz="2800" dirty="0"/>
              <a:t>“Create a process for the development of collaborative programs between colleges.”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SACC 2014:</a:t>
            </a:r>
          </a:p>
          <a:p>
            <a:endParaRPr lang="en-US" dirty="0"/>
          </a:p>
          <a:p>
            <a:r>
              <a:rPr lang="en-US" sz="2400" dirty="0" smtClean="0"/>
              <a:t>“</a:t>
            </a:r>
            <a:r>
              <a:rPr lang="en-US" sz="2400" dirty="0"/>
              <a:t>A Collaborative Program is one in which one or more colleges rely on another college or colleges to offer courses in a degree or certificate at all participating colleges. Collaborating colleges may either be in reasonable proximity to permit students to take classroom-based courses or the courses may be offered online through distance education local or shared platforms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873" y="29268"/>
            <a:ext cx="34671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4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Advantages???</a:t>
            </a:r>
            <a:endParaRPr lang="en-US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endParaRPr lang="en-US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  </a:t>
            </a:r>
            <a:r>
              <a:rPr lang="en-US" sz="3600" dirty="0" smtClean="0"/>
              <a:t>Able to respond to labor market </a:t>
            </a:r>
          </a:p>
          <a:p>
            <a:pPr marL="0" indent="0">
              <a:buNone/>
            </a:pPr>
            <a:r>
              <a:rPr lang="en-US" sz="3600" dirty="0" smtClean="0"/>
              <a:t>   demand/contraction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Partnerships required for grants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Larger service area for specialized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programs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b="1" dirty="0" smtClean="0"/>
              <a:t>					Advantages</a:t>
            </a:r>
            <a:r>
              <a:rPr lang="en-US" b="1" dirty="0"/>
              <a:t>???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3992563"/>
          </a:xfrm>
        </p:spPr>
        <p:txBody>
          <a:bodyPr/>
          <a:lstStyle/>
          <a:p>
            <a:endParaRPr lang="en-US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  </a:t>
            </a:r>
            <a:r>
              <a:rPr lang="en-US" sz="3600" dirty="0" smtClean="0"/>
              <a:t>Budget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Potential economies of scale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“Doing what is best for jobs and the economy”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Reducing redundancy based on LMI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More options for students</a:t>
            </a:r>
          </a:p>
        </p:txBody>
      </p:sp>
      <p:pic>
        <p:nvPicPr>
          <p:cNvPr id="3" name="Picture 2" descr="images-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8" y="533400"/>
            <a:ext cx="3505200" cy="2324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to colleges???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Cost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Keep programs open for students that otherwise</a:t>
            </a:r>
          </a:p>
          <a:p>
            <a:pPr marL="0" indent="0">
              <a:buNone/>
            </a:pPr>
            <a:r>
              <a:rPr lang="en-US" sz="2800" dirty="0" smtClean="0"/>
              <a:t>    may not be viable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Consistent alignment of curriculum that meets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industry need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Greater collaboration/partnerships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More robust and effective advisory committees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to colleges???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Anything else?</a:t>
            </a:r>
          </a:p>
        </p:txBody>
      </p:sp>
      <p:pic>
        <p:nvPicPr>
          <p:cNvPr id="2" name="Picture 1" descr="images-1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7239000" cy="386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730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2144</TotalTime>
  <Words>947</Words>
  <Application>Microsoft Macintosh PowerPoint</Application>
  <PresentationFormat>On-screen Show (4:3)</PresentationFormat>
  <Paragraphs>146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Collaborative CTE Programs: Yours, Mine, or Ours? </vt:lpstr>
      <vt:lpstr>Overview</vt:lpstr>
      <vt:lpstr>Collaborative programs???</vt:lpstr>
      <vt:lpstr>Collaborative programs???</vt:lpstr>
      <vt:lpstr>Definition</vt:lpstr>
      <vt:lpstr>Advantages???</vt:lpstr>
      <vt:lpstr>     Advantages???</vt:lpstr>
      <vt:lpstr>Benefits to colleges???</vt:lpstr>
      <vt:lpstr>Benefits to colleges???</vt:lpstr>
      <vt:lpstr>Examples of collaborative programs</vt:lpstr>
      <vt:lpstr>Impact on curriculum???</vt:lpstr>
      <vt:lpstr>Current Related Initiatives</vt:lpstr>
      <vt:lpstr>Issues???  </vt:lpstr>
      <vt:lpstr>Issues???  (continued)</vt:lpstr>
      <vt:lpstr>Considerations for your collaborative agreement</vt:lpstr>
      <vt:lpstr>PowerPoint Presentation</vt:lpstr>
      <vt:lpstr>Questions???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mschiel</dc:creator>
  <cp:lastModifiedBy>SBVC SBCCD</cp:lastModifiedBy>
  <cp:revision>37</cp:revision>
  <dcterms:created xsi:type="dcterms:W3CDTF">2012-06-27T20:40:39Z</dcterms:created>
  <dcterms:modified xsi:type="dcterms:W3CDTF">2016-07-08T22:53:48Z</dcterms:modified>
</cp:coreProperties>
</file>