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8" r:id="rId4"/>
    <p:sldId id="259" r:id="rId5"/>
    <p:sldId id="284" r:id="rId6"/>
    <p:sldId id="260" r:id="rId7"/>
    <p:sldId id="285" r:id="rId8"/>
    <p:sldId id="286" r:id="rId9"/>
    <p:sldId id="261" r:id="rId10"/>
    <p:sldId id="262" r:id="rId11"/>
    <p:sldId id="287" r:id="rId12"/>
    <p:sldId id="297" r:id="rId13"/>
    <p:sldId id="295" r:id="rId14"/>
    <p:sldId id="29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282" r:id="rId37"/>
    <p:sldId id="281" r:id="rId38"/>
    <p:sldId id="283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6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5077717558033"/>
          <c:y val="0.0"/>
          <c:w val="0.68527405665201"/>
          <c:h val="0.815406514802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Percentages of Students Receiving a Degree or Certificate within Four Years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Non-Promise</c:v>
                </c:pt>
                <c:pt idx="1">
                  <c:v>VC Promise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</c:v>
                </c:pt>
                <c:pt idx="1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E4-4726-A24A-57E7B0484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2615432"/>
        <c:axId val="2082592376"/>
      </c:barChart>
      <c:catAx>
        <c:axId val="20826154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082592376"/>
        <c:crosses val="autoZero"/>
        <c:auto val="1"/>
        <c:lblAlgn val="ctr"/>
        <c:lblOffset val="100"/>
        <c:noMultiLvlLbl val="0"/>
      </c:catAx>
      <c:valAx>
        <c:axId val="208259237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2082615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B9-77E5-4496-8748-40D67FA1FD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8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799" cy="458787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22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>
              <a:buSzPct val="25000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FLC decided to do the Promise program, our deliberations around the decision, how FLC decided to structure it, how the Measure H funding mechanism works, etc.  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799" cy="458787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23</a:t>
            </a:fld>
            <a:endParaRPr lang="en-US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B9-77E5-4496-8748-40D67FA1FDE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658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383714" y="1143000"/>
            <a:ext cx="4090573" cy="308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B9-77E5-4496-8748-40D67FA1FD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6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B9-77E5-4496-8748-40D67FA1FD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B9-77E5-4496-8748-40D67FA1FDE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77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B9-77E5-4496-8748-40D67FA1FDE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5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B9-77E5-4496-8748-40D67FA1FD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81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B9-77E5-4496-8748-40D67FA1FDE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7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B9-77E5-4496-8748-40D67FA1FD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7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Wednesday, November 2, 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Wednesday, November 2,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itehouse.gov/the-press-office/2015/01/09/fact-sheet-white-house-unveils-america-s-college-promise-proposal-tuitio" TargetMode="External"/><Relationship Id="rId4" Type="http://schemas.openxmlformats.org/officeDocument/2006/relationships/hyperlink" Target="https://www.whitehouse.gov/sites/default/files/docs/progressreportoncommunitycollege.pdf" TargetMode="External"/><Relationship Id="rId5" Type="http://schemas.openxmlformats.org/officeDocument/2006/relationships/hyperlink" Target="https://www.congress.gov/bill/114th-congress/house-bill/2962/text" TargetMode="External"/><Relationship Id="rId6" Type="http://schemas.openxmlformats.org/officeDocument/2006/relationships/hyperlink" Target="http://collegepromise.org/wp-content/uploads/2016/10/66787_CN_Rev_proof.pdf" TargetMode="External"/><Relationship Id="rId7" Type="http://schemas.openxmlformats.org/officeDocument/2006/relationships/hyperlink" Target="https://relwest.wested.org/system/resources/221/REL_CollegePromise_Booklet_508.pdf?147457069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legepromise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707325"/>
          </a:xfrm>
        </p:spPr>
        <p:txBody>
          <a:bodyPr anchor="ctr"/>
          <a:lstStyle/>
          <a:p>
            <a:pPr algn="ctr"/>
            <a:r>
              <a:rPr lang="en-US" cap="none" dirty="0" smtClean="0">
                <a:latin typeface="Times New Roman"/>
                <a:cs typeface="Times New Roman"/>
              </a:rPr>
              <a:t>College Promise</a:t>
            </a:r>
            <a:r>
              <a:rPr lang="en-US" cap="none" dirty="0">
                <a:latin typeface="Times New Roman"/>
                <a:cs typeface="Times New Roman"/>
              </a:rPr>
              <a:t> </a:t>
            </a:r>
            <a:r>
              <a:rPr lang="en-US" cap="none" dirty="0" smtClean="0">
                <a:latin typeface="Times New Roman"/>
                <a:cs typeface="Times New Roman"/>
              </a:rPr>
              <a:t>in California</a:t>
            </a:r>
            <a:endParaRPr lang="en-US" cap="none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301230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Alexander </a:t>
            </a:r>
            <a:r>
              <a:rPr lang="en-US" dirty="0" err="1" smtClean="0">
                <a:latin typeface="Times New Roman"/>
                <a:cs typeface="Times New Roman"/>
              </a:rPr>
              <a:t>Kolesnik</a:t>
            </a:r>
            <a:r>
              <a:rPr lang="en-US" dirty="0" smtClean="0">
                <a:latin typeface="Times New Roman"/>
                <a:cs typeface="Times New Roman"/>
              </a:rPr>
              <a:t>, Ventura College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Carlos </a:t>
            </a:r>
            <a:r>
              <a:rPr lang="en-US" dirty="0" err="1" smtClean="0">
                <a:latin typeface="Times New Roman"/>
                <a:cs typeface="Times New Roman"/>
              </a:rPr>
              <a:t>López</a:t>
            </a:r>
            <a:r>
              <a:rPr lang="en-US" dirty="0" smtClean="0">
                <a:latin typeface="Times New Roman"/>
                <a:cs typeface="Times New Roman"/>
              </a:rPr>
              <a:t>, Folsom Lake College</a:t>
            </a:r>
          </a:p>
          <a:p>
            <a:r>
              <a:rPr lang="en-US" dirty="0" err="1" smtClean="0">
                <a:latin typeface="Times New Roman"/>
                <a:cs typeface="Times New Roman"/>
              </a:rPr>
              <a:t>Ginni</a:t>
            </a:r>
            <a:r>
              <a:rPr lang="en-US" dirty="0" smtClean="0">
                <a:latin typeface="Times New Roman"/>
                <a:cs typeface="Times New Roman"/>
              </a:rPr>
              <a:t> May, ASCCC North Representative, Sacramento City College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endParaRPr lang="en-US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Fall Plenary Session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November 3-5, 2016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i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Westin South Coast Plaza</a:t>
            </a:r>
            <a:endParaRPr lang="en-US" i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3306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94" y="4919954"/>
            <a:ext cx="2776181" cy="1465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College Promise Goals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5804" y="1600199"/>
            <a:ext cx="3820995" cy="503098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>
                <a:latin typeface="Times New Roman"/>
                <a:cs typeface="Times New Roman"/>
              </a:rPr>
              <a:t>Increase</a:t>
            </a:r>
            <a:r>
              <a:rPr lang="mr-IN" b="1" dirty="0" smtClean="0">
                <a:latin typeface="Times New Roman"/>
                <a:cs typeface="Times New Roman"/>
              </a:rPr>
              <a:t>…</a:t>
            </a:r>
            <a:endParaRPr lang="en-US" b="1" dirty="0" smtClean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/>
                <a:cs typeface="Times New Roman"/>
              </a:rPr>
              <a:t>E</a:t>
            </a:r>
            <a:r>
              <a:rPr lang="en-US" dirty="0" smtClean="0">
                <a:latin typeface="Times New Roman"/>
                <a:cs typeface="Times New Roman"/>
              </a:rPr>
              <a:t>nrollment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ersistence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Completion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Employment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Transfer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Strength in local economy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47599"/>
            <a:ext cx="4067270" cy="23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42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Ventura College Promise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69104" y="2175029"/>
            <a:ext cx="8417696" cy="332838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US" sz="3600" dirty="0">
              <a:latin typeface="Times New Roman"/>
              <a:cs typeface="Times New Roman"/>
            </a:endParaRPr>
          </a:p>
          <a:p>
            <a:endParaRPr lang="en-US" sz="3600" dirty="0">
              <a:latin typeface="Times New Roman"/>
              <a:cs typeface="Times New Roman"/>
            </a:endParaRPr>
          </a:p>
          <a:p>
            <a:endParaRPr lang="en-US" sz="3600" dirty="0">
              <a:latin typeface="Times New Roman"/>
              <a:cs typeface="Times New Roman"/>
            </a:endParaRPr>
          </a:p>
          <a:p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9606-FBC1-9A46-A9C6-48D04BC6134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5867" y="2175029"/>
            <a:ext cx="751839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Alex </a:t>
            </a:r>
            <a:r>
              <a:rPr lang="en-US" sz="3200" dirty="0" err="1" smtClean="0">
                <a:latin typeface="Times New Roman"/>
                <a:cs typeface="Times New Roman"/>
              </a:rPr>
              <a:t>Kolesnik</a:t>
            </a:r>
            <a:endParaRPr lang="en-US" sz="3200" dirty="0" smtClean="0">
              <a:latin typeface="Times New Roman"/>
              <a:cs typeface="Times New Roman"/>
            </a:endParaRPr>
          </a:p>
          <a:p>
            <a:pPr algn="ctr"/>
            <a:r>
              <a:rPr lang="en-US" sz="3200" dirty="0" smtClean="0">
                <a:latin typeface="Times New Roman"/>
                <a:cs typeface="Times New Roman"/>
              </a:rPr>
              <a:t>Academic Senate President</a:t>
            </a: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  <a:p>
            <a:pPr algn="ctr"/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  <a:p>
            <a:pPr algn="ctr"/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  <a:p>
            <a:pPr algn="ctr"/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3585715"/>
            <a:ext cx="64897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9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The Ventura College Promise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2175029"/>
            <a:ext cx="8417696" cy="332838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>
                <a:latin typeface="Times New Roman"/>
                <a:cs typeface="Times New Roman"/>
              </a:rPr>
              <a:t>Began </a:t>
            </a:r>
            <a:r>
              <a:rPr lang="en-US" sz="3600" dirty="0">
                <a:latin typeface="Times New Roman"/>
                <a:cs typeface="Times New Roman"/>
              </a:rPr>
              <a:t>in 2006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Times New Roman"/>
                <a:cs typeface="Times New Roman"/>
              </a:rPr>
              <a:t>Served over 12,000 students</a:t>
            </a:r>
          </a:p>
          <a:p>
            <a:pPr>
              <a:spcAft>
                <a:spcPts val="1200"/>
              </a:spcAft>
            </a:pPr>
            <a:r>
              <a:rPr lang="en-US" sz="3600" dirty="0">
                <a:latin typeface="Times New Roman"/>
                <a:cs typeface="Times New Roman"/>
              </a:rPr>
              <a:t>Over $3M in enrollment fee support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Times New Roman"/>
                <a:cs typeface="Times New Roman"/>
              </a:rPr>
              <a:t>High persistence, completion, and success rates</a:t>
            </a:r>
          </a:p>
          <a:p>
            <a:pPr>
              <a:spcAft>
                <a:spcPts val="1200"/>
              </a:spcAft>
            </a:pPr>
            <a:r>
              <a:rPr lang="en-US" sz="3600" dirty="0" smtClean="0">
                <a:latin typeface="Times New Roman"/>
                <a:cs typeface="Times New Roman"/>
              </a:rPr>
              <a:t>Doubled </a:t>
            </a:r>
            <a:r>
              <a:rPr lang="en-US" sz="3600" dirty="0">
                <a:latin typeface="Times New Roman"/>
                <a:cs typeface="Times New Roman"/>
              </a:rPr>
              <a:t>private funding</a:t>
            </a:r>
          </a:p>
          <a:p>
            <a:endParaRPr lang="en-US" sz="3600" dirty="0">
              <a:latin typeface="Times New Roman"/>
              <a:cs typeface="Times New Roman"/>
            </a:endParaRPr>
          </a:p>
          <a:p>
            <a:endParaRPr lang="en-US" sz="3600" dirty="0">
              <a:latin typeface="Times New Roman"/>
              <a:cs typeface="Times New Roman"/>
            </a:endParaRPr>
          </a:p>
          <a:p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9606-FBC1-9A46-A9C6-48D04BC613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54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Ventura College Promise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/>
                <a:cs typeface="Times New Roman"/>
              </a:rPr>
              <a:t>Program Summary </a:t>
            </a:r>
            <a:endParaRPr lang="en-US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dirty="0">
                <a:latin typeface="Times New Roman"/>
                <a:cs typeface="Times New Roman"/>
              </a:rPr>
              <a:t>Qualified Ventura County high school graduates and GED completers have their enrollment fees covered during their first year of attendance at Ventura </a:t>
            </a:r>
            <a:r>
              <a:rPr lang="en-US" dirty="0" smtClean="0">
                <a:latin typeface="Times New Roman"/>
                <a:cs typeface="Times New Roman"/>
              </a:rPr>
              <a:t>College</a:t>
            </a:r>
          </a:p>
          <a:p>
            <a:pPr marL="0" indent="0" algn="ctr">
              <a:buNone/>
            </a:pPr>
            <a:r>
              <a:rPr lang="en-US" b="1" dirty="0">
                <a:latin typeface="Times New Roman"/>
                <a:cs typeface="Times New Roman"/>
              </a:rPr>
              <a:t>Student Qualifications </a:t>
            </a:r>
            <a:endParaRPr lang="en-US" dirty="0">
              <a:latin typeface="Times New Roman"/>
              <a:cs typeface="Times New Roman"/>
            </a:endParaRPr>
          </a:p>
          <a:p>
            <a:r>
              <a:rPr lang="en-US" dirty="0">
                <a:latin typeface="Times New Roman"/>
                <a:cs typeface="Times New Roman"/>
              </a:rPr>
              <a:t>Students must attend a Ventura County high school. </a:t>
            </a:r>
          </a:p>
          <a:p>
            <a:r>
              <a:rPr lang="en-US" dirty="0">
                <a:latin typeface="Times New Roman"/>
                <a:cs typeface="Times New Roman"/>
              </a:rPr>
              <a:t>Students must commit to attending Ventura College for two consecutive semesters immediately after their graduation or GED completion. </a:t>
            </a:r>
          </a:p>
          <a:p>
            <a:r>
              <a:rPr lang="en-US" dirty="0">
                <a:latin typeface="Times New Roman"/>
                <a:cs typeface="Times New Roman"/>
              </a:rPr>
              <a:t>Students must work with a Ventura College counselor to develop an education plan and goal and/ or enroll in a counseling workshop. </a:t>
            </a:r>
          </a:p>
          <a:p>
            <a:r>
              <a:rPr lang="en-US" dirty="0">
                <a:latin typeface="Times New Roman"/>
                <a:cs typeface="Times New Roman"/>
              </a:rPr>
              <a:t>Students must complete the FAFSA. </a:t>
            </a:r>
          </a:p>
          <a:p>
            <a:r>
              <a:rPr lang="en-US" dirty="0">
                <a:latin typeface="Times New Roman"/>
                <a:cs typeface="Times New Roman"/>
              </a:rPr>
              <a:t>Students must complete the VC Math/English Assessment. </a:t>
            </a:r>
          </a:p>
          <a:p>
            <a:pPr marL="0" indent="0" algn="ctr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987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Details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Times New Roman"/>
                <a:cs typeface="Times New Roman"/>
              </a:rPr>
              <a:t>First Dollar/Last Dollar 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Last dollar. Program factors in all financial assistance received by students before determining need. </a:t>
            </a:r>
          </a:p>
          <a:p>
            <a:pPr marL="0" indent="0" algn="ctr">
              <a:buNone/>
            </a:pPr>
            <a:r>
              <a:rPr lang="en-US" b="1" dirty="0">
                <a:latin typeface="Times New Roman"/>
                <a:cs typeface="Times New Roman"/>
              </a:rPr>
              <a:t>Cost Coverage 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Type of Cost </a:t>
            </a:r>
            <a:r>
              <a:rPr lang="en-US" dirty="0">
                <a:latin typeface="Times New Roman"/>
                <a:cs typeface="Times New Roman"/>
              </a:rPr>
              <a:t>	</a:t>
            </a:r>
            <a:r>
              <a:rPr lang="en-US" b="1" dirty="0">
                <a:latin typeface="Times New Roman"/>
                <a:cs typeface="Times New Roman"/>
              </a:rPr>
              <a:t>Does scholarship cover cost? </a:t>
            </a:r>
            <a:r>
              <a:rPr lang="en-US" dirty="0">
                <a:latin typeface="Times New Roman"/>
                <a:cs typeface="Times New Roman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Course tuition 	</a:t>
            </a:r>
            <a:r>
              <a:rPr lang="en-US" dirty="0" smtClean="0">
                <a:latin typeface="Times New Roman"/>
                <a:cs typeface="Times New Roman"/>
              </a:rPr>
              <a:t>		Yes </a:t>
            </a:r>
            <a:r>
              <a:rPr lang="en-US" dirty="0">
                <a:latin typeface="Times New Roman"/>
                <a:cs typeface="Times New Roman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Other enrollment fees 	</a:t>
            </a:r>
            <a:r>
              <a:rPr lang="en-US" dirty="0" smtClean="0">
                <a:latin typeface="Times New Roman"/>
                <a:cs typeface="Times New Roman"/>
              </a:rPr>
              <a:t>	Yes </a:t>
            </a:r>
            <a:r>
              <a:rPr lang="en-US" dirty="0">
                <a:latin typeface="Times New Roman"/>
                <a:cs typeface="Times New Roman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Books 	</a:t>
            </a:r>
            <a:r>
              <a:rPr lang="en-US" dirty="0" smtClean="0">
                <a:latin typeface="Times New Roman"/>
                <a:cs typeface="Times New Roman"/>
              </a:rPr>
              <a:t>			No </a:t>
            </a:r>
            <a:r>
              <a:rPr lang="en-US" dirty="0">
                <a:latin typeface="Times New Roman"/>
                <a:cs typeface="Times New Roman"/>
              </a:rPr>
              <a:t>	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Transportation 	</a:t>
            </a:r>
            <a:r>
              <a:rPr lang="en-US" dirty="0" smtClean="0">
                <a:latin typeface="Times New Roman"/>
                <a:cs typeface="Times New Roman"/>
              </a:rPr>
              <a:t>	No</a:t>
            </a:r>
            <a:r>
              <a:rPr lang="en-US" dirty="0">
                <a:latin typeface="Times New Roman"/>
                <a:cs typeface="Times New Roman"/>
              </a:rPr>
              <a:t>	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8979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9606-FBC1-9A46-A9C6-48D04BC61340}" type="slidenum">
              <a:rPr lang="en-US" smtClean="0"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30314" y="365125"/>
            <a:ext cx="7256385" cy="690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</a:t>
            </a:r>
            <a:r>
              <a:rPr lang="en-US" sz="4900" b="1" dirty="0">
                <a:solidFill>
                  <a:srgbClr val="7C97B5"/>
                </a:solidFill>
              </a:rPr>
              <a:t>Jose</a:t>
            </a:r>
          </a:p>
        </p:txBody>
      </p:sp>
      <p:pic>
        <p:nvPicPr>
          <p:cNvPr id="5" name="Picture 3" descr="S:\EVENTS\Annual Scholarship Gala\2015 Scholarship Luncheon\Edison Thank You Letters\sce - miranda luna, jose pic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t="9448" r="9942"/>
          <a:stretch/>
        </p:blipFill>
        <p:spPr bwMode="auto">
          <a:xfrm>
            <a:off x="390617" y="1117476"/>
            <a:ext cx="3391270" cy="504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ular Callout 5"/>
          <p:cNvSpPr/>
          <p:nvPr/>
        </p:nvSpPr>
        <p:spPr>
          <a:xfrm>
            <a:off x="4038600" y="762000"/>
            <a:ext cx="4741416" cy="2209800"/>
          </a:xfrm>
          <a:prstGeom prst="wedgeRectCallout">
            <a:avLst>
              <a:gd name="adj1" fmla="val -73569"/>
              <a:gd name="adj2" fmla="val 413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94204" y="838200"/>
            <a:ext cx="44211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</a:t>
            </a:r>
            <a:r>
              <a:rPr lang="en-US" dirty="0" smtClean="0"/>
              <a:t>Before </a:t>
            </a:r>
            <a:r>
              <a:rPr lang="en-US" dirty="0"/>
              <a:t>I heard the Promise VC, I was scared. </a:t>
            </a:r>
            <a:r>
              <a:rPr lang="en-US" sz="2000" b="1" dirty="0"/>
              <a:t>I thought that I needed to find a job first before I get into the college. </a:t>
            </a:r>
            <a:r>
              <a:rPr lang="en-US" dirty="0"/>
              <a:t>With the Promise, </a:t>
            </a:r>
            <a:r>
              <a:rPr lang="en-US" sz="2000" b="1" dirty="0"/>
              <a:t>I felt confident </a:t>
            </a:r>
            <a:r>
              <a:rPr lang="en-US" dirty="0"/>
              <a:t>and applied and coming here. That’s why I think it’s really important</a:t>
            </a:r>
            <a:r>
              <a:rPr lang="en-US" dirty="0" smtClean="0"/>
              <a:t>.”</a:t>
            </a:r>
            <a:endParaRPr lang="en-US" sz="2000" dirty="0"/>
          </a:p>
        </p:txBody>
      </p:sp>
      <p:sp>
        <p:nvSpPr>
          <p:cNvPr id="8" name="Oval Callout 7"/>
          <p:cNvSpPr/>
          <p:nvPr/>
        </p:nvSpPr>
        <p:spPr>
          <a:xfrm>
            <a:off x="3703838" y="3281039"/>
            <a:ext cx="3771900" cy="2339546"/>
          </a:xfrm>
          <a:prstGeom prst="wedgeEllipseCallout">
            <a:avLst>
              <a:gd name="adj1" fmla="val -60342"/>
              <a:gd name="adj2" fmla="val -37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038600" y="3850647"/>
            <a:ext cx="3485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I’m the first to come to college here in the United </a:t>
            </a:r>
            <a:r>
              <a:rPr lang="en-US" sz="2400" b="1" dirty="0" smtClean="0"/>
              <a:t>States.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4047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Ventura College Study Parameters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72533" y="1594805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Research Question</a:t>
            </a:r>
            <a:r>
              <a:rPr lang="en-US" b="1" dirty="0" smtClean="0">
                <a:latin typeface="Times New Roman"/>
                <a:cs typeface="Times New Roman"/>
              </a:rPr>
              <a:t>: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Over a 4-year period, how do Promise students perform compared to Non-Promise students in the areas of educational achievement and academic performance?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>
                <a:latin typeface="Times New Roman"/>
                <a:cs typeface="Times New Roman"/>
              </a:rPr>
              <a:t>Population:</a:t>
            </a:r>
          </a:p>
          <a:p>
            <a:r>
              <a:rPr lang="en-US" dirty="0">
                <a:latin typeface="Times New Roman"/>
                <a:cs typeface="Times New Roman"/>
              </a:rPr>
              <a:t>First-Time Student in Fall 2012</a:t>
            </a:r>
          </a:p>
          <a:p>
            <a:r>
              <a:rPr lang="en-US" dirty="0">
                <a:latin typeface="Times New Roman"/>
                <a:cs typeface="Times New Roman"/>
              </a:rPr>
              <a:t>17-19 years of age</a:t>
            </a:r>
          </a:p>
          <a:p>
            <a:r>
              <a:rPr lang="en-US" dirty="0">
                <a:latin typeface="Times New Roman"/>
                <a:cs typeface="Times New Roman"/>
              </a:rPr>
              <a:t>Enrolled in one or more units in Fall 2012</a:t>
            </a:r>
          </a:p>
          <a:p>
            <a:r>
              <a:rPr lang="en-US" dirty="0">
                <a:latin typeface="Times New Roman"/>
                <a:cs typeface="Times New Roman"/>
              </a:rPr>
              <a:t>Had attended a local high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9606-FBC1-9A46-A9C6-48D04BC613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30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539536"/>
            <a:ext cx="7467600" cy="914400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Fall 2012 VC Promise Students enjoyed greater success rates in Degree/Certificate completion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7"/>
          <p:cNvGraphicFramePr>
            <a:graphicFrameLocks/>
          </p:cNvGraphicFramePr>
          <p:nvPr>
            <p:extLst/>
          </p:nvPr>
        </p:nvGraphicFramePr>
        <p:xfrm>
          <a:off x="628650" y="2784898"/>
          <a:ext cx="8077200" cy="251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32075">
                <a:tc>
                  <a:txBody>
                    <a:bodyPr/>
                    <a:lstStyle/>
                    <a:p>
                      <a:r>
                        <a:rPr lang="en-US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VC Promise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Non-Promise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075">
                <a:tc>
                  <a:txBody>
                    <a:bodyPr/>
                    <a:lstStyle/>
                    <a:p>
                      <a:r>
                        <a:rPr lang="en-US" dirty="0"/>
                        <a:t>Total 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8376">
                <a:tc>
                  <a:txBody>
                    <a:bodyPr/>
                    <a:lstStyle/>
                    <a:p>
                      <a:r>
                        <a:rPr lang="en-US" dirty="0"/>
                        <a:t>Total Degrees &amp; Certificates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075">
                <a:tc>
                  <a:txBody>
                    <a:bodyPr/>
                    <a:lstStyle/>
                    <a:p>
                      <a:r>
                        <a:rPr lang="en-US" sz="2400" b="1" dirty="0"/>
                        <a:t>% Success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Findings</a:t>
            </a:r>
          </a:p>
        </p:txBody>
      </p:sp>
      <p:sp>
        <p:nvSpPr>
          <p:cNvPr id="6" name="Oval 5"/>
          <p:cNvSpPr/>
          <p:nvPr/>
        </p:nvSpPr>
        <p:spPr>
          <a:xfrm>
            <a:off x="4090386" y="4689899"/>
            <a:ext cx="11430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9606-FBC1-9A46-A9C6-48D04BC6134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18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462768"/>
            <a:ext cx="8035956" cy="4351338"/>
          </a:xfrm>
        </p:spPr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Fall 2012 VC Promise students were </a:t>
            </a:r>
            <a:r>
              <a:rPr lang="en-US" dirty="0" smtClean="0">
                <a:latin typeface="Times New Roman"/>
                <a:cs typeface="Times New Roman"/>
              </a:rPr>
              <a:t>70% more </a:t>
            </a:r>
            <a:r>
              <a:rPr lang="en-US" dirty="0">
                <a:latin typeface="Times New Roman"/>
                <a:cs typeface="Times New Roman"/>
              </a:rPr>
              <a:t>likely to receive a degree or certificate within </a:t>
            </a:r>
            <a:r>
              <a:rPr lang="en-US" dirty="0" smtClean="0">
                <a:latin typeface="Times New Roman"/>
                <a:cs typeface="Times New Roman"/>
              </a:rPr>
              <a:t>4 years</a:t>
            </a:r>
            <a:endParaRPr lang="en-US" dirty="0">
              <a:latin typeface="Times New Roman"/>
              <a:cs typeface="Times New Roman"/>
            </a:endParaRPr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/>
          </p:nvPr>
        </p:nvGraphicFramePr>
        <p:xfrm>
          <a:off x="1066800" y="2394858"/>
          <a:ext cx="5867400" cy="352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Findings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9606-FBC1-9A46-A9C6-48D04BC6134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3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8650" y="1708443"/>
            <a:ext cx="7886700" cy="3085499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Greater degree/certificate achievement by Promise students per demographic: 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Promise </a:t>
            </a:r>
            <a:r>
              <a:rPr lang="en-US" b="1" dirty="0" smtClean="0">
                <a:latin typeface="Times New Roman"/>
                <a:cs typeface="Times New Roman"/>
              </a:rPr>
              <a:t>Latino</a:t>
            </a:r>
            <a:r>
              <a:rPr lang="en-US" dirty="0" smtClean="0">
                <a:latin typeface="Times New Roman"/>
                <a:cs typeface="Times New Roman"/>
              </a:rPr>
              <a:t> students --  Almost </a:t>
            </a:r>
            <a:r>
              <a:rPr lang="en-US" b="1" dirty="0" smtClean="0">
                <a:latin typeface="Times New Roman"/>
                <a:cs typeface="Times New Roman"/>
              </a:rPr>
              <a:t>twice</a:t>
            </a:r>
            <a:r>
              <a:rPr lang="en-US" dirty="0" smtClean="0">
                <a:latin typeface="Times New Roman"/>
                <a:cs typeface="Times New Roman"/>
              </a:rPr>
              <a:t> the rate than non-Promise Latino students</a:t>
            </a:r>
          </a:p>
          <a:p>
            <a:pPr lvl="1">
              <a:spcAft>
                <a:spcPts val="1200"/>
              </a:spcAft>
            </a:pPr>
            <a:r>
              <a:rPr lang="en-US" b="1" dirty="0" smtClean="0">
                <a:latin typeface="Times New Roman"/>
                <a:cs typeface="Times New Roman"/>
              </a:rPr>
              <a:t>African American </a:t>
            </a:r>
            <a:r>
              <a:rPr lang="en-US" dirty="0" smtClean="0">
                <a:latin typeface="Times New Roman"/>
                <a:cs typeface="Times New Roman"/>
              </a:rPr>
              <a:t>Promise students – </a:t>
            </a:r>
            <a:r>
              <a:rPr lang="en-US" b="1" dirty="0" smtClean="0">
                <a:latin typeface="Times New Roman"/>
                <a:cs typeface="Times New Roman"/>
              </a:rPr>
              <a:t>3.5x </a:t>
            </a:r>
            <a:r>
              <a:rPr lang="en-US" dirty="0" smtClean="0">
                <a:latin typeface="Times New Roman"/>
                <a:cs typeface="Times New Roman"/>
              </a:rPr>
              <a:t>the rate than non-Promise African American students</a:t>
            </a:r>
          </a:p>
          <a:p>
            <a:pPr lvl="1">
              <a:spcAft>
                <a:spcPts val="1200"/>
              </a:spcAft>
            </a:pPr>
            <a:r>
              <a:rPr lang="en-US" b="1" dirty="0" smtClean="0">
                <a:latin typeface="Times New Roman"/>
                <a:cs typeface="Times New Roman"/>
              </a:rPr>
              <a:t>Male</a:t>
            </a:r>
            <a:r>
              <a:rPr lang="en-US" dirty="0" smtClean="0">
                <a:latin typeface="Times New Roman"/>
                <a:cs typeface="Times New Roman"/>
              </a:rPr>
              <a:t> Promise students – Over </a:t>
            </a:r>
            <a:r>
              <a:rPr lang="en-US" b="1" dirty="0" smtClean="0">
                <a:latin typeface="Times New Roman"/>
                <a:cs typeface="Times New Roman"/>
              </a:rPr>
              <a:t>twice</a:t>
            </a:r>
            <a:r>
              <a:rPr lang="en-US" dirty="0" smtClean="0">
                <a:latin typeface="Times New Roman"/>
                <a:cs typeface="Times New Roman"/>
              </a:rPr>
              <a:t> the rate than non-Promise male students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Findings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9606-FBC1-9A46-A9C6-48D04BC613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Overview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endParaRPr lang="en-US" sz="3200" dirty="0" smtClean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endParaRPr lang="en-US" sz="3200" dirty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endParaRPr lang="en-US" sz="3200" dirty="0" smtClean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Times New Roman"/>
                <a:cs typeface="Times New Roman"/>
              </a:rPr>
              <a:t>College Promise in California</a:t>
            </a:r>
          </a:p>
          <a:p>
            <a:pPr algn="r">
              <a:spcAft>
                <a:spcPts val="1200"/>
              </a:spcAft>
            </a:pPr>
            <a:r>
              <a:rPr lang="en-US" sz="3200" dirty="0" smtClean="0">
                <a:latin typeface="Times New Roman"/>
                <a:cs typeface="Times New Roman"/>
              </a:rPr>
              <a:t>Ventura Promise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Times New Roman"/>
                <a:cs typeface="Times New Roman"/>
              </a:rPr>
              <a:t>Rancho Cordova Promise</a:t>
            </a:r>
          </a:p>
          <a:p>
            <a:pPr algn="r">
              <a:spcAft>
                <a:spcPts val="1200"/>
              </a:spcAft>
            </a:pPr>
            <a:r>
              <a:rPr lang="en-US" sz="3200" dirty="0" smtClean="0">
                <a:latin typeface="Times New Roman"/>
                <a:cs typeface="Times New Roman"/>
              </a:rPr>
              <a:t>Discussion/Questions</a:t>
            </a:r>
            <a:endParaRPr lang="en-US" sz="3200" dirty="0"/>
          </a:p>
          <a:p>
            <a:pPr marL="0" indent="0">
              <a:spcAft>
                <a:spcPts val="1200"/>
              </a:spcAft>
              <a:buNone/>
            </a:pPr>
            <a:endParaRPr lang="en-US" sz="3200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84" y="1600200"/>
            <a:ext cx="3688044" cy="187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Looking </a:t>
            </a:r>
            <a:r>
              <a:rPr lang="en-US" dirty="0" smtClean="0">
                <a:latin typeface="Times New Roman"/>
                <a:cs typeface="Times New Roman"/>
              </a:rPr>
              <a:t>Ahead - </a:t>
            </a:r>
            <a:r>
              <a:rPr lang="en-US" dirty="0">
                <a:latin typeface="Times New Roman"/>
                <a:cs typeface="Times New Roman"/>
              </a:rPr>
              <a:t>Data Gaps to Fill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86935" y="1710988"/>
            <a:ext cx="7370130" cy="3482449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1200"/>
              </a:spcAft>
            </a:pPr>
            <a:r>
              <a:rPr lang="en-US" sz="3200" dirty="0" smtClean="0">
                <a:latin typeface="Times New Roman"/>
                <a:cs typeface="Times New Roman"/>
              </a:rPr>
              <a:t>Complete Impact Study on recent cohort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Times New Roman"/>
                <a:cs typeface="Times New Roman"/>
              </a:rPr>
              <a:t>Success </a:t>
            </a:r>
            <a:r>
              <a:rPr lang="en-US" sz="3200" dirty="0">
                <a:latin typeface="Times New Roman"/>
                <a:cs typeface="Times New Roman"/>
              </a:rPr>
              <a:t>at University</a:t>
            </a: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/>
                <a:cs typeface="Times New Roman"/>
              </a:rPr>
              <a:t>Job </a:t>
            </a:r>
            <a:r>
              <a:rPr lang="en-US" sz="3200" dirty="0" smtClean="0">
                <a:latin typeface="Times New Roman"/>
                <a:cs typeface="Times New Roman"/>
              </a:rPr>
              <a:t>Placement – Industry relevance to area of study</a:t>
            </a:r>
            <a:endParaRPr lang="en-US" sz="3200" dirty="0">
              <a:latin typeface="Times New Roman"/>
              <a:cs typeface="Times New Roman"/>
            </a:endParaRPr>
          </a:p>
          <a:p>
            <a:pPr>
              <a:spcAft>
                <a:spcPts val="1200"/>
              </a:spcAft>
            </a:pPr>
            <a:r>
              <a:rPr lang="en-US" sz="3200" dirty="0">
                <a:latin typeface="Times New Roman"/>
                <a:cs typeface="Times New Roman"/>
              </a:rPr>
              <a:t>Integration with other state initiatives and college programs (ex: Sail to Success</a:t>
            </a:r>
            <a:r>
              <a:rPr lang="en-US" sz="3200" dirty="0" smtClean="0">
                <a:latin typeface="Times New Roman"/>
                <a:cs typeface="Times New Roman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3200" dirty="0" smtClean="0">
                <a:latin typeface="Times New Roman"/>
                <a:cs typeface="Times New Roman"/>
              </a:rPr>
              <a:t>More Socioeconomic gradations</a:t>
            </a:r>
          </a:p>
          <a:p>
            <a:pPr marL="0" indent="0">
              <a:spcAft>
                <a:spcPts val="1200"/>
              </a:spcAft>
              <a:buNone/>
            </a:pPr>
            <a:endParaRPr lang="en-US" sz="3200" dirty="0">
              <a:latin typeface="Times New Roman"/>
              <a:cs typeface="Times New Roman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9606-FBC1-9A46-A9C6-48D04BC613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2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202924" y="1819259"/>
            <a:ext cx="7467600" cy="3591349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3200" dirty="0">
                <a:latin typeface="Times New Roman"/>
                <a:cs typeface="Times New Roman"/>
              </a:rPr>
              <a:t>Better data leads to greater funding which leads to increased </a:t>
            </a:r>
            <a:r>
              <a:rPr lang="en-US" sz="3200" dirty="0" smtClean="0">
                <a:latin typeface="Times New Roman"/>
                <a:cs typeface="Times New Roman"/>
              </a:rPr>
              <a:t>services to students</a:t>
            </a:r>
            <a:endParaRPr lang="en-US" sz="3200" dirty="0">
              <a:latin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Times New Roman"/>
                <a:cs typeface="Times New Roman"/>
              </a:rPr>
              <a:t>Promise to cover 100% of incoming First-Year students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Times New Roman"/>
                <a:cs typeface="Times New Roman"/>
              </a:rPr>
              <a:t>Promise to cover second year at VC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Times New Roman"/>
                <a:cs typeface="Times New Roman"/>
              </a:rPr>
              <a:t>Increasing </a:t>
            </a:r>
            <a:r>
              <a:rPr lang="en-US" sz="2800" dirty="0" smtClean="0">
                <a:latin typeface="Times New Roman"/>
                <a:cs typeface="Times New Roman"/>
              </a:rPr>
              <a:t>annual funds </a:t>
            </a:r>
            <a:r>
              <a:rPr lang="en-US" sz="2800" dirty="0">
                <a:latin typeface="Times New Roman"/>
                <a:cs typeface="Times New Roman"/>
              </a:rPr>
              <a:t>by 10% each </a:t>
            </a:r>
            <a:r>
              <a:rPr lang="en-US" sz="2800" dirty="0" smtClean="0">
                <a:latin typeface="Times New Roman"/>
                <a:cs typeface="Times New Roman"/>
              </a:rPr>
              <a:t>year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2800" dirty="0" smtClean="0">
                <a:latin typeface="Times New Roman"/>
                <a:cs typeface="Times New Roman"/>
              </a:rPr>
              <a:t>Expand an endowment fund</a:t>
            </a:r>
            <a:endParaRPr lang="en-US" sz="2800" dirty="0">
              <a:latin typeface="Times New Roman"/>
              <a:cs typeface="Times New Roman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Moving the Ventura College Promise Forward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49606-FBC1-9A46-A9C6-48D04BC613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83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-504825" y="1281112"/>
            <a:ext cx="10296524" cy="16557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Folsom Lake College/Rancho Cordova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Promise Program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494431" y="3576190"/>
            <a:ext cx="7974683" cy="19405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Carlos </a:t>
            </a:r>
            <a:r>
              <a:rPr lang="en-US" sz="3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3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ó</a:t>
            </a:r>
            <a:r>
              <a:rPr lang="en-US" sz="32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pez</a:t>
            </a:r>
            <a:endParaRPr lang="en-US" sz="32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Senate President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726975" y="1544825"/>
            <a:ext cx="6342563" cy="38164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Rios Community College District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sites: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Folsom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El Dorado Center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Rancho Cordova Center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Folsom Lake College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Folsom Lake College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971550" y="169068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057400" marR="0" lvl="4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Mule Creek State Prison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Folsom Cordova Unified STARS program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008" y="1447800"/>
            <a:ext cx="8589983" cy="393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Rancho Cordova</a:t>
            </a:r>
            <a:b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Measure H - Community Enhancement Fund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8088629" cy="340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Passed in November 2014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½ cent local sales tax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Locally controlled funds for local priorities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Generates $7.2M annually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Rancho Cordova </a:t>
            </a:r>
            <a:br>
              <a:rPr lang="en-US" sz="3959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Measure H - Community </a:t>
            </a:r>
            <a:r>
              <a:rPr lang="en-US" sz="288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Enhancement Fund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300989" y="1589404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15-16: failed request</a:t>
            </a:r>
            <a:endParaRPr lang="en-US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$21M in requests, $7.7M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awarded </a:t>
            </a:r>
            <a:endParaRPr lang="en-US"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16-17: successful request!</a:t>
            </a:r>
            <a:endParaRPr lang="en-US" sz="3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$11M in requests, $7.2M awarded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“Buckets”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Arts, Culture, History, Entertainment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Education, After School Programs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Sports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Public Safety, Public Works</a:t>
            </a:r>
          </a:p>
          <a:p>
            <a: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Community Development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Why a Promise Program?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Common goals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Creates a well-educated workforce that advances the local economy.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development tool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 positive economic benefit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Cultivates a sense of common responsibility to educate students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more likely to remain in the community after graduation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Decision to Apply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28650" y="1690689"/>
            <a:ext cx="8751570" cy="47777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Management team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Advancement Office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Consultation 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Folsom Cordova USD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of Rancho Cordova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College constituents</a:t>
            </a:r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Corporate partners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FLC/Rancho Cordova Promise Program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28650" y="203517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Funded $100,000 in 16-17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Largest award in education “bucket”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begins fall 2017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College Promise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In January of 2015, President Obama Unveiled </a:t>
            </a:r>
            <a:r>
              <a:rPr lang="en-US" dirty="0">
                <a:latin typeface="Times New Roman"/>
                <a:cs typeface="Times New Roman"/>
              </a:rPr>
              <a:t>America’s College Promise Proposal: Tuition-Free Community College for Responsible </a:t>
            </a:r>
            <a:r>
              <a:rPr lang="en-US" dirty="0" smtClean="0">
                <a:latin typeface="Times New Roman"/>
                <a:cs typeface="Times New Roman"/>
              </a:rPr>
              <a:t>Students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Times New Roman"/>
                <a:cs typeface="Times New Roman"/>
              </a:rPr>
              <a:t>America’s College Promise Act of 2015</a:t>
            </a:r>
            <a:r>
              <a:rPr lang="en-US" dirty="0" smtClean="0">
                <a:latin typeface="Times New Roman"/>
                <a:cs typeface="Times New Roman"/>
              </a:rPr>
              <a:t>. [H.R. 2962—114</a:t>
            </a:r>
            <a:r>
              <a:rPr lang="en-US" baseline="30000" dirty="0" smtClean="0">
                <a:latin typeface="Times New Roman"/>
                <a:cs typeface="Times New Roman"/>
              </a:rPr>
              <a:t>th</a:t>
            </a:r>
            <a:r>
              <a:rPr lang="en-US" dirty="0" smtClean="0">
                <a:latin typeface="Times New Roman"/>
                <a:cs typeface="Times New Roman"/>
              </a:rPr>
              <a:t> Congress (2015-2016) Referred </a:t>
            </a:r>
            <a:r>
              <a:rPr lang="en-US" dirty="0">
                <a:latin typeface="Times New Roman"/>
                <a:cs typeface="Times New Roman"/>
              </a:rPr>
              <a:t>to the Subcommittee on Higher Education and Workforce </a:t>
            </a:r>
            <a:r>
              <a:rPr lang="en-US" dirty="0" smtClean="0">
                <a:latin typeface="Times New Roman"/>
                <a:cs typeface="Times New Roman"/>
              </a:rPr>
              <a:t>Training </a:t>
            </a:r>
            <a:r>
              <a:rPr lang="en-US" dirty="0">
                <a:latin typeface="Times New Roman"/>
                <a:cs typeface="Times New Roman"/>
              </a:rPr>
              <a:t>11/16/</a:t>
            </a:r>
            <a:r>
              <a:rPr lang="en-US" dirty="0" smtClean="0">
                <a:latin typeface="Times New Roman"/>
                <a:cs typeface="Times New Roman"/>
              </a:rPr>
              <a:t>2015]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State sponsored Promise Programs in Minnesota, Oregon, and Tennessee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Legislation passed in California and Kentucky appropriating funds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37 states with over 150 Promise Programs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Kalamazoo Promise in MI—1</a:t>
            </a:r>
            <a:r>
              <a:rPr lang="en-US" baseline="30000" dirty="0" smtClean="0">
                <a:latin typeface="Times New Roman"/>
                <a:cs typeface="Times New Roman"/>
              </a:rPr>
              <a:t>st</a:t>
            </a:r>
            <a:r>
              <a:rPr lang="en-US" dirty="0" smtClean="0">
                <a:latin typeface="Times New Roman"/>
                <a:cs typeface="Times New Roman"/>
              </a:rPr>
              <a:t> Promise Program in nation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2005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10867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FLC/Rancho Cordova Promise Program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28650" y="1404438"/>
            <a:ext cx="7886700" cy="46375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Modeled after Long Beach Promise and Ventura College Promise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In”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Place based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Universal eligibility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First year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110 students per year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FLC/Rancho Cordova Promise Program</a:t>
            </a:r>
            <a:b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Eligibility and Allowable Expenses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08610" y="1848484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685800" marR="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$579 per student, per semester for one year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Current resident of Rancho Cordova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Graduate from high school during the 2016-17 academic year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Enroll in Folsom Lake College for the Fall 2017 semester full-time (at least 12 units)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Funding for tuition and books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successfully complete 6 units in fall to be eligible for spring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FLC/Rancho Cordova Promise Program</a:t>
            </a:r>
            <a:b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Short-Term Goals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28650" y="169068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 Team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Finalize eligibility criteria, application process, and tracking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Marketing/Outreach protocols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Determine program evaluation metrics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Fund Development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Confirm corporate partnerships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Establish sustainable funding sources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FLC/Rancho Cordova Promise Program</a:t>
            </a:r>
            <a:b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Long-Term Goals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1989" y="169068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FLC/Rancho Cordova Program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financial barriers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Create college going culture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enrollment at FLC from 19% to 25%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certificate and degree completion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Support well educated workforce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Promote economic development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Capital Area Promise Program</a:t>
            </a:r>
            <a:b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28650" y="1376363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Commitment from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Chancellor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Los Rios Foundation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28650" y="1376363"/>
            <a:ext cx="8515349" cy="43513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funding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$15M in 16-17 state budget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Recent Conferences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Statewide Conference, August 30, Oakland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PromiseNet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Conference, October 24-26, DC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Promise Nation, Miller-Adams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What are Community College Promise Programs, 			Jameson-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Meledy</a:t>
            </a:r>
            <a:endParaRPr lang="en-US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Discussion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and Questions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066" r="2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62969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Thank you!!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311" b="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381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College Promise Campaign: </a:t>
            </a:r>
            <a:r>
              <a:rPr lang="en-US" dirty="0" smtClean="0">
                <a:latin typeface="Times New Roman"/>
                <a:cs typeface="Times New Roman"/>
                <a:hlinkClick r:id="rId2"/>
              </a:rPr>
              <a:t>https</a:t>
            </a:r>
            <a:r>
              <a:rPr lang="en-US" dirty="0">
                <a:latin typeface="Times New Roman"/>
                <a:cs typeface="Times New Roman"/>
                <a:hlinkClick r:id="rId2"/>
              </a:rPr>
              <a:t>://</a:t>
            </a:r>
            <a:r>
              <a:rPr lang="en-US" dirty="0" smtClean="0">
                <a:latin typeface="Times New Roman"/>
                <a:cs typeface="Times New Roman"/>
                <a:hlinkClick r:id="rId2"/>
              </a:rPr>
              <a:t>collegepromise.org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White House Press Release on College </a:t>
            </a:r>
            <a:r>
              <a:rPr lang="en-US" dirty="0">
                <a:latin typeface="Times New Roman"/>
                <a:cs typeface="Times New Roman"/>
              </a:rPr>
              <a:t>Promise </a:t>
            </a:r>
            <a:r>
              <a:rPr lang="en-US" dirty="0" smtClean="0">
                <a:latin typeface="Times New Roman"/>
                <a:cs typeface="Times New Roman"/>
              </a:rPr>
              <a:t>Proposal: </a:t>
            </a:r>
            <a:r>
              <a:rPr lang="en-US" dirty="0" smtClean="0">
                <a:latin typeface="Times New Roman"/>
                <a:cs typeface="Times New Roman"/>
                <a:hlinkClick r:id="rId3"/>
              </a:rPr>
              <a:t>https</a:t>
            </a:r>
            <a:r>
              <a:rPr lang="en-US" dirty="0">
                <a:latin typeface="Times New Roman"/>
                <a:cs typeface="Times New Roman"/>
                <a:hlinkClick r:id="rId3"/>
              </a:rPr>
              <a:t>://www.whitehouse.gov/the-press-office/2015/01/09/fact-sheet-white-house-unveils-america-s-college-promise-proposal-</a:t>
            </a:r>
            <a:r>
              <a:rPr lang="en-US" dirty="0" smtClean="0">
                <a:latin typeface="Times New Roman"/>
                <a:cs typeface="Times New Roman"/>
                <a:hlinkClick r:id="rId3"/>
              </a:rPr>
              <a:t>tuitio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America’s College Promise—A Progress Report on Free </a:t>
            </a:r>
            <a:r>
              <a:rPr lang="en-US" dirty="0">
                <a:latin typeface="Times New Roman"/>
                <a:cs typeface="Times New Roman"/>
              </a:rPr>
              <a:t>Community College: </a:t>
            </a:r>
            <a:r>
              <a:rPr lang="en-US" dirty="0">
                <a:latin typeface="Times New Roman"/>
                <a:cs typeface="Times New Roman"/>
                <a:hlinkClick r:id="rId4"/>
              </a:rPr>
              <a:t>https://www.whitehouse.gov/sites/default/files/docs/</a:t>
            </a:r>
            <a:r>
              <a:rPr lang="en-US" dirty="0" smtClean="0">
                <a:latin typeface="Times New Roman"/>
                <a:cs typeface="Times New Roman"/>
                <a:hlinkClick r:id="rId4"/>
              </a:rPr>
              <a:t>progressreportoncommunitycollege.pdf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America’s </a:t>
            </a:r>
            <a:r>
              <a:rPr lang="en-US" dirty="0">
                <a:latin typeface="Times New Roman"/>
                <a:cs typeface="Times New Roman"/>
              </a:rPr>
              <a:t>College Promise Act of 2015: </a:t>
            </a:r>
            <a:r>
              <a:rPr lang="en-US" dirty="0">
                <a:latin typeface="Times New Roman"/>
                <a:cs typeface="Times New Roman"/>
                <a:hlinkClick r:id="rId5"/>
              </a:rPr>
              <a:t>https://www.congress.gov/bill/114th-congress/house-bill/2962/</a:t>
            </a:r>
            <a:r>
              <a:rPr lang="en-US" dirty="0" smtClean="0">
                <a:latin typeface="Times New Roman"/>
                <a:cs typeface="Times New Roman"/>
                <a:hlinkClick r:id="rId5"/>
              </a:rPr>
              <a:t>text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2015-2016 Annual Report College </a:t>
            </a:r>
            <a:r>
              <a:rPr lang="en-US" dirty="0">
                <a:latin typeface="Times New Roman"/>
                <a:cs typeface="Times New Roman"/>
              </a:rPr>
              <a:t>Promise Campaign: </a:t>
            </a:r>
            <a:r>
              <a:rPr lang="en-US" dirty="0">
                <a:latin typeface="Times New Roman"/>
                <a:cs typeface="Times New Roman"/>
                <a:hlinkClick r:id="rId6"/>
              </a:rPr>
              <a:t>http://collegepromise.org/wp-content/uploads/2016/10/</a:t>
            </a:r>
            <a:r>
              <a:rPr lang="en-US" dirty="0" smtClean="0">
                <a:latin typeface="Times New Roman"/>
                <a:cs typeface="Times New Roman"/>
                <a:hlinkClick r:id="rId6"/>
              </a:rPr>
              <a:t>66787_CN_Rev_proof.pdf</a:t>
            </a: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The College Promise </a:t>
            </a:r>
            <a:r>
              <a:rPr lang="en-US" dirty="0">
                <a:latin typeface="Times New Roman"/>
                <a:cs typeface="Times New Roman"/>
              </a:rPr>
              <a:t>in California: </a:t>
            </a:r>
            <a:r>
              <a:rPr lang="en-US" dirty="0">
                <a:latin typeface="Times New Roman"/>
                <a:cs typeface="Times New Roman"/>
                <a:hlinkClick r:id="rId7"/>
              </a:rPr>
              <a:t>https://relwest.wested.org/system/resources/221/REL_CollegePromise_Booklet_508.pdf?</a:t>
            </a:r>
            <a:r>
              <a:rPr lang="en-US" dirty="0" smtClean="0">
                <a:latin typeface="Times New Roman"/>
                <a:cs typeface="Times New Roman"/>
                <a:hlinkClick r:id="rId7"/>
              </a:rPr>
              <a:t>1474570694</a:t>
            </a: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42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College Promise Campaign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Dr. Martha Kantor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Executive Director 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Dr. Jill Biden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Honorary Chair</a:t>
            </a:r>
          </a:p>
          <a:p>
            <a:pPr marL="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Jim </a:t>
            </a:r>
            <a:r>
              <a:rPr lang="en-US" dirty="0" err="1" smtClean="0">
                <a:latin typeface="Times New Roman"/>
                <a:cs typeface="Times New Roman"/>
              </a:rPr>
              <a:t>Geringer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Honorary Vice Chair </a:t>
            </a:r>
          </a:p>
          <a:p>
            <a:pPr marL="0" indent="0"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(former Governor R Wyoming)</a:t>
            </a:r>
          </a:p>
          <a:p>
            <a:pPr marL="0" indent="0">
              <a:buNone/>
            </a:pPr>
            <a:endParaRPr lang="en-US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Mission</a:t>
            </a:r>
            <a:endParaRPr lang="en-US" b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We are a national non-partisan, local and state-led higher education initiative -- beginning in America’s </a:t>
            </a:r>
            <a:r>
              <a:rPr lang="en-US" dirty="0" smtClean="0">
                <a:latin typeface="Times New Roman"/>
                <a:cs typeface="Times New Roman"/>
              </a:rPr>
              <a:t>community </a:t>
            </a:r>
            <a:r>
              <a:rPr lang="en-US" dirty="0">
                <a:latin typeface="Times New Roman"/>
                <a:cs typeface="Times New Roman"/>
              </a:rPr>
              <a:t>colleges. We seek to build broad public support for state and localities to provide all responsible students with access to a free community college </a:t>
            </a:r>
            <a:r>
              <a:rPr lang="en-US" dirty="0" smtClean="0">
                <a:latin typeface="Times New Roman"/>
                <a:cs typeface="Times New Roman"/>
              </a:rPr>
              <a:t>education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r>
              <a:rPr lang="en-US" dirty="0">
                <a:latin typeface="Times New Roman"/>
                <a:cs typeface="Times New Roman"/>
              </a:rPr>
              <a:t>Our campaign encourages local communities and states to cover tuition and fees for every hard working student seeking a community college education, whether that’s an associate’s degree, an occupational </a:t>
            </a:r>
            <a:r>
              <a:rPr lang="en-US" dirty="0" err="1" smtClean="0">
                <a:latin typeface="Times New Roman"/>
                <a:cs typeface="Times New Roman"/>
              </a:rPr>
              <a:t>certi</a:t>
            </a:r>
            <a:r>
              <a:rPr lang="en-US" dirty="0" err="1">
                <a:latin typeface="Times New Roman"/>
                <a:cs typeface="Times New Roman"/>
              </a:rPr>
              <a:t>f</a:t>
            </a:r>
            <a:r>
              <a:rPr lang="en-US" dirty="0" err="1" smtClean="0">
                <a:latin typeface="Times New Roman"/>
                <a:cs typeface="Times New Roman"/>
              </a:rPr>
              <a:t>cate</a:t>
            </a:r>
            <a:r>
              <a:rPr lang="en-US" dirty="0">
                <a:latin typeface="Times New Roman"/>
                <a:cs typeface="Times New Roman"/>
              </a:rPr>
              <a:t>, or credits that transfer to a four-year university. 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70" y="1879600"/>
            <a:ext cx="23241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04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College Promise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In September of 2016, California Governor Brown </a:t>
            </a:r>
            <a:r>
              <a:rPr lang="en-US" dirty="0">
                <a:latin typeface="Times New Roman"/>
                <a:cs typeface="Times New Roman"/>
              </a:rPr>
              <a:t>approved the </a:t>
            </a:r>
            <a:r>
              <a:rPr lang="en-US" b="1" dirty="0">
                <a:latin typeface="Times New Roman"/>
                <a:cs typeface="Times New Roman"/>
              </a:rPr>
              <a:t>California College Promise Innovative Grant Program </a:t>
            </a:r>
            <a:r>
              <a:rPr lang="en-US" dirty="0">
                <a:latin typeface="Times New Roman"/>
                <a:cs typeface="Times New Roman"/>
              </a:rPr>
              <a:t>(AB 1741) </a:t>
            </a:r>
            <a:r>
              <a:rPr lang="en-US" dirty="0" smtClean="0">
                <a:latin typeface="Times New Roman"/>
                <a:cs typeface="Times New Roman"/>
              </a:rPr>
              <a:t>$15M, which </a:t>
            </a:r>
            <a:r>
              <a:rPr lang="en-US" dirty="0">
                <a:latin typeface="Times New Roman"/>
                <a:cs typeface="Times New Roman"/>
              </a:rPr>
              <a:t>provides the California community colleges an opportunity to move forward with Promise programs. </a:t>
            </a:r>
            <a:endParaRPr lang="en-US" dirty="0" smtClean="0">
              <a:latin typeface="Times New Roman"/>
              <a:cs typeface="Times New Roman"/>
            </a:endParaRP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The Board of Governors Fee Waiver Program (BOG Fee Waiver) is a Promise Program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23 Promise Programs in California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more on the way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091" y="4562165"/>
            <a:ext cx="3972669" cy="189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0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/>
                <a:cs typeface="Times New Roman"/>
              </a:rPr>
              <a:t>College Promise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Student Funding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First Dollar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Award given regardless of other Financial Aid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Middle Dollar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Some Financial Aid is factored in to determine need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Last Dollar </a:t>
            </a:r>
            <a:r>
              <a:rPr lang="mr-IN" dirty="0" smtClean="0">
                <a:latin typeface="Times New Roman"/>
                <a:cs typeface="Times New Roman"/>
              </a:rPr>
              <a:t>–</a:t>
            </a:r>
            <a:r>
              <a:rPr lang="en-US" dirty="0" smtClean="0">
                <a:latin typeface="Times New Roman"/>
                <a:cs typeface="Times New Roman"/>
              </a:rPr>
              <a:t> Other Financial Aid is factored in to determine need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Student Requirements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Complete Application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Financial Need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GPA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Enrollment Timing 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FT Student 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9027" y="3873155"/>
            <a:ext cx="3911599" cy="218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5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College Promise Options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Covered Expenses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Full Tuition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Other Fees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Transportation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Books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Non-restricted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/>
                <a:cs typeface="Times New Roman"/>
              </a:rPr>
              <a:t>Residency Requirements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None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Community College Service Area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Community College District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City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County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Graduate of partner district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Graduate of specified HS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696" y="2680158"/>
            <a:ext cx="359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02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College Promise Options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6666" y="1715531"/>
            <a:ext cx="4860134" cy="4761469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b="1" dirty="0" smtClean="0">
                <a:latin typeface="Times New Roman"/>
                <a:cs typeface="Times New Roman"/>
              </a:rPr>
              <a:t>Student Support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College Prep Programs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Summer Boot Camps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Support Services for Promise Students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Internships</a:t>
            </a:r>
          </a:p>
          <a:p>
            <a:pPr>
              <a:spcAft>
                <a:spcPts val="1200"/>
              </a:spcAft>
            </a:pPr>
            <a:r>
              <a:rPr lang="en-US" dirty="0" smtClean="0">
                <a:latin typeface="Times New Roman"/>
                <a:cs typeface="Times New Roman"/>
              </a:rPr>
              <a:t>Preferential Transfer Agreements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dirty="0" smtClean="0">
                <a:latin typeface="Times New Roman"/>
                <a:cs typeface="Times New Roman"/>
              </a:rPr>
              <a:t>More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09" y="2411047"/>
            <a:ext cx="3010135" cy="263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9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College Promise Funding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Community College Foundations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Community Colleges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Other non-profits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Federal Grants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Individual Donors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City operating budgets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K-12 district budgets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Private Foundations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Native American Tribe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Other</a:t>
            </a:r>
            <a:r>
              <a:rPr lang="mr-IN" dirty="0" smtClean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62" y="2797505"/>
            <a:ext cx="37338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39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1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0821D4"/>
      </a:hlink>
      <a:folHlink>
        <a:srgbClr val="082CD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339</TotalTime>
  <Words>1590</Words>
  <Application>Microsoft Macintosh PowerPoint</Application>
  <PresentationFormat>On-screen Show (4:3)</PresentationFormat>
  <Paragraphs>330</Paragraphs>
  <Slides>38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Clarity</vt:lpstr>
      <vt:lpstr>College Promise in California</vt:lpstr>
      <vt:lpstr>Overview</vt:lpstr>
      <vt:lpstr>College Promise</vt:lpstr>
      <vt:lpstr>College Promise Campaign</vt:lpstr>
      <vt:lpstr>College Promise</vt:lpstr>
      <vt:lpstr>College Promise Options</vt:lpstr>
      <vt:lpstr>College Promise Options</vt:lpstr>
      <vt:lpstr>College Promise Options</vt:lpstr>
      <vt:lpstr>College Promise Funding</vt:lpstr>
      <vt:lpstr>College Promise Goals</vt:lpstr>
      <vt:lpstr>Ventura College Promise</vt:lpstr>
      <vt:lpstr>The Ventura College Promise Overview</vt:lpstr>
      <vt:lpstr>Ventura College Promise </vt:lpstr>
      <vt:lpstr>Details</vt:lpstr>
      <vt:lpstr>        Jose</vt:lpstr>
      <vt:lpstr>Ventura College Study Parameters</vt:lpstr>
      <vt:lpstr>Findings</vt:lpstr>
      <vt:lpstr>Findings</vt:lpstr>
      <vt:lpstr>Findings</vt:lpstr>
      <vt:lpstr>Looking Ahead - Data Gaps to Fill</vt:lpstr>
      <vt:lpstr>Moving the Ventura College Promise Forward</vt:lpstr>
      <vt:lpstr>PowerPoint Presentation</vt:lpstr>
      <vt:lpstr>Folsom Lake College</vt:lpstr>
      <vt:lpstr>Folsom Lake College</vt:lpstr>
      <vt:lpstr>Rancho Cordova Measure H - Community Enhancement Fund</vt:lpstr>
      <vt:lpstr>Rancho Cordova  Measure H - Community Enhancement Fund</vt:lpstr>
      <vt:lpstr>Why a Promise Program?</vt:lpstr>
      <vt:lpstr>Decision to Apply</vt:lpstr>
      <vt:lpstr> FLC/Rancho Cordova Promise Program</vt:lpstr>
      <vt:lpstr>FLC/Rancho Cordova Promise Program</vt:lpstr>
      <vt:lpstr>FLC/Rancho Cordova Promise Program Eligibility and Allowable Expenses</vt:lpstr>
      <vt:lpstr>FLC/Rancho Cordova Promise Program Short-Term Goals</vt:lpstr>
      <vt:lpstr>FLC/Rancho Cordova Promise Program Long-Term Goals</vt:lpstr>
      <vt:lpstr>Capital Area Promise Program </vt:lpstr>
      <vt:lpstr>References</vt:lpstr>
      <vt:lpstr>Discussion and Questions</vt:lpstr>
      <vt:lpstr>Thank you!!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Virginia May</cp:lastModifiedBy>
  <cp:revision>70</cp:revision>
  <dcterms:created xsi:type="dcterms:W3CDTF">2015-10-21T19:14:41Z</dcterms:created>
  <dcterms:modified xsi:type="dcterms:W3CDTF">2016-11-02T15:37:15Z</dcterms:modified>
</cp:coreProperties>
</file>