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398" r:id="rId3"/>
    <p:sldId id="488" r:id="rId4"/>
    <p:sldId id="486" r:id="rId5"/>
    <p:sldId id="487" r:id="rId6"/>
    <p:sldId id="575" r:id="rId7"/>
    <p:sldId id="268" r:id="rId8"/>
    <p:sldId id="264" r:id="rId9"/>
    <p:sldId id="569" r:id="rId10"/>
    <p:sldId id="490" r:id="rId11"/>
    <p:sldId id="485" r:id="rId12"/>
    <p:sldId id="570" r:id="rId13"/>
    <p:sldId id="573" r:id="rId14"/>
    <p:sldId id="571" r:id="rId15"/>
    <p:sldId id="572" r:id="rId16"/>
    <p:sldId id="491" r:id="rId17"/>
    <p:sldId id="574" r:id="rId18"/>
    <p:sldId id="493" r:id="rId19"/>
    <p:sldId id="492" r:id="rId20"/>
    <p:sldId id="563" r:id="rId21"/>
    <p:sldId id="566" r:id="rId22"/>
    <p:sldId id="565" r:id="rId23"/>
    <p:sldId id="567" r:id="rId24"/>
    <p:sldId id="568" r:id="rId25"/>
    <p:sldId id="26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90"/>
    <p:restoredTop sz="93123"/>
  </p:normalViewPr>
  <p:slideViewPr>
    <p:cSldViewPr snapToGrid="0" snapToObjects="1">
      <p:cViewPr varScale="1">
        <p:scale>
          <a:sx n="84" d="100"/>
          <a:sy n="84" d="100"/>
        </p:scale>
        <p:origin x="208" y="20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7909A1-7A61-4A8A-B7C1-DA06129F11B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E70B9BA8-5F95-43C5-BAA7-3BA9397BA2D8}">
      <dgm:prSet/>
      <dgm:spPr/>
      <dgm:t>
        <a:bodyPr/>
        <a:lstStyle/>
        <a:p>
          <a:r>
            <a:rPr lang="en-US" dirty="0"/>
            <a:t>(a) Consistent with the intent of 53206 of title 5 of the California Code of Regulations, the Board of Governors recognizes The Academic Senate of the California Community Colleges as the representative of community college faculty on academic and professional matters. </a:t>
          </a:r>
        </a:p>
      </dgm:t>
    </dgm:pt>
    <dgm:pt modelId="{7403BEB8-9050-4EFD-A6D5-CC1206E855D1}" type="parTrans" cxnId="{5E25D6FC-E535-48CD-9FE0-7D8A6E0F2975}">
      <dgm:prSet/>
      <dgm:spPr/>
      <dgm:t>
        <a:bodyPr/>
        <a:lstStyle/>
        <a:p>
          <a:endParaRPr lang="en-US"/>
        </a:p>
      </dgm:t>
    </dgm:pt>
    <dgm:pt modelId="{0ADBED9A-0B88-4D85-B04B-FDDD8449CA0A}" type="sibTrans" cxnId="{5E25D6FC-E535-48CD-9FE0-7D8A6E0F2975}">
      <dgm:prSet/>
      <dgm:spPr/>
      <dgm:t>
        <a:bodyPr/>
        <a:lstStyle/>
        <a:p>
          <a:endParaRPr lang="en-US"/>
        </a:p>
      </dgm:t>
    </dgm:pt>
    <dgm:pt modelId="{0C0BEA64-F6DD-4911-A479-606F0D48B77C}">
      <dgm:prSet/>
      <dgm:spPr/>
      <dgm:t>
        <a:bodyPr/>
        <a:lstStyle/>
        <a:p>
          <a:r>
            <a:rPr lang="en-US"/>
            <a:t>(b) The appointment of faculty to councils, committees, and task forces established in conjunction with Consultation to deal with academic and professional matters on the systemwide level shall be made by the Academic Senate; provided, however, that where such councils, committees, or task forces established in conjunction with Consultation have organizational representatives, these representatives shall be appointed by the respective organizations. </a:t>
          </a:r>
        </a:p>
      </dgm:t>
    </dgm:pt>
    <dgm:pt modelId="{858BCC5C-EC78-46A9-8087-CBF342806A0A}" type="parTrans" cxnId="{04D5EE8D-56CC-4AF2-B7EC-E8E5DBE93365}">
      <dgm:prSet/>
      <dgm:spPr/>
      <dgm:t>
        <a:bodyPr/>
        <a:lstStyle/>
        <a:p>
          <a:endParaRPr lang="en-US"/>
        </a:p>
      </dgm:t>
    </dgm:pt>
    <dgm:pt modelId="{6389ECBD-E366-4CBC-937C-4214B7FAAED3}" type="sibTrans" cxnId="{04D5EE8D-56CC-4AF2-B7EC-E8E5DBE93365}">
      <dgm:prSet/>
      <dgm:spPr/>
      <dgm:t>
        <a:bodyPr/>
        <a:lstStyle/>
        <a:p>
          <a:endParaRPr lang="en-US"/>
        </a:p>
      </dgm:t>
    </dgm:pt>
    <dgm:pt modelId="{FD44D383-272B-094C-9AB5-E6F5FB4C3ACE}" type="pres">
      <dgm:prSet presAssocID="{F67909A1-7A61-4A8A-B7C1-DA06129F11B6}" presName="vert0" presStyleCnt="0">
        <dgm:presLayoutVars>
          <dgm:dir/>
          <dgm:animOne val="branch"/>
          <dgm:animLvl val="lvl"/>
        </dgm:presLayoutVars>
      </dgm:prSet>
      <dgm:spPr/>
    </dgm:pt>
    <dgm:pt modelId="{F4982A26-0F26-6344-98E6-AF42011217B8}" type="pres">
      <dgm:prSet presAssocID="{E70B9BA8-5F95-43C5-BAA7-3BA9397BA2D8}" presName="thickLine" presStyleLbl="alignNode1" presStyleIdx="0" presStyleCnt="2"/>
      <dgm:spPr/>
    </dgm:pt>
    <dgm:pt modelId="{6033E1E8-ACAD-8E40-AFFF-2A183E7B1BBE}" type="pres">
      <dgm:prSet presAssocID="{E70B9BA8-5F95-43C5-BAA7-3BA9397BA2D8}" presName="horz1" presStyleCnt="0"/>
      <dgm:spPr/>
    </dgm:pt>
    <dgm:pt modelId="{CBB13C9E-BADA-5045-A819-A87477A4CF16}" type="pres">
      <dgm:prSet presAssocID="{E70B9BA8-5F95-43C5-BAA7-3BA9397BA2D8}" presName="tx1" presStyleLbl="revTx" presStyleIdx="0" presStyleCnt="2"/>
      <dgm:spPr/>
    </dgm:pt>
    <dgm:pt modelId="{8B57A347-4ADE-A64C-B34A-4F751E8F21AF}" type="pres">
      <dgm:prSet presAssocID="{E70B9BA8-5F95-43C5-BAA7-3BA9397BA2D8}" presName="vert1" presStyleCnt="0"/>
      <dgm:spPr/>
    </dgm:pt>
    <dgm:pt modelId="{1FE7BD32-D2FE-3D46-8470-DB9A853613DC}" type="pres">
      <dgm:prSet presAssocID="{0C0BEA64-F6DD-4911-A479-606F0D48B77C}" presName="thickLine" presStyleLbl="alignNode1" presStyleIdx="1" presStyleCnt="2"/>
      <dgm:spPr/>
    </dgm:pt>
    <dgm:pt modelId="{5F552D46-C6A2-5243-8A22-CA61B1C9C524}" type="pres">
      <dgm:prSet presAssocID="{0C0BEA64-F6DD-4911-A479-606F0D48B77C}" presName="horz1" presStyleCnt="0"/>
      <dgm:spPr/>
    </dgm:pt>
    <dgm:pt modelId="{08BE14FC-83A0-FD47-ADC6-98E0CCE91308}" type="pres">
      <dgm:prSet presAssocID="{0C0BEA64-F6DD-4911-A479-606F0D48B77C}" presName="tx1" presStyleLbl="revTx" presStyleIdx="1" presStyleCnt="2"/>
      <dgm:spPr/>
    </dgm:pt>
    <dgm:pt modelId="{8E9AB841-4E7A-514C-B1C2-5376F90498E4}" type="pres">
      <dgm:prSet presAssocID="{0C0BEA64-F6DD-4911-A479-606F0D48B77C}" presName="vert1" presStyleCnt="0"/>
      <dgm:spPr/>
    </dgm:pt>
  </dgm:ptLst>
  <dgm:cxnLst>
    <dgm:cxn modelId="{04D5EE8D-56CC-4AF2-B7EC-E8E5DBE93365}" srcId="{F67909A1-7A61-4A8A-B7C1-DA06129F11B6}" destId="{0C0BEA64-F6DD-4911-A479-606F0D48B77C}" srcOrd="1" destOrd="0" parTransId="{858BCC5C-EC78-46A9-8087-CBF342806A0A}" sibTransId="{6389ECBD-E366-4CBC-937C-4214B7FAAED3}"/>
    <dgm:cxn modelId="{B13CB58F-3463-B641-87DE-CB7BDED61E44}" type="presOf" srcId="{E70B9BA8-5F95-43C5-BAA7-3BA9397BA2D8}" destId="{CBB13C9E-BADA-5045-A819-A87477A4CF16}" srcOrd="0" destOrd="0" presId="urn:microsoft.com/office/officeart/2008/layout/LinedList"/>
    <dgm:cxn modelId="{5AAEBFBC-B3B2-0F4A-8BBE-F32DE034A451}" type="presOf" srcId="{F67909A1-7A61-4A8A-B7C1-DA06129F11B6}" destId="{FD44D383-272B-094C-9AB5-E6F5FB4C3ACE}" srcOrd="0" destOrd="0" presId="urn:microsoft.com/office/officeart/2008/layout/LinedList"/>
    <dgm:cxn modelId="{EAD1C9C8-6E55-6B4F-AFF7-45D41153A879}" type="presOf" srcId="{0C0BEA64-F6DD-4911-A479-606F0D48B77C}" destId="{08BE14FC-83A0-FD47-ADC6-98E0CCE91308}" srcOrd="0" destOrd="0" presId="urn:microsoft.com/office/officeart/2008/layout/LinedList"/>
    <dgm:cxn modelId="{5E25D6FC-E535-48CD-9FE0-7D8A6E0F2975}" srcId="{F67909A1-7A61-4A8A-B7C1-DA06129F11B6}" destId="{E70B9BA8-5F95-43C5-BAA7-3BA9397BA2D8}" srcOrd="0" destOrd="0" parTransId="{7403BEB8-9050-4EFD-A6D5-CC1206E855D1}" sibTransId="{0ADBED9A-0B88-4D85-B04B-FDDD8449CA0A}"/>
    <dgm:cxn modelId="{F40DD465-28E2-D647-A656-52BDFAC235F1}" type="presParOf" srcId="{FD44D383-272B-094C-9AB5-E6F5FB4C3ACE}" destId="{F4982A26-0F26-6344-98E6-AF42011217B8}" srcOrd="0" destOrd="0" presId="urn:microsoft.com/office/officeart/2008/layout/LinedList"/>
    <dgm:cxn modelId="{28EEA3A6-F845-044E-9F41-C30700615A55}" type="presParOf" srcId="{FD44D383-272B-094C-9AB5-E6F5FB4C3ACE}" destId="{6033E1E8-ACAD-8E40-AFFF-2A183E7B1BBE}" srcOrd="1" destOrd="0" presId="urn:microsoft.com/office/officeart/2008/layout/LinedList"/>
    <dgm:cxn modelId="{1F9DED9D-1AE1-8A47-982A-01422307EEAB}" type="presParOf" srcId="{6033E1E8-ACAD-8E40-AFFF-2A183E7B1BBE}" destId="{CBB13C9E-BADA-5045-A819-A87477A4CF16}" srcOrd="0" destOrd="0" presId="urn:microsoft.com/office/officeart/2008/layout/LinedList"/>
    <dgm:cxn modelId="{0963FC6E-D79A-A44A-B5EA-EB6C7CFD39AA}" type="presParOf" srcId="{6033E1E8-ACAD-8E40-AFFF-2A183E7B1BBE}" destId="{8B57A347-4ADE-A64C-B34A-4F751E8F21AF}" srcOrd="1" destOrd="0" presId="urn:microsoft.com/office/officeart/2008/layout/LinedList"/>
    <dgm:cxn modelId="{41A3C6C8-C0E1-664F-B213-F5C91AE2C59B}" type="presParOf" srcId="{FD44D383-272B-094C-9AB5-E6F5FB4C3ACE}" destId="{1FE7BD32-D2FE-3D46-8470-DB9A853613DC}" srcOrd="2" destOrd="0" presId="urn:microsoft.com/office/officeart/2008/layout/LinedList"/>
    <dgm:cxn modelId="{7EBA1329-52E6-5B43-AED9-612FB3423C44}" type="presParOf" srcId="{FD44D383-272B-094C-9AB5-E6F5FB4C3ACE}" destId="{5F552D46-C6A2-5243-8A22-CA61B1C9C524}" srcOrd="3" destOrd="0" presId="urn:microsoft.com/office/officeart/2008/layout/LinedList"/>
    <dgm:cxn modelId="{22031646-EB65-B742-9C81-968277EBAF78}" type="presParOf" srcId="{5F552D46-C6A2-5243-8A22-CA61B1C9C524}" destId="{08BE14FC-83A0-FD47-ADC6-98E0CCE91308}" srcOrd="0" destOrd="0" presId="urn:microsoft.com/office/officeart/2008/layout/LinedList"/>
    <dgm:cxn modelId="{55BC7556-9A9C-3845-9959-3ED4231C373E}" type="presParOf" srcId="{5F552D46-C6A2-5243-8A22-CA61B1C9C524}" destId="{8E9AB841-4E7A-514C-B1C2-5376F90498E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38D565-BB07-4DCA-82CD-639E75F81B64}" type="doc">
      <dgm:prSet loTypeId="urn:microsoft.com/office/officeart/2008/layout/LinedList" loCatId="list" qsTypeId="urn:microsoft.com/office/officeart/2005/8/quickstyle/simple5" qsCatId="simple" csTypeId="urn:microsoft.com/office/officeart/2005/8/colors/colorful2" csCatId="colorful" phldr="1"/>
      <dgm:spPr/>
      <dgm:t>
        <a:bodyPr/>
        <a:lstStyle/>
        <a:p>
          <a:endParaRPr lang="en-US"/>
        </a:p>
      </dgm:t>
    </dgm:pt>
    <dgm:pt modelId="{59555834-E0D4-4F98-AA60-1FBD2D0A414A}">
      <dgm:prSet custT="1"/>
      <dgm:spPr/>
      <dgm:t>
        <a:bodyPr/>
        <a:lstStyle/>
        <a:p>
          <a:r>
            <a:rPr lang="en-US" sz="2000" dirty="0"/>
            <a:t>(c) The Academic Senate, in conjunction with the Chancellor and designated staff, will initiate and/or respond to requests to develop policy on academic and professional matters. The identification of such matters will be made by the Chancellor, in consultation with the Consultation Council. Throughout the Consultation Process, the advice and judgment of The Academic Senate will be primarily relied upon whenever the policy involves an academic and professional matter. In providing this advice and judgment, The Academic Senate is committed to engage and consider the views of participants in Consultation, the affected community college constituencies, the general public, and other comments and concerns the Chancellor is legally required to consider. </a:t>
          </a:r>
        </a:p>
      </dgm:t>
    </dgm:pt>
    <dgm:pt modelId="{E891E82C-8AF9-4EE3-9ADD-4C9329D11F44}" type="parTrans" cxnId="{BD52EC00-A13F-40EE-AA04-5F3DA28DCD5E}">
      <dgm:prSet/>
      <dgm:spPr/>
      <dgm:t>
        <a:bodyPr/>
        <a:lstStyle/>
        <a:p>
          <a:endParaRPr lang="en-US"/>
        </a:p>
      </dgm:t>
    </dgm:pt>
    <dgm:pt modelId="{1C55606F-9816-4122-B91C-3691E832F6E9}" type="sibTrans" cxnId="{BD52EC00-A13F-40EE-AA04-5F3DA28DCD5E}">
      <dgm:prSet/>
      <dgm:spPr/>
      <dgm:t>
        <a:bodyPr/>
        <a:lstStyle/>
        <a:p>
          <a:endParaRPr lang="en-US"/>
        </a:p>
      </dgm:t>
    </dgm:pt>
    <dgm:pt modelId="{3D6B7DD2-55B1-4C39-ABFC-4F6B50B137F1}">
      <dgm:prSet/>
      <dgm:spPr/>
      <dgm:t>
        <a:bodyPr/>
        <a:lstStyle/>
        <a:p>
          <a:r>
            <a:rPr lang="en-US" dirty="0"/>
            <a:t>Procedures and Standing Orders of the Board of Governors</a:t>
          </a:r>
        </a:p>
        <a:p>
          <a:r>
            <a:rPr lang="en-US" dirty="0"/>
            <a:t>September 2013, Section 332</a:t>
          </a:r>
        </a:p>
      </dgm:t>
    </dgm:pt>
    <dgm:pt modelId="{4ECC7BB2-669B-4926-9C35-1AACD8E9F84F}" type="parTrans" cxnId="{6E244F5B-BC22-49E4-B7BC-B498E3194950}">
      <dgm:prSet/>
      <dgm:spPr/>
      <dgm:t>
        <a:bodyPr/>
        <a:lstStyle/>
        <a:p>
          <a:endParaRPr lang="en-US"/>
        </a:p>
      </dgm:t>
    </dgm:pt>
    <dgm:pt modelId="{7AB1C7D8-DB94-408F-908A-505BB2DBE058}" type="sibTrans" cxnId="{6E244F5B-BC22-49E4-B7BC-B498E3194950}">
      <dgm:prSet/>
      <dgm:spPr/>
      <dgm:t>
        <a:bodyPr/>
        <a:lstStyle/>
        <a:p>
          <a:endParaRPr lang="en-US"/>
        </a:p>
      </dgm:t>
    </dgm:pt>
    <dgm:pt modelId="{B97F7301-DA46-488E-9205-4C81A34AC180}">
      <dgm:prSet/>
      <dgm:spPr/>
      <dgm:t>
        <a:bodyPr/>
        <a:lstStyle/>
        <a:p>
          <a:endParaRPr lang="en-US" dirty="0"/>
        </a:p>
      </dgm:t>
    </dgm:pt>
    <dgm:pt modelId="{E619B60C-A3EF-460F-AC64-22D9059E898D}" type="parTrans" cxnId="{1B781CD0-83AF-43A3-A1C8-17B1DEBAFCBE}">
      <dgm:prSet/>
      <dgm:spPr/>
      <dgm:t>
        <a:bodyPr/>
        <a:lstStyle/>
        <a:p>
          <a:endParaRPr lang="en-US"/>
        </a:p>
      </dgm:t>
    </dgm:pt>
    <dgm:pt modelId="{FA9348EE-EF89-491B-BA9F-8686F603A395}" type="sibTrans" cxnId="{1B781CD0-83AF-43A3-A1C8-17B1DEBAFCBE}">
      <dgm:prSet/>
      <dgm:spPr/>
      <dgm:t>
        <a:bodyPr/>
        <a:lstStyle/>
        <a:p>
          <a:endParaRPr lang="en-US"/>
        </a:p>
      </dgm:t>
    </dgm:pt>
    <dgm:pt modelId="{49B96584-A196-CD49-902F-2A4AA6E0A776}" type="pres">
      <dgm:prSet presAssocID="{6938D565-BB07-4DCA-82CD-639E75F81B64}" presName="vert0" presStyleCnt="0">
        <dgm:presLayoutVars>
          <dgm:dir/>
          <dgm:animOne val="branch"/>
          <dgm:animLvl val="lvl"/>
        </dgm:presLayoutVars>
      </dgm:prSet>
      <dgm:spPr/>
    </dgm:pt>
    <dgm:pt modelId="{1260E8E3-E546-E64A-83F5-B42192AC3F54}" type="pres">
      <dgm:prSet presAssocID="{59555834-E0D4-4F98-AA60-1FBD2D0A414A}" presName="thickLine" presStyleLbl="alignNode1" presStyleIdx="0" presStyleCnt="3"/>
      <dgm:spPr/>
    </dgm:pt>
    <dgm:pt modelId="{D03BC4F1-7F9E-C24D-A79A-73229CCA3858}" type="pres">
      <dgm:prSet presAssocID="{59555834-E0D4-4F98-AA60-1FBD2D0A414A}" presName="horz1" presStyleCnt="0"/>
      <dgm:spPr/>
    </dgm:pt>
    <dgm:pt modelId="{7A7D8FA1-753D-5044-8BE9-76C30F76B8D0}" type="pres">
      <dgm:prSet presAssocID="{59555834-E0D4-4F98-AA60-1FBD2D0A414A}" presName="tx1" presStyleLbl="revTx" presStyleIdx="0" presStyleCnt="3" custScaleY="163743" custLinFactNeighborX="621" custLinFactNeighborY="8075"/>
      <dgm:spPr/>
    </dgm:pt>
    <dgm:pt modelId="{AD95BD35-C595-C342-A5C1-C65DD35CBC81}" type="pres">
      <dgm:prSet presAssocID="{59555834-E0D4-4F98-AA60-1FBD2D0A414A}" presName="vert1" presStyleCnt="0"/>
      <dgm:spPr/>
    </dgm:pt>
    <dgm:pt modelId="{FDC5B214-68EB-DF49-84D4-CD367A0C58F8}" type="pres">
      <dgm:prSet presAssocID="{3D6B7DD2-55B1-4C39-ABFC-4F6B50B137F1}" presName="thickLine" presStyleLbl="alignNode1" presStyleIdx="1" presStyleCnt="3" custLinFactY="100000" custLinFactNeighborX="9" custLinFactNeighborY="198868"/>
      <dgm:spPr/>
    </dgm:pt>
    <dgm:pt modelId="{B37C2BFC-C337-0E4E-9CB2-55FD82623D5C}" type="pres">
      <dgm:prSet presAssocID="{3D6B7DD2-55B1-4C39-ABFC-4F6B50B137F1}" presName="horz1" presStyleCnt="0"/>
      <dgm:spPr/>
    </dgm:pt>
    <dgm:pt modelId="{0E901F0E-A130-984F-AA1A-3E57FD0B6363}" type="pres">
      <dgm:prSet presAssocID="{3D6B7DD2-55B1-4C39-ABFC-4F6B50B137F1}" presName="tx1" presStyleLbl="revTx" presStyleIdx="1" presStyleCnt="3" custAng="10800000" custFlipVert="1" custScaleY="28247" custLinFactY="33619" custLinFactNeighborX="4728" custLinFactNeighborY="100000"/>
      <dgm:spPr/>
    </dgm:pt>
    <dgm:pt modelId="{68D12C9E-1575-8741-BF47-225FA56C1767}" type="pres">
      <dgm:prSet presAssocID="{3D6B7DD2-55B1-4C39-ABFC-4F6B50B137F1}" presName="vert1" presStyleCnt="0"/>
      <dgm:spPr/>
    </dgm:pt>
    <dgm:pt modelId="{51DA825F-8E96-8848-B45F-5F74860BC5CD}" type="pres">
      <dgm:prSet presAssocID="{B97F7301-DA46-488E-9205-4C81A34AC180}" presName="thickLine" presStyleLbl="alignNode1" presStyleIdx="2" presStyleCnt="3" custLinFactNeighborX="9" custLinFactNeighborY="99229"/>
      <dgm:spPr/>
    </dgm:pt>
    <dgm:pt modelId="{AA50026B-0FAC-0C48-9182-05E88A70D53B}" type="pres">
      <dgm:prSet presAssocID="{B97F7301-DA46-488E-9205-4C81A34AC180}" presName="horz1" presStyleCnt="0"/>
      <dgm:spPr/>
    </dgm:pt>
    <dgm:pt modelId="{4BF3B9B1-59C3-3E46-B925-555FA38A9B1F}" type="pres">
      <dgm:prSet presAssocID="{B97F7301-DA46-488E-9205-4C81A34AC180}" presName="tx1" presStyleLbl="revTx" presStyleIdx="2" presStyleCnt="3"/>
      <dgm:spPr/>
    </dgm:pt>
    <dgm:pt modelId="{469E96A4-8447-8142-8D3F-0ADF0945CB4E}" type="pres">
      <dgm:prSet presAssocID="{B97F7301-DA46-488E-9205-4C81A34AC180}" presName="vert1" presStyleCnt="0"/>
      <dgm:spPr/>
    </dgm:pt>
  </dgm:ptLst>
  <dgm:cxnLst>
    <dgm:cxn modelId="{BD52EC00-A13F-40EE-AA04-5F3DA28DCD5E}" srcId="{6938D565-BB07-4DCA-82CD-639E75F81B64}" destId="{59555834-E0D4-4F98-AA60-1FBD2D0A414A}" srcOrd="0" destOrd="0" parTransId="{E891E82C-8AF9-4EE3-9ADD-4C9329D11F44}" sibTransId="{1C55606F-9816-4122-B91C-3691E832F6E9}"/>
    <dgm:cxn modelId="{99997B1C-C2CC-9D42-9264-3D12DB78BDAA}" type="presOf" srcId="{59555834-E0D4-4F98-AA60-1FBD2D0A414A}" destId="{7A7D8FA1-753D-5044-8BE9-76C30F76B8D0}" srcOrd="0" destOrd="0" presId="urn:microsoft.com/office/officeart/2008/layout/LinedList"/>
    <dgm:cxn modelId="{EC870B47-19BC-3940-80FD-02AFE445107E}" type="presOf" srcId="{6938D565-BB07-4DCA-82CD-639E75F81B64}" destId="{49B96584-A196-CD49-902F-2A4AA6E0A776}" srcOrd="0" destOrd="0" presId="urn:microsoft.com/office/officeart/2008/layout/LinedList"/>
    <dgm:cxn modelId="{6E244F5B-BC22-49E4-B7BC-B498E3194950}" srcId="{6938D565-BB07-4DCA-82CD-639E75F81B64}" destId="{3D6B7DD2-55B1-4C39-ABFC-4F6B50B137F1}" srcOrd="1" destOrd="0" parTransId="{4ECC7BB2-669B-4926-9C35-1AACD8E9F84F}" sibTransId="{7AB1C7D8-DB94-408F-908A-505BB2DBE058}"/>
    <dgm:cxn modelId="{709E14A6-18A9-C94E-991E-0E8A03B1F204}" type="presOf" srcId="{B97F7301-DA46-488E-9205-4C81A34AC180}" destId="{4BF3B9B1-59C3-3E46-B925-555FA38A9B1F}" srcOrd="0" destOrd="0" presId="urn:microsoft.com/office/officeart/2008/layout/LinedList"/>
    <dgm:cxn modelId="{1B781CD0-83AF-43A3-A1C8-17B1DEBAFCBE}" srcId="{6938D565-BB07-4DCA-82CD-639E75F81B64}" destId="{B97F7301-DA46-488E-9205-4C81A34AC180}" srcOrd="2" destOrd="0" parTransId="{E619B60C-A3EF-460F-AC64-22D9059E898D}" sibTransId="{FA9348EE-EF89-491B-BA9F-8686F603A395}"/>
    <dgm:cxn modelId="{C1CAC0F9-881F-A047-AB76-30E572502601}" type="presOf" srcId="{3D6B7DD2-55B1-4C39-ABFC-4F6B50B137F1}" destId="{0E901F0E-A130-984F-AA1A-3E57FD0B6363}" srcOrd="0" destOrd="0" presId="urn:microsoft.com/office/officeart/2008/layout/LinedList"/>
    <dgm:cxn modelId="{4C7A9F21-FE31-CC42-B6A4-3BEF0B839F9C}" type="presParOf" srcId="{49B96584-A196-CD49-902F-2A4AA6E0A776}" destId="{1260E8E3-E546-E64A-83F5-B42192AC3F54}" srcOrd="0" destOrd="0" presId="urn:microsoft.com/office/officeart/2008/layout/LinedList"/>
    <dgm:cxn modelId="{0D3AA01C-0421-5944-A6C1-DC2E427D067E}" type="presParOf" srcId="{49B96584-A196-CD49-902F-2A4AA6E0A776}" destId="{D03BC4F1-7F9E-C24D-A79A-73229CCA3858}" srcOrd="1" destOrd="0" presId="urn:microsoft.com/office/officeart/2008/layout/LinedList"/>
    <dgm:cxn modelId="{CB8F957D-5935-594A-9B4E-22484F981F4E}" type="presParOf" srcId="{D03BC4F1-7F9E-C24D-A79A-73229CCA3858}" destId="{7A7D8FA1-753D-5044-8BE9-76C30F76B8D0}" srcOrd="0" destOrd="0" presId="urn:microsoft.com/office/officeart/2008/layout/LinedList"/>
    <dgm:cxn modelId="{697F856B-BB0B-7747-9C9E-8A8088CBC8E8}" type="presParOf" srcId="{D03BC4F1-7F9E-C24D-A79A-73229CCA3858}" destId="{AD95BD35-C595-C342-A5C1-C65DD35CBC81}" srcOrd="1" destOrd="0" presId="urn:microsoft.com/office/officeart/2008/layout/LinedList"/>
    <dgm:cxn modelId="{5BF66DF0-1D08-6341-B3B0-E94C60267577}" type="presParOf" srcId="{49B96584-A196-CD49-902F-2A4AA6E0A776}" destId="{FDC5B214-68EB-DF49-84D4-CD367A0C58F8}" srcOrd="2" destOrd="0" presId="urn:microsoft.com/office/officeart/2008/layout/LinedList"/>
    <dgm:cxn modelId="{D30E16AF-45E5-8E48-8BCA-6CAF6A08C1DD}" type="presParOf" srcId="{49B96584-A196-CD49-902F-2A4AA6E0A776}" destId="{B37C2BFC-C337-0E4E-9CB2-55FD82623D5C}" srcOrd="3" destOrd="0" presId="urn:microsoft.com/office/officeart/2008/layout/LinedList"/>
    <dgm:cxn modelId="{8D0DD2B0-11B8-B540-86F6-18BB5ED32BF5}" type="presParOf" srcId="{B37C2BFC-C337-0E4E-9CB2-55FD82623D5C}" destId="{0E901F0E-A130-984F-AA1A-3E57FD0B6363}" srcOrd="0" destOrd="0" presId="urn:microsoft.com/office/officeart/2008/layout/LinedList"/>
    <dgm:cxn modelId="{31E7D061-5EB3-9940-9134-0A9304789719}" type="presParOf" srcId="{B37C2BFC-C337-0E4E-9CB2-55FD82623D5C}" destId="{68D12C9E-1575-8741-BF47-225FA56C1767}" srcOrd="1" destOrd="0" presId="urn:microsoft.com/office/officeart/2008/layout/LinedList"/>
    <dgm:cxn modelId="{1DC68704-49EF-114E-AF9A-D04831E1E192}" type="presParOf" srcId="{49B96584-A196-CD49-902F-2A4AA6E0A776}" destId="{51DA825F-8E96-8848-B45F-5F74860BC5CD}" srcOrd="4" destOrd="0" presId="urn:microsoft.com/office/officeart/2008/layout/LinedList"/>
    <dgm:cxn modelId="{0EC1BF00-7CB0-D646-8E2D-0D8A64ACA859}" type="presParOf" srcId="{49B96584-A196-CD49-902F-2A4AA6E0A776}" destId="{AA50026B-0FAC-0C48-9182-05E88A70D53B}" srcOrd="5" destOrd="0" presId="urn:microsoft.com/office/officeart/2008/layout/LinedList"/>
    <dgm:cxn modelId="{FCE5996E-C2FE-5040-B5FE-710A4AFA8899}" type="presParOf" srcId="{AA50026B-0FAC-0C48-9182-05E88A70D53B}" destId="{4BF3B9B1-59C3-3E46-B925-555FA38A9B1F}" srcOrd="0" destOrd="0" presId="urn:microsoft.com/office/officeart/2008/layout/LinedList"/>
    <dgm:cxn modelId="{C8CD0857-2197-DA4A-92CB-C8A5396DCE79}" type="presParOf" srcId="{AA50026B-0FAC-0C48-9182-05E88A70D53B}" destId="{469E96A4-8447-8142-8D3F-0ADF0945CB4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187810-BBB1-406A-879A-F3E4961F2215}" type="doc">
      <dgm:prSet loTypeId="urn:microsoft.com/office/officeart/2005/8/layout/default" loCatId="list" qsTypeId="urn:microsoft.com/office/officeart/2005/8/quickstyle/simple4" qsCatId="simple" csTypeId="urn:microsoft.com/office/officeart/2005/8/colors/colorful2" csCatId="colorful"/>
      <dgm:spPr/>
      <dgm:t>
        <a:bodyPr/>
        <a:lstStyle/>
        <a:p>
          <a:endParaRPr lang="en-US"/>
        </a:p>
      </dgm:t>
    </dgm:pt>
    <dgm:pt modelId="{FCAB128E-7B56-48F7-B04D-C04E97881E58}">
      <dgm:prSet/>
      <dgm:spPr/>
      <dgm:t>
        <a:bodyPr/>
        <a:lstStyle/>
        <a:p>
          <a:r>
            <a:rPr lang="en-US"/>
            <a:t>Agenda items for Consultation Council</a:t>
          </a:r>
        </a:p>
      </dgm:t>
    </dgm:pt>
    <dgm:pt modelId="{80DBE9A3-0CC9-49C2-BC6A-F661C49A5A88}" type="parTrans" cxnId="{6CFB1359-3D96-4E22-AA4F-6C0454B447AE}">
      <dgm:prSet/>
      <dgm:spPr/>
      <dgm:t>
        <a:bodyPr/>
        <a:lstStyle/>
        <a:p>
          <a:endParaRPr lang="en-US"/>
        </a:p>
      </dgm:t>
    </dgm:pt>
    <dgm:pt modelId="{A726EA04-AF83-49AB-AC13-8E6B1FC5313E}" type="sibTrans" cxnId="{6CFB1359-3D96-4E22-AA4F-6C0454B447AE}">
      <dgm:prSet/>
      <dgm:spPr/>
      <dgm:t>
        <a:bodyPr/>
        <a:lstStyle/>
        <a:p>
          <a:endParaRPr lang="en-US"/>
        </a:p>
      </dgm:t>
    </dgm:pt>
    <dgm:pt modelId="{B234A5B9-96F4-475B-8D6C-8B89D98662A8}">
      <dgm:prSet/>
      <dgm:spPr/>
      <dgm:t>
        <a:bodyPr/>
        <a:lstStyle/>
        <a:p>
          <a:r>
            <a:rPr lang="en-US"/>
            <a:t>Review of BoG items</a:t>
          </a:r>
        </a:p>
      </dgm:t>
    </dgm:pt>
    <dgm:pt modelId="{F19B45BE-1C85-4C71-A2DC-01DECFCE2FAD}" type="parTrans" cxnId="{AD959320-D7C5-476D-AADE-712C59C60659}">
      <dgm:prSet/>
      <dgm:spPr/>
      <dgm:t>
        <a:bodyPr/>
        <a:lstStyle/>
        <a:p>
          <a:endParaRPr lang="en-US"/>
        </a:p>
      </dgm:t>
    </dgm:pt>
    <dgm:pt modelId="{02B5B008-AAAA-489D-B8F2-3620BE82DB81}" type="sibTrans" cxnId="{AD959320-D7C5-476D-AADE-712C59C60659}">
      <dgm:prSet/>
      <dgm:spPr/>
      <dgm:t>
        <a:bodyPr/>
        <a:lstStyle/>
        <a:p>
          <a:endParaRPr lang="en-US"/>
        </a:p>
      </dgm:t>
    </dgm:pt>
    <dgm:pt modelId="{9F8D470F-E79E-432C-8422-22E39FAAAC4C}">
      <dgm:prSet/>
      <dgm:spPr/>
      <dgm:t>
        <a:bodyPr/>
        <a:lstStyle/>
        <a:p>
          <a:r>
            <a:rPr lang="en-US"/>
            <a:t>Provide input on policy discussion</a:t>
          </a:r>
        </a:p>
      </dgm:t>
    </dgm:pt>
    <dgm:pt modelId="{132DF1EE-CE30-4BC7-8383-41B744E5A1CB}" type="parTrans" cxnId="{3B64CDB4-068D-439F-B93C-A2D7E107EEA4}">
      <dgm:prSet/>
      <dgm:spPr/>
      <dgm:t>
        <a:bodyPr/>
        <a:lstStyle/>
        <a:p>
          <a:endParaRPr lang="en-US"/>
        </a:p>
      </dgm:t>
    </dgm:pt>
    <dgm:pt modelId="{E052DDA4-32E2-4B04-AEC4-EAA3F2CEDC15}" type="sibTrans" cxnId="{3B64CDB4-068D-439F-B93C-A2D7E107EEA4}">
      <dgm:prSet/>
      <dgm:spPr/>
      <dgm:t>
        <a:bodyPr/>
        <a:lstStyle/>
        <a:p>
          <a:endParaRPr lang="en-US"/>
        </a:p>
      </dgm:t>
    </dgm:pt>
    <dgm:pt modelId="{23F4E00D-B6FA-4C37-BE78-5E1DFA1BE27B}">
      <dgm:prSet/>
      <dgm:spPr/>
      <dgm:t>
        <a:bodyPr/>
        <a:lstStyle/>
        <a:p>
          <a:r>
            <a:rPr lang="en-US"/>
            <a:t>How Consultation Council is working now</a:t>
          </a:r>
        </a:p>
      </dgm:t>
    </dgm:pt>
    <dgm:pt modelId="{0E80B417-8C4F-4CE4-B3B4-BC5024293579}" type="parTrans" cxnId="{D91215E0-8B0E-4130-A206-505D83C71DFE}">
      <dgm:prSet/>
      <dgm:spPr/>
      <dgm:t>
        <a:bodyPr/>
        <a:lstStyle/>
        <a:p>
          <a:endParaRPr lang="en-US"/>
        </a:p>
      </dgm:t>
    </dgm:pt>
    <dgm:pt modelId="{90A889CA-3713-44A1-B01D-9A6D0123242A}" type="sibTrans" cxnId="{D91215E0-8B0E-4130-A206-505D83C71DFE}">
      <dgm:prSet/>
      <dgm:spPr/>
      <dgm:t>
        <a:bodyPr/>
        <a:lstStyle/>
        <a:p>
          <a:endParaRPr lang="en-US"/>
        </a:p>
      </dgm:t>
    </dgm:pt>
    <dgm:pt modelId="{50CFBD9D-EF2A-DA43-BADB-80CB4573E7B2}" type="pres">
      <dgm:prSet presAssocID="{B1187810-BBB1-406A-879A-F3E4961F2215}" presName="diagram" presStyleCnt="0">
        <dgm:presLayoutVars>
          <dgm:dir/>
          <dgm:resizeHandles val="exact"/>
        </dgm:presLayoutVars>
      </dgm:prSet>
      <dgm:spPr/>
    </dgm:pt>
    <dgm:pt modelId="{8E0C5AC1-4423-C34B-A17A-2FDD2275E47B}" type="pres">
      <dgm:prSet presAssocID="{FCAB128E-7B56-48F7-B04D-C04E97881E58}" presName="node" presStyleLbl="node1" presStyleIdx="0" presStyleCnt="4">
        <dgm:presLayoutVars>
          <dgm:bulletEnabled val="1"/>
        </dgm:presLayoutVars>
      </dgm:prSet>
      <dgm:spPr/>
    </dgm:pt>
    <dgm:pt modelId="{D5442D16-BBB8-0B4A-AA96-C964CC30492E}" type="pres">
      <dgm:prSet presAssocID="{A726EA04-AF83-49AB-AC13-8E6B1FC5313E}" presName="sibTrans" presStyleCnt="0"/>
      <dgm:spPr/>
    </dgm:pt>
    <dgm:pt modelId="{2AA95E22-4705-4D43-8F5B-D59C9DE0E7B2}" type="pres">
      <dgm:prSet presAssocID="{B234A5B9-96F4-475B-8D6C-8B89D98662A8}" presName="node" presStyleLbl="node1" presStyleIdx="1" presStyleCnt="4">
        <dgm:presLayoutVars>
          <dgm:bulletEnabled val="1"/>
        </dgm:presLayoutVars>
      </dgm:prSet>
      <dgm:spPr/>
    </dgm:pt>
    <dgm:pt modelId="{EC755BB1-26A2-D348-8892-92E8538D072C}" type="pres">
      <dgm:prSet presAssocID="{02B5B008-AAAA-489D-B8F2-3620BE82DB81}" presName="sibTrans" presStyleCnt="0"/>
      <dgm:spPr/>
    </dgm:pt>
    <dgm:pt modelId="{9824D1F3-BE05-DF42-AC06-9C8C0C0A6D12}" type="pres">
      <dgm:prSet presAssocID="{9F8D470F-E79E-432C-8422-22E39FAAAC4C}" presName="node" presStyleLbl="node1" presStyleIdx="2" presStyleCnt="4">
        <dgm:presLayoutVars>
          <dgm:bulletEnabled val="1"/>
        </dgm:presLayoutVars>
      </dgm:prSet>
      <dgm:spPr/>
    </dgm:pt>
    <dgm:pt modelId="{3002A204-59A6-824E-9335-AF1132789F88}" type="pres">
      <dgm:prSet presAssocID="{E052DDA4-32E2-4B04-AEC4-EAA3F2CEDC15}" presName="sibTrans" presStyleCnt="0"/>
      <dgm:spPr/>
    </dgm:pt>
    <dgm:pt modelId="{78EAAB23-59F7-9A46-A5AC-028CD8C74FC4}" type="pres">
      <dgm:prSet presAssocID="{23F4E00D-B6FA-4C37-BE78-5E1DFA1BE27B}" presName="node" presStyleLbl="node1" presStyleIdx="3" presStyleCnt="4">
        <dgm:presLayoutVars>
          <dgm:bulletEnabled val="1"/>
        </dgm:presLayoutVars>
      </dgm:prSet>
      <dgm:spPr/>
    </dgm:pt>
  </dgm:ptLst>
  <dgm:cxnLst>
    <dgm:cxn modelId="{5DCC3702-E73F-3946-BC64-DB83CD67B6BE}" type="presOf" srcId="{23F4E00D-B6FA-4C37-BE78-5E1DFA1BE27B}" destId="{78EAAB23-59F7-9A46-A5AC-028CD8C74FC4}" srcOrd="0" destOrd="0" presId="urn:microsoft.com/office/officeart/2005/8/layout/default"/>
    <dgm:cxn modelId="{AD959320-D7C5-476D-AADE-712C59C60659}" srcId="{B1187810-BBB1-406A-879A-F3E4961F2215}" destId="{B234A5B9-96F4-475B-8D6C-8B89D98662A8}" srcOrd="1" destOrd="0" parTransId="{F19B45BE-1C85-4C71-A2DC-01DECFCE2FAD}" sibTransId="{02B5B008-AAAA-489D-B8F2-3620BE82DB81}"/>
    <dgm:cxn modelId="{ED945739-342C-FD49-8242-81ED08CDBA19}" type="presOf" srcId="{FCAB128E-7B56-48F7-B04D-C04E97881E58}" destId="{8E0C5AC1-4423-C34B-A17A-2FDD2275E47B}" srcOrd="0" destOrd="0" presId="urn:microsoft.com/office/officeart/2005/8/layout/default"/>
    <dgm:cxn modelId="{6CFB1359-3D96-4E22-AA4F-6C0454B447AE}" srcId="{B1187810-BBB1-406A-879A-F3E4961F2215}" destId="{FCAB128E-7B56-48F7-B04D-C04E97881E58}" srcOrd="0" destOrd="0" parTransId="{80DBE9A3-0CC9-49C2-BC6A-F661C49A5A88}" sibTransId="{A726EA04-AF83-49AB-AC13-8E6B1FC5313E}"/>
    <dgm:cxn modelId="{3B64CDB4-068D-439F-B93C-A2D7E107EEA4}" srcId="{B1187810-BBB1-406A-879A-F3E4961F2215}" destId="{9F8D470F-E79E-432C-8422-22E39FAAAC4C}" srcOrd="2" destOrd="0" parTransId="{132DF1EE-CE30-4BC7-8383-41B744E5A1CB}" sibTransId="{E052DDA4-32E2-4B04-AEC4-EAA3F2CEDC15}"/>
    <dgm:cxn modelId="{85F860B9-3911-BB46-A8C8-EB286AFB54E3}" type="presOf" srcId="{B1187810-BBB1-406A-879A-F3E4961F2215}" destId="{50CFBD9D-EF2A-DA43-BADB-80CB4573E7B2}" srcOrd="0" destOrd="0" presId="urn:microsoft.com/office/officeart/2005/8/layout/default"/>
    <dgm:cxn modelId="{547128DB-0F82-5C4D-AC88-193FD2AFA248}" type="presOf" srcId="{9F8D470F-E79E-432C-8422-22E39FAAAC4C}" destId="{9824D1F3-BE05-DF42-AC06-9C8C0C0A6D12}" srcOrd="0" destOrd="0" presId="urn:microsoft.com/office/officeart/2005/8/layout/default"/>
    <dgm:cxn modelId="{D91215E0-8B0E-4130-A206-505D83C71DFE}" srcId="{B1187810-BBB1-406A-879A-F3E4961F2215}" destId="{23F4E00D-B6FA-4C37-BE78-5E1DFA1BE27B}" srcOrd="3" destOrd="0" parTransId="{0E80B417-8C4F-4CE4-B3B4-BC5024293579}" sibTransId="{90A889CA-3713-44A1-B01D-9A6D0123242A}"/>
    <dgm:cxn modelId="{4EBE4AFD-F1D2-664F-BF31-67B0106BB420}" type="presOf" srcId="{B234A5B9-96F4-475B-8D6C-8B89D98662A8}" destId="{2AA95E22-4705-4D43-8F5B-D59C9DE0E7B2}" srcOrd="0" destOrd="0" presId="urn:microsoft.com/office/officeart/2005/8/layout/default"/>
    <dgm:cxn modelId="{59B9093D-D737-6042-BD0E-332F9A990C7B}" type="presParOf" srcId="{50CFBD9D-EF2A-DA43-BADB-80CB4573E7B2}" destId="{8E0C5AC1-4423-C34B-A17A-2FDD2275E47B}" srcOrd="0" destOrd="0" presId="urn:microsoft.com/office/officeart/2005/8/layout/default"/>
    <dgm:cxn modelId="{3A4C4950-C1CD-C34C-A26F-55CE8F0A4604}" type="presParOf" srcId="{50CFBD9D-EF2A-DA43-BADB-80CB4573E7B2}" destId="{D5442D16-BBB8-0B4A-AA96-C964CC30492E}" srcOrd="1" destOrd="0" presId="urn:microsoft.com/office/officeart/2005/8/layout/default"/>
    <dgm:cxn modelId="{F78ECCE3-5EE5-C54A-A8BF-E62CA2F65C3A}" type="presParOf" srcId="{50CFBD9D-EF2A-DA43-BADB-80CB4573E7B2}" destId="{2AA95E22-4705-4D43-8F5B-D59C9DE0E7B2}" srcOrd="2" destOrd="0" presId="urn:microsoft.com/office/officeart/2005/8/layout/default"/>
    <dgm:cxn modelId="{967B6A7F-6390-C04C-9576-B0C8C6505CC1}" type="presParOf" srcId="{50CFBD9D-EF2A-DA43-BADB-80CB4573E7B2}" destId="{EC755BB1-26A2-D348-8892-92E8538D072C}" srcOrd="3" destOrd="0" presId="urn:microsoft.com/office/officeart/2005/8/layout/default"/>
    <dgm:cxn modelId="{AD757CE3-4B49-1643-B876-6E2EB7692597}" type="presParOf" srcId="{50CFBD9D-EF2A-DA43-BADB-80CB4573E7B2}" destId="{9824D1F3-BE05-DF42-AC06-9C8C0C0A6D12}" srcOrd="4" destOrd="0" presId="urn:microsoft.com/office/officeart/2005/8/layout/default"/>
    <dgm:cxn modelId="{4C9A9C39-6DDF-1A4C-9E2D-EE2D75B255B2}" type="presParOf" srcId="{50CFBD9D-EF2A-DA43-BADB-80CB4573E7B2}" destId="{3002A204-59A6-824E-9335-AF1132789F88}" srcOrd="5" destOrd="0" presId="urn:microsoft.com/office/officeart/2005/8/layout/default"/>
    <dgm:cxn modelId="{6037BA73-2E62-FD45-85EC-AC1B04DC8C38}" type="presParOf" srcId="{50CFBD9D-EF2A-DA43-BADB-80CB4573E7B2}" destId="{78EAAB23-59F7-9A46-A5AC-028CD8C74FC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73D328-847B-4D64-8E10-BF3ECDBECE86}" type="doc">
      <dgm:prSet loTypeId="urn:microsoft.com/office/officeart/2005/8/layout/default" loCatId="list" qsTypeId="urn:microsoft.com/office/officeart/2005/8/quickstyle/simple4" qsCatId="simple" csTypeId="urn:microsoft.com/office/officeart/2005/8/colors/colorful2" csCatId="colorful"/>
      <dgm:spPr/>
      <dgm:t>
        <a:bodyPr/>
        <a:lstStyle/>
        <a:p>
          <a:endParaRPr lang="en-US"/>
        </a:p>
      </dgm:t>
    </dgm:pt>
    <dgm:pt modelId="{1D1A2EB5-D051-4888-B59E-775D571BA6C4}">
      <dgm:prSet/>
      <dgm:spPr/>
      <dgm:t>
        <a:bodyPr/>
        <a:lstStyle/>
        <a:p>
          <a:r>
            <a:rPr lang="en-US" dirty="0"/>
            <a:t>President meets approximately once per month in person with the Chancellor and Deputy Chancellor</a:t>
          </a:r>
        </a:p>
      </dgm:t>
    </dgm:pt>
    <dgm:pt modelId="{255022C6-5317-424C-8845-95E22EB818E8}" type="parTrans" cxnId="{7535643C-14A1-4683-9C7B-1BE0232B0DBC}">
      <dgm:prSet/>
      <dgm:spPr/>
      <dgm:t>
        <a:bodyPr/>
        <a:lstStyle/>
        <a:p>
          <a:endParaRPr lang="en-US"/>
        </a:p>
      </dgm:t>
    </dgm:pt>
    <dgm:pt modelId="{734F3FF3-2E73-448E-8335-C3BBDA2AF394}" type="sibTrans" cxnId="{7535643C-14A1-4683-9C7B-1BE0232B0DBC}">
      <dgm:prSet/>
      <dgm:spPr/>
      <dgm:t>
        <a:bodyPr/>
        <a:lstStyle/>
        <a:p>
          <a:endParaRPr lang="en-US"/>
        </a:p>
      </dgm:t>
    </dgm:pt>
    <dgm:pt modelId="{D466EB1E-C024-4176-81F3-009750A7917B}">
      <dgm:prSet/>
      <dgm:spPr/>
      <dgm:t>
        <a:bodyPr/>
        <a:lstStyle/>
        <a:p>
          <a:r>
            <a:rPr lang="en-US"/>
            <a:t>Meet with Executive Vice Chancellors, Vice Chancellors, Deans and Staff</a:t>
          </a:r>
        </a:p>
      </dgm:t>
    </dgm:pt>
    <dgm:pt modelId="{A42C8170-6F16-43E1-8336-EA415987224F}" type="parTrans" cxnId="{E928C076-1A80-4248-9E0C-3229E48F599F}">
      <dgm:prSet/>
      <dgm:spPr/>
      <dgm:t>
        <a:bodyPr/>
        <a:lstStyle/>
        <a:p>
          <a:endParaRPr lang="en-US"/>
        </a:p>
      </dgm:t>
    </dgm:pt>
    <dgm:pt modelId="{473BE850-6C73-4FEE-8412-F39916860949}" type="sibTrans" cxnId="{E928C076-1A80-4248-9E0C-3229E48F599F}">
      <dgm:prSet/>
      <dgm:spPr/>
      <dgm:t>
        <a:bodyPr/>
        <a:lstStyle/>
        <a:p>
          <a:endParaRPr lang="en-US"/>
        </a:p>
      </dgm:t>
    </dgm:pt>
    <dgm:pt modelId="{B1C31B31-A380-41CC-95C2-66A1E4A08172}">
      <dgm:prSet/>
      <dgm:spPr/>
      <dgm:t>
        <a:bodyPr/>
        <a:lstStyle/>
        <a:p>
          <a:r>
            <a:rPr lang="en-US"/>
            <a:t>Culture of the CO now</a:t>
          </a:r>
        </a:p>
      </dgm:t>
    </dgm:pt>
    <dgm:pt modelId="{C472E648-5CF2-40E0-8EA6-EB9F73EEEDAD}" type="parTrans" cxnId="{E811828D-B21D-4D67-8B25-6E9E18E9553D}">
      <dgm:prSet/>
      <dgm:spPr/>
      <dgm:t>
        <a:bodyPr/>
        <a:lstStyle/>
        <a:p>
          <a:endParaRPr lang="en-US"/>
        </a:p>
      </dgm:t>
    </dgm:pt>
    <dgm:pt modelId="{A102AC07-296F-4845-888A-1F9041ADF80B}" type="sibTrans" cxnId="{E811828D-B21D-4D67-8B25-6E9E18E9553D}">
      <dgm:prSet/>
      <dgm:spPr/>
      <dgm:t>
        <a:bodyPr/>
        <a:lstStyle/>
        <a:p>
          <a:endParaRPr lang="en-US"/>
        </a:p>
      </dgm:t>
    </dgm:pt>
    <dgm:pt modelId="{B74DD9EF-2A8B-E74E-A9E3-E6410E0D0601}" type="pres">
      <dgm:prSet presAssocID="{6E73D328-847B-4D64-8E10-BF3ECDBECE86}" presName="diagram" presStyleCnt="0">
        <dgm:presLayoutVars>
          <dgm:dir/>
          <dgm:resizeHandles val="exact"/>
        </dgm:presLayoutVars>
      </dgm:prSet>
      <dgm:spPr/>
    </dgm:pt>
    <dgm:pt modelId="{0D10BA38-1455-AD44-A869-FC0E290E0017}" type="pres">
      <dgm:prSet presAssocID="{1D1A2EB5-D051-4888-B59E-775D571BA6C4}" presName="node" presStyleLbl="node1" presStyleIdx="0" presStyleCnt="3">
        <dgm:presLayoutVars>
          <dgm:bulletEnabled val="1"/>
        </dgm:presLayoutVars>
      </dgm:prSet>
      <dgm:spPr/>
    </dgm:pt>
    <dgm:pt modelId="{3F1E62C9-920B-2541-AD85-3365B0ACB286}" type="pres">
      <dgm:prSet presAssocID="{734F3FF3-2E73-448E-8335-C3BBDA2AF394}" presName="sibTrans" presStyleCnt="0"/>
      <dgm:spPr/>
    </dgm:pt>
    <dgm:pt modelId="{8DF6ED2D-0992-E440-B5CF-55792C761B48}" type="pres">
      <dgm:prSet presAssocID="{D466EB1E-C024-4176-81F3-009750A7917B}" presName="node" presStyleLbl="node1" presStyleIdx="1" presStyleCnt="3">
        <dgm:presLayoutVars>
          <dgm:bulletEnabled val="1"/>
        </dgm:presLayoutVars>
      </dgm:prSet>
      <dgm:spPr/>
    </dgm:pt>
    <dgm:pt modelId="{537132D5-DE86-974C-9F62-61F1CA819967}" type="pres">
      <dgm:prSet presAssocID="{473BE850-6C73-4FEE-8412-F39916860949}" presName="sibTrans" presStyleCnt="0"/>
      <dgm:spPr/>
    </dgm:pt>
    <dgm:pt modelId="{6BF7EBAC-BE63-0645-9337-B8A9741E3F48}" type="pres">
      <dgm:prSet presAssocID="{B1C31B31-A380-41CC-95C2-66A1E4A08172}" presName="node" presStyleLbl="node1" presStyleIdx="2" presStyleCnt="3">
        <dgm:presLayoutVars>
          <dgm:bulletEnabled val="1"/>
        </dgm:presLayoutVars>
      </dgm:prSet>
      <dgm:spPr/>
    </dgm:pt>
  </dgm:ptLst>
  <dgm:cxnLst>
    <dgm:cxn modelId="{7535643C-14A1-4683-9C7B-1BE0232B0DBC}" srcId="{6E73D328-847B-4D64-8E10-BF3ECDBECE86}" destId="{1D1A2EB5-D051-4888-B59E-775D571BA6C4}" srcOrd="0" destOrd="0" parTransId="{255022C6-5317-424C-8845-95E22EB818E8}" sibTransId="{734F3FF3-2E73-448E-8335-C3BBDA2AF394}"/>
    <dgm:cxn modelId="{4CDB8358-FB42-BA4A-8B75-5AAD1F2B643E}" type="presOf" srcId="{D466EB1E-C024-4176-81F3-009750A7917B}" destId="{8DF6ED2D-0992-E440-B5CF-55792C761B48}" srcOrd="0" destOrd="0" presId="urn:microsoft.com/office/officeart/2005/8/layout/default"/>
    <dgm:cxn modelId="{2719456A-5F45-024A-BC69-716100601233}" type="presOf" srcId="{6E73D328-847B-4D64-8E10-BF3ECDBECE86}" destId="{B74DD9EF-2A8B-E74E-A9E3-E6410E0D0601}" srcOrd="0" destOrd="0" presId="urn:microsoft.com/office/officeart/2005/8/layout/default"/>
    <dgm:cxn modelId="{A2D6976B-E21C-8941-8C09-08722FA116E9}" type="presOf" srcId="{1D1A2EB5-D051-4888-B59E-775D571BA6C4}" destId="{0D10BA38-1455-AD44-A869-FC0E290E0017}" srcOrd="0" destOrd="0" presId="urn:microsoft.com/office/officeart/2005/8/layout/default"/>
    <dgm:cxn modelId="{E928C076-1A80-4248-9E0C-3229E48F599F}" srcId="{6E73D328-847B-4D64-8E10-BF3ECDBECE86}" destId="{D466EB1E-C024-4176-81F3-009750A7917B}" srcOrd="1" destOrd="0" parTransId="{A42C8170-6F16-43E1-8336-EA415987224F}" sibTransId="{473BE850-6C73-4FEE-8412-F39916860949}"/>
    <dgm:cxn modelId="{E811828D-B21D-4D67-8B25-6E9E18E9553D}" srcId="{6E73D328-847B-4D64-8E10-BF3ECDBECE86}" destId="{B1C31B31-A380-41CC-95C2-66A1E4A08172}" srcOrd="2" destOrd="0" parTransId="{C472E648-5CF2-40E0-8EA6-EB9F73EEEDAD}" sibTransId="{A102AC07-296F-4845-888A-1F9041ADF80B}"/>
    <dgm:cxn modelId="{C1A079B1-0873-1F4A-A549-85D07ACEF00A}" type="presOf" srcId="{B1C31B31-A380-41CC-95C2-66A1E4A08172}" destId="{6BF7EBAC-BE63-0645-9337-B8A9741E3F48}" srcOrd="0" destOrd="0" presId="urn:microsoft.com/office/officeart/2005/8/layout/default"/>
    <dgm:cxn modelId="{D46A8FAC-333D-A940-8042-C6B96359952D}" type="presParOf" srcId="{B74DD9EF-2A8B-E74E-A9E3-E6410E0D0601}" destId="{0D10BA38-1455-AD44-A869-FC0E290E0017}" srcOrd="0" destOrd="0" presId="urn:microsoft.com/office/officeart/2005/8/layout/default"/>
    <dgm:cxn modelId="{9F1B8253-B873-1541-B6FD-B285BA775AC7}" type="presParOf" srcId="{B74DD9EF-2A8B-E74E-A9E3-E6410E0D0601}" destId="{3F1E62C9-920B-2541-AD85-3365B0ACB286}" srcOrd="1" destOrd="0" presId="urn:microsoft.com/office/officeart/2005/8/layout/default"/>
    <dgm:cxn modelId="{4675CA19-EBFD-4D4E-A4D0-86D83921C27E}" type="presParOf" srcId="{B74DD9EF-2A8B-E74E-A9E3-E6410E0D0601}" destId="{8DF6ED2D-0992-E440-B5CF-55792C761B48}" srcOrd="2" destOrd="0" presId="urn:microsoft.com/office/officeart/2005/8/layout/default"/>
    <dgm:cxn modelId="{572CB935-F5A4-9946-95C1-60BA099BEECF}" type="presParOf" srcId="{B74DD9EF-2A8B-E74E-A9E3-E6410E0D0601}" destId="{537132D5-DE86-974C-9F62-61F1CA819967}" srcOrd="3" destOrd="0" presId="urn:microsoft.com/office/officeart/2005/8/layout/default"/>
    <dgm:cxn modelId="{FC127AC1-C06F-C041-902F-EF62098A4756}" type="presParOf" srcId="{B74DD9EF-2A8B-E74E-A9E3-E6410E0D0601}" destId="{6BF7EBAC-BE63-0645-9337-B8A9741E3F48}"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2736BE-3006-47F0-8FD3-75D0D4E2A372}"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3F96EEAC-4735-41CC-9AE0-94CF0B84B73D}">
      <dgm:prSet/>
      <dgm:spPr/>
      <dgm:t>
        <a:bodyPr/>
        <a:lstStyle/>
        <a:p>
          <a:r>
            <a:rPr lang="en-US"/>
            <a:t>President and Vice President attend BoG</a:t>
          </a:r>
        </a:p>
      </dgm:t>
    </dgm:pt>
    <dgm:pt modelId="{42DE58AF-DC86-4BF8-B2C9-EE4A20DDB34A}" type="parTrans" cxnId="{08EFDF85-DF11-4C4E-93E9-DE6BE90DCE24}">
      <dgm:prSet/>
      <dgm:spPr/>
      <dgm:t>
        <a:bodyPr/>
        <a:lstStyle/>
        <a:p>
          <a:endParaRPr lang="en-US"/>
        </a:p>
      </dgm:t>
    </dgm:pt>
    <dgm:pt modelId="{513EFF65-2399-4C0D-9AA1-242EF1DA1059}" type="sibTrans" cxnId="{08EFDF85-DF11-4C4E-93E9-DE6BE90DCE24}">
      <dgm:prSet/>
      <dgm:spPr/>
      <dgm:t>
        <a:bodyPr/>
        <a:lstStyle/>
        <a:p>
          <a:endParaRPr lang="en-US"/>
        </a:p>
      </dgm:t>
    </dgm:pt>
    <dgm:pt modelId="{040A17E4-15AF-4DC0-9194-07A63A355B1E}">
      <dgm:prSet/>
      <dgm:spPr/>
      <dgm:t>
        <a:bodyPr/>
        <a:lstStyle/>
        <a:p>
          <a:r>
            <a:rPr lang="en-US"/>
            <a:t>Public comment on agenda items</a:t>
          </a:r>
        </a:p>
      </dgm:t>
    </dgm:pt>
    <dgm:pt modelId="{F72DAF76-29C0-493B-A2F9-6129DE908D87}" type="parTrans" cxnId="{9E8A391A-01C9-4CBA-BCDF-2213A0F5AFBE}">
      <dgm:prSet/>
      <dgm:spPr/>
      <dgm:t>
        <a:bodyPr/>
        <a:lstStyle/>
        <a:p>
          <a:endParaRPr lang="en-US"/>
        </a:p>
      </dgm:t>
    </dgm:pt>
    <dgm:pt modelId="{A616607C-1B19-4475-A8CD-969B7C55FB69}" type="sibTrans" cxnId="{9E8A391A-01C9-4CBA-BCDF-2213A0F5AFBE}">
      <dgm:prSet/>
      <dgm:spPr/>
      <dgm:t>
        <a:bodyPr/>
        <a:lstStyle/>
        <a:p>
          <a:endParaRPr lang="en-US"/>
        </a:p>
      </dgm:t>
    </dgm:pt>
    <dgm:pt modelId="{88960A95-D286-49B1-A40B-F922AE3BBF4C}">
      <dgm:prSet/>
      <dgm:spPr/>
      <dgm:t>
        <a:bodyPr/>
        <a:lstStyle/>
        <a:p>
          <a:r>
            <a:rPr lang="en-US"/>
            <a:t>Respond to requests from the BoG</a:t>
          </a:r>
        </a:p>
      </dgm:t>
    </dgm:pt>
    <dgm:pt modelId="{FA80B78C-5002-4927-AEAA-CF798A7D4F94}" type="parTrans" cxnId="{054FB4DD-4059-40B4-AA2E-99A9474295BA}">
      <dgm:prSet/>
      <dgm:spPr/>
      <dgm:t>
        <a:bodyPr/>
        <a:lstStyle/>
        <a:p>
          <a:endParaRPr lang="en-US"/>
        </a:p>
      </dgm:t>
    </dgm:pt>
    <dgm:pt modelId="{FE023CC1-B494-4B6A-846E-9ADF551FE730}" type="sibTrans" cxnId="{054FB4DD-4059-40B4-AA2E-99A9474295BA}">
      <dgm:prSet/>
      <dgm:spPr/>
      <dgm:t>
        <a:bodyPr/>
        <a:lstStyle/>
        <a:p>
          <a:endParaRPr lang="en-US"/>
        </a:p>
      </dgm:t>
    </dgm:pt>
    <dgm:pt modelId="{F5C4BC05-50DD-489E-AF33-9D501A8BCDF3}">
      <dgm:prSet/>
      <dgm:spPr/>
      <dgm:t>
        <a:bodyPr/>
        <a:lstStyle/>
        <a:p>
          <a:r>
            <a:rPr lang="en-US"/>
            <a:t>How the BoG is Currently Working</a:t>
          </a:r>
        </a:p>
      </dgm:t>
    </dgm:pt>
    <dgm:pt modelId="{F70CA04F-9F21-4576-A15F-CAD5FFAF3635}" type="parTrans" cxnId="{E371E6DC-4715-44BC-B34C-E24E57F85125}">
      <dgm:prSet/>
      <dgm:spPr/>
      <dgm:t>
        <a:bodyPr/>
        <a:lstStyle/>
        <a:p>
          <a:endParaRPr lang="en-US"/>
        </a:p>
      </dgm:t>
    </dgm:pt>
    <dgm:pt modelId="{13FBDAB0-C5D1-4D62-BC7A-3F2BB428ECD2}" type="sibTrans" cxnId="{E371E6DC-4715-44BC-B34C-E24E57F85125}">
      <dgm:prSet/>
      <dgm:spPr/>
      <dgm:t>
        <a:bodyPr/>
        <a:lstStyle/>
        <a:p>
          <a:endParaRPr lang="en-US"/>
        </a:p>
      </dgm:t>
    </dgm:pt>
    <dgm:pt modelId="{0BAF908E-7040-1745-ADA2-B22927E294A2}" type="pres">
      <dgm:prSet presAssocID="{882736BE-3006-47F0-8FD3-75D0D4E2A372}" presName="diagram" presStyleCnt="0">
        <dgm:presLayoutVars>
          <dgm:dir/>
          <dgm:resizeHandles val="exact"/>
        </dgm:presLayoutVars>
      </dgm:prSet>
      <dgm:spPr/>
    </dgm:pt>
    <dgm:pt modelId="{BDA4A4FF-6973-FE45-8C13-18DE3418F62D}" type="pres">
      <dgm:prSet presAssocID="{3F96EEAC-4735-41CC-9AE0-94CF0B84B73D}" presName="node" presStyleLbl="node1" presStyleIdx="0" presStyleCnt="2">
        <dgm:presLayoutVars>
          <dgm:bulletEnabled val="1"/>
        </dgm:presLayoutVars>
      </dgm:prSet>
      <dgm:spPr/>
    </dgm:pt>
    <dgm:pt modelId="{4F4188E8-7099-FD4D-B109-D2FE28A96997}" type="pres">
      <dgm:prSet presAssocID="{513EFF65-2399-4C0D-9AA1-242EF1DA1059}" presName="sibTrans" presStyleCnt="0"/>
      <dgm:spPr/>
    </dgm:pt>
    <dgm:pt modelId="{2BA50E63-A005-224C-AB3D-644C5EA83E90}" type="pres">
      <dgm:prSet presAssocID="{F5C4BC05-50DD-489E-AF33-9D501A8BCDF3}" presName="node" presStyleLbl="node1" presStyleIdx="1" presStyleCnt="2">
        <dgm:presLayoutVars>
          <dgm:bulletEnabled val="1"/>
        </dgm:presLayoutVars>
      </dgm:prSet>
      <dgm:spPr/>
    </dgm:pt>
  </dgm:ptLst>
  <dgm:cxnLst>
    <dgm:cxn modelId="{1E8AE90A-12C4-4A45-B299-DDED63CB2536}" type="presOf" srcId="{F5C4BC05-50DD-489E-AF33-9D501A8BCDF3}" destId="{2BA50E63-A005-224C-AB3D-644C5EA83E90}" srcOrd="0" destOrd="0" presId="urn:microsoft.com/office/officeart/2005/8/layout/default"/>
    <dgm:cxn modelId="{9E8A391A-01C9-4CBA-BCDF-2213A0F5AFBE}" srcId="{3F96EEAC-4735-41CC-9AE0-94CF0B84B73D}" destId="{040A17E4-15AF-4DC0-9194-07A63A355B1E}" srcOrd="0" destOrd="0" parTransId="{F72DAF76-29C0-493B-A2F9-6129DE908D87}" sibTransId="{A616607C-1B19-4475-A8CD-969B7C55FB69}"/>
    <dgm:cxn modelId="{6DC55749-4C83-1745-9E81-F013B5C49930}" type="presOf" srcId="{040A17E4-15AF-4DC0-9194-07A63A355B1E}" destId="{BDA4A4FF-6973-FE45-8C13-18DE3418F62D}" srcOrd="0" destOrd="1" presId="urn:microsoft.com/office/officeart/2005/8/layout/default"/>
    <dgm:cxn modelId="{CA63FD4C-8616-ED47-9BFF-6C58B5E1C2EE}" type="presOf" srcId="{3F96EEAC-4735-41CC-9AE0-94CF0B84B73D}" destId="{BDA4A4FF-6973-FE45-8C13-18DE3418F62D}" srcOrd="0" destOrd="0" presId="urn:microsoft.com/office/officeart/2005/8/layout/default"/>
    <dgm:cxn modelId="{07623C51-D0F7-8A42-92F5-BC972B65EB10}" type="presOf" srcId="{88960A95-D286-49B1-A40B-F922AE3BBF4C}" destId="{BDA4A4FF-6973-FE45-8C13-18DE3418F62D}" srcOrd="0" destOrd="2" presId="urn:microsoft.com/office/officeart/2005/8/layout/default"/>
    <dgm:cxn modelId="{08EFDF85-DF11-4C4E-93E9-DE6BE90DCE24}" srcId="{882736BE-3006-47F0-8FD3-75D0D4E2A372}" destId="{3F96EEAC-4735-41CC-9AE0-94CF0B84B73D}" srcOrd="0" destOrd="0" parTransId="{42DE58AF-DC86-4BF8-B2C9-EE4A20DDB34A}" sibTransId="{513EFF65-2399-4C0D-9AA1-242EF1DA1059}"/>
    <dgm:cxn modelId="{E371E6DC-4715-44BC-B34C-E24E57F85125}" srcId="{882736BE-3006-47F0-8FD3-75D0D4E2A372}" destId="{F5C4BC05-50DD-489E-AF33-9D501A8BCDF3}" srcOrd="1" destOrd="0" parTransId="{F70CA04F-9F21-4576-A15F-CAD5FFAF3635}" sibTransId="{13FBDAB0-C5D1-4D62-BC7A-3F2BB428ECD2}"/>
    <dgm:cxn modelId="{054FB4DD-4059-40B4-AA2E-99A9474295BA}" srcId="{3F96EEAC-4735-41CC-9AE0-94CF0B84B73D}" destId="{88960A95-D286-49B1-A40B-F922AE3BBF4C}" srcOrd="1" destOrd="0" parTransId="{FA80B78C-5002-4927-AEAA-CF798A7D4F94}" sibTransId="{FE023CC1-B494-4B6A-846E-9ADF551FE730}"/>
    <dgm:cxn modelId="{202430E0-5549-F841-BCCE-19B561B4C5AE}" type="presOf" srcId="{882736BE-3006-47F0-8FD3-75D0D4E2A372}" destId="{0BAF908E-7040-1745-ADA2-B22927E294A2}" srcOrd="0" destOrd="0" presId="urn:microsoft.com/office/officeart/2005/8/layout/default"/>
    <dgm:cxn modelId="{E5F79D43-C180-2841-9954-6983266DB400}" type="presParOf" srcId="{0BAF908E-7040-1745-ADA2-B22927E294A2}" destId="{BDA4A4FF-6973-FE45-8C13-18DE3418F62D}" srcOrd="0" destOrd="0" presId="urn:microsoft.com/office/officeart/2005/8/layout/default"/>
    <dgm:cxn modelId="{FEC69861-0E27-F04B-A02D-B5FB83C46D00}" type="presParOf" srcId="{0BAF908E-7040-1745-ADA2-B22927E294A2}" destId="{4F4188E8-7099-FD4D-B109-D2FE28A96997}" srcOrd="1" destOrd="0" presId="urn:microsoft.com/office/officeart/2005/8/layout/default"/>
    <dgm:cxn modelId="{089B2760-D25E-264B-9D47-08B00566990E}" type="presParOf" srcId="{0BAF908E-7040-1745-ADA2-B22927E294A2}" destId="{2BA50E63-A005-224C-AB3D-644C5EA83E9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836E2B-3BFC-426B-8787-8BBDA175DED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EF8FC6C-6B62-4EE6-A39C-A8937E9A86E9}">
      <dgm:prSet/>
      <dgm:spPr/>
      <dgm:t>
        <a:bodyPr/>
        <a:lstStyle/>
        <a:p>
          <a:r>
            <a:rPr lang="en-US"/>
            <a:t>Guided Pathways: CLP, RP, CO</a:t>
          </a:r>
        </a:p>
      </dgm:t>
    </dgm:pt>
    <dgm:pt modelId="{8796A0AA-B067-42F7-A46F-01EA081D3305}" type="parTrans" cxnId="{9E3EDB20-3EF3-4E13-B5DE-83453196DB2C}">
      <dgm:prSet/>
      <dgm:spPr/>
      <dgm:t>
        <a:bodyPr/>
        <a:lstStyle/>
        <a:p>
          <a:endParaRPr lang="en-US"/>
        </a:p>
      </dgm:t>
    </dgm:pt>
    <dgm:pt modelId="{354A5CD0-3193-463C-ADB6-FCE462BB969F}" type="sibTrans" cxnId="{9E3EDB20-3EF3-4E13-B5DE-83453196DB2C}">
      <dgm:prSet/>
      <dgm:spPr/>
      <dgm:t>
        <a:bodyPr/>
        <a:lstStyle/>
        <a:p>
          <a:endParaRPr lang="en-US"/>
        </a:p>
      </dgm:t>
    </dgm:pt>
    <dgm:pt modelId="{6014E591-18B3-4CCC-80CC-611A840EE488}">
      <dgm:prSet/>
      <dgm:spPr/>
      <dgm:t>
        <a:bodyPr/>
        <a:lstStyle/>
        <a:p>
          <a:r>
            <a:rPr lang="en-US"/>
            <a:t>Minimum Qualifications and MWC:  CCCAOE, CO, Apprenticeship Council</a:t>
          </a:r>
        </a:p>
      </dgm:t>
    </dgm:pt>
    <dgm:pt modelId="{15CF84DC-53B5-4A4D-BA7C-FC6F1741AE55}" type="parTrans" cxnId="{8FF866ED-C221-4388-968A-6A755F932786}">
      <dgm:prSet/>
      <dgm:spPr/>
      <dgm:t>
        <a:bodyPr/>
        <a:lstStyle/>
        <a:p>
          <a:endParaRPr lang="en-US"/>
        </a:p>
      </dgm:t>
    </dgm:pt>
    <dgm:pt modelId="{DFF4974A-0F6F-4CCA-BAAF-9E9391CF744B}" type="sibTrans" cxnId="{8FF866ED-C221-4388-968A-6A755F932786}">
      <dgm:prSet/>
      <dgm:spPr/>
      <dgm:t>
        <a:bodyPr/>
        <a:lstStyle/>
        <a:p>
          <a:endParaRPr lang="en-US"/>
        </a:p>
      </dgm:t>
    </dgm:pt>
    <dgm:pt modelId="{D518F4CB-826A-4991-BFBE-5C932ACA3342}">
      <dgm:prSet/>
      <dgm:spPr/>
      <dgm:t>
        <a:bodyPr/>
        <a:lstStyle/>
        <a:p>
          <a:r>
            <a:rPr lang="en-US"/>
            <a:t>Curriculum:  CIOs, CO</a:t>
          </a:r>
        </a:p>
      </dgm:t>
    </dgm:pt>
    <dgm:pt modelId="{FFA16616-F7A9-4A5B-ADD9-8BC79C292132}" type="parTrans" cxnId="{9FB9774B-DD43-4C38-97F7-C11E9D0FB1BF}">
      <dgm:prSet/>
      <dgm:spPr/>
      <dgm:t>
        <a:bodyPr/>
        <a:lstStyle/>
        <a:p>
          <a:endParaRPr lang="en-US"/>
        </a:p>
      </dgm:t>
    </dgm:pt>
    <dgm:pt modelId="{CBD91121-06CE-4673-A7A1-CA2F5D8AD9B8}" type="sibTrans" cxnId="{9FB9774B-DD43-4C38-97F7-C11E9D0FB1BF}">
      <dgm:prSet/>
      <dgm:spPr/>
      <dgm:t>
        <a:bodyPr/>
        <a:lstStyle/>
        <a:p>
          <a:endParaRPr lang="en-US"/>
        </a:p>
      </dgm:t>
    </dgm:pt>
    <dgm:pt modelId="{C75B26FF-9078-4333-AE7B-1B8B3BFA47B3}">
      <dgm:prSet/>
      <dgm:spPr/>
      <dgm:t>
        <a:bodyPr/>
        <a:lstStyle/>
        <a:p>
          <a:r>
            <a:rPr lang="en-US"/>
            <a:t>PT Faculty Professional Development:  3CSN</a:t>
          </a:r>
        </a:p>
      </dgm:t>
    </dgm:pt>
    <dgm:pt modelId="{712AAC3E-689D-4F5D-AC17-964A8F1FA0B8}" type="parTrans" cxnId="{3D0E6F71-B94C-4C9A-8BFD-560F4378105A}">
      <dgm:prSet/>
      <dgm:spPr/>
      <dgm:t>
        <a:bodyPr/>
        <a:lstStyle/>
        <a:p>
          <a:endParaRPr lang="en-US"/>
        </a:p>
      </dgm:t>
    </dgm:pt>
    <dgm:pt modelId="{0EF88814-10C7-4D4D-B83F-81E397FE5408}" type="sibTrans" cxnId="{3D0E6F71-B94C-4C9A-8BFD-560F4378105A}">
      <dgm:prSet/>
      <dgm:spPr/>
      <dgm:t>
        <a:bodyPr/>
        <a:lstStyle/>
        <a:p>
          <a:endParaRPr lang="en-US"/>
        </a:p>
      </dgm:t>
    </dgm:pt>
    <dgm:pt modelId="{D314338A-F11E-4E71-829F-F6F700B7D810}">
      <dgm:prSet/>
      <dgm:spPr/>
      <dgm:t>
        <a:bodyPr/>
        <a:lstStyle/>
        <a:p>
          <a:r>
            <a:rPr lang="en-US"/>
            <a:t>Faculty Diversification:  CIOs, CCLC, CO</a:t>
          </a:r>
        </a:p>
      </dgm:t>
    </dgm:pt>
    <dgm:pt modelId="{02EE61EB-869B-43E8-BBBB-44F616AD04F6}" type="parTrans" cxnId="{216CA365-4D04-41C5-8F99-263E7109C53E}">
      <dgm:prSet/>
      <dgm:spPr/>
      <dgm:t>
        <a:bodyPr/>
        <a:lstStyle/>
        <a:p>
          <a:endParaRPr lang="en-US"/>
        </a:p>
      </dgm:t>
    </dgm:pt>
    <dgm:pt modelId="{3997557E-3E4D-4D04-9E4A-8835A9A29135}" type="sibTrans" cxnId="{216CA365-4D04-41C5-8F99-263E7109C53E}">
      <dgm:prSet/>
      <dgm:spPr/>
      <dgm:t>
        <a:bodyPr/>
        <a:lstStyle/>
        <a:p>
          <a:endParaRPr lang="en-US"/>
        </a:p>
      </dgm:t>
    </dgm:pt>
    <dgm:pt modelId="{9FF41FD2-F329-0449-9011-73C8C2833636}" type="pres">
      <dgm:prSet presAssocID="{DA836E2B-3BFC-426B-8787-8BBDA175DEDE}" presName="linear" presStyleCnt="0">
        <dgm:presLayoutVars>
          <dgm:animLvl val="lvl"/>
          <dgm:resizeHandles val="exact"/>
        </dgm:presLayoutVars>
      </dgm:prSet>
      <dgm:spPr/>
    </dgm:pt>
    <dgm:pt modelId="{169BDE58-E38D-4A4C-90A7-8D766BC4A395}" type="pres">
      <dgm:prSet presAssocID="{DEF8FC6C-6B62-4EE6-A39C-A8937E9A86E9}" presName="parentText" presStyleLbl="node1" presStyleIdx="0" presStyleCnt="5">
        <dgm:presLayoutVars>
          <dgm:chMax val="0"/>
          <dgm:bulletEnabled val="1"/>
        </dgm:presLayoutVars>
      </dgm:prSet>
      <dgm:spPr/>
    </dgm:pt>
    <dgm:pt modelId="{D9285E8C-CF50-544B-B2C0-025215DA4168}" type="pres">
      <dgm:prSet presAssocID="{354A5CD0-3193-463C-ADB6-FCE462BB969F}" presName="spacer" presStyleCnt="0"/>
      <dgm:spPr/>
    </dgm:pt>
    <dgm:pt modelId="{CDBC9222-C3DE-524E-B4AA-4B36B6714E08}" type="pres">
      <dgm:prSet presAssocID="{6014E591-18B3-4CCC-80CC-611A840EE488}" presName="parentText" presStyleLbl="node1" presStyleIdx="1" presStyleCnt="5">
        <dgm:presLayoutVars>
          <dgm:chMax val="0"/>
          <dgm:bulletEnabled val="1"/>
        </dgm:presLayoutVars>
      </dgm:prSet>
      <dgm:spPr/>
    </dgm:pt>
    <dgm:pt modelId="{875314F3-0AF9-E24A-9805-4CE43696E551}" type="pres">
      <dgm:prSet presAssocID="{DFF4974A-0F6F-4CCA-BAAF-9E9391CF744B}" presName="spacer" presStyleCnt="0"/>
      <dgm:spPr/>
    </dgm:pt>
    <dgm:pt modelId="{D38DD7A0-6D9A-3B44-AD28-C9C1A363069B}" type="pres">
      <dgm:prSet presAssocID="{D518F4CB-826A-4991-BFBE-5C932ACA3342}" presName="parentText" presStyleLbl="node1" presStyleIdx="2" presStyleCnt="5">
        <dgm:presLayoutVars>
          <dgm:chMax val="0"/>
          <dgm:bulletEnabled val="1"/>
        </dgm:presLayoutVars>
      </dgm:prSet>
      <dgm:spPr/>
    </dgm:pt>
    <dgm:pt modelId="{8EC2B7A6-C36C-8D4F-85A6-0F0D8C2CB6CB}" type="pres">
      <dgm:prSet presAssocID="{CBD91121-06CE-4673-A7A1-CA2F5D8AD9B8}" presName="spacer" presStyleCnt="0"/>
      <dgm:spPr/>
    </dgm:pt>
    <dgm:pt modelId="{C0F03356-E805-044E-B9B3-4809B4CE3B11}" type="pres">
      <dgm:prSet presAssocID="{C75B26FF-9078-4333-AE7B-1B8B3BFA47B3}" presName="parentText" presStyleLbl="node1" presStyleIdx="3" presStyleCnt="5">
        <dgm:presLayoutVars>
          <dgm:chMax val="0"/>
          <dgm:bulletEnabled val="1"/>
        </dgm:presLayoutVars>
      </dgm:prSet>
      <dgm:spPr/>
    </dgm:pt>
    <dgm:pt modelId="{4F69A074-9324-9B41-A81D-420D70A1EE15}" type="pres">
      <dgm:prSet presAssocID="{0EF88814-10C7-4D4D-B83F-81E397FE5408}" presName="spacer" presStyleCnt="0"/>
      <dgm:spPr/>
    </dgm:pt>
    <dgm:pt modelId="{D7387B8A-440E-9D4C-AC88-437563365FBC}" type="pres">
      <dgm:prSet presAssocID="{D314338A-F11E-4E71-829F-F6F700B7D810}" presName="parentText" presStyleLbl="node1" presStyleIdx="4" presStyleCnt="5">
        <dgm:presLayoutVars>
          <dgm:chMax val="0"/>
          <dgm:bulletEnabled val="1"/>
        </dgm:presLayoutVars>
      </dgm:prSet>
      <dgm:spPr/>
    </dgm:pt>
  </dgm:ptLst>
  <dgm:cxnLst>
    <dgm:cxn modelId="{42231F13-23F0-444F-B6C1-5CC257F0D68A}" type="presOf" srcId="{DA836E2B-3BFC-426B-8787-8BBDA175DEDE}" destId="{9FF41FD2-F329-0449-9011-73C8C2833636}" srcOrd="0" destOrd="0" presId="urn:microsoft.com/office/officeart/2005/8/layout/vList2"/>
    <dgm:cxn modelId="{D1CB1F20-0894-4D43-B7F8-A338E31DDF6C}" type="presOf" srcId="{C75B26FF-9078-4333-AE7B-1B8B3BFA47B3}" destId="{C0F03356-E805-044E-B9B3-4809B4CE3B11}" srcOrd="0" destOrd="0" presId="urn:microsoft.com/office/officeart/2005/8/layout/vList2"/>
    <dgm:cxn modelId="{9E3EDB20-3EF3-4E13-B5DE-83453196DB2C}" srcId="{DA836E2B-3BFC-426B-8787-8BBDA175DEDE}" destId="{DEF8FC6C-6B62-4EE6-A39C-A8937E9A86E9}" srcOrd="0" destOrd="0" parTransId="{8796A0AA-B067-42F7-A46F-01EA081D3305}" sibTransId="{354A5CD0-3193-463C-ADB6-FCE462BB969F}"/>
    <dgm:cxn modelId="{A5FAF520-61D2-FB43-959B-5D83F3380CF7}" type="presOf" srcId="{6014E591-18B3-4CCC-80CC-611A840EE488}" destId="{CDBC9222-C3DE-524E-B4AA-4B36B6714E08}" srcOrd="0" destOrd="0" presId="urn:microsoft.com/office/officeart/2005/8/layout/vList2"/>
    <dgm:cxn modelId="{2907E649-2391-7D43-8C24-9A55CC932A7F}" type="presOf" srcId="{D314338A-F11E-4E71-829F-F6F700B7D810}" destId="{D7387B8A-440E-9D4C-AC88-437563365FBC}" srcOrd="0" destOrd="0" presId="urn:microsoft.com/office/officeart/2005/8/layout/vList2"/>
    <dgm:cxn modelId="{9FB9774B-DD43-4C38-97F7-C11E9D0FB1BF}" srcId="{DA836E2B-3BFC-426B-8787-8BBDA175DEDE}" destId="{D518F4CB-826A-4991-BFBE-5C932ACA3342}" srcOrd="2" destOrd="0" parTransId="{FFA16616-F7A9-4A5B-ADD9-8BC79C292132}" sibTransId="{CBD91121-06CE-4673-A7A1-CA2F5D8AD9B8}"/>
    <dgm:cxn modelId="{216CA365-4D04-41C5-8F99-263E7109C53E}" srcId="{DA836E2B-3BFC-426B-8787-8BBDA175DEDE}" destId="{D314338A-F11E-4E71-829F-F6F700B7D810}" srcOrd="4" destOrd="0" parTransId="{02EE61EB-869B-43E8-BBBB-44F616AD04F6}" sibTransId="{3997557E-3E4D-4D04-9E4A-8835A9A29135}"/>
    <dgm:cxn modelId="{3D0E6F71-B94C-4C9A-8BFD-560F4378105A}" srcId="{DA836E2B-3BFC-426B-8787-8BBDA175DEDE}" destId="{C75B26FF-9078-4333-AE7B-1B8B3BFA47B3}" srcOrd="3" destOrd="0" parTransId="{712AAC3E-689D-4F5D-AC17-964A8F1FA0B8}" sibTransId="{0EF88814-10C7-4D4D-B83F-81E397FE5408}"/>
    <dgm:cxn modelId="{C0D55EBC-6136-7249-89C6-5B8AB65AA0E1}" type="presOf" srcId="{DEF8FC6C-6B62-4EE6-A39C-A8937E9A86E9}" destId="{169BDE58-E38D-4A4C-90A7-8D766BC4A395}" srcOrd="0" destOrd="0" presId="urn:microsoft.com/office/officeart/2005/8/layout/vList2"/>
    <dgm:cxn modelId="{F750CAE1-801C-8A4B-9A87-91D4C438C910}" type="presOf" srcId="{D518F4CB-826A-4991-BFBE-5C932ACA3342}" destId="{D38DD7A0-6D9A-3B44-AD28-C9C1A363069B}" srcOrd="0" destOrd="0" presId="urn:microsoft.com/office/officeart/2005/8/layout/vList2"/>
    <dgm:cxn modelId="{8FF866ED-C221-4388-968A-6A755F932786}" srcId="{DA836E2B-3BFC-426B-8787-8BBDA175DEDE}" destId="{6014E591-18B3-4CCC-80CC-611A840EE488}" srcOrd="1" destOrd="0" parTransId="{15CF84DC-53B5-4A4D-BA7C-FC6F1741AE55}" sibTransId="{DFF4974A-0F6F-4CCA-BAAF-9E9391CF744B}"/>
    <dgm:cxn modelId="{33C68F10-591E-AB46-974F-EDBD62A81D2C}" type="presParOf" srcId="{9FF41FD2-F329-0449-9011-73C8C2833636}" destId="{169BDE58-E38D-4A4C-90A7-8D766BC4A395}" srcOrd="0" destOrd="0" presId="urn:microsoft.com/office/officeart/2005/8/layout/vList2"/>
    <dgm:cxn modelId="{EC01BDC5-DC13-9642-8D36-A37578A1620D}" type="presParOf" srcId="{9FF41FD2-F329-0449-9011-73C8C2833636}" destId="{D9285E8C-CF50-544B-B2C0-025215DA4168}" srcOrd="1" destOrd="0" presId="urn:microsoft.com/office/officeart/2005/8/layout/vList2"/>
    <dgm:cxn modelId="{ED10ABEC-CBDE-2D42-84E9-425EC939BC87}" type="presParOf" srcId="{9FF41FD2-F329-0449-9011-73C8C2833636}" destId="{CDBC9222-C3DE-524E-B4AA-4B36B6714E08}" srcOrd="2" destOrd="0" presId="urn:microsoft.com/office/officeart/2005/8/layout/vList2"/>
    <dgm:cxn modelId="{04FDA418-D1EC-EE4E-8091-31E3B30483F5}" type="presParOf" srcId="{9FF41FD2-F329-0449-9011-73C8C2833636}" destId="{875314F3-0AF9-E24A-9805-4CE43696E551}" srcOrd="3" destOrd="0" presId="urn:microsoft.com/office/officeart/2005/8/layout/vList2"/>
    <dgm:cxn modelId="{7C51AC5E-78A7-5D47-AFBC-F4ECDED75F1D}" type="presParOf" srcId="{9FF41FD2-F329-0449-9011-73C8C2833636}" destId="{D38DD7A0-6D9A-3B44-AD28-C9C1A363069B}" srcOrd="4" destOrd="0" presId="urn:microsoft.com/office/officeart/2005/8/layout/vList2"/>
    <dgm:cxn modelId="{2BD29E12-40CB-DB49-AEFE-3214B7581449}" type="presParOf" srcId="{9FF41FD2-F329-0449-9011-73C8C2833636}" destId="{8EC2B7A6-C36C-8D4F-85A6-0F0D8C2CB6CB}" srcOrd="5" destOrd="0" presId="urn:microsoft.com/office/officeart/2005/8/layout/vList2"/>
    <dgm:cxn modelId="{61427C56-9CFE-9A42-979F-6C8DDDB7F52E}" type="presParOf" srcId="{9FF41FD2-F329-0449-9011-73C8C2833636}" destId="{C0F03356-E805-044E-B9B3-4809B4CE3B11}" srcOrd="6" destOrd="0" presId="urn:microsoft.com/office/officeart/2005/8/layout/vList2"/>
    <dgm:cxn modelId="{FD8D5498-3E29-0A48-8822-26EC21AF1B2B}" type="presParOf" srcId="{9FF41FD2-F329-0449-9011-73C8C2833636}" destId="{4F69A074-9324-9B41-A81D-420D70A1EE15}" srcOrd="7" destOrd="0" presId="urn:microsoft.com/office/officeart/2005/8/layout/vList2"/>
    <dgm:cxn modelId="{44CDA5BC-C430-5143-8B4A-C5B78687D637}" type="presParOf" srcId="{9FF41FD2-F329-0449-9011-73C8C2833636}" destId="{D7387B8A-440E-9D4C-AC88-437563365FB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33CD20D-8C32-403E-85D9-8A9D80D0FEFD}" type="doc">
      <dgm:prSet loTypeId="urn:microsoft.com/office/officeart/2005/8/layout/default" loCatId="list" qsTypeId="urn:microsoft.com/office/officeart/2005/8/quickstyle/simple5" qsCatId="simple" csTypeId="urn:microsoft.com/office/officeart/2005/8/colors/colorful2" csCatId="colorful"/>
      <dgm:spPr/>
      <dgm:t>
        <a:bodyPr/>
        <a:lstStyle/>
        <a:p>
          <a:endParaRPr lang="en-US"/>
        </a:p>
      </dgm:t>
    </dgm:pt>
    <dgm:pt modelId="{10012110-FF5B-4BF9-8C05-53E358A94552}">
      <dgm:prSet/>
      <dgm:spPr/>
      <dgm:t>
        <a:bodyPr/>
        <a:lstStyle/>
        <a:p>
          <a:r>
            <a:rPr lang="en-US"/>
            <a:t>ICAS:  UC, CSU</a:t>
          </a:r>
        </a:p>
      </dgm:t>
    </dgm:pt>
    <dgm:pt modelId="{F7837F32-7B8F-4C1A-B690-4D7EE046DD90}" type="parTrans" cxnId="{21ECF412-8A65-4B34-A41F-F21764E995C6}">
      <dgm:prSet/>
      <dgm:spPr/>
      <dgm:t>
        <a:bodyPr/>
        <a:lstStyle/>
        <a:p>
          <a:endParaRPr lang="en-US"/>
        </a:p>
      </dgm:t>
    </dgm:pt>
    <dgm:pt modelId="{4CE9A2DA-7564-45C6-861F-C68FB3432DC0}" type="sibTrans" cxnId="{21ECF412-8A65-4B34-A41F-F21764E995C6}">
      <dgm:prSet/>
      <dgm:spPr/>
      <dgm:t>
        <a:bodyPr/>
        <a:lstStyle/>
        <a:p>
          <a:endParaRPr lang="en-US"/>
        </a:p>
      </dgm:t>
    </dgm:pt>
    <dgm:pt modelId="{C61B7EC1-C61B-4B21-8290-3EC326BB87D7}">
      <dgm:prSet/>
      <dgm:spPr/>
      <dgm:t>
        <a:bodyPr/>
        <a:lstStyle/>
        <a:p>
          <a:r>
            <a:rPr lang="en-US"/>
            <a:t>LAO, DoF, Governor’s Office, Legislative Staff</a:t>
          </a:r>
        </a:p>
      </dgm:t>
    </dgm:pt>
    <dgm:pt modelId="{B554447A-C7F6-4E5A-88C1-406B0330D1B0}" type="parTrans" cxnId="{087EEEC2-4A84-439A-9952-08AAE375BA64}">
      <dgm:prSet/>
      <dgm:spPr/>
      <dgm:t>
        <a:bodyPr/>
        <a:lstStyle/>
        <a:p>
          <a:endParaRPr lang="en-US"/>
        </a:p>
      </dgm:t>
    </dgm:pt>
    <dgm:pt modelId="{205E9729-003D-4663-B52B-7C11274C0D80}" type="sibTrans" cxnId="{087EEEC2-4A84-439A-9952-08AAE375BA64}">
      <dgm:prSet/>
      <dgm:spPr/>
      <dgm:t>
        <a:bodyPr/>
        <a:lstStyle/>
        <a:p>
          <a:endParaRPr lang="en-US"/>
        </a:p>
      </dgm:t>
    </dgm:pt>
    <dgm:pt modelId="{6D0520AB-50A5-489D-9B06-0BEE1B918C8A}">
      <dgm:prSet/>
      <dgm:spPr/>
      <dgm:t>
        <a:bodyPr/>
        <a:lstStyle/>
        <a:p>
          <a:r>
            <a:rPr lang="en-US"/>
            <a:t>Campaign for College Opportunity</a:t>
          </a:r>
        </a:p>
      </dgm:t>
    </dgm:pt>
    <dgm:pt modelId="{5970712E-CEC3-47A5-BC29-E3580C7CF357}" type="parTrans" cxnId="{694E91FC-59C8-4D5B-9736-19039363506E}">
      <dgm:prSet/>
      <dgm:spPr/>
      <dgm:t>
        <a:bodyPr/>
        <a:lstStyle/>
        <a:p>
          <a:endParaRPr lang="en-US"/>
        </a:p>
      </dgm:t>
    </dgm:pt>
    <dgm:pt modelId="{A693A7F1-D852-4450-A92F-266D2EB5A22E}" type="sibTrans" cxnId="{694E91FC-59C8-4D5B-9736-19039363506E}">
      <dgm:prSet/>
      <dgm:spPr/>
      <dgm:t>
        <a:bodyPr/>
        <a:lstStyle/>
        <a:p>
          <a:endParaRPr lang="en-US"/>
        </a:p>
      </dgm:t>
    </dgm:pt>
    <dgm:pt modelId="{4041FB2F-2F7A-4BDE-9EFB-091951004243}">
      <dgm:prSet/>
      <dgm:spPr/>
      <dgm:t>
        <a:bodyPr/>
        <a:lstStyle/>
        <a:p>
          <a:r>
            <a:rPr lang="en-US"/>
            <a:t>Professional Lobbying Organizations</a:t>
          </a:r>
        </a:p>
      </dgm:t>
    </dgm:pt>
    <dgm:pt modelId="{5EEF672A-2BC9-4CFC-A656-E439E764FF2B}" type="parTrans" cxnId="{4A0F0E0D-0A56-47FE-9F82-4929C5171899}">
      <dgm:prSet/>
      <dgm:spPr/>
      <dgm:t>
        <a:bodyPr/>
        <a:lstStyle/>
        <a:p>
          <a:endParaRPr lang="en-US"/>
        </a:p>
      </dgm:t>
    </dgm:pt>
    <dgm:pt modelId="{54ACB2B9-0A91-417B-A059-72DABB87D7A0}" type="sibTrans" cxnId="{4A0F0E0D-0A56-47FE-9F82-4929C5171899}">
      <dgm:prSet/>
      <dgm:spPr/>
      <dgm:t>
        <a:bodyPr/>
        <a:lstStyle/>
        <a:p>
          <a:endParaRPr lang="en-US"/>
        </a:p>
      </dgm:t>
    </dgm:pt>
    <dgm:pt modelId="{1790E1C5-6CD4-9C48-82F0-1A14E36D49FF}" type="pres">
      <dgm:prSet presAssocID="{033CD20D-8C32-403E-85D9-8A9D80D0FEFD}" presName="diagram" presStyleCnt="0">
        <dgm:presLayoutVars>
          <dgm:dir/>
          <dgm:resizeHandles val="exact"/>
        </dgm:presLayoutVars>
      </dgm:prSet>
      <dgm:spPr/>
    </dgm:pt>
    <dgm:pt modelId="{1878D87D-E8B3-F54F-A2B1-D6F7FA29857B}" type="pres">
      <dgm:prSet presAssocID="{10012110-FF5B-4BF9-8C05-53E358A94552}" presName="node" presStyleLbl="node1" presStyleIdx="0" presStyleCnt="4">
        <dgm:presLayoutVars>
          <dgm:bulletEnabled val="1"/>
        </dgm:presLayoutVars>
      </dgm:prSet>
      <dgm:spPr/>
    </dgm:pt>
    <dgm:pt modelId="{846DC0E6-5F30-7443-B568-B783802DDD10}" type="pres">
      <dgm:prSet presAssocID="{4CE9A2DA-7564-45C6-861F-C68FB3432DC0}" presName="sibTrans" presStyleCnt="0"/>
      <dgm:spPr/>
    </dgm:pt>
    <dgm:pt modelId="{F17FCC75-B290-A246-99A8-BFFE8A24DBFE}" type="pres">
      <dgm:prSet presAssocID="{C61B7EC1-C61B-4B21-8290-3EC326BB87D7}" presName="node" presStyleLbl="node1" presStyleIdx="1" presStyleCnt="4">
        <dgm:presLayoutVars>
          <dgm:bulletEnabled val="1"/>
        </dgm:presLayoutVars>
      </dgm:prSet>
      <dgm:spPr/>
    </dgm:pt>
    <dgm:pt modelId="{2D31B438-D7DD-1547-8734-976D22332919}" type="pres">
      <dgm:prSet presAssocID="{205E9729-003D-4663-B52B-7C11274C0D80}" presName="sibTrans" presStyleCnt="0"/>
      <dgm:spPr/>
    </dgm:pt>
    <dgm:pt modelId="{2451022A-8D9C-3B45-A466-877B1B18BDB5}" type="pres">
      <dgm:prSet presAssocID="{6D0520AB-50A5-489D-9B06-0BEE1B918C8A}" presName="node" presStyleLbl="node1" presStyleIdx="2" presStyleCnt="4">
        <dgm:presLayoutVars>
          <dgm:bulletEnabled val="1"/>
        </dgm:presLayoutVars>
      </dgm:prSet>
      <dgm:spPr/>
    </dgm:pt>
    <dgm:pt modelId="{A34AF20C-13C0-E340-B513-B2F33081B848}" type="pres">
      <dgm:prSet presAssocID="{A693A7F1-D852-4450-A92F-266D2EB5A22E}" presName="sibTrans" presStyleCnt="0"/>
      <dgm:spPr/>
    </dgm:pt>
    <dgm:pt modelId="{E12E28CC-34ED-FF41-8284-9375A148CE82}" type="pres">
      <dgm:prSet presAssocID="{4041FB2F-2F7A-4BDE-9EFB-091951004243}" presName="node" presStyleLbl="node1" presStyleIdx="3" presStyleCnt="4">
        <dgm:presLayoutVars>
          <dgm:bulletEnabled val="1"/>
        </dgm:presLayoutVars>
      </dgm:prSet>
      <dgm:spPr/>
    </dgm:pt>
  </dgm:ptLst>
  <dgm:cxnLst>
    <dgm:cxn modelId="{4A0F0E0D-0A56-47FE-9F82-4929C5171899}" srcId="{033CD20D-8C32-403E-85D9-8A9D80D0FEFD}" destId="{4041FB2F-2F7A-4BDE-9EFB-091951004243}" srcOrd="3" destOrd="0" parTransId="{5EEF672A-2BC9-4CFC-A656-E439E764FF2B}" sibTransId="{54ACB2B9-0A91-417B-A059-72DABB87D7A0}"/>
    <dgm:cxn modelId="{21ECF412-8A65-4B34-A41F-F21764E995C6}" srcId="{033CD20D-8C32-403E-85D9-8A9D80D0FEFD}" destId="{10012110-FF5B-4BF9-8C05-53E358A94552}" srcOrd="0" destOrd="0" parTransId="{F7837F32-7B8F-4C1A-B690-4D7EE046DD90}" sibTransId="{4CE9A2DA-7564-45C6-861F-C68FB3432DC0}"/>
    <dgm:cxn modelId="{CDDF6719-A20B-7C45-9F69-02AF338CA2EF}" type="presOf" srcId="{10012110-FF5B-4BF9-8C05-53E358A94552}" destId="{1878D87D-E8B3-F54F-A2B1-D6F7FA29857B}" srcOrd="0" destOrd="0" presId="urn:microsoft.com/office/officeart/2005/8/layout/default"/>
    <dgm:cxn modelId="{1CE4A23D-086F-F842-A8F8-6824CC69DB1F}" type="presOf" srcId="{C61B7EC1-C61B-4B21-8290-3EC326BB87D7}" destId="{F17FCC75-B290-A246-99A8-BFFE8A24DBFE}" srcOrd="0" destOrd="0" presId="urn:microsoft.com/office/officeart/2005/8/layout/default"/>
    <dgm:cxn modelId="{087EEEC2-4A84-439A-9952-08AAE375BA64}" srcId="{033CD20D-8C32-403E-85D9-8A9D80D0FEFD}" destId="{C61B7EC1-C61B-4B21-8290-3EC326BB87D7}" srcOrd="1" destOrd="0" parTransId="{B554447A-C7F6-4E5A-88C1-406B0330D1B0}" sibTransId="{205E9729-003D-4663-B52B-7C11274C0D80}"/>
    <dgm:cxn modelId="{DCFEEDD3-2569-9D4C-97CE-C6CA400A3006}" type="presOf" srcId="{033CD20D-8C32-403E-85D9-8A9D80D0FEFD}" destId="{1790E1C5-6CD4-9C48-82F0-1A14E36D49FF}" srcOrd="0" destOrd="0" presId="urn:microsoft.com/office/officeart/2005/8/layout/default"/>
    <dgm:cxn modelId="{6C2F0AE8-F4CF-FB4D-8A08-0C19C2A2171A}" type="presOf" srcId="{4041FB2F-2F7A-4BDE-9EFB-091951004243}" destId="{E12E28CC-34ED-FF41-8284-9375A148CE82}" srcOrd="0" destOrd="0" presId="urn:microsoft.com/office/officeart/2005/8/layout/default"/>
    <dgm:cxn modelId="{38DDD3F7-8300-0348-BCEA-BF8BC23AA24C}" type="presOf" srcId="{6D0520AB-50A5-489D-9B06-0BEE1B918C8A}" destId="{2451022A-8D9C-3B45-A466-877B1B18BDB5}" srcOrd="0" destOrd="0" presId="urn:microsoft.com/office/officeart/2005/8/layout/default"/>
    <dgm:cxn modelId="{694E91FC-59C8-4D5B-9736-19039363506E}" srcId="{033CD20D-8C32-403E-85D9-8A9D80D0FEFD}" destId="{6D0520AB-50A5-489D-9B06-0BEE1B918C8A}" srcOrd="2" destOrd="0" parTransId="{5970712E-CEC3-47A5-BC29-E3580C7CF357}" sibTransId="{A693A7F1-D852-4450-A92F-266D2EB5A22E}"/>
    <dgm:cxn modelId="{3E59F860-7C0C-474E-9240-7D708A572AFE}" type="presParOf" srcId="{1790E1C5-6CD4-9C48-82F0-1A14E36D49FF}" destId="{1878D87D-E8B3-F54F-A2B1-D6F7FA29857B}" srcOrd="0" destOrd="0" presId="urn:microsoft.com/office/officeart/2005/8/layout/default"/>
    <dgm:cxn modelId="{AB3FB444-6F83-3242-B8A3-1143D4AD0750}" type="presParOf" srcId="{1790E1C5-6CD4-9C48-82F0-1A14E36D49FF}" destId="{846DC0E6-5F30-7443-B568-B783802DDD10}" srcOrd="1" destOrd="0" presId="urn:microsoft.com/office/officeart/2005/8/layout/default"/>
    <dgm:cxn modelId="{52501FF6-C2B0-BD43-A2DC-AD283BB2BEB5}" type="presParOf" srcId="{1790E1C5-6CD4-9C48-82F0-1A14E36D49FF}" destId="{F17FCC75-B290-A246-99A8-BFFE8A24DBFE}" srcOrd="2" destOrd="0" presId="urn:microsoft.com/office/officeart/2005/8/layout/default"/>
    <dgm:cxn modelId="{C6C3D29A-96FD-8D4E-A1F3-DD971E0D09D1}" type="presParOf" srcId="{1790E1C5-6CD4-9C48-82F0-1A14E36D49FF}" destId="{2D31B438-D7DD-1547-8734-976D22332919}" srcOrd="3" destOrd="0" presId="urn:microsoft.com/office/officeart/2005/8/layout/default"/>
    <dgm:cxn modelId="{6BCB2314-0BC7-7644-B5BE-B9E2A154E646}" type="presParOf" srcId="{1790E1C5-6CD4-9C48-82F0-1A14E36D49FF}" destId="{2451022A-8D9C-3B45-A466-877B1B18BDB5}" srcOrd="4" destOrd="0" presId="urn:microsoft.com/office/officeart/2005/8/layout/default"/>
    <dgm:cxn modelId="{12663061-2E10-8442-9595-22811585DD33}" type="presParOf" srcId="{1790E1C5-6CD4-9C48-82F0-1A14E36D49FF}" destId="{A34AF20C-13C0-E340-B513-B2F33081B848}" srcOrd="5" destOrd="0" presId="urn:microsoft.com/office/officeart/2005/8/layout/default"/>
    <dgm:cxn modelId="{A50E58DD-FFE0-6843-A374-B799B32A03EA}" type="presParOf" srcId="{1790E1C5-6CD4-9C48-82F0-1A14E36D49FF}" destId="{E12E28CC-34ED-FF41-8284-9375A148CE8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982A26-0F26-6344-98E6-AF42011217B8}">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B13C9E-BADA-5045-A819-A87477A4CF16}">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(a) Consistent with the intent of 53206 of title 5 of the California Code of Regulations, the Board of Governors recognizes The Academic Senate of the California Community Colleges as the representative of community college faculty on academic and professional matters. </a:t>
          </a:r>
        </a:p>
      </dsp:txBody>
      <dsp:txXfrm>
        <a:off x="0" y="0"/>
        <a:ext cx="6492875" cy="2552700"/>
      </dsp:txXfrm>
    </dsp:sp>
    <dsp:sp modelId="{1FE7BD32-D2FE-3D46-8470-DB9A853613DC}">
      <dsp:nvSpPr>
        <dsp:cNvPr id="0" name=""/>
        <dsp:cNvSpPr/>
      </dsp:nvSpPr>
      <dsp:spPr>
        <a:xfrm>
          <a:off x="0" y="255270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BE14FC-83A0-FD47-ADC6-98E0CCE91308}">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(b) The appointment of faculty to councils, committees, and task forces established in conjunction with Consultation to deal with academic and professional matters on the systemwide level shall be made by the Academic Senate; provided, however, that where such councils, committees, or task forces established in conjunction with Consultation have organizational representatives, these representatives shall be appointed by the respective organizations. </a:t>
          </a:r>
        </a:p>
      </dsp:txBody>
      <dsp:txXfrm>
        <a:off x="0" y="2552700"/>
        <a:ext cx="6492875" cy="25527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0E8E3-E546-E64A-83F5-B42192AC3F54}">
      <dsp:nvSpPr>
        <dsp:cNvPr id="0" name=""/>
        <dsp:cNvSpPr/>
      </dsp:nvSpPr>
      <dsp:spPr>
        <a:xfrm>
          <a:off x="0" y="1580"/>
          <a:ext cx="6492875"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A7D8FA1-753D-5044-8BE9-76C30F76B8D0}">
      <dsp:nvSpPr>
        <dsp:cNvPr id="0" name=""/>
        <dsp:cNvSpPr/>
      </dsp:nvSpPr>
      <dsp:spPr>
        <a:xfrm>
          <a:off x="6340" y="157189"/>
          <a:ext cx="6486534" cy="315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(c) The Academic Senate, in conjunction with the Chancellor and designated staff, will initiate and/or respond to requests to develop policy on academic and professional matters. The identification of such matters will be made by the Chancellor, in consultation with the Consultation Council. Throughout the Consultation Process, the advice and judgment of The Academic Senate will be primarily relied upon whenever the policy involves an academic and professional matter. In providing this advice and judgment, The Academic Senate is committed to engage and consider the views of participants in Consultation, the affected community college constituencies, the general public, and other comments and concerns the Chancellor is legally required to consider. </a:t>
          </a:r>
        </a:p>
      </dsp:txBody>
      <dsp:txXfrm>
        <a:off x="6340" y="157189"/>
        <a:ext cx="6486534" cy="3155401"/>
      </dsp:txXfrm>
    </dsp:sp>
    <dsp:sp modelId="{FDC5B214-68EB-DF49-84D4-CD367A0C58F8}">
      <dsp:nvSpPr>
        <dsp:cNvPr id="0" name=""/>
        <dsp:cNvSpPr/>
      </dsp:nvSpPr>
      <dsp:spPr>
        <a:xfrm>
          <a:off x="0" y="4275484"/>
          <a:ext cx="6492875" cy="0"/>
        </a:xfrm>
        <a:prstGeom prst="lin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w="6350" cap="flat" cmpd="sng" algn="ctr">
          <a:solidFill>
            <a:schemeClr val="accent2">
              <a:hueOff val="-727682"/>
              <a:satOff val="-41964"/>
              <a:lumOff val="4314"/>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E901F0E-A130-984F-AA1A-3E57FD0B6363}">
      <dsp:nvSpPr>
        <dsp:cNvPr id="0" name=""/>
        <dsp:cNvSpPr/>
      </dsp:nvSpPr>
      <dsp:spPr>
        <a:xfrm rot="10800000" flipV="1">
          <a:off x="0" y="5085607"/>
          <a:ext cx="6492875" cy="54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Procedures and Standing Orders of the Board of Governors</a:t>
          </a:r>
        </a:p>
        <a:p>
          <a:pPr marL="0" lvl="0" indent="0" algn="l" defTabSz="577850">
            <a:lnSpc>
              <a:spcPct val="90000"/>
            </a:lnSpc>
            <a:spcBef>
              <a:spcPct val="0"/>
            </a:spcBef>
            <a:spcAft>
              <a:spcPct val="35000"/>
            </a:spcAft>
            <a:buNone/>
          </a:pPr>
          <a:r>
            <a:rPr lang="en-US" sz="1300" kern="1200" dirty="0"/>
            <a:t>September 2013, Section 332</a:t>
          </a:r>
        </a:p>
      </dsp:txBody>
      <dsp:txXfrm rot="-10800000">
        <a:off x="0" y="5085607"/>
        <a:ext cx="6492875" cy="544332"/>
      </dsp:txXfrm>
    </dsp:sp>
    <dsp:sp modelId="{51DA825F-8E96-8848-B45F-5F74860BC5CD}">
      <dsp:nvSpPr>
        <dsp:cNvPr id="0" name=""/>
        <dsp:cNvSpPr/>
      </dsp:nvSpPr>
      <dsp:spPr>
        <a:xfrm>
          <a:off x="0" y="5613501"/>
          <a:ext cx="6492875"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BF3B9B1-59C3-3E46-B925-555FA38A9B1F}">
      <dsp:nvSpPr>
        <dsp:cNvPr id="0" name=""/>
        <dsp:cNvSpPr/>
      </dsp:nvSpPr>
      <dsp:spPr>
        <a:xfrm>
          <a:off x="0" y="3701314"/>
          <a:ext cx="6492875" cy="1927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US" sz="1300" kern="1200" dirty="0"/>
        </a:p>
      </dsp:txBody>
      <dsp:txXfrm>
        <a:off x="0" y="3701314"/>
        <a:ext cx="6492875" cy="19270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0C5AC1-4423-C34B-A17A-2FDD2275E47B}">
      <dsp:nvSpPr>
        <dsp:cNvPr id="0" name=""/>
        <dsp:cNvSpPr/>
      </dsp:nvSpPr>
      <dsp:spPr>
        <a:xfrm>
          <a:off x="795" y="927089"/>
          <a:ext cx="3100958" cy="186057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Agenda items for Consultation Council</a:t>
          </a:r>
        </a:p>
      </dsp:txBody>
      <dsp:txXfrm>
        <a:off x="795" y="927089"/>
        <a:ext cx="3100958" cy="1860575"/>
      </dsp:txXfrm>
    </dsp:sp>
    <dsp:sp modelId="{2AA95E22-4705-4D43-8F5B-D59C9DE0E7B2}">
      <dsp:nvSpPr>
        <dsp:cNvPr id="0" name=""/>
        <dsp:cNvSpPr/>
      </dsp:nvSpPr>
      <dsp:spPr>
        <a:xfrm>
          <a:off x="3411849" y="927089"/>
          <a:ext cx="3100958" cy="1860575"/>
        </a:xfrm>
        <a:prstGeom prst="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Review of BoG items</a:t>
          </a:r>
        </a:p>
      </dsp:txBody>
      <dsp:txXfrm>
        <a:off x="3411849" y="927089"/>
        <a:ext cx="3100958" cy="1860575"/>
      </dsp:txXfrm>
    </dsp:sp>
    <dsp:sp modelId="{9824D1F3-BE05-DF42-AC06-9C8C0C0A6D12}">
      <dsp:nvSpPr>
        <dsp:cNvPr id="0" name=""/>
        <dsp:cNvSpPr/>
      </dsp:nvSpPr>
      <dsp:spPr>
        <a:xfrm>
          <a:off x="795" y="3097760"/>
          <a:ext cx="3100958" cy="1860575"/>
        </a:xfrm>
        <a:prstGeom prst="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Provide input on policy discussion</a:t>
          </a:r>
        </a:p>
      </dsp:txBody>
      <dsp:txXfrm>
        <a:off x="795" y="3097760"/>
        <a:ext cx="3100958" cy="1860575"/>
      </dsp:txXfrm>
    </dsp:sp>
    <dsp:sp modelId="{78EAAB23-59F7-9A46-A5AC-028CD8C74FC4}">
      <dsp:nvSpPr>
        <dsp:cNvPr id="0" name=""/>
        <dsp:cNvSpPr/>
      </dsp:nvSpPr>
      <dsp:spPr>
        <a:xfrm>
          <a:off x="3411849" y="3097760"/>
          <a:ext cx="3100958" cy="1860575"/>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How Consultation Council is working now</a:t>
          </a:r>
        </a:p>
      </dsp:txBody>
      <dsp:txXfrm>
        <a:off x="3411849" y="3097760"/>
        <a:ext cx="3100958" cy="18605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10BA38-1455-AD44-A869-FC0E290E0017}">
      <dsp:nvSpPr>
        <dsp:cNvPr id="0" name=""/>
        <dsp:cNvSpPr/>
      </dsp:nvSpPr>
      <dsp:spPr>
        <a:xfrm>
          <a:off x="795" y="927089"/>
          <a:ext cx="3100958" cy="186057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President meets approximately once per month in person with the Chancellor and Deputy Chancellor</a:t>
          </a:r>
        </a:p>
      </dsp:txBody>
      <dsp:txXfrm>
        <a:off x="795" y="927089"/>
        <a:ext cx="3100958" cy="1860575"/>
      </dsp:txXfrm>
    </dsp:sp>
    <dsp:sp modelId="{8DF6ED2D-0992-E440-B5CF-55792C761B48}">
      <dsp:nvSpPr>
        <dsp:cNvPr id="0" name=""/>
        <dsp:cNvSpPr/>
      </dsp:nvSpPr>
      <dsp:spPr>
        <a:xfrm>
          <a:off x="3411849" y="927089"/>
          <a:ext cx="3100958" cy="1860575"/>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Meet with Executive Vice Chancellors, Vice Chancellors, Deans and Staff</a:t>
          </a:r>
        </a:p>
      </dsp:txBody>
      <dsp:txXfrm>
        <a:off x="3411849" y="927089"/>
        <a:ext cx="3100958" cy="1860575"/>
      </dsp:txXfrm>
    </dsp:sp>
    <dsp:sp modelId="{6BF7EBAC-BE63-0645-9337-B8A9741E3F48}">
      <dsp:nvSpPr>
        <dsp:cNvPr id="0" name=""/>
        <dsp:cNvSpPr/>
      </dsp:nvSpPr>
      <dsp:spPr>
        <a:xfrm>
          <a:off x="1706322" y="3097760"/>
          <a:ext cx="3100958" cy="1860575"/>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Culture of the CO now</a:t>
          </a:r>
        </a:p>
      </dsp:txBody>
      <dsp:txXfrm>
        <a:off x="1706322" y="3097760"/>
        <a:ext cx="3100958" cy="18605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4A4FF-6973-FE45-8C13-18DE3418F62D}">
      <dsp:nvSpPr>
        <dsp:cNvPr id="0" name=""/>
        <dsp:cNvSpPr/>
      </dsp:nvSpPr>
      <dsp:spPr>
        <a:xfrm>
          <a:off x="995487" y="3003"/>
          <a:ext cx="4522629" cy="27135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President and Vice President attend BoG</a:t>
          </a:r>
        </a:p>
        <a:p>
          <a:pPr marL="228600" lvl="1" indent="-228600" algn="l" defTabSz="1066800">
            <a:lnSpc>
              <a:spcPct val="90000"/>
            </a:lnSpc>
            <a:spcBef>
              <a:spcPct val="0"/>
            </a:spcBef>
            <a:spcAft>
              <a:spcPct val="15000"/>
            </a:spcAft>
            <a:buChar char="•"/>
          </a:pPr>
          <a:r>
            <a:rPr lang="en-US" sz="2400" kern="1200"/>
            <a:t>Public comment on agenda items</a:t>
          </a:r>
        </a:p>
        <a:p>
          <a:pPr marL="228600" lvl="1" indent="-228600" algn="l" defTabSz="1066800">
            <a:lnSpc>
              <a:spcPct val="90000"/>
            </a:lnSpc>
            <a:spcBef>
              <a:spcPct val="0"/>
            </a:spcBef>
            <a:spcAft>
              <a:spcPct val="15000"/>
            </a:spcAft>
            <a:buChar char="•"/>
          </a:pPr>
          <a:r>
            <a:rPr lang="en-US" sz="2400" kern="1200"/>
            <a:t>Respond to requests from the BoG</a:t>
          </a:r>
        </a:p>
      </dsp:txBody>
      <dsp:txXfrm>
        <a:off x="995487" y="3003"/>
        <a:ext cx="4522629" cy="2713577"/>
      </dsp:txXfrm>
    </dsp:sp>
    <dsp:sp modelId="{2BA50E63-A005-224C-AB3D-644C5EA83E90}">
      <dsp:nvSpPr>
        <dsp:cNvPr id="0" name=""/>
        <dsp:cNvSpPr/>
      </dsp:nvSpPr>
      <dsp:spPr>
        <a:xfrm>
          <a:off x="995487" y="3168844"/>
          <a:ext cx="4522629" cy="2713577"/>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How the BoG is Currently Working</a:t>
          </a:r>
        </a:p>
      </dsp:txBody>
      <dsp:txXfrm>
        <a:off x="995487" y="3168844"/>
        <a:ext cx="4522629" cy="27135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9BDE58-E38D-4A4C-90A7-8D766BC4A395}">
      <dsp:nvSpPr>
        <dsp:cNvPr id="0" name=""/>
        <dsp:cNvSpPr/>
      </dsp:nvSpPr>
      <dsp:spPr>
        <a:xfrm>
          <a:off x="0" y="672"/>
          <a:ext cx="6513603" cy="111230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Guided Pathways: CLP, RP, CO</a:t>
          </a:r>
        </a:p>
      </dsp:txBody>
      <dsp:txXfrm>
        <a:off x="54298" y="54970"/>
        <a:ext cx="6405007" cy="1003708"/>
      </dsp:txXfrm>
    </dsp:sp>
    <dsp:sp modelId="{CDBC9222-C3DE-524E-B4AA-4B36B6714E08}">
      <dsp:nvSpPr>
        <dsp:cNvPr id="0" name=""/>
        <dsp:cNvSpPr/>
      </dsp:nvSpPr>
      <dsp:spPr>
        <a:xfrm>
          <a:off x="0" y="1193616"/>
          <a:ext cx="6513603" cy="1112304"/>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Minimum Qualifications and MWC:  CCCAOE, CO, Apprenticeship Council</a:t>
          </a:r>
        </a:p>
      </dsp:txBody>
      <dsp:txXfrm>
        <a:off x="54298" y="1247914"/>
        <a:ext cx="6405007" cy="1003708"/>
      </dsp:txXfrm>
    </dsp:sp>
    <dsp:sp modelId="{D38DD7A0-6D9A-3B44-AD28-C9C1A363069B}">
      <dsp:nvSpPr>
        <dsp:cNvPr id="0" name=""/>
        <dsp:cNvSpPr/>
      </dsp:nvSpPr>
      <dsp:spPr>
        <a:xfrm>
          <a:off x="0" y="2386560"/>
          <a:ext cx="6513603" cy="1112304"/>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Curriculum:  CIOs, CO</a:t>
          </a:r>
        </a:p>
      </dsp:txBody>
      <dsp:txXfrm>
        <a:off x="54298" y="2440858"/>
        <a:ext cx="6405007" cy="1003708"/>
      </dsp:txXfrm>
    </dsp:sp>
    <dsp:sp modelId="{C0F03356-E805-044E-B9B3-4809B4CE3B11}">
      <dsp:nvSpPr>
        <dsp:cNvPr id="0" name=""/>
        <dsp:cNvSpPr/>
      </dsp:nvSpPr>
      <dsp:spPr>
        <a:xfrm>
          <a:off x="0" y="3579505"/>
          <a:ext cx="6513603" cy="1112304"/>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PT Faculty Professional Development:  3CSN</a:t>
          </a:r>
        </a:p>
      </dsp:txBody>
      <dsp:txXfrm>
        <a:off x="54298" y="3633803"/>
        <a:ext cx="6405007" cy="1003708"/>
      </dsp:txXfrm>
    </dsp:sp>
    <dsp:sp modelId="{D7387B8A-440E-9D4C-AC88-437563365FBC}">
      <dsp:nvSpPr>
        <dsp:cNvPr id="0" name=""/>
        <dsp:cNvSpPr/>
      </dsp:nvSpPr>
      <dsp:spPr>
        <a:xfrm>
          <a:off x="0" y="4772449"/>
          <a:ext cx="6513603" cy="111230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Faculty Diversification:  CIOs, CCLC, CO</a:t>
          </a:r>
        </a:p>
      </dsp:txBody>
      <dsp:txXfrm>
        <a:off x="54298" y="4826747"/>
        <a:ext cx="6405007" cy="10037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78D87D-E8B3-F54F-A2B1-D6F7FA29857B}">
      <dsp:nvSpPr>
        <dsp:cNvPr id="0" name=""/>
        <dsp:cNvSpPr/>
      </dsp:nvSpPr>
      <dsp:spPr>
        <a:xfrm>
          <a:off x="795" y="927089"/>
          <a:ext cx="3100958" cy="186057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ICAS:  UC, CSU</a:t>
          </a:r>
        </a:p>
      </dsp:txBody>
      <dsp:txXfrm>
        <a:off x="795" y="927089"/>
        <a:ext cx="3100958" cy="1860575"/>
      </dsp:txXfrm>
    </dsp:sp>
    <dsp:sp modelId="{F17FCC75-B290-A246-99A8-BFFE8A24DBFE}">
      <dsp:nvSpPr>
        <dsp:cNvPr id="0" name=""/>
        <dsp:cNvSpPr/>
      </dsp:nvSpPr>
      <dsp:spPr>
        <a:xfrm>
          <a:off x="3411849" y="927089"/>
          <a:ext cx="3100958" cy="1860575"/>
        </a:xfrm>
        <a:prstGeom prst="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LAO, DoF, Governor’s Office, Legislative Staff</a:t>
          </a:r>
        </a:p>
      </dsp:txBody>
      <dsp:txXfrm>
        <a:off x="3411849" y="927089"/>
        <a:ext cx="3100958" cy="1860575"/>
      </dsp:txXfrm>
    </dsp:sp>
    <dsp:sp modelId="{2451022A-8D9C-3B45-A466-877B1B18BDB5}">
      <dsp:nvSpPr>
        <dsp:cNvPr id="0" name=""/>
        <dsp:cNvSpPr/>
      </dsp:nvSpPr>
      <dsp:spPr>
        <a:xfrm>
          <a:off x="795" y="3097760"/>
          <a:ext cx="3100958" cy="1860575"/>
        </a:xfrm>
        <a:prstGeom prst="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Campaign for College Opportunity</a:t>
          </a:r>
        </a:p>
      </dsp:txBody>
      <dsp:txXfrm>
        <a:off x="795" y="3097760"/>
        <a:ext cx="3100958" cy="1860575"/>
      </dsp:txXfrm>
    </dsp:sp>
    <dsp:sp modelId="{E12E28CC-34ED-FF41-8284-9375A148CE82}">
      <dsp:nvSpPr>
        <dsp:cNvPr id="0" name=""/>
        <dsp:cNvSpPr/>
      </dsp:nvSpPr>
      <dsp:spPr>
        <a:xfrm>
          <a:off x="3411849" y="3097760"/>
          <a:ext cx="3100958" cy="1860575"/>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Professional Lobbying Organizations</a:t>
          </a:r>
        </a:p>
      </dsp:txBody>
      <dsp:txXfrm>
        <a:off x="3411849" y="3097760"/>
        <a:ext cx="3100958" cy="18605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97E0-801E-744A-8175-FA19DB51F890}" type="datetimeFigureOut">
              <a:rPr lang="en-US" smtClean="0"/>
              <a:t>10/31/18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30568-8513-8240-B838-EF6D2CD343DD}" type="slidenum">
              <a:rPr lang="en-US" smtClean="0"/>
              <a:t>‹#›</a:t>
            </a:fld>
            <a:endParaRPr lang="en-US" dirty="0"/>
          </a:p>
        </p:txBody>
      </p:sp>
    </p:spTree>
    <p:extLst>
      <p:ext uri="{BB962C8B-B14F-4D97-AF65-F5344CB8AC3E}">
        <p14:creationId xmlns:p14="http://schemas.microsoft.com/office/powerpoint/2010/main" val="7096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438">
              <a:defRPr sz="3600">
                <a:solidFill>
                  <a:srgbClr val="000000"/>
                </a:solidFill>
                <a:latin typeface="Arial" panose="020B0604020202020204" pitchFamily="34" charset="0"/>
                <a:ea typeface="ＭＳ Ｐゴシック" panose="020B0600070205080204" pitchFamily="34" charset="-128"/>
              </a:defRPr>
            </a:lvl1pPr>
            <a:lvl2pPr marL="39493825" indent="-39017575" defTabSz="960438">
              <a:defRPr sz="3600">
                <a:solidFill>
                  <a:srgbClr val="000000"/>
                </a:solidFill>
                <a:latin typeface="Arial" panose="020B0604020202020204" pitchFamily="34" charset="0"/>
                <a:ea typeface="ＭＳ Ｐゴシック" panose="020B0600070205080204" pitchFamily="34" charset="-128"/>
              </a:defRPr>
            </a:lvl2pPr>
            <a:lvl3pPr marL="1143000" indent="-228600" defTabSz="960438">
              <a:defRPr sz="3600">
                <a:solidFill>
                  <a:srgbClr val="000000"/>
                </a:solidFill>
                <a:latin typeface="Arial" panose="020B0604020202020204" pitchFamily="34" charset="0"/>
                <a:ea typeface="ＭＳ Ｐゴシック" panose="020B0600070205080204" pitchFamily="34" charset="-128"/>
              </a:defRPr>
            </a:lvl3pPr>
            <a:lvl4pPr marL="1600200" indent="-228600" defTabSz="960438">
              <a:defRPr sz="3600">
                <a:solidFill>
                  <a:srgbClr val="000000"/>
                </a:solidFill>
                <a:latin typeface="Arial" panose="020B0604020202020204" pitchFamily="34" charset="0"/>
                <a:ea typeface="ＭＳ Ｐゴシック" panose="020B0600070205080204" pitchFamily="34" charset="-128"/>
              </a:defRPr>
            </a:lvl4pPr>
            <a:lvl5pPr marL="2057400" indent="-228600" defTabSz="960438">
              <a:defRPr sz="3600">
                <a:solidFill>
                  <a:srgbClr val="000000"/>
                </a:solidFill>
                <a:latin typeface="Arial" panose="020B0604020202020204" pitchFamily="34" charset="0"/>
                <a:ea typeface="ＭＳ Ｐゴシック" panose="020B0600070205080204" pitchFamily="34" charset="-128"/>
              </a:defRPr>
            </a:lvl5pPr>
            <a:lvl6pPr marL="25146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8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90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62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C1DA7B1F-70CD-494B-9832-7D7F3613B88B}" type="slidenum">
              <a:rPr lang="en-US" altLang="en-US" sz="1200" smtClean="0">
                <a:solidFill>
                  <a:schemeClr val="tx1"/>
                </a:solidFill>
                <a:latin typeface="Times New Roman" panose="02020603050405020304" pitchFamily="18" charset="0"/>
              </a:rPr>
              <a:pPr/>
              <a:t>7</a:t>
            </a:fld>
            <a:endParaRPr lang="en-US" altLang="en-US" sz="1200">
              <a:solidFill>
                <a:schemeClr val="tx1"/>
              </a:solidFill>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ea typeface="ＭＳ Ｐゴシック" panose="020B0600070205080204" pitchFamily="34" charset="-128"/>
                <a:cs typeface="Arial" panose="020B0604020202020204" pitchFamily="34" charset="0"/>
              </a:rPr>
              <a:t>Note—academic senates, not faculty.  It is the AS when not specifically naming the bargaining agent.</a:t>
            </a:r>
          </a:p>
        </p:txBody>
      </p:sp>
    </p:spTree>
    <p:extLst>
      <p:ext uri="{BB962C8B-B14F-4D97-AF65-F5344CB8AC3E}">
        <p14:creationId xmlns:p14="http://schemas.microsoft.com/office/powerpoint/2010/main" val="796010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438">
              <a:defRPr sz="3600">
                <a:solidFill>
                  <a:srgbClr val="000000"/>
                </a:solidFill>
                <a:latin typeface="Arial" panose="020B0604020202020204" pitchFamily="34" charset="0"/>
                <a:ea typeface="ＭＳ Ｐゴシック" panose="020B0600070205080204" pitchFamily="34" charset="-128"/>
              </a:defRPr>
            </a:lvl1pPr>
            <a:lvl2pPr marL="39493825" indent="-39017575" defTabSz="960438">
              <a:defRPr sz="3600">
                <a:solidFill>
                  <a:srgbClr val="000000"/>
                </a:solidFill>
                <a:latin typeface="Arial" panose="020B0604020202020204" pitchFamily="34" charset="0"/>
                <a:ea typeface="ＭＳ Ｐゴシック" panose="020B0600070205080204" pitchFamily="34" charset="-128"/>
              </a:defRPr>
            </a:lvl2pPr>
            <a:lvl3pPr marL="1143000" indent="-228600" defTabSz="960438">
              <a:defRPr sz="3600">
                <a:solidFill>
                  <a:srgbClr val="000000"/>
                </a:solidFill>
                <a:latin typeface="Arial" panose="020B0604020202020204" pitchFamily="34" charset="0"/>
                <a:ea typeface="ＭＳ Ｐゴシック" panose="020B0600070205080204" pitchFamily="34" charset="-128"/>
              </a:defRPr>
            </a:lvl3pPr>
            <a:lvl4pPr marL="1600200" indent="-228600" defTabSz="960438">
              <a:defRPr sz="3600">
                <a:solidFill>
                  <a:srgbClr val="000000"/>
                </a:solidFill>
                <a:latin typeface="Arial" panose="020B0604020202020204" pitchFamily="34" charset="0"/>
                <a:ea typeface="ＭＳ Ｐゴシック" panose="020B0600070205080204" pitchFamily="34" charset="-128"/>
              </a:defRPr>
            </a:lvl4pPr>
            <a:lvl5pPr marL="2057400" indent="-228600" defTabSz="960438">
              <a:defRPr sz="3600">
                <a:solidFill>
                  <a:srgbClr val="000000"/>
                </a:solidFill>
                <a:latin typeface="Arial" panose="020B0604020202020204" pitchFamily="34" charset="0"/>
                <a:ea typeface="ＭＳ Ｐゴシック" panose="020B0600070205080204" pitchFamily="34" charset="-128"/>
              </a:defRPr>
            </a:lvl5pPr>
            <a:lvl6pPr marL="25146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8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90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62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D085C810-1567-409D-AE86-7FDB6481D6F5}" type="slidenum">
              <a:rPr lang="en-US" altLang="en-US" sz="1200" smtClean="0">
                <a:solidFill>
                  <a:schemeClr val="tx1"/>
                </a:solidFill>
                <a:latin typeface="Times New Roman" panose="02020603050405020304" pitchFamily="18" charset="0"/>
              </a:rPr>
              <a:pPr/>
              <a:t>8</a:t>
            </a:fld>
            <a:endParaRPr lang="en-US" altLang="en-US" sz="1200">
              <a:solidFill>
                <a:schemeClr val="tx1"/>
              </a:solidFill>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72795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438">
              <a:defRPr sz="3600">
                <a:solidFill>
                  <a:srgbClr val="000000"/>
                </a:solidFill>
                <a:latin typeface="Arial" panose="020B0604020202020204" pitchFamily="34" charset="0"/>
                <a:ea typeface="ＭＳ Ｐゴシック" panose="020B0600070205080204" pitchFamily="34" charset="-128"/>
              </a:defRPr>
            </a:lvl1pPr>
            <a:lvl2pPr marL="39493825" indent="-39017575" defTabSz="960438">
              <a:defRPr sz="3600">
                <a:solidFill>
                  <a:srgbClr val="000000"/>
                </a:solidFill>
                <a:latin typeface="Arial" panose="020B0604020202020204" pitchFamily="34" charset="0"/>
                <a:ea typeface="ＭＳ Ｐゴシック" panose="020B0600070205080204" pitchFamily="34" charset="-128"/>
              </a:defRPr>
            </a:lvl2pPr>
            <a:lvl3pPr marL="1143000" indent="-228600" defTabSz="960438">
              <a:defRPr sz="3600">
                <a:solidFill>
                  <a:srgbClr val="000000"/>
                </a:solidFill>
                <a:latin typeface="Arial" panose="020B0604020202020204" pitchFamily="34" charset="0"/>
                <a:ea typeface="ＭＳ Ｐゴシック" panose="020B0600070205080204" pitchFamily="34" charset="-128"/>
              </a:defRPr>
            </a:lvl3pPr>
            <a:lvl4pPr marL="1600200" indent="-228600" defTabSz="960438">
              <a:defRPr sz="3600">
                <a:solidFill>
                  <a:srgbClr val="000000"/>
                </a:solidFill>
                <a:latin typeface="Arial" panose="020B0604020202020204" pitchFamily="34" charset="0"/>
                <a:ea typeface="ＭＳ Ｐゴシック" panose="020B0600070205080204" pitchFamily="34" charset="-128"/>
              </a:defRPr>
            </a:lvl4pPr>
            <a:lvl5pPr marL="2057400" indent="-228600" defTabSz="960438">
              <a:defRPr sz="3600">
                <a:solidFill>
                  <a:srgbClr val="000000"/>
                </a:solidFill>
                <a:latin typeface="Arial" panose="020B0604020202020204" pitchFamily="34" charset="0"/>
                <a:ea typeface="ＭＳ Ｐゴシック" panose="020B0600070205080204" pitchFamily="34" charset="-128"/>
              </a:defRPr>
            </a:lvl5pPr>
            <a:lvl6pPr marL="25146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8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90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62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D085C810-1567-409D-AE86-7FDB6481D6F5}" type="slidenum">
              <a:rPr lang="en-US" altLang="en-US" sz="1200" smtClean="0">
                <a:solidFill>
                  <a:schemeClr val="tx1"/>
                </a:solidFill>
                <a:latin typeface="Times New Roman" panose="02020603050405020304" pitchFamily="18" charset="0"/>
              </a:rPr>
              <a:pPr/>
              <a:t>9</a:t>
            </a:fld>
            <a:endParaRPr lang="en-US" altLang="en-US" sz="1200">
              <a:solidFill>
                <a:schemeClr val="tx1"/>
              </a:solidFill>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80718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extranet.cccco.edu</a:t>
            </a:r>
            <a:r>
              <a:rPr lang="en-US" dirty="0"/>
              <a:t>/Portals/1/</a:t>
            </a:r>
            <a:r>
              <a:rPr lang="en-US" dirty="0" err="1"/>
              <a:t>ExecutiveOffice</a:t>
            </a:r>
            <a:r>
              <a:rPr lang="en-US" dirty="0"/>
              <a:t>/Consultation/Handbook/07.2018-Consultation-C-Handbook_CCCCO.pdf </a:t>
            </a:r>
          </a:p>
        </p:txBody>
      </p:sp>
      <p:sp>
        <p:nvSpPr>
          <p:cNvPr id="4" name="Slide Number Placeholder 3"/>
          <p:cNvSpPr>
            <a:spLocks noGrp="1"/>
          </p:cNvSpPr>
          <p:nvPr>
            <p:ph type="sldNum" sz="quarter" idx="5"/>
          </p:nvPr>
        </p:nvSpPr>
        <p:spPr/>
        <p:txBody>
          <a:bodyPr/>
          <a:lstStyle/>
          <a:p>
            <a:fld id="{82C30568-8513-8240-B838-EF6D2CD343DD}" type="slidenum">
              <a:rPr lang="en-US" smtClean="0"/>
              <a:t>11</a:t>
            </a:fld>
            <a:endParaRPr lang="en-US" dirty="0"/>
          </a:p>
        </p:txBody>
      </p:sp>
    </p:spTree>
    <p:extLst>
      <p:ext uri="{BB962C8B-B14F-4D97-AF65-F5344CB8AC3E}">
        <p14:creationId xmlns:p14="http://schemas.microsoft.com/office/powerpoint/2010/main" val="1862073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100" dirty="0"/>
              <a:t>TIME BENDER!</a:t>
            </a:r>
          </a:p>
        </p:txBody>
      </p:sp>
      <p:sp>
        <p:nvSpPr>
          <p:cNvPr id="4" name="Slide Number Placeholder 3"/>
          <p:cNvSpPr>
            <a:spLocks noGrp="1"/>
          </p:cNvSpPr>
          <p:nvPr>
            <p:ph type="sldNum" sz="quarter" idx="10"/>
          </p:nvPr>
        </p:nvSpPr>
        <p:spPr/>
        <p:txBody>
          <a:bodyPr/>
          <a:lstStyle/>
          <a:p>
            <a:fld id="{A898C551-7708-9B49-90E3-D153F408E572}" type="slidenum">
              <a:rPr lang="en-US" smtClean="0"/>
              <a:t>25</a:t>
            </a:fld>
            <a:endParaRPr lang="en-US"/>
          </a:p>
        </p:txBody>
      </p:sp>
    </p:spTree>
    <p:extLst>
      <p:ext uri="{BB962C8B-B14F-4D97-AF65-F5344CB8AC3E}">
        <p14:creationId xmlns:p14="http://schemas.microsoft.com/office/powerpoint/2010/main" val="29090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07172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22160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170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5610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81822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4390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8596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08843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8041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71959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10/31/18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81100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alpha val="0"/>
              </a:schemeClr>
            </a:gs>
            <a:gs pos="100000">
              <a:schemeClr val="accent3">
                <a:lumMod val="45000"/>
                <a:lumOff val="55000"/>
              </a:schemeClr>
            </a:gs>
            <a:gs pos="100000">
              <a:schemeClr val="accent3">
                <a:lumMod val="0"/>
                <a:lumOff val="100000"/>
                <a:alpha val="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5DA3E-D01E-AD41-B24A-0A697DB152BE}" type="datetimeFigureOut">
              <a:rPr lang="en-US" smtClean="0"/>
              <a:t>10/31/18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3D756-718A-164E-9CE8-738637616EB4}" type="slidenum">
              <a:rPr lang="en-US" smtClean="0"/>
              <a:t>‹#›</a:t>
            </a:fld>
            <a:endParaRPr lang="en-US" dirty="0"/>
          </a:p>
        </p:txBody>
      </p:sp>
    </p:spTree>
    <p:extLst>
      <p:ext uri="{BB962C8B-B14F-4D97-AF65-F5344CB8AC3E}">
        <p14:creationId xmlns:p14="http://schemas.microsoft.com/office/powerpoint/2010/main" val="136474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Layout" Target="../slideLayouts/slideLayout3.xml"/><Relationship Id="rId5" Type="http://schemas.openxmlformats.org/officeDocument/2006/relationships/image" Target="../media/image8.tiff"/><Relationship Id="rId4" Type="http://schemas.openxmlformats.org/officeDocument/2006/relationships/image" Target="../media/image7.tiff"/></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6094105" y="802955"/>
            <a:ext cx="4977976" cy="1454051"/>
          </a:xfrm>
        </p:spPr>
        <p:txBody>
          <a:bodyPr vert="horz" lIns="91440" tIns="45720" rIns="91440" bIns="45720" rtlCol="0" anchor="ctr">
            <a:normAutofit/>
          </a:bodyPr>
          <a:lstStyle/>
          <a:p>
            <a:pPr algn="l"/>
            <a:r>
              <a:rPr lang="en-US" sz="4000" kern="1200" dirty="0">
                <a:solidFill>
                  <a:srgbClr val="000000"/>
                </a:solidFill>
                <a:latin typeface="+mj-lt"/>
                <a:ea typeface="+mj-ea"/>
                <a:cs typeface="+mj-cs"/>
              </a:rPr>
              <a:t>Collegial Process at the State Level</a:t>
            </a:r>
          </a:p>
        </p:txBody>
      </p:sp>
      <p:sp>
        <p:nvSpPr>
          <p:cNvPr id="1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SCCC_Logo"/>
          <p:cNvPicPr/>
          <p:nvPr/>
        </p:nvPicPr>
        <p:blipFill>
          <a:blip r:embed="rId3"/>
          <a:srcRect/>
          <a:stretch>
            <a:fillRect/>
          </a:stretch>
        </p:blipFill>
        <p:spPr bwMode="auto">
          <a:xfrm>
            <a:off x="429349" y="2985948"/>
            <a:ext cx="3661831" cy="906302"/>
          </a:xfrm>
          <a:prstGeom prst="rect">
            <a:avLst/>
          </a:prstGeom>
          <a:noFill/>
        </p:spPr>
      </p:pic>
      <p:sp>
        <p:nvSpPr>
          <p:cNvPr id="3" name="Subtitle 2"/>
          <p:cNvSpPr>
            <a:spLocks noGrp="1"/>
          </p:cNvSpPr>
          <p:nvPr>
            <p:ph type="subTitle" idx="1"/>
          </p:nvPr>
        </p:nvSpPr>
        <p:spPr>
          <a:xfrm>
            <a:off x="6094104" y="3215640"/>
            <a:ext cx="5396856" cy="2923941"/>
          </a:xfrm>
        </p:spPr>
        <p:txBody>
          <a:bodyPr vert="horz" lIns="91440" tIns="45720" rIns="91440" bIns="45720" rtlCol="0" anchor="ctr">
            <a:normAutofit/>
          </a:bodyPr>
          <a:lstStyle/>
          <a:p>
            <a:pPr algn="l"/>
            <a:r>
              <a:rPr lang="en-US" sz="2600" dirty="0">
                <a:solidFill>
                  <a:srgbClr val="000000"/>
                </a:solidFill>
              </a:rPr>
              <a:t>Dolores Davison, ASCCC Vice President</a:t>
            </a:r>
          </a:p>
          <a:p>
            <a:pPr algn="l"/>
            <a:r>
              <a:rPr lang="en-US" sz="2600" dirty="0" err="1">
                <a:solidFill>
                  <a:srgbClr val="000000"/>
                </a:solidFill>
              </a:rPr>
              <a:t>Ginni</a:t>
            </a:r>
            <a:r>
              <a:rPr lang="en-US" sz="2600" dirty="0">
                <a:solidFill>
                  <a:srgbClr val="000000"/>
                </a:solidFill>
              </a:rPr>
              <a:t> May, ASCCC Treasurer</a:t>
            </a:r>
          </a:p>
          <a:p>
            <a:pPr algn="l"/>
            <a:r>
              <a:rPr lang="en-US" sz="2600" dirty="0">
                <a:solidFill>
                  <a:srgbClr val="000000"/>
                </a:solidFill>
              </a:rPr>
              <a:t>John </a:t>
            </a:r>
            <a:r>
              <a:rPr lang="en-US" sz="2600" dirty="0" err="1">
                <a:solidFill>
                  <a:srgbClr val="000000"/>
                </a:solidFill>
              </a:rPr>
              <a:t>Stanskas</a:t>
            </a:r>
            <a:r>
              <a:rPr lang="en-US" sz="2600" dirty="0">
                <a:solidFill>
                  <a:srgbClr val="000000"/>
                </a:solidFill>
              </a:rPr>
              <a:t>, ASCCC President</a:t>
            </a:r>
          </a:p>
          <a:p>
            <a:pPr algn="l"/>
            <a:endParaRPr lang="en-US" sz="2000" dirty="0">
              <a:solidFill>
                <a:srgbClr val="000000"/>
              </a:solidFill>
            </a:endParaRPr>
          </a:p>
          <a:p>
            <a:pPr algn="l"/>
            <a:endParaRPr lang="en-US" sz="2000" dirty="0">
              <a:solidFill>
                <a:srgbClr val="000000"/>
              </a:solidFill>
            </a:endParaRPr>
          </a:p>
          <a:p>
            <a:pPr algn="l"/>
            <a:r>
              <a:rPr lang="en-US" sz="1800" dirty="0">
                <a:solidFill>
                  <a:srgbClr val="FF0000"/>
                </a:solidFill>
              </a:rPr>
              <a:t>Fall Plenary Session, November 1, 2018</a:t>
            </a:r>
          </a:p>
        </p:txBody>
      </p:sp>
    </p:spTree>
    <p:extLst>
      <p:ext uri="{BB962C8B-B14F-4D97-AF65-F5344CB8AC3E}">
        <p14:creationId xmlns:p14="http://schemas.microsoft.com/office/powerpoint/2010/main" val="77913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A7B5-8D85-D04E-98ED-3184E83F487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Regular Order</a:t>
            </a:r>
            <a:br>
              <a:rPr lang="en-US" dirty="0">
                <a:latin typeface="Times New Roman" panose="02020603050405020304" pitchFamily="18"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22A32476-D2DB-A44B-A868-B2A66ACEBEAD}"/>
              </a:ext>
            </a:extLst>
          </p:cNvPr>
          <p:cNvSpPr>
            <a:spLocks noGrp="1"/>
          </p:cNvSpPr>
          <p:nvPr>
            <p:ph type="body" idx="1"/>
          </p:nvPr>
        </p:nvSpPr>
        <p:spPr/>
        <p:txBody>
          <a:bodyPr/>
          <a:lstStyle/>
          <a:p>
            <a:endParaRPr lang="en-US" dirty="0"/>
          </a:p>
        </p:txBody>
      </p:sp>
      <p:pic>
        <p:nvPicPr>
          <p:cNvPr id="4" name="Picture 3">
            <a:extLst>
              <a:ext uri="{FF2B5EF4-FFF2-40B4-BE49-F238E27FC236}">
                <a16:creationId xmlns:a16="http://schemas.microsoft.com/office/drawing/2014/main" id="{FA4D9470-852F-6541-B1D1-19BC79098615}"/>
              </a:ext>
            </a:extLst>
          </p:cNvPr>
          <p:cNvPicPr>
            <a:picLocks noChangeAspect="1"/>
          </p:cNvPicPr>
          <p:nvPr/>
        </p:nvPicPr>
        <p:blipFill>
          <a:blip r:embed="rId2"/>
          <a:stretch>
            <a:fillRect/>
          </a:stretch>
        </p:blipFill>
        <p:spPr>
          <a:xfrm>
            <a:off x="7958667" y="3641163"/>
            <a:ext cx="4201583" cy="3216837"/>
          </a:xfrm>
          <a:prstGeom prst="rect">
            <a:avLst/>
          </a:prstGeom>
        </p:spPr>
      </p:pic>
      <p:pic>
        <p:nvPicPr>
          <p:cNvPr id="5" name="Picture 4">
            <a:extLst>
              <a:ext uri="{FF2B5EF4-FFF2-40B4-BE49-F238E27FC236}">
                <a16:creationId xmlns:a16="http://schemas.microsoft.com/office/drawing/2014/main" id="{E7F6F38A-53E6-B84E-BAE4-67C21699872E}"/>
              </a:ext>
            </a:extLst>
          </p:cNvPr>
          <p:cNvPicPr>
            <a:picLocks noChangeAspect="1"/>
          </p:cNvPicPr>
          <p:nvPr/>
        </p:nvPicPr>
        <p:blipFill>
          <a:blip r:embed="rId3"/>
          <a:stretch>
            <a:fillRect/>
          </a:stretch>
        </p:blipFill>
        <p:spPr>
          <a:xfrm>
            <a:off x="0" y="-1"/>
            <a:ext cx="3768140" cy="2502925"/>
          </a:xfrm>
          <a:prstGeom prst="rect">
            <a:avLst/>
          </a:prstGeom>
        </p:spPr>
      </p:pic>
      <p:pic>
        <p:nvPicPr>
          <p:cNvPr id="6" name="Picture 5">
            <a:extLst>
              <a:ext uri="{FF2B5EF4-FFF2-40B4-BE49-F238E27FC236}">
                <a16:creationId xmlns:a16="http://schemas.microsoft.com/office/drawing/2014/main" id="{598AF6AA-B566-5643-9061-DB23D95FE768}"/>
              </a:ext>
            </a:extLst>
          </p:cNvPr>
          <p:cNvPicPr>
            <a:picLocks noChangeAspect="1"/>
          </p:cNvPicPr>
          <p:nvPr/>
        </p:nvPicPr>
        <p:blipFill>
          <a:blip r:embed="rId4"/>
          <a:stretch>
            <a:fillRect/>
          </a:stretch>
        </p:blipFill>
        <p:spPr>
          <a:xfrm>
            <a:off x="120649" y="3558117"/>
            <a:ext cx="3299883" cy="3299883"/>
          </a:xfrm>
          <a:prstGeom prst="rect">
            <a:avLst/>
          </a:prstGeom>
        </p:spPr>
      </p:pic>
      <p:pic>
        <p:nvPicPr>
          <p:cNvPr id="7" name="Picture 6">
            <a:extLst>
              <a:ext uri="{FF2B5EF4-FFF2-40B4-BE49-F238E27FC236}">
                <a16:creationId xmlns:a16="http://schemas.microsoft.com/office/drawing/2014/main" id="{D5A3D3D7-3F71-CD4A-B7E0-CD54933F0B6A}"/>
              </a:ext>
            </a:extLst>
          </p:cNvPr>
          <p:cNvPicPr>
            <a:picLocks noChangeAspect="1"/>
          </p:cNvPicPr>
          <p:nvPr/>
        </p:nvPicPr>
        <p:blipFill>
          <a:blip r:embed="rId5"/>
          <a:stretch>
            <a:fillRect/>
          </a:stretch>
        </p:blipFill>
        <p:spPr>
          <a:xfrm>
            <a:off x="8294621" y="0"/>
            <a:ext cx="3865629" cy="2502925"/>
          </a:xfrm>
          <a:prstGeom prst="rect">
            <a:avLst/>
          </a:prstGeom>
        </p:spPr>
      </p:pic>
    </p:spTree>
    <p:extLst>
      <p:ext uri="{BB962C8B-B14F-4D97-AF65-F5344CB8AC3E}">
        <p14:creationId xmlns:p14="http://schemas.microsoft.com/office/powerpoint/2010/main" val="976497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p:txBody>
          <a:bodyPr>
            <a:normAutofit/>
          </a:bodyPr>
          <a:lstStyle/>
          <a:p>
            <a:r>
              <a:rPr lang="en-US" sz="5400" b="1" dirty="0" err="1">
                <a:solidFill>
                  <a:schemeClr val="tx1">
                    <a:lumMod val="50000"/>
                    <a:lumOff val="50000"/>
                  </a:schemeClr>
                </a:solidFill>
                <a:cs typeface="Times New Roman" panose="02020603050405020304" pitchFamily="18" charset="0"/>
              </a:rPr>
              <a:t>BoG</a:t>
            </a:r>
            <a:r>
              <a:rPr lang="en-US" sz="5400" b="1" dirty="0">
                <a:solidFill>
                  <a:schemeClr val="tx1">
                    <a:lumMod val="50000"/>
                    <a:lumOff val="50000"/>
                  </a:schemeClr>
                </a:solidFill>
                <a:cs typeface="Times New Roman" panose="02020603050405020304" pitchFamily="18" charset="0"/>
              </a:rPr>
              <a:t> Policy on Consultation</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838200" y="1825625"/>
            <a:ext cx="10515600" cy="5468310"/>
          </a:xfrm>
        </p:spPr>
        <p:txBody>
          <a:bodyPr>
            <a:noAutofit/>
          </a:bodyPr>
          <a:lstStyle/>
          <a:p>
            <a:r>
              <a:rPr lang="en-US" dirty="0"/>
              <a:t>The Consultation Process shall have as its purposes to: </a:t>
            </a:r>
            <a:endParaRPr lang="en-US" sz="2000" dirty="0"/>
          </a:p>
          <a:p>
            <a:r>
              <a:rPr lang="en-US" dirty="0"/>
              <a:t>(a)  assist the Board of Governors in its statutory roles; </a:t>
            </a:r>
            <a:endParaRPr lang="en-US" sz="2000" dirty="0"/>
          </a:p>
          <a:p>
            <a:r>
              <a:rPr lang="en-US" dirty="0"/>
              <a:t>(b)  enhance the effectiveness of the colleges in achieving their established mission; </a:t>
            </a:r>
            <a:endParaRPr lang="en-US" sz="2000" dirty="0"/>
          </a:p>
          <a:p>
            <a:r>
              <a:rPr lang="en-US" dirty="0"/>
              <a:t>(c)  improve trust, communication, and mutual understanding between the systemwide governing body and the districts and institutions; </a:t>
            </a:r>
            <a:endParaRPr lang="en-US" sz="2000" dirty="0"/>
          </a:p>
          <a:p>
            <a:r>
              <a:rPr lang="en-US" dirty="0"/>
              <a:t>(d)  provide a structure for collaborative leadership that aims to maximize a sense of shared vision and common purpose within the California Community Colleges; and, </a:t>
            </a:r>
            <a:endParaRPr lang="en-US" sz="2000" dirty="0"/>
          </a:p>
          <a:p>
            <a:r>
              <a:rPr lang="en-US" dirty="0"/>
              <a:t>(e)  make educational decisions which are in the best interests of the students, the system, and the State. </a:t>
            </a:r>
            <a:endParaRPr lang="en-US" sz="2000" dirty="0"/>
          </a:p>
          <a:p>
            <a:pPr marL="457200" indent="-457200">
              <a:lnSpc>
                <a:spcPct val="120000"/>
              </a:lnSpc>
              <a:spcBef>
                <a:spcPts val="0"/>
              </a:spcBef>
              <a:buFont typeface="+mj-lt"/>
              <a:buAutoNum type="arabicPeriod"/>
            </a:pPr>
            <a:endParaRPr lang="en-US"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E980D90B-C712-DB47-9F16-988818B2B67F}"/>
              </a:ext>
            </a:extLst>
          </p:cNvPr>
          <p:cNvPicPr>
            <a:picLocks noChangeAspect="1"/>
          </p:cNvPicPr>
          <p:nvPr/>
        </p:nvPicPr>
        <p:blipFill>
          <a:blip r:embed="rId3"/>
          <a:stretch>
            <a:fillRect/>
          </a:stretch>
        </p:blipFill>
        <p:spPr>
          <a:xfrm>
            <a:off x="9398635" y="1349375"/>
            <a:ext cx="1143000" cy="952500"/>
          </a:xfrm>
          <a:prstGeom prst="rect">
            <a:avLst/>
          </a:prstGeom>
        </p:spPr>
      </p:pic>
      <p:pic>
        <p:nvPicPr>
          <p:cNvPr id="7" name="Picture 6">
            <a:extLst>
              <a:ext uri="{FF2B5EF4-FFF2-40B4-BE49-F238E27FC236}">
                <a16:creationId xmlns:a16="http://schemas.microsoft.com/office/drawing/2014/main" id="{70FA52A9-D882-344A-9844-E1662CCF6FEB}"/>
              </a:ext>
            </a:extLst>
          </p:cNvPr>
          <p:cNvPicPr>
            <a:picLocks noChangeAspect="1"/>
          </p:cNvPicPr>
          <p:nvPr/>
        </p:nvPicPr>
        <p:blipFill>
          <a:blip r:embed="rId4"/>
          <a:stretch>
            <a:fillRect/>
          </a:stretch>
        </p:blipFill>
        <p:spPr>
          <a:xfrm>
            <a:off x="10831195" y="1027906"/>
            <a:ext cx="393700" cy="317500"/>
          </a:xfrm>
          <a:prstGeom prst="rect">
            <a:avLst/>
          </a:prstGeom>
        </p:spPr>
      </p:pic>
    </p:spTree>
    <p:extLst>
      <p:ext uri="{BB962C8B-B14F-4D97-AF65-F5344CB8AC3E}">
        <p14:creationId xmlns:p14="http://schemas.microsoft.com/office/powerpoint/2010/main" val="2358337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73CE7-0239-D345-8BB5-52C0DFD6B67C}"/>
              </a:ext>
            </a:extLst>
          </p:cNvPr>
          <p:cNvSpPr>
            <a:spLocks noGrp="1"/>
          </p:cNvSpPr>
          <p:nvPr>
            <p:ph type="title"/>
          </p:nvPr>
        </p:nvSpPr>
        <p:spPr/>
        <p:txBody>
          <a:bodyPr/>
          <a:lstStyle/>
          <a:p>
            <a:r>
              <a:rPr lang="en-US" dirty="0"/>
              <a:t>Consultation Council - Representation</a:t>
            </a:r>
          </a:p>
        </p:txBody>
      </p:sp>
      <p:sp>
        <p:nvSpPr>
          <p:cNvPr id="3" name="Content Placeholder 2">
            <a:extLst>
              <a:ext uri="{FF2B5EF4-FFF2-40B4-BE49-F238E27FC236}">
                <a16:creationId xmlns:a16="http://schemas.microsoft.com/office/drawing/2014/main" id="{63774A5F-6378-C64D-8520-686BA4110059}"/>
              </a:ext>
            </a:extLst>
          </p:cNvPr>
          <p:cNvSpPr>
            <a:spLocks noGrp="1"/>
          </p:cNvSpPr>
          <p:nvPr>
            <p:ph idx="1"/>
          </p:nvPr>
        </p:nvSpPr>
        <p:spPr>
          <a:xfrm>
            <a:off x="741798" y="1698626"/>
            <a:ext cx="5086616" cy="4309427"/>
          </a:xfrm>
        </p:spPr>
        <p:txBody>
          <a:bodyPr>
            <a:normAutofit fontScale="92500" lnSpcReduction="10000"/>
          </a:bodyPr>
          <a:lstStyle/>
          <a:p>
            <a:pPr marL="0" indent="0">
              <a:buNone/>
            </a:pPr>
            <a:r>
              <a:rPr lang="en-US" sz="3000" dirty="0"/>
              <a:t>Institutional Representatives	</a:t>
            </a:r>
          </a:p>
          <a:p>
            <a:pPr lvl="1">
              <a:lnSpc>
                <a:spcPct val="100000"/>
              </a:lnSpc>
            </a:pPr>
            <a:r>
              <a:rPr lang="en-US" sz="2600" dirty="0"/>
              <a:t>2 CEOs				</a:t>
            </a:r>
          </a:p>
          <a:p>
            <a:pPr lvl="1">
              <a:lnSpc>
                <a:spcPct val="100000"/>
              </a:lnSpc>
            </a:pPr>
            <a:r>
              <a:rPr lang="en-US" sz="2600" dirty="0"/>
              <a:t>2 faculty ASCCC		</a:t>
            </a:r>
          </a:p>
          <a:p>
            <a:pPr lvl="1">
              <a:lnSpc>
                <a:spcPct val="100000"/>
              </a:lnSpc>
            </a:pPr>
            <a:r>
              <a:rPr lang="en-US" sz="2600" dirty="0"/>
              <a:t>2 students SSCCC		</a:t>
            </a:r>
          </a:p>
          <a:p>
            <a:pPr lvl="1">
              <a:lnSpc>
                <a:spcPct val="100000"/>
              </a:lnSpc>
            </a:pPr>
            <a:r>
              <a:rPr lang="en-US" sz="2600" dirty="0"/>
              <a:t>1 CBO				</a:t>
            </a:r>
          </a:p>
          <a:p>
            <a:pPr lvl="1">
              <a:lnSpc>
                <a:spcPct val="100000"/>
              </a:lnSpc>
            </a:pPr>
            <a:r>
              <a:rPr lang="en-US" sz="2600" dirty="0"/>
              <a:t>1 CSSO				</a:t>
            </a:r>
          </a:p>
          <a:p>
            <a:pPr lvl="1">
              <a:lnSpc>
                <a:spcPct val="100000"/>
              </a:lnSpc>
            </a:pPr>
            <a:r>
              <a:rPr lang="en-US" sz="2600" dirty="0"/>
              <a:t>1 CIO				</a:t>
            </a:r>
          </a:p>
          <a:p>
            <a:pPr lvl="1">
              <a:lnSpc>
                <a:spcPct val="100000"/>
              </a:lnSpc>
            </a:pPr>
            <a:r>
              <a:rPr lang="en-US" sz="2600" dirty="0"/>
              <a:t>1 ACHRO			</a:t>
            </a:r>
          </a:p>
          <a:p>
            <a:pPr lvl="1">
              <a:lnSpc>
                <a:spcPct val="100000"/>
              </a:lnSpc>
            </a:pPr>
            <a:r>
              <a:rPr lang="en-US" sz="2600" dirty="0"/>
              <a:t>1 trustee</a:t>
            </a:r>
            <a:r>
              <a:rPr lang="en-US" dirty="0"/>
              <a:t>											</a:t>
            </a:r>
          </a:p>
        </p:txBody>
      </p:sp>
      <p:sp>
        <p:nvSpPr>
          <p:cNvPr id="4" name="Content Placeholder 2">
            <a:extLst>
              <a:ext uri="{FF2B5EF4-FFF2-40B4-BE49-F238E27FC236}">
                <a16:creationId xmlns:a16="http://schemas.microsoft.com/office/drawing/2014/main" id="{E9EF0CE1-4C0A-364A-90F2-181DDFC9AE71}"/>
              </a:ext>
            </a:extLst>
          </p:cNvPr>
          <p:cNvSpPr txBox="1">
            <a:spLocks/>
          </p:cNvSpPr>
          <p:nvPr/>
        </p:nvSpPr>
        <p:spPr>
          <a:xfrm>
            <a:off x="5732012" y="1690688"/>
            <a:ext cx="5499868" cy="5167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dirty="0"/>
              <a:t>Organizational Representatives</a:t>
            </a:r>
          </a:p>
          <a:p>
            <a:pPr lvl="1"/>
            <a:r>
              <a:rPr lang="en-US" dirty="0"/>
              <a:t>1 ACCCA</a:t>
            </a:r>
          </a:p>
          <a:p>
            <a:pPr lvl="1"/>
            <a:r>
              <a:rPr lang="en-US" dirty="0"/>
              <a:t>1 CTA</a:t>
            </a:r>
          </a:p>
          <a:p>
            <a:pPr lvl="1"/>
            <a:r>
              <a:rPr lang="en-US" dirty="0"/>
              <a:t>1 CFT</a:t>
            </a:r>
          </a:p>
          <a:p>
            <a:pPr lvl="1"/>
            <a:r>
              <a:rPr lang="en-US" dirty="0"/>
              <a:t>1 CCCI</a:t>
            </a:r>
          </a:p>
          <a:p>
            <a:pPr lvl="1"/>
            <a:r>
              <a:rPr lang="en-US" dirty="0"/>
              <a:t>1 CSEA</a:t>
            </a:r>
          </a:p>
          <a:p>
            <a:pPr lvl="1"/>
            <a:r>
              <a:rPr lang="en-US" dirty="0"/>
              <a:t>1 CCLC</a:t>
            </a:r>
          </a:p>
          <a:p>
            <a:pPr lvl="1"/>
            <a:r>
              <a:rPr lang="en-US" dirty="0"/>
              <a:t>1 FACCC</a:t>
            </a:r>
          </a:p>
          <a:p>
            <a:pPr lvl="1"/>
            <a:r>
              <a:rPr lang="en-US" dirty="0"/>
              <a:t>1 CFT/CCE (Council of Classified Employees)</a:t>
            </a:r>
          </a:p>
          <a:p>
            <a:pPr lvl="1"/>
            <a:r>
              <a:rPr lang="en-US" dirty="0"/>
              <a:t>1 CCCAOE</a:t>
            </a:r>
          </a:p>
        </p:txBody>
      </p:sp>
      <p:pic>
        <p:nvPicPr>
          <p:cNvPr id="5" name="Picture 4">
            <a:extLst>
              <a:ext uri="{FF2B5EF4-FFF2-40B4-BE49-F238E27FC236}">
                <a16:creationId xmlns:a16="http://schemas.microsoft.com/office/drawing/2014/main" id="{F64AFD92-ACA0-8147-908A-6F02D4180540}"/>
              </a:ext>
            </a:extLst>
          </p:cNvPr>
          <p:cNvPicPr>
            <a:picLocks noChangeAspect="1"/>
          </p:cNvPicPr>
          <p:nvPr/>
        </p:nvPicPr>
        <p:blipFill>
          <a:blip r:embed="rId2"/>
          <a:stretch>
            <a:fillRect/>
          </a:stretch>
        </p:blipFill>
        <p:spPr>
          <a:xfrm>
            <a:off x="9897509" y="735013"/>
            <a:ext cx="1143000" cy="952500"/>
          </a:xfrm>
          <a:prstGeom prst="rect">
            <a:avLst/>
          </a:prstGeom>
        </p:spPr>
      </p:pic>
      <p:pic>
        <p:nvPicPr>
          <p:cNvPr id="6" name="Picture 5">
            <a:extLst>
              <a:ext uri="{FF2B5EF4-FFF2-40B4-BE49-F238E27FC236}">
                <a16:creationId xmlns:a16="http://schemas.microsoft.com/office/drawing/2014/main" id="{52E708A8-6764-594E-ACD4-318D73F143E9}"/>
              </a:ext>
            </a:extLst>
          </p:cNvPr>
          <p:cNvPicPr>
            <a:picLocks noChangeAspect="1"/>
          </p:cNvPicPr>
          <p:nvPr/>
        </p:nvPicPr>
        <p:blipFill>
          <a:blip r:embed="rId3"/>
          <a:stretch>
            <a:fillRect/>
          </a:stretch>
        </p:blipFill>
        <p:spPr>
          <a:xfrm>
            <a:off x="11162429" y="693102"/>
            <a:ext cx="393700" cy="317500"/>
          </a:xfrm>
          <a:prstGeom prst="rect">
            <a:avLst/>
          </a:prstGeom>
        </p:spPr>
      </p:pic>
    </p:spTree>
    <p:extLst>
      <p:ext uri="{BB962C8B-B14F-4D97-AF65-F5344CB8AC3E}">
        <p14:creationId xmlns:p14="http://schemas.microsoft.com/office/powerpoint/2010/main" val="989697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A73CE7-0239-D345-8BB5-52C0DFD6B67C}"/>
              </a:ext>
            </a:extLst>
          </p:cNvPr>
          <p:cNvSpPr>
            <a:spLocks noGrp="1"/>
          </p:cNvSpPr>
          <p:nvPr>
            <p:ph type="title"/>
          </p:nvPr>
        </p:nvSpPr>
        <p:spPr>
          <a:xfrm>
            <a:off x="863029" y="1012004"/>
            <a:ext cx="3416158" cy="4795408"/>
          </a:xfrm>
        </p:spPr>
        <p:txBody>
          <a:bodyPr>
            <a:normAutofit/>
          </a:bodyPr>
          <a:lstStyle/>
          <a:p>
            <a:r>
              <a:rPr lang="en-US">
                <a:solidFill>
                  <a:srgbClr val="FFFFFF"/>
                </a:solidFill>
              </a:rPr>
              <a:t>Consultation Council - Function</a:t>
            </a:r>
          </a:p>
        </p:txBody>
      </p:sp>
      <p:graphicFrame>
        <p:nvGraphicFramePr>
          <p:cNvPr id="5" name="Content Placeholder 2">
            <a:extLst>
              <a:ext uri="{FF2B5EF4-FFF2-40B4-BE49-F238E27FC236}">
                <a16:creationId xmlns:a16="http://schemas.microsoft.com/office/drawing/2014/main" id="{C0244D98-4528-4EB5-A3D5-1FF349A564E2}"/>
              </a:ext>
            </a:extLst>
          </p:cNvPr>
          <p:cNvGraphicFramePr>
            <a:graphicFrameLocks noGrp="1"/>
          </p:cNvGraphicFramePr>
          <p:nvPr>
            <p:ph idx="1"/>
            <p:extLst>
              <p:ext uri="{D42A27DB-BD31-4B8C-83A1-F6EECF244321}">
                <p14:modId xmlns:p14="http://schemas.microsoft.com/office/powerpoint/2010/main" val="235569635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763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A73CE7-0239-D345-8BB5-52C0DFD6B67C}"/>
              </a:ext>
            </a:extLst>
          </p:cNvPr>
          <p:cNvSpPr>
            <a:spLocks noGrp="1"/>
          </p:cNvSpPr>
          <p:nvPr>
            <p:ph type="title"/>
          </p:nvPr>
        </p:nvSpPr>
        <p:spPr>
          <a:xfrm>
            <a:off x="863029" y="1012004"/>
            <a:ext cx="3416158" cy="4795408"/>
          </a:xfrm>
        </p:spPr>
        <p:txBody>
          <a:bodyPr>
            <a:normAutofit/>
          </a:bodyPr>
          <a:lstStyle/>
          <a:p>
            <a:r>
              <a:rPr lang="en-US">
                <a:solidFill>
                  <a:srgbClr val="FFFFFF"/>
                </a:solidFill>
              </a:rPr>
              <a:t>Meeting with the Chancellor &amp; CO</a:t>
            </a:r>
          </a:p>
        </p:txBody>
      </p:sp>
      <p:graphicFrame>
        <p:nvGraphicFramePr>
          <p:cNvPr id="5" name="Content Placeholder 2">
            <a:extLst>
              <a:ext uri="{FF2B5EF4-FFF2-40B4-BE49-F238E27FC236}">
                <a16:creationId xmlns:a16="http://schemas.microsoft.com/office/drawing/2014/main" id="{360923C3-A86B-4E83-B193-0248544E773C}"/>
              </a:ext>
            </a:extLst>
          </p:cNvPr>
          <p:cNvGraphicFramePr>
            <a:graphicFrameLocks noGrp="1"/>
          </p:cNvGraphicFramePr>
          <p:nvPr>
            <p:ph idx="1"/>
            <p:extLst>
              <p:ext uri="{D42A27DB-BD31-4B8C-83A1-F6EECF244321}">
                <p14:modId xmlns:p14="http://schemas.microsoft.com/office/powerpoint/2010/main" val="322834866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4947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A73CE7-0239-D345-8BB5-52C0DFD6B67C}"/>
              </a:ext>
            </a:extLst>
          </p:cNvPr>
          <p:cNvSpPr>
            <a:spLocks noGrp="1"/>
          </p:cNvSpPr>
          <p:nvPr>
            <p:ph type="title"/>
          </p:nvPr>
        </p:nvSpPr>
        <p:spPr>
          <a:xfrm>
            <a:off x="863029" y="1012004"/>
            <a:ext cx="3416158" cy="4795408"/>
          </a:xfrm>
        </p:spPr>
        <p:txBody>
          <a:bodyPr>
            <a:normAutofit/>
          </a:bodyPr>
          <a:lstStyle/>
          <a:p>
            <a:r>
              <a:rPr lang="en-US">
                <a:solidFill>
                  <a:srgbClr val="FFFFFF"/>
                </a:solidFill>
              </a:rPr>
              <a:t>Board of Governors</a:t>
            </a:r>
          </a:p>
        </p:txBody>
      </p:sp>
      <p:graphicFrame>
        <p:nvGraphicFramePr>
          <p:cNvPr id="5" name="Content Placeholder 2">
            <a:extLst>
              <a:ext uri="{FF2B5EF4-FFF2-40B4-BE49-F238E27FC236}">
                <a16:creationId xmlns:a16="http://schemas.microsoft.com/office/drawing/2014/main" id="{5B6BA47E-2154-40A9-813F-27C1A2EF8577}"/>
              </a:ext>
            </a:extLst>
          </p:cNvPr>
          <p:cNvGraphicFramePr>
            <a:graphicFrameLocks noGrp="1"/>
          </p:cNvGraphicFramePr>
          <p:nvPr>
            <p:ph idx="1"/>
            <p:extLst>
              <p:ext uri="{D42A27DB-BD31-4B8C-83A1-F6EECF244321}">
                <p14:modId xmlns:p14="http://schemas.microsoft.com/office/powerpoint/2010/main" val="120488534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2291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863029" y="1012004"/>
            <a:ext cx="3416158" cy="4795408"/>
          </a:xfrm>
        </p:spPr>
        <p:txBody>
          <a:bodyPr>
            <a:normAutofit/>
          </a:bodyPr>
          <a:lstStyle/>
          <a:p>
            <a:r>
              <a:rPr lang="en-US" b="1">
                <a:solidFill>
                  <a:srgbClr val="FFFFFF"/>
                </a:solidFill>
                <a:latin typeface="Times New Roman" panose="02020603050405020304" pitchFamily="18" charset="0"/>
                <a:cs typeface="Times New Roman" panose="02020603050405020304" pitchFamily="18" charset="0"/>
              </a:rPr>
              <a:t>Working with System Partners</a:t>
            </a:r>
          </a:p>
        </p:txBody>
      </p:sp>
      <p:graphicFrame>
        <p:nvGraphicFramePr>
          <p:cNvPr id="5" name="Content Placeholder 2">
            <a:extLst>
              <a:ext uri="{FF2B5EF4-FFF2-40B4-BE49-F238E27FC236}">
                <a16:creationId xmlns:a16="http://schemas.microsoft.com/office/drawing/2014/main" id="{0E18BFF4-390F-44D5-AB0C-21E07AFF9410}"/>
              </a:ext>
            </a:extLst>
          </p:cNvPr>
          <p:cNvGraphicFramePr>
            <a:graphicFrameLocks noGrp="1"/>
          </p:cNvGraphicFramePr>
          <p:nvPr>
            <p:ph idx="1"/>
            <p:extLst>
              <p:ext uri="{D42A27DB-BD31-4B8C-83A1-F6EECF244321}">
                <p14:modId xmlns:p14="http://schemas.microsoft.com/office/powerpoint/2010/main" val="418966249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61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863029" y="1012004"/>
            <a:ext cx="3416158" cy="4795408"/>
          </a:xfrm>
        </p:spPr>
        <p:txBody>
          <a:bodyPr>
            <a:normAutofit/>
          </a:bodyPr>
          <a:lstStyle/>
          <a:p>
            <a:r>
              <a:rPr lang="en-US" b="1">
                <a:solidFill>
                  <a:srgbClr val="FFFFFF"/>
                </a:solidFill>
                <a:latin typeface="Times New Roman" panose="02020603050405020304" pitchFamily="18" charset="0"/>
                <a:cs typeface="Times New Roman" panose="02020603050405020304" pitchFamily="18" charset="0"/>
              </a:rPr>
              <a:t>Working with External Stakeholders</a:t>
            </a:r>
          </a:p>
        </p:txBody>
      </p:sp>
      <p:graphicFrame>
        <p:nvGraphicFramePr>
          <p:cNvPr id="5" name="Content Placeholder 2">
            <a:extLst>
              <a:ext uri="{FF2B5EF4-FFF2-40B4-BE49-F238E27FC236}">
                <a16:creationId xmlns:a16="http://schemas.microsoft.com/office/drawing/2014/main" id="{52F164BF-22FD-4AAA-88E6-976B3E5ED1E6}"/>
              </a:ext>
            </a:extLst>
          </p:cNvPr>
          <p:cNvGraphicFramePr>
            <a:graphicFrameLocks noGrp="1"/>
          </p:cNvGraphicFramePr>
          <p:nvPr>
            <p:ph idx="1"/>
            <p:extLst>
              <p:ext uri="{D42A27DB-BD31-4B8C-83A1-F6EECF244321}">
                <p14:modId xmlns:p14="http://schemas.microsoft.com/office/powerpoint/2010/main" val="391432756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4114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C54C2EE-D514-3640-9DF2-75EDC2B5113D}"/>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kern="1200">
                <a:solidFill>
                  <a:srgbClr val="FFFFFF"/>
                </a:solidFill>
                <a:latin typeface="+mj-lt"/>
                <a:ea typeface="+mj-ea"/>
                <a:cs typeface="+mj-cs"/>
              </a:rPr>
              <a:t>The Role of 5C</a:t>
            </a:r>
            <a:br>
              <a:rPr lang="en-US" kern="1200">
                <a:solidFill>
                  <a:srgbClr val="FFFFFF"/>
                </a:solidFill>
                <a:latin typeface="+mj-lt"/>
                <a:ea typeface="+mj-ea"/>
                <a:cs typeface="+mj-cs"/>
              </a:rPr>
            </a:br>
            <a:endParaRPr lang="en-US" kern="1200">
              <a:solidFill>
                <a:srgbClr val="FFFFFF"/>
              </a:solidFill>
              <a:latin typeface="+mj-lt"/>
              <a:ea typeface="+mj-ea"/>
              <a:cs typeface="+mj-cs"/>
            </a:endParaRPr>
          </a:p>
        </p:txBody>
      </p:sp>
    </p:spTree>
    <p:extLst>
      <p:ext uri="{BB962C8B-B14F-4D97-AF65-F5344CB8AC3E}">
        <p14:creationId xmlns:p14="http://schemas.microsoft.com/office/powerpoint/2010/main" val="2281531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640079" y="2053641"/>
            <a:ext cx="3669161" cy="2760098"/>
          </a:xfrm>
        </p:spPr>
        <p:txBody>
          <a:bodyPr>
            <a:normAutofit/>
          </a:bodyPr>
          <a:lstStyle/>
          <a:p>
            <a:r>
              <a:rPr lang="en-US" sz="3700" b="1" dirty="0">
                <a:solidFill>
                  <a:srgbClr val="FFFFFF"/>
                </a:solidFill>
                <a:latin typeface="Times New Roman" panose="02020603050405020304" pitchFamily="18" charset="0"/>
                <a:cs typeface="Times New Roman" panose="02020603050405020304" pitchFamily="18" charset="0"/>
              </a:rPr>
              <a:t>California Community Colleges Curriculum Committee (5C)</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5699760" y="807720"/>
            <a:ext cx="5928360" cy="5224780"/>
          </a:xfrm>
        </p:spPr>
        <p:txBody>
          <a:bodyPr numCol="2" anchor="ctr">
            <a:normAutofit/>
          </a:bodyPr>
          <a:lstStyle/>
          <a:p>
            <a:pPr marL="0" indent="0" fontAlgn="base">
              <a:buNone/>
            </a:pPr>
            <a:r>
              <a:rPr lang="en-US" sz="2000" b="1" dirty="0">
                <a:solidFill>
                  <a:srgbClr val="000000"/>
                </a:solidFill>
                <a:latin typeface="Times New Roman" panose="02020603050405020304" pitchFamily="18" charset="0"/>
                <a:cs typeface="Times New Roman" panose="02020603050405020304" pitchFamily="18" charset="0"/>
              </a:rPr>
              <a:t>Voting Members</a:t>
            </a:r>
          </a:p>
          <a:p>
            <a:pPr fontAlgn="base"/>
            <a:r>
              <a:rPr lang="en-US" sz="2000" dirty="0">
                <a:solidFill>
                  <a:srgbClr val="000000"/>
                </a:solidFill>
                <a:latin typeface="Times New Roman" panose="02020603050405020304" pitchFamily="18" charset="0"/>
                <a:cs typeface="Times New Roman" panose="02020603050405020304" pitchFamily="18" charset="0"/>
              </a:rPr>
              <a:t>8 faculty representatives appointed by the ASCCC</a:t>
            </a:r>
          </a:p>
          <a:p>
            <a:pPr fontAlgn="base"/>
            <a:r>
              <a:rPr lang="en-US" sz="2000" dirty="0">
                <a:solidFill>
                  <a:srgbClr val="000000"/>
                </a:solidFill>
                <a:latin typeface="Times New Roman" panose="02020603050405020304" pitchFamily="18" charset="0"/>
                <a:cs typeface="Times New Roman" panose="02020603050405020304" pitchFamily="18" charset="0"/>
              </a:rPr>
              <a:t>4 representatives appointed by the Chief Instructional Officers</a:t>
            </a:r>
          </a:p>
          <a:p>
            <a:pPr fontAlgn="base"/>
            <a:r>
              <a:rPr lang="en-US" sz="2000" dirty="0">
                <a:solidFill>
                  <a:srgbClr val="000000"/>
                </a:solidFill>
                <a:latin typeface="Times New Roman" panose="02020603050405020304" pitchFamily="18" charset="0"/>
                <a:cs typeface="Times New Roman" panose="02020603050405020304" pitchFamily="18" charset="0"/>
              </a:rPr>
              <a:t>2 Chancellor's Office representatives - Dean of Curriculum and Instruction, Vice Chancellor of Educational Services</a:t>
            </a:r>
          </a:p>
          <a:p>
            <a:pPr fontAlgn="base"/>
            <a:r>
              <a:rPr lang="en-US" sz="2000" dirty="0">
                <a:solidFill>
                  <a:srgbClr val="000000"/>
                </a:solidFill>
                <a:latin typeface="Times New Roman" panose="02020603050405020304" pitchFamily="18" charset="0"/>
                <a:cs typeface="Times New Roman" panose="02020603050405020304" pitchFamily="18" charset="0"/>
              </a:rPr>
              <a:t>1 curriculum specialist appointed by CCC Classified Senate (4CS)</a:t>
            </a:r>
          </a:p>
          <a:p>
            <a:pPr fontAlgn="base"/>
            <a:endParaRPr lang="en-US" sz="2000" dirty="0">
              <a:solidFill>
                <a:srgbClr val="000000"/>
              </a:solidFill>
              <a:latin typeface="Times New Roman" panose="02020603050405020304" pitchFamily="18" charset="0"/>
              <a:cs typeface="Times New Roman" panose="02020603050405020304" pitchFamily="18" charset="0"/>
            </a:endParaRPr>
          </a:p>
          <a:p>
            <a:pPr marL="0" indent="0" fontAlgn="base">
              <a:buNone/>
            </a:pPr>
            <a:r>
              <a:rPr lang="en-US" sz="2000" b="1" dirty="0">
                <a:solidFill>
                  <a:srgbClr val="000000"/>
                </a:solidFill>
                <a:latin typeface="Times New Roman" panose="02020603050405020304" pitchFamily="18" charset="0"/>
                <a:cs typeface="Times New Roman" panose="02020603050405020304" pitchFamily="18" charset="0"/>
              </a:rPr>
              <a:t>Resource Members</a:t>
            </a:r>
          </a:p>
          <a:p>
            <a:pPr fontAlgn="base"/>
            <a:r>
              <a:rPr lang="en-US" sz="2000" dirty="0">
                <a:solidFill>
                  <a:srgbClr val="000000"/>
                </a:solidFill>
                <a:latin typeface="Times New Roman" panose="02020603050405020304" pitchFamily="18" charset="0"/>
                <a:cs typeface="Times New Roman" panose="02020603050405020304" pitchFamily="18" charset="0"/>
              </a:rPr>
              <a:t>1 ACCE representative</a:t>
            </a:r>
          </a:p>
          <a:p>
            <a:pPr fontAlgn="base"/>
            <a:r>
              <a:rPr lang="en-US" sz="2000" dirty="0">
                <a:solidFill>
                  <a:srgbClr val="000000"/>
                </a:solidFill>
                <a:latin typeface="Times New Roman" panose="02020603050405020304" pitchFamily="18" charset="0"/>
                <a:cs typeface="Times New Roman" panose="02020603050405020304" pitchFamily="18" charset="0"/>
              </a:rPr>
              <a:t>1 CTE Administrator</a:t>
            </a:r>
          </a:p>
          <a:p>
            <a:pPr fontAlgn="base"/>
            <a:r>
              <a:rPr lang="en-US" sz="2000" dirty="0">
                <a:solidFill>
                  <a:srgbClr val="000000"/>
                </a:solidFill>
                <a:latin typeface="Times New Roman" panose="02020603050405020304" pitchFamily="18" charset="0"/>
                <a:cs typeface="Times New Roman" panose="02020603050405020304" pitchFamily="18" charset="0"/>
              </a:rPr>
              <a:t>1 Chancellor's Office Legal Counsel staff</a:t>
            </a:r>
          </a:p>
          <a:p>
            <a:pPr marL="0" indent="0" fontAlgn="base">
              <a:buNone/>
            </a:pPr>
            <a:r>
              <a:rPr lang="en-US" sz="2000" b="1" dirty="0">
                <a:solidFill>
                  <a:srgbClr val="000000"/>
                </a:solidFill>
                <a:latin typeface="Times New Roman" panose="02020603050405020304" pitchFamily="18" charset="0"/>
                <a:cs typeface="Times New Roman" panose="02020603050405020304" pitchFamily="18" charset="0"/>
              </a:rPr>
              <a:t>Leadership</a:t>
            </a:r>
          </a:p>
          <a:p>
            <a:pPr fontAlgn="base"/>
            <a:r>
              <a:rPr lang="en-US" sz="2000" dirty="0">
                <a:solidFill>
                  <a:srgbClr val="000000"/>
                </a:solidFill>
                <a:latin typeface="Times New Roman" panose="02020603050405020304" pitchFamily="18" charset="0"/>
                <a:cs typeface="Times New Roman" panose="02020603050405020304" pitchFamily="18" charset="0"/>
              </a:rPr>
              <a:t>Co-chairs: 1 from ASCCC and 1 from the CIOs</a:t>
            </a:r>
          </a:p>
        </p:txBody>
      </p:sp>
    </p:spTree>
    <p:extLst>
      <p:ext uri="{BB962C8B-B14F-4D97-AF65-F5344CB8AC3E}">
        <p14:creationId xmlns:p14="http://schemas.microsoft.com/office/powerpoint/2010/main" val="4269636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1528952" y="1178813"/>
            <a:ext cx="9122584" cy="1325563"/>
          </a:xfrm>
        </p:spPr>
        <p:txBody>
          <a:bodyPr>
            <a:normAutofit/>
          </a:bodyPr>
          <a:lstStyle/>
          <a:p>
            <a:r>
              <a:rPr lang="en-US" b="1" dirty="0">
                <a:latin typeface="Times New Roman" panose="02020603050405020304" pitchFamily="18" charset="0"/>
                <a:cs typeface="Times New Roman" panose="02020603050405020304" pitchFamily="18" charset="0"/>
              </a:rPr>
              <a:t>Overview</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1528952" y="2392802"/>
            <a:ext cx="6623009" cy="2994187"/>
          </a:xfrm>
        </p:spPr>
        <p:txBody>
          <a:bodyPr numCol="2">
            <a:noAutofit/>
          </a:bodyPr>
          <a:lstStyle/>
          <a:p>
            <a:pPr>
              <a:spcBef>
                <a:spcPts val="0"/>
              </a:spcBef>
              <a:spcAft>
                <a:spcPts val="600"/>
              </a:spcAft>
              <a:buClr>
                <a:srgbClr val="C00000"/>
              </a:buClr>
            </a:pPr>
            <a:r>
              <a:rPr lang="en-US" dirty="0">
                <a:latin typeface="Times New Roman" panose="02020603050405020304" pitchFamily="18" charset="0"/>
                <a:cs typeface="Times New Roman" panose="02020603050405020304" pitchFamily="18" charset="0"/>
              </a:rPr>
              <a:t>Ed Code, Title 5, Standing Orders</a:t>
            </a:r>
          </a:p>
          <a:p>
            <a:pPr>
              <a:spcBef>
                <a:spcPts val="0"/>
              </a:spcBef>
              <a:spcAft>
                <a:spcPts val="600"/>
              </a:spcAft>
              <a:buClr>
                <a:srgbClr val="C00000"/>
              </a:buClr>
            </a:pPr>
            <a:r>
              <a:rPr lang="en-US" dirty="0">
                <a:latin typeface="Times New Roman" panose="02020603050405020304" pitchFamily="18" charset="0"/>
                <a:cs typeface="Times New Roman" panose="02020603050405020304" pitchFamily="18" charset="0"/>
              </a:rPr>
              <a:t>Regular Order</a:t>
            </a:r>
          </a:p>
          <a:p>
            <a:pPr lvl="1">
              <a:spcBef>
                <a:spcPts val="0"/>
              </a:spcBef>
              <a:spcAft>
                <a:spcPts val="600"/>
              </a:spcAft>
              <a:buClr>
                <a:schemeClr val="tx1">
                  <a:lumMod val="50000"/>
                  <a:lumOff val="50000"/>
                </a:schemeClr>
              </a:buClr>
            </a:pPr>
            <a:r>
              <a:rPr lang="en-US" sz="2600" dirty="0">
                <a:latin typeface="Times New Roman" panose="02020603050405020304" pitchFamily="18" charset="0"/>
                <a:cs typeface="Times New Roman" panose="02020603050405020304" pitchFamily="18" charset="0"/>
              </a:rPr>
              <a:t>Appointment of faculty</a:t>
            </a:r>
          </a:p>
          <a:p>
            <a:pPr lvl="1">
              <a:spcBef>
                <a:spcPts val="0"/>
              </a:spcBef>
              <a:spcAft>
                <a:spcPts val="600"/>
              </a:spcAft>
              <a:buClr>
                <a:schemeClr val="tx1">
                  <a:lumMod val="50000"/>
                  <a:lumOff val="50000"/>
                </a:schemeClr>
              </a:buClr>
            </a:pPr>
            <a:r>
              <a:rPr lang="en-US" sz="2600" dirty="0">
                <a:latin typeface="Times New Roman" panose="02020603050405020304" pitchFamily="18" charset="0"/>
                <a:cs typeface="Times New Roman" panose="02020603050405020304" pitchFamily="18" charset="0"/>
              </a:rPr>
              <a:t>Consultation Council</a:t>
            </a:r>
          </a:p>
          <a:p>
            <a:pPr lvl="1">
              <a:spcBef>
                <a:spcPts val="0"/>
              </a:spcBef>
              <a:spcAft>
                <a:spcPts val="600"/>
              </a:spcAft>
              <a:buClr>
                <a:schemeClr val="tx1">
                  <a:lumMod val="50000"/>
                  <a:lumOff val="50000"/>
                </a:schemeClr>
              </a:buClr>
            </a:pPr>
            <a:r>
              <a:rPr lang="en-US" sz="2600" dirty="0">
                <a:latin typeface="Times New Roman" panose="02020603050405020304" pitchFamily="18" charset="0"/>
                <a:cs typeface="Times New Roman" panose="02020603050405020304" pitchFamily="18" charset="0"/>
              </a:rPr>
              <a:t>Meeting with Chancellor’s Office</a:t>
            </a:r>
          </a:p>
          <a:p>
            <a:pPr lvl="1">
              <a:spcBef>
                <a:spcPts val="0"/>
              </a:spcBef>
              <a:spcAft>
                <a:spcPts val="600"/>
              </a:spcAft>
              <a:buClr>
                <a:schemeClr val="tx1">
                  <a:lumMod val="50000"/>
                  <a:lumOff val="50000"/>
                </a:schemeClr>
              </a:buClr>
            </a:pPr>
            <a:r>
              <a:rPr lang="en-US" sz="2600" dirty="0">
                <a:latin typeface="Times New Roman" panose="02020603050405020304" pitchFamily="18" charset="0"/>
                <a:cs typeface="Times New Roman" panose="02020603050405020304" pitchFamily="18" charset="0"/>
              </a:rPr>
              <a:t>Board of Governors</a:t>
            </a:r>
          </a:p>
          <a:p>
            <a:pPr lvl="1">
              <a:spcBef>
                <a:spcPts val="0"/>
              </a:spcBef>
              <a:spcAft>
                <a:spcPts val="600"/>
              </a:spcAft>
              <a:buClr>
                <a:schemeClr val="tx1">
                  <a:lumMod val="50000"/>
                  <a:lumOff val="50000"/>
                </a:schemeClr>
              </a:buClr>
            </a:pPr>
            <a:r>
              <a:rPr lang="en-US" sz="2600" dirty="0">
                <a:latin typeface="Times New Roman" panose="02020603050405020304" pitchFamily="18" charset="0"/>
                <a:cs typeface="Times New Roman" panose="02020603050405020304" pitchFamily="18" charset="0"/>
              </a:rPr>
              <a:t>Others </a:t>
            </a:r>
          </a:p>
          <a:p>
            <a:pPr>
              <a:spcBef>
                <a:spcPts val="0"/>
              </a:spcBef>
              <a:spcAft>
                <a:spcPts val="600"/>
              </a:spcAft>
              <a:buClr>
                <a:srgbClr val="C00000"/>
              </a:buClr>
            </a:pPr>
            <a:r>
              <a:rPr lang="en-US" dirty="0">
                <a:latin typeface="Times New Roman" panose="02020603050405020304" pitchFamily="18" charset="0"/>
                <a:cs typeface="Times New Roman" panose="02020603050405020304" pitchFamily="18" charset="0"/>
              </a:rPr>
              <a:t>The Role of 5C</a:t>
            </a:r>
          </a:p>
        </p:txBody>
      </p:sp>
      <p:sp>
        <p:nvSpPr>
          <p:cNvPr id="19"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21"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5" name="Picture 4">
            <a:extLst>
              <a:ext uri="{FF2B5EF4-FFF2-40B4-BE49-F238E27FC236}">
                <a16:creationId xmlns:a16="http://schemas.microsoft.com/office/drawing/2014/main" id="{29BBA544-2BA6-7B4A-A687-CC2154CD5B17}"/>
              </a:ext>
            </a:extLst>
          </p:cNvPr>
          <p:cNvPicPr>
            <a:picLocks noChangeAspect="1"/>
          </p:cNvPicPr>
          <p:nvPr/>
        </p:nvPicPr>
        <p:blipFill>
          <a:blip r:embed="rId2"/>
          <a:stretch>
            <a:fillRect/>
          </a:stretch>
        </p:blipFill>
        <p:spPr>
          <a:xfrm>
            <a:off x="8151961" y="3333528"/>
            <a:ext cx="2542433" cy="1931460"/>
          </a:xfrm>
          <a:prstGeom prst="rect">
            <a:avLst/>
          </a:prstGeom>
        </p:spPr>
      </p:pic>
    </p:spTree>
    <p:extLst>
      <p:ext uri="{BB962C8B-B14F-4D97-AF65-F5344CB8AC3E}">
        <p14:creationId xmlns:p14="http://schemas.microsoft.com/office/powerpoint/2010/main" val="2729142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Times New Roman" panose="02020603050405020304" pitchFamily="18" charset="0"/>
                <a:cs typeface="Times New Roman" panose="02020603050405020304" pitchFamily="18" charset="0"/>
              </a:rPr>
              <a:t>5C – History</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6090574" y="801866"/>
            <a:ext cx="5306084" cy="5230634"/>
          </a:xfrm>
        </p:spPr>
        <p:txBody>
          <a:bodyPr anchor="ctr">
            <a:normAutofit/>
          </a:bodyPr>
          <a:lstStyle/>
          <a:p>
            <a:r>
              <a:rPr lang="en-US" sz="1900">
                <a:solidFill>
                  <a:srgbClr val="000000"/>
                </a:solidFill>
                <a:latin typeface="Times New Roman" panose="02020603050405020304" pitchFamily="18" charset="0"/>
                <a:cs typeface="Times New Roman" panose="02020603050405020304" pitchFamily="18" charset="0"/>
              </a:rPr>
              <a:t>In response to Recommendation 1.5 from the 2004 Review of System Office, the Curriculum Advisory Committee met in 2004 and 2005 and established the System Advisory Committee on Curriculum (SACC).  </a:t>
            </a:r>
          </a:p>
          <a:p>
            <a:r>
              <a:rPr lang="en-US" sz="1900">
                <a:solidFill>
                  <a:srgbClr val="000000"/>
                </a:solidFill>
                <a:latin typeface="Times New Roman" panose="02020603050405020304" pitchFamily="18" charset="0"/>
                <a:cs typeface="Times New Roman" panose="02020603050405020304" pitchFamily="18" charset="0"/>
              </a:rPr>
              <a:t>From 2005 – 2016, SACC served as the primary advisory body for curriculum matters in the state, </a:t>
            </a:r>
          </a:p>
          <a:p>
            <a:r>
              <a:rPr lang="en-US" sz="1900">
                <a:solidFill>
                  <a:srgbClr val="000000"/>
                </a:solidFill>
                <a:latin typeface="Times New Roman" panose="02020603050405020304" pitchFamily="18" charset="0"/>
                <a:cs typeface="Times New Roman" panose="02020603050405020304" pitchFamily="18" charset="0"/>
              </a:rPr>
              <a:t>In 2016, in order to fully address all aspects of Recommendation 1.5, SACC became the California Community Colleges Curriculum Committee (CCCCC, or 5C)  </a:t>
            </a:r>
          </a:p>
          <a:p>
            <a:r>
              <a:rPr lang="en-US" sz="1900">
                <a:solidFill>
                  <a:srgbClr val="000000"/>
                </a:solidFill>
                <a:latin typeface="Times New Roman" panose="02020603050405020304" pitchFamily="18" charset="0"/>
                <a:cs typeface="Times New Roman" panose="02020603050405020304" pitchFamily="18" charset="0"/>
              </a:rPr>
              <a:t>5C is a recommending body that provides policy, guidance, and policy guidance on all matters related to curriculum, including creation, implementation and endorsement of curriculum through the California Community College system.</a:t>
            </a:r>
          </a:p>
        </p:txBody>
      </p:sp>
    </p:spTree>
    <p:extLst>
      <p:ext uri="{BB962C8B-B14F-4D97-AF65-F5344CB8AC3E}">
        <p14:creationId xmlns:p14="http://schemas.microsoft.com/office/powerpoint/2010/main" val="1768332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Times New Roman" panose="02020603050405020304" pitchFamily="18" charset="0"/>
                <a:cs typeface="Times New Roman" panose="02020603050405020304" pitchFamily="18" charset="0"/>
              </a:rPr>
              <a:t>5C – Purpose and Responsibility</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6090574" y="801866"/>
            <a:ext cx="5306084" cy="5230634"/>
          </a:xfrm>
        </p:spPr>
        <p:txBody>
          <a:bodyPr anchor="ctr">
            <a:normAutofit/>
          </a:bodyPr>
          <a:lstStyle/>
          <a:p>
            <a:pPr marL="0" indent="0">
              <a:buNone/>
            </a:pPr>
            <a:endParaRPr lang="en-US" sz="2400" i="1" dirty="0">
              <a:solidFill>
                <a:srgbClr val="000000"/>
              </a:solidFill>
              <a:latin typeface="Times New Roman" panose="02020603050405020304" pitchFamily="18" charset="0"/>
              <a:cs typeface="Times New Roman" panose="02020603050405020304" pitchFamily="18" charset="0"/>
            </a:endParaRPr>
          </a:p>
          <a:p>
            <a:r>
              <a:rPr lang="en-US" sz="2400" dirty="0">
                <a:solidFill>
                  <a:srgbClr val="000000"/>
                </a:solidFill>
                <a:latin typeface="Times New Roman" panose="02020603050405020304" pitchFamily="18" charset="0"/>
                <a:cs typeface="Times New Roman" panose="02020603050405020304" pitchFamily="18" charset="0"/>
              </a:rPr>
              <a:t>Makes recommendations and provides guidance to the Chancellor’s Office on local and regional implementation of curriculum policy and regulations throughout the California Community College system, including general education, workforce, &amp; development education programs in credit, non-credit and not-for-credit areas. </a:t>
            </a:r>
          </a:p>
          <a:p>
            <a:pPr marL="0" indent="0">
              <a:buNone/>
            </a:pPr>
            <a:r>
              <a:rPr lang="en-US" sz="2400" dirty="0">
                <a:solidFill>
                  <a:srgbClr val="000000"/>
                </a:solidFill>
                <a:latin typeface="Times New Roman" panose="02020603050405020304" pitchFamily="18" charset="0"/>
                <a:cs typeface="Times New Roman" panose="02020603050405020304" pitchFamily="18" charset="0"/>
              </a:rPr>
              <a:t> </a:t>
            </a:r>
          </a:p>
          <a:p>
            <a:pPr marL="0" indent="0">
              <a:spcBef>
                <a:spcPts val="0"/>
              </a:spcBef>
              <a:buNone/>
            </a:pPr>
            <a:endParaRPr lang="en-U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5953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Times New Roman" panose="02020603050405020304" pitchFamily="18" charset="0"/>
                <a:cs typeface="Times New Roman" panose="02020603050405020304" pitchFamily="18" charset="0"/>
              </a:rPr>
              <a:t>5C – Purpose and Responsibility</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6090574" y="801866"/>
            <a:ext cx="5306084" cy="5230634"/>
          </a:xfrm>
        </p:spPr>
        <p:txBody>
          <a:bodyPr anchor="ctr">
            <a:normAutofit/>
          </a:bodyPr>
          <a:lstStyle/>
          <a:p>
            <a:pPr marL="0" indent="0">
              <a:buNone/>
            </a:pPr>
            <a:endParaRPr lang="en-US" sz="2200" i="1">
              <a:solidFill>
                <a:srgbClr val="000000"/>
              </a:solidFill>
              <a:latin typeface="Times New Roman" panose="02020603050405020304" pitchFamily="18" charset="0"/>
              <a:cs typeface="Times New Roman" panose="02020603050405020304" pitchFamily="18" charset="0"/>
            </a:endParaRPr>
          </a:p>
          <a:p>
            <a:r>
              <a:rPr lang="en-US" sz="2200">
                <a:solidFill>
                  <a:srgbClr val="000000"/>
                </a:solidFill>
                <a:latin typeface="Times New Roman" panose="02020603050405020304" pitchFamily="18" charset="0"/>
                <a:cs typeface="Times New Roman" panose="02020603050405020304" pitchFamily="18" charset="0"/>
              </a:rPr>
              <a:t>Responsible for the development and revision of </a:t>
            </a:r>
          </a:p>
          <a:p>
            <a:pPr lvl="1"/>
            <a:r>
              <a:rPr lang="en-US" sz="2200">
                <a:solidFill>
                  <a:srgbClr val="000000"/>
                </a:solidFill>
                <a:latin typeface="Times New Roman" panose="02020603050405020304" pitchFamily="18" charset="0"/>
                <a:cs typeface="Times New Roman" panose="02020603050405020304" pitchFamily="18" charset="0"/>
              </a:rPr>
              <a:t>All Title 5 regulations related to Curriculum and Instruction</a:t>
            </a:r>
          </a:p>
          <a:p>
            <a:pPr lvl="1"/>
            <a:r>
              <a:rPr lang="en-US" sz="2200">
                <a:solidFill>
                  <a:srgbClr val="000000"/>
                </a:solidFill>
                <a:latin typeface="Times New Roman" panose="02020603050405020304" pitchFamily="18" charset="0"/>
                <a:cs typeface="Times New Roman" panose="02020603050405020304" pitchFamily="18" charset="0"/>
              </a:rPr>
              <a:t>The PCAH</a:t>
            </a:r>
          </a:p>
          <a:p>
            <a:pPr lvl="1"/>
            <a:r>
              <a:rPr lang="en-US" sz="2200">
                <a:solidFill>
                  <a:srgbClr val="000000"/>
                </a:solidFill>
                <a:latin typeface="Times New Roman" panose="02020603050405020304" pitchFamily="18" charset="0"/>
                <a:cs typeface="Times New Roman" panose="02020603050405020304" pitchFamily="18" charset="0"/>
              </a:rPr>
              <a:t>The Baccalaureate Degree Handbook</a:t>
            </a:r>
          </a:p>
          <a:p>
            <a:pPr lvl="1"/>
            <a:r>
              <a:rPr lang="en-US" sz="2200">
                <a:solidFill>
                  <a:srgbClr val="000000"/>
                </a:solidFill>
                <a:latin typeface="Times New Roman" panose="02020603050405020304" pitchFamily="18" charset="0"/>
                <a:cs typeface="Times New Roman" panose="02020603050405020304" pitchFamily="18" charset="0"/>
              </a:rPr>
              <a:t>and all other recommendations that require approval by the Board of Governors.</a:t>
            </a:r>
          </a:p>
          <a:p>
            <a:r>
              <a:rPr lang="en-US" sz="2200">
                <a:solidFill>
                  <a:srgbClr val="000000"/>
                </a:solidFill>
                <a:latin typeface="Times New Roman" panose="02020603050405020304" pitchFamily="18" charset="0"/>
                <a:cs typeface="Times New Roman" panose="02020603050405020304" pitchFamily="18" charset="0"/>
              </a:rPr>
              <a:t>In formulating its recommendations to the Board of Governors, the 5C shall consult with all appropriate constituencies, and shall rely primarily on the advice and judgment of the Academic Senate.</a:t>
            </a:r>
          </a:p>
          <a:p>
            <a:pPr marL="0" indent="0">
              <a:spcBef>
                <a:spcPts val="0"/>
              </a:spcBef>
              <a:buNone/>
            </a:pPr>
            <a:endParaRPr lang="en-US" sz="220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165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640079" y="2053641"/>
            <a:ext cx="3669161" cy="2760098"/>
          </a:xfrm>
        </p:spPr>
        <p:txBody>
          <a:bodyPr>
            <a:normAutofit/>
          </a:bodyPr>
          <a:lstStyle/>
          <a:p>
            <a:r>
              <a:rPr lang="en-US" b="1">
                <a:solidFill>
                  <a:srgbClr val="FFFFFF"/>
                </a:solidFill>
                <a:latin typeface="Times New Roman" panose="02020603050405020304" pitchFamily="18" charset="0"/>
                <a:cs typeface="Times New Roman" panose="02020603050405020304" pitchFamily="18" charset="0"/>
              </a:rPr>
              <a:t>5C – Purpose and Responsibility</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6090574" y="801866"/>
            <a:ext cx="5306084" cy="5230634"/>
          </a:xfrm>
        </p:spPr>
        <p:txBody>
          <a:bodyPr anchor="ctr">
            <a:normAutofit/>
          </a:bodyPr>
          <a:lstStyle/>
          <a:p>
            <a:pPr fontAlgn="base"/>
            <a:r>
              <a:rPr lang="en-US" sz="2200">
                <a:solidFill>
                  <a:srgbClr val="000000"/>
                </a:solidFill>
                <a:latin typeface="Times New Roman" panose="02020603050405020304" pitchFamily="18" charset="0"/>
                <a:cs typeface="Times New Roman" panose="02020603050405020304" pitchFamily="18" charset="0"/>
              </a:rPr>
              <a:t>Advises the Chancellor’s Office on state-level curriculum certification processes to ensure quality, integrity, compliance, collaboration, flexibility, timeliness, and transparency, while putting the needs of students first. </a:t>
            </a:r>
          </a:p>
          <a:p>
            <a:pPr fontAlgn="base"/>
            <a:r>
              <a:rPr lang="en-US" sz="2200">
                <a:solidFill>
                  <a:srgbClr val="000000"/>
                </a:solidFill>
                <a:latin typeface="Times New Roman" panose="02020603050405020304" pitchFamily="18" charset="0"/>
                <a:cs typeface="Times New Roman" panose="02020603050405020304" pitchFamily="18" charset="0"/>
              </a:rPr>
              <a:t>Works with the Chancellor’s Office to ensure that all levels of local and regional curricular design and approval is faculty-led and driven by identified student need. </a:t>
            </a:r>
          </a:p>
          <a:p>
            <a:pPr fontAlgn="base"/>
            <a:r>
              <a:rPr lang="en-US" sz="2200">
                <a:solidFill>
                  <a:srgbClr val="000000"/>
                </a:solidFill>
                <a:latin typeface="Times New Roman" panose="02020603050405020304" pitchFamily="18" charset="0"/>
                <a:cs typeface="Times New Roman" panose="02020603050405020304" pitchFamily="18" charset="0"/>
              </a:rPr>
              <a:t>Advises the Chancellor’s Office on training programs for colleges and districts regarding submission of curriculum to the Chancellor’s Office. </a:t>
            </a:r>
          </a:p>
          <a:p>
            <a:pPr marL="0" indent="0">
              <a:spcBef>
                <a:spcPts val="0"/>
              </a:spcBef>
              <a:buNone/>
            </a:pPr>
            <a:endParaRPr lang="en-US" sz="220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7499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640079" y="2053641"/>
            <a:ext cx="3669161" cy="2760098"/>
          </a:xfrm>
        </p:spPr>
        <p:txBody>
          <a:bodyPr>
            <a:normAutofit/>
          </a:bodyPr>
          <a:lstStyle/>
          <a:p>
            <a:r>
              <a:rPr lang="en-US" sz="3400" b="1">
                <a:solidFill>
                  <a:srgbClr val="FFFFFF"/>
                </a:solidFill>
                <a:latin typeface="Times New Roman" panose="02020603050405020304" pitchFamily="18" charset="0"/>
                <a:cs typeface="Times New Roman" panose="02020603050405020304" pitchFamily="18" charset="0"/>
              </a:rPr>
              <a:t>5C – Decision Making and Recommendations</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6090574" y="801866"/>
            <a:ext cx="5306084" cy="5230634"/>
          </a:xfrm>
        </p:spPr>
        <p:txBody>
          <a:bodyPr anchor="ctr">
            <a:normAutofit/>
          </a:bodyPr>
          <a:lstStyle/>
          <a:p>
            <a:pPr fontAlgn="base"/>
            <a:r>
              <a:rPr lang="en-US" sz="2000">
                <a:solidFill>
                  <a:srgbClr val="000000"/>
                </a:solidFill>
                <a:latin typeface="Times New Roman" panose="02020603050405020304" pitchFamily="18" charset="0"/>
                <a:cs typeface="Times New Roman" panose="02020603050405020304" pitchFamily="18" charset="0"/>
              </a:rPr>
              <a:t>Recommendations to the Board of Governors, to the Chancellor through Consultation, and to the Vice Chancellor of Educational Services.  </a:t>
            </a:r>
          </a:p>
          <a:p>
            <a:pPr fontAlgn="base"/>
            <a:r>
              <a:rPr lang="en-US" sz="2000">
                <a:solidFill>
                  <a:srgbClr val="000000"/>
                </a:solidFill>
                <a:latin typeface="Times New Roman" panose="02020603050405020304" pitchFamily="18" charset="0"/>
                <a:cs typeface="Times New Roman" panose="02020603050405020304" pitchFamily="18" charset="0"/>
              </a:rPr>
              <a:t>Every effort to reach consensus when making decisions – if consensus is not reached, then decisions shall be made by vote of the voting membership.   </a:t>
            </a:r>
          </a:p>
          <a:p>
            <a:pPr fontAlgn="base"/>
            <a:r>
              <a:rPr lang="en-US" sz="2000">
                <a:solidFill>
                  <a:srgbClr val="000000"/>
                </a:solidFill>
                <a:latin typeface="Times New Roman" panose="02020603050405020304" pitchFamily="18" charset="0"/>
                <a:cs typeface="Times New Roman" panose="02020603050405020304" pitchFamily="18" charset="0"/>
              </a:rPr>
              <a:t>Recommendations will be sent forward in the following order:</a:t>
            </a:r>
          </a:p>
          <a:p>
            <a:pPr marL="914400" lvl="1" indent="-457200" fontAlgn="base">
              <a:buFont typeface="+mj-lt"/>
              <a:buAutoNum type="arabicPeriod"/>
            </a:pPr>
            <a:r>
              <a:rPr lang="en-US" sz="2000">
                <a:solidFill>
                  <a:srgbClr val="000000"/>
                </a:solidFill>
                <a:latin typeface="Times New Roman" panose="02020603050405020304" pitchFamily="18" charset="0"/>
                <a:cs typeface="Times New Roman" panose="02020603050405020304" pitchFamily="18" charset="0"/>
              </a:rPr>
              <a:t>Recommendations to the Vice Chancellor of Educational Services for action, legal interpretation, research, or other support as needed;</a:t>
            </a:r>
          </a:p>
          <a:p>
            <a:pPr marL="914400" lvl="1" indent="-457200" fontAlgn="base">
              <a:buFont typeface="+mj-lt"/>
              <a:buAutoNum type="arabicPeriod"/>
            </a:pPr>
            <a:r>
              <a:rPr lang="en-US" sz="2000">
                <a:solidFill>
                  <a:srgbClr val="000000"/>
                </a:solidFill>
                <a:latin typeface="Times New Roman" panose="02020603050405020304" pitchFamily="18" charset="0"/>
                <a:cs typeface="Times New Roman" panose="02020603050405020304" pitchFamily="18" charset="0"/>
              </a:rPr>
              <a:t>Recommendations to the Chancellor through Consultation</a:t>
            </a:r>
          </a:p>
          <a:p>
            <a:pPr marL="914400" lvl="1" indent="-457200" fontAlgn="base">
              <a:buFont typeface="+mj-lt"/>
              <a:buAutoNum type="arabicPeriod"/>
            </a:pPr>
            <a:r>
              <a:rPr lang="en-US" sz="2000">
                <a:solidFill>
                  <a:srgbClr val="000000"/>
                </a:solidFill>
                <a:latin typeface="Times New Roman" panose="02020603050405020304" pitchFamily="18" charset="0"/>
                <a:cs typeface="Times New Roman" panose="02020603050405020304" pitchFamily="18" charset="0"/>
              </a:rPr>
              <a:t>Recommendations that require Board of Governors approval  </a:t>
            </a:r>
          </a:p>
        </p:txBody>
      </p:sp>
    </p:spTree>
    <p:extLst>
      <p:ext uri="{BB962C8B-B14F-4D97-AF65-F5344CB8AC3E}">
        <p14:creationId xmlns:p14="http://schemas.microsoft.com/office/powerpoint/2010/main" val="2543367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patents4life.com/wp-content/uploads/2014/07/iStock_000041330984_Small.jpg">
            <a:extLst>
              <a:ext uri="{FF2B5EF4-FFF2-40B4-BE49-F238E27FC236}">
                <a16:creationId xmlns:a16="http://schemas.microsoft.com/office/drawing/2014/main" id="{3C278FE6-B20D-42EF-BAE5-12D4530BF715}"/>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2162826" y="1167009"/>
            <a:ext cx="7861318" cy="5089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435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FA1A116-6607-5543-A8C7-F52778A61D0C}"/>
              </a:ext>
            </a:extLst>
          </p:cNvPr>
          <p:cNvSpPr>
            <a:spLocks noGrp="1"/>
          </p:cNvSpPr>
          <p:nvPr>
            <p:ph type="title"/>
          </p:nvPr>
        </p:nvSpPr>
        <p:spPr>
          <a:xfrm>
            <a:off x="838199" y="4525347"/>
            <a:ext cx="6801321" cy="1737360"/>
          </a:xfrm>
        </p:spPr>
        <p:txBody>
          <a:bodyPr vert="horz" lIns="91440" tIns="45720" rIns="91440" bIns="45720" rtlCol="0" anchor="ctr">
            <a:normAutofit/>
          </a:bodyPr>
          <a:lstStyle/>
          <a:p>
            <a:pPr algn="r"/>
            <a:r>
              <a:rPr lang="en-US" sz="3800" kern="1200">
                <a:solidFill>
                  <a:schemeClr val="tx1"/>
                </a:solidFill>
                <a:latin typeface="+mj-lt"/>
                <a:ea typeface="+mj-ea"/>
                <a:cs typeface="+mj-cs"/>
              </a:rPr>
              <a:t>Ed Code, Title 5 Regulations, Standing Orders</a:t>
            </a:r>
            <a:br>
              <a:rPr lang="en-US" sz="3800" kern="1200">
                <a:solidFill>
                  <a:schemeClr val="tx1"/>
                </a:solidFill>
                <a:latin typeface="+mj-lt"/>
                <a:ea typeface="+mj-ea"/>
                <a:cs typeface="+mj-cs"/>
              </a:rPr>
            </a:br>
            <a:endParaRPr lang="en-US" sz="3800" kern="1200">
              <a:solidFill>
                <a:schemeClr val="tx1"/>
              </a:solidFill>
              <a:latin typeface="+mj-lt"/>
              <a:ea typeface="+mj-ea"/>
              <a:cs typeface="+mj-cs"/>
            </a:endParaRP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66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290C196-0F70-9549-934F-73D7DBDF0E11}"/>
              </a:ext>
            </a:extLst>
          </p:cNvPr>
          <p:cNvSpPr>
            <a:spLocks noGrp="1"/>
          </p:cNvSpPr>
          <p:nvPr>
            <p:ph type="title"/>
          </p:nvPr>
        </p:nvSpPr>
        <p:spPr>
          <a:xfrm>
            <a:off x="640079" y="4526280"/>
            <a:ext cx="7410681" cy="1737360"/>
          </a:xfrm>
        </p:spPr>
        <p:txBody>
          <a:bodyPr>
            <a:normAutofit/>
          </a:bodyPr>
          <a:lstStyle/>
          <a:p>
            <a:r>
              <a:rPr lang="en-US" sz="4800"/>
              <a:t>Role of the ASCCC</a:t>
            </a:r>
          </a:p>
        </p:txBody>
      </p:sp>
      <p:sp>
        <p:nvSpPr>
          <p:cNvPr id="3" name="Content Placeholder 2">
            <a:extLst>
              <a:ext uri="{FF2B5EF4-FFF2-40B4-BE49-F238E27FC236}">
                <a16:creationId xmlns:a16="http://schemas.microsoft.com/office/drawing/2014/main" id="{84FDDC79-7852-C644-B932-F943EC5B2289}"/>
              </a:ext>
            </a:extLst>
          </p:cNvPr>
          <p:cNvSpPr>
            <a:spLocks noGrp="1"/>
          </p:cNvSpPr>
          <p:nvPr>
            <p:ph idx="1"/>
          </p:nvPr>
        </p:nvSpPr>
        <p:spPr>
          <a:xfrm>
            <a:off x="640079" y="482271"/>
            <a:ext cx="5676639" cy="3930987"/>
          </a:xfrm>
        </p:spPr>
        <p:txBody>
          <a:bodyPr anchor="ctr">
            <a:normAutofit fontScale="85000" lnSpcReduction="10000"/>
          </a:bodyPr>
          <a:lstStyle/>
          <a:p>
            <a:pPr marL="0" indent="0">
              <a:lnSpc>
                <a:spcPct val="100000"/>
              </a:lnSpc>
              <a:buNone/>
            </a:pPr>
            <a:r>
              <a:rPr lang="en-US" sz="2400" dirty="0"/>
              <a:t>(a) An Academic Senate for the California Community Colleges has been established through ratification by local academic senates or faculty councils so that the community college faculty of California may have a formal and effective procedure for participating in the formation of state policies on academic and professional matters.</a:t>
            </a:r>
          </a:p>
          <a:p>
            <a:pPr marL="0" indent="0">
              <a:lnSpc>
                <a:spcPct val="100000"/>
              </a:lnSpc>
              <a:buNone/>
            </a:pPr>
            <a:r>
              <a:rPr lang="en-US" sz="2400" dirty="0"/>
              <a:t>(b) The Board of Governors recognizes the Academic Senate of the California Community Colleges as the representative of community college academic senates or faculty councils before the Board of Governors and Chancellor's Office.</a:t>
            </a:r>
            <a:endParaRPr lang="en-US" sz="1800" dirty="0"/>
          </a:p>
          <a:p>
            <a:pPr marL="0" indent="0">
              <a:lnSpc>
                <a:spcPct val="100000"/>
              </a:lnSpc>
              <a:buNone/>
            </a:pPr>
            <a:r>
              <a:rPr lang="en-US" sz="1700" dirty="0"/>
              <a:t>Title 5 §53206 – Academic Senate for California Community Colleges</a:t>
            </a:r>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205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E46C5B9-C66F-DF4B-9678-9A1620D38729}"/>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Academic Senate and Board of Governors</a:t>
            </a:r>
          </a:p>
        </p:txBody>
      </p:sp>
      <p:graphicFrame>
        <p:nvGraphicFramePr>
          <p:cNvPr id="20" name="Content Placeholder 2">
            <a:extLst>
              <a:ext uri="{FF2B5EF4-FFF2-40B4-BE49-F238E27FC236}">
                <a16:creationId xmlns:a16="http://schemas.microsoft.com/office/drawing/2014/main" id="{55D754DA-9574-4D82-B084-D45199F90403}"/>
              </a:ext>
            </a:extLst>
          </p:cNvPr>
          <p:cNvGraphicFramePr>
            <a:graphicFrameLocks noGrp="1"/>
          </p:cNvGraphicFramePr>
          <p:nvPr>
            <p:ph idx="1"/>
            <p:extLst>
              <p:ext uri="{D42A27DB-BD31-4B8C-83A1-F6EECF244321}">
                <p14:modId xmlns:p14="http://schemas.microsoft.com/office/powerpoint/2010/main" val="405882181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07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E46C5B9-C66F-DF4B-9678-9A1620D38729}"/>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Academic Senate and Board of Governors</a:t>
            </a:r>
          </a:p>
        </p:txBody>
      </p:sp>
      <p:graphicFrame>
        <p:nvGraphicFramePr>
          <p:cNvPr id="20" name="Content Placeholder 2">
            <a:extLst>
              <a:ext uri="{FF2B5EF4-FFF2-40B4-BE49-F238E27FC236}">
                <a16:creationId xmlns:a16="http://schemas.microsoft.com/office/drawing/2014/main" id="{C2E1A050-5A19-45F2-B031-E4DF90644DEA}"/>
              </a:ext>
            </a:extLst>
          </p:cNvPr>
          <p:cNvGraphicFramePr>
            <a:graphicFrameLocks noGrp="1"/>
          </p:cNvGraphicFramePr>
          <p:nvPr>
            <p:ph idx="1"/>
            <p:extLst>
              <p:ext uri="{D42A27DB-BD31-4B8C-83A1-F6EECF244321}">
                <p14:modId xmlns:p14="http://schemas.microsoft.com/office/powerpoint/2010/main" val="1497195467"/>
              </p:ext>
            </p:extLst>
          </p:nvPr>
        </p:nvGraphicFramePr>
        <p:xfrm>
          <a:off x="5010150" y="685800"/>
          <a:ext cx="6492875" cy="5629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0299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E6BEB482-6CE7-4D6C-AC19-BDA464730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33">
            <a:extLst>
              <a:ext uri="{FF2B5EF4-FFF2-40B4-BE49-F238E27FC236}">
                <a16:creationId xmlns:a16="http://schemas.microsoft.com/office/drawing/2014/main" id="{AB948C00-58B8-4380-A1A8-49F7136B1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662512" cy="6858000"/>
          </a:xfrm>
          <a:custGeom>
            <a:avLst/>
            <a:gdLst>
              <a:gd name="connsiteX0" fmla="*/ 0 w 7662512"/>
              <a:gd name="connsiteY0" fmla="*/ 0 h 6858000"/>
              <a:gd name="connsiteX1" fmla="*/ 1175396 w 7662512"/>
              <a:gd name="connsiteY1" fmla="*/ 0 h 6858000"/>
              <a:gd name="connsiteX2" fmla="*/ 3025507 w 7662512"/>
              <a:gd name="connsiteY2" fmla="*/ 0 h 6858000"/>
              <a:gd name="connsiteX3" fmla="*/ 7662512 w 7662512"/>
              <a:gd name="connsiteY3" fmla="*/ 0 h 6858000"/>
              <a:gd name="connsiteX4" fmla="*/ 7662512 w 7662512"/>
              <a:gd name="connsiteY4" fmla="*/ 1900238 h 6858000"/>
              <a:gd name="connsiteX5" fmla="*/ 7292096 w 7662512"/>
              <a:gd name="connsiteY5" fmla="*/ 2178050 h 6858000"/>
              <a:gd name="connsiteX6" fmla="*/ 7287862 w 7662512"/>
              <a:gd name="connsiteY6" fmla="*/ 2184400 h 6858000"/>
              <a:gd name="connsiteX7" fmla="*/ 7281512 w 7662512"/>
              <a:gd name="connsiteY7" fmla="*/ 2193925 h 6858000"/>
              <a:gd name="connsiteX8" fmla="*/ 7275162 w 7662512"/>
              <a:gd name="connsiteY8" fmla="*/ 2201863 h 6858000"/>
              <a:gd name="connsiteX9" fmla="*/ 7275162 w 7662512"/>
              <a:gd name="connsiteY9" fmla="*/ 2211388 h 6858000"/>
              <a:gd name="connsiteX10" fmla="*/ 7275162 w 7662512"/>
              <a:gd name="connsiteY10" fmla="*/ 2220913 h 6858000"/>
              <a:gd name="connsiteX11" fmla="*/ 7281512 w 7662512"/>
              <a:gd name="connsiteY11" fmla="*/ 2228850 h 6858000"/>
              <a:gd name="connsiteX12" fmla="*/ 7287862 w 7662512"/>
              <a:gd name="connsiteY12" fmla="*/ 2238375 h 6858000"/>
              <a:gd name="connsiteX13" fmla="*/ 7292096 w 7662512"/>
              <a:gd name="connsiteY13" fmla="*/ 2244725 h 6858000"/>
              <a:gd name="connsiteX14" fmla="*/ 7662512 w 7662512"/>
              <a:gd name="connsiteY14" fmla="*/ 2522538 h 6858000"/>
              <a:gd name="connsiteX15" fmla="*/ 7662512 w 7662512"/>
              <a:gd name="connsiteY15" fmla="*/ 6858000 h 6858000"/>
              <a:gd name="connsiteX16" fmla="*/ 3025507 w 7662512"/>
              <a:gd name="connsiteY16" fmla="*/ 6858000 h 6858000"/>
              <a:gd name="connsiteX17" fmla="*/ 1175396 w 7662512"/>
              <a:gd name="connsiteY17" fmla="*/ 6858000 h 6858000"/>
              <a:gd name="connsiteX18" fmla="*/ 0 w 7662512"/>
              <a:gd name="connsiteY1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662512" h="6858000">
                <a:moveTo>
                  <a:pt x="0" y="0"/>
                </a:moveTo>
                <a:lnTo>
                  <a:pt x="1175396" y="0"/>
                </a:lnTo>
                <a:lnTo>
                  <a:pt x="3025507" y="0"/>
                </a:lnTo>
                <a:lnTo>
                  <a:pt x="7662512" y="0"/>
                </a:lnTo>
                <a:lnTo>
                  <a:pt x="7662512" y="1900238"/>
                </a:lnTo>
                <a:lnTo>
                  <a:pt x="7292096" y="2178050"/>
                </a:lnTo>
                <a:lnTo>
                  <a:pt x="7287862" y="2184400"/>
                </a:lnTo>
                <a:lnTo>
                  <a:pt x="7281512" y="2193925"/>
                </a:lnTo>
                <a:lnTo>
                  <a:pt x="7275162" y="2201863"/>
                </a:lnTo>
                <a:lnTo>
                  <a:pt x="7275162" y="2211388"/>
                </a:lnTo>
                <a:lnTo>
                  <a:pt x="7275162" y="2220913"/>
                </a:lnTo>
                <a:lnTo>
                  <a:pt x="7281512" y="2228850"/>
                </a:lnTo>
                <a:lnTo>
                  <a:pt x="7287862" y="2238375"/>
                </a:lnTo>
                <a:lnTo>
                  <a:pt x="7292096" y="2244725"/>
                </a:lnTo>
                <a:lnTo>
                  <a:pt x="7662512" y="2522538"/>
                </a:lnTo>
                <a:lnTo>
                  <a:pt x="7662512" y="6858000"/>
                </a:lnTo>
                <a:lnTo>
                  <a:pt x="3025507" y="6858000"/>
                </a:lnTo>
                <a:lnTo>
                  <a:pt x="1175396"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p:cNvSpPr>
            <a:spLocks noGrp="1" noChangeArrowheads="1"/>
          </p:cNvSpPr>
          <p:nvPr>
            <p:ph type="title"/>
          </p:nvPr>
        </p:nvSpPr>
        <p:spPr>
          <a:xfrm>
            <a:off x="838200" y="365125"/>
            <a:ext cx="5986112" cy="1325563"/>
          </a:xfrm>
        </p:spPr>
        <p:txBody>
          <a:bodyPr>
            <a:normAutofit/>
          </a:bodyPr>
          <a:lstStyle/>
          <a:p>
            <a:pPr eaLnBrk="1" hangingPunct="1"/>
            <a:r>
              <a:rPr lang="en-US" altLang="en-US" sz="4000">
                <a:ea typeface="ＭＳ Ｐゴシック" panose="020B0600070205080204" pitchFamily="34" charset="-128"/>
              </a:rPr>
              <a:t>The Law—Education Code </a:t>
            </a:r>
          </a:p>
        </p:txBody>
      </p:sp>
      <p:sp>
        <p:nvSpPr>
          <p:cNvPr id="32771" name="Rectangle 3"/>
          <p:cNvSpPr>
            <a:spLocks noGrp="1" noChangeArrowheads="1"/>
          </p:cNvSpPr>
          <p:nvPr>
            <p:ph type="body" idx="1"/>
          </p:nvPr>
        </p:nvSpPr>
        <p:spPr>
          <a:xfrm>
            <a:off x="255181" y="1825625"/>
            <a:ext cx="6569131" cy="4745296"/>
          </a:xfrm>
        </p:spPr>
        <p:txBody>
          <a:bodyPr>
            <a:normAutofit fontScale="92500" lnSpcReduction="20000"/>
          </a:bodyPr>
          <a:lstStyle/>
          <a:p>
            <a:pPr marL="0" indent="0">
              <a:buNone/>
            </a:pPr>
            <a:endParaRPr lang="en-US" altLang="en-US" sz="2400" dirty="0">
              <a:ea typeface="ＭＳ Ｐゴシック" panose="020B0600070205080204" pitchFamily="34" charset="-128"/>
            </a:endParaRPr>
          </a:p>
          <a:p>
            <a:pPr marL="0" indent="0">
              <a:buNone/>
            </a:pPr>
            <a:r>
              <a:rPr lang="en-US" altLang="en-US" sz="2400" dirty="0">
                <a:ea typeface="ＭＳ Ｐゴシック" panose="020B0600070205080204" pitchFamily="34" charset="-128"/>
              </a:rPr>
              <a:t>Board of Governors shall establish "minimum standards" and local governing boards shall "establish procedures not inconsistent" with those standards to ensure the following:</a:t>
            </a:r>
          </a:p>
          <a:p>
            <a:pPr marL="0" indent="0"/>
            <a:endParaRPr lang="en-US" altLang="en-US" sz="2400" dirty="0">
              <a:ea typeface="ＭＳ Ｐゴシック" panose="020B0600070205080204" pitchFamily="34" charset="-128"/>
            </a:endParaRPr>
          </a:p>
          <a:p>
            <a:pPr lvl="1" eaLnBrk="1" hangingPunct="1"/>
            <a:r>
              <a:rPr lang="en-US" altLang="en-US" dirty="0"/>
              <a:t>Faculty, staff and students the right to participate effectively in district and college governance</a:t>
            </a:r>
          </a:p>
          <a:p>
            <a:pPr marL="0" indent="0"/>
            <a:endParaRPr lang="en-US" altLang="en-US" sz="2400" dirty="0">
              <a:ea typeface="ＭＳ Ｐゴシック" panose="020B0600070205080204" pitchFamily="34" charset="-128"/>
            </a:endParaRPr>
          </a:p>
          <a:p>
            <a:pPr lvl="1" eaLnBrk="1" hangingPunct="1"/>
            <a:r>
              <a:rPr lang="en-US" altLang="en-US" dirty="0"/>
              <a:t>The right of academic senates to assume primary responsibility for making recommendations in the areas of curriculum and academic standards. 	</a:t>
            </a:r>
          </a:p>
          <a:p>
            <a:pPr marL="0" indent="0"/>
            <a:endParaRPr lang="en-US" altLang="en-US" sz="2400" b="1" dirty="0">
              <a:ea typeface="ＭＳ Ｐゴシック" panose="020B0600070205080204" pitchFamily="34" charset="-128"/>
            </a:endParaRPr>
          </a:p>
          <a:p>
            <a:pPr marL="0" indent="0"/>
            <a:r>
              <a:rPr lang="en-US" altLang="en-US" sz="2400" dirty="0">
                <a:ea typeface="ＭＳ Ｐゴシック" panose="020B0600070205080204" pitchFamily="34" charset="-128"/>
              </a:rPr>
              <a:t>Education Code Sections 70901 and 70902</a:t>
            </a:r>
          </a:p>
          <a:p>
            <a:pPr marL="0" indent="0"/>
            <a:endParaRPr lang="en-US" altLang="en-US" sz="1900" dirty="0">
              <a:ea typeface="ＭＳ Ｐゴシック" panose="020B0600070205080204" pitchFamily="34" charset="-128"/>
            </a:endParaRPr>
          </a:p>
        </p:txBody>
      </p:sp>
      <p:sp>
        <p:nvSpPr>
          <p:cNvPr id="76" name="Rounded Rectangle 24">
            <a:extLst>
              <a:ext uri="{FF2B5EF4-FFF2-40B4-BE49-F238E27FC236}">
                <a16:creationId xmlns:a16="http://schemas.microsoft.com/office/drawing/2014/main" id="{AE6D64A5-8B93-4019-9FDC-75D3D7B87C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3746" y="958640"/>
            <a:ext cx="3354790" cy="4945244"/>
          </a:xfrm>
          <a:prstGeom prst="roundRect">
            <a:avLst>
              <a:gd name="adj" fmla="val 3513"/>
            </a:avLst>
          </a:prstGeom>
          <a:solidFill>
            <a:srgbClr val="FFFFFF"/>
          </a:solidFill>
          <a:ln w="15875">
            <a:solidFill>
              <a:srgbClr val="6B544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C092420-88D1-A647-8EAD-6B2DC8870EE1}"/>
              </a:ext>
            </a:extLst>
          </p:cNvPr>
          <p:cNvPicPr>
            <a:picLocks noChangeAspect="1"/>
          </p:cNvPicPr>
          <p:nvPr/>
        </p:nvPicPr>
        <p:blipFill rotWithShape="1">
          <a:blip r:embed="rId3"/>
          <a:srcRect l="19809" r="17027" b="-2"/>
          <a:stretch/>
        </p:blipFill>
        <p:spPr>
          <a:xfrm>
            <a:off x="8558196" y="1263897"/>
            <a:ext cx="2735071" cy="4330205"/>
          </a:xfrm>
          <a:prstGeom prst="rect">
            <a:avLst/>
          </a:prstGeom>
        </p:spPr>
      </p:pic>
    </p:spTree>
    <p:extLst>
      <p:ext uri="{BB962C8B-B14F-4D97-AF65-F5344CB8AC3E}">
        <p14:creationId xmlns:p14="http://schemas.microsoft.com/office/powerpoint/2010/main" val="187504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626" name="Rectangle 2"/>
          <p:cNvSpPr>
            <a:spLocks noGrp="1" noChangeArrowheads="1"/>
          </p:cNvSpPr>
          <p:nvPr>
            <p:ph type="title"/>
          </p:nvPr>
        </p:nvSpPr>
        <p:spPr>
          <a:xfrm>
            <a:off x="640079" y="4526280"/>
            <a:ext cx="7410681" cy="1737360"/>
          </a:xfrm>
        </p:spPr>
        <p:txBody>
          <a:bodyPr>
            <a:normAutofit/>
          </a:bodyPr>
          <a:lstStyle/>
          <a:p>
            <a:pPr eaLnBrk="1" hangingPunct="1"/>
            <a:r>
              <a:rPr lang="en-US" altLang="en-US" sz="4800">
                <a:ea typeface="ＭＳ Ｐゴシック" panose="020B0600070205080204" pitchFamily="34" charset="-128"/>
              </a:rPr>
              <a:t>Title 5 Terminology:  Effective Participation</a:t>
            </a:r>
          </a:p>
        </p:txBody>
      </p:sp>
      <p:sp>
        <p:nvSpPr>
          <p:cNvPr id="26627" name="Rectangle 3"/>
          <p:cNvSpPr>
            <a:spLocks noGrp="1" noChangeArrowheads="1"/>
          </p:cNvSpPr>
          <p:nvPr>
            <p:ph type="body" idx="1"/>
          </p:nvPr>
        </p:nvSpPr>
        <p:spPr>
          <a:xfrm>
            <a:off x="640080" y="595293"/>
            <a:ext cx="6404187" cy="3930987"/>
          </a:xfrm>
        </p:spPr>
        <p:txBody>
          <a:bodyPr anchor="ctr">
            <a:normAutofit/>
          </a:bodyPr>
          <a:lstStyle/>
          <a:p>
            <a:pPr marL="0" indent="0">
              <a:buNone/>
            </a:pPr>
            <a:endParaRPr lang="en-US" altLang="en-US" sz="2400" dirty="0">
              <a:ea typeface="ＭＳ Ｐゴシック" panose="020B0600070205080204" pitchFamily="34" charset="-128"/>
            </a:endParaRPr>
          </a:p>
          <a:p>
            <a:pPr marL="0" indent="0">
              <a:buNone/>
            </a:pPr>
            <a:r>
              <a:rPr lang="en-US" altLang="en-US" sz="2400" dirty="0">
                <a:ea typeface="ＭＳ Ｐゴシック" panose="020B0600070205080204" pitchFamily="34" charset="-128"/>
              </a:rPr>
              <a:t>Participating effectively in district and college governance is shared involvement in the decision-making process.</a:t>
            </a:r>
          </a:p>
          <a:p>
            <a:pPr marL="0" indent="0"/>
            <a:endParaRPr lang="en-US" altLang="en-US" sz="2400" dirty="0">
              <a:ea typeface="ＭＳ Ｐゴシック" panose="020B0600070205080204" pitchFamily="34" charset="-128"/>
            </a:endParaRPr>
          </a:p>
          <a:p>
            <a:pPr lvl="1" eaLnBrk="1" hangingPunct="1">
              <a:spcAft>
                <a:spcPct val="50000"/>
              </a:spcAft>
            </a:pPr>
            <a:r>
              <a:rPr lang="en-US" altLang="en-US" dirty="0"/>
              <a:t>It does not imply total agreement;</a:t>
            </a:r>
          </a:p>
          <a:p>
            <a:pPr lvl="1" eaLnBrk="1" hangingPunct="1">
              <a:spcAft>
                <a:spcPct val="50000"/>
              </a:spcAft>
            </a:pPr>
            <a:r>
              <a:rPr lang="en-US" altLang="en-US" dirty="0"/>
              <a:t>The same level of involvement by all is not required; and</a:t>
            </a:r>
          </a:p>
          <a:p>
            <a:pPr lvl="1" eaLnBrk="1" hangingPunct="1"/>
            <a:r>
              <a:rPr lang="en-US" altLang="en-US" dirty="0"/>
              <a:t>Final decisions rest with the board.</a:t>
            </a:r>
          </a:p>
          <a:p>
            <a:pPr marL="0" indent="0"/>
            <a:endParaRPr lang="en-US" altLang="en-US" sz="1800" dirty="0">
              <a:ea typeface="ＭＳ Ｐゴシック" panose="020B0600070205080204" pitchFamily="34" charset="-128"/>
            </a:endParaRPr>
          </a:p>
        </p:txBody>
      </p:sp>
      <p:sp>
        <p:nvSpPr>
          <p:cNvPr id="74" name="Freeform: Shape 73">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6" name="Straight Connector 75">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Oval 77">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Oval 79">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322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626" name="Rectangle 2"/>
          <p:cNvSpPr>
            <a:spLocks noGrp="1" noChangeArrowheads="1"/>
          </p:cNvSpPr>
          <p:nvPr>
            <p:ph type="title"/>
          </p:nvPr>
        </p:nvSpPr>
        <p:spPr>
          <a:xfrm>
            <a:off x="640079" y="4526280"/>
            <a:ext cx="7410681" cy="1737360"/>
          </a:xfrm>
        </p:spPr>
        <p:txBody>
          <a:bodyPr>
            <a:normAutofit/>
          </a:bodyPr>
          <a:lstStyle/>
          <a:p>
            <a:pPr eaLnBrk="1" hangingPunct="1"/>
            <a:r>
              <a:rPr lang="en-US" altLang="en-US" sz="4800" dirty="0">
                <a:ea typeface="ＭＳ Ｐゴシック" panose="020B0600070205080204" pitchFamily="34" charset="-128"/>
              </a:rPr>
              <a:t>Title 5 Terminology:  Effective Participation</a:t>
            </a:r>
          </a:p>
        </p:txBody>
      </p:sp>
      <p:sp>
        <p:nvSpPr>
          <p:cNvPr id="26627" name="Rectangle 3"/>
          <p:cNvSpPr>
            <a:spLocks noGrp="1" noChangeArrowheads="1"/>
          </p:cNvSpPr>
          <p:nvPr>
            <p:ph type="body" idx="1"/>
          </p:nvPr>
        </p:nvSpPr>
        <p:spPr>
          <a:xfrm>
            <a:off x="640080" y="595293"/>
            <a:ext cx="6370320" cy="4270672"/>
          </a:xfrm>
        </p:spPr>
        <p:txBody>
          <a:bodyPr anchor="t">
            <a:normAutofit/>
          </a:bodyPr>
          <a:lstStyle/>
          <a:p>
            <a:pPr marL="0" indent="0">
              <a:buNone/>
            </a:pPr>
            <a:r>
              <a:rPr lang="en-US" altLang="en-US" sz="2400" dirty="0">
                <a:solidFill>
                  <a:srgbClr val="0070C0"/>
                </a:solidFill>
                <a:ea typeface="ＭＳ Ｐゴシック" panose="020B0600070205080204" pitchFamily="34" charset="-128"/>
              </a:rPr>
              <a:t>What does that mean at the state level?</a:t>
            </a:r>
          </a:p>
          <a:p>
            <a:pPr marL="0" indent="0">
              <a:spcAft>
                <a:spcPts val="1200"/>
              </a:spcAft>
              <a:buNone/>
            </a:pPr>
            <a:r>
              <a:rPr lang="en-US" altLang="en-US" sz="2400" dirty="0">
                <a:ea typeface="ＭＳ Ｐゴシック" panose="020B0600070205080204" pitchFamily="34" charset="-128"/>
              </a:rPr>
              <a:t>Accreditation, Curriculum and Ed. Policy all invite other stakeholders to join committee</a:t>
            </a:r>
          </a:p>
          <a:p>
            <a:pPr marL="0" indent="0">
              <a:spcAft>
                <a:spcPts val="1200"/>
              </a:spcAft>
              <a:buNone/>
            </a:pPr>
            <a:r>
              <a:rPr lang="en-US" altLang="en-US" sz="2400" dirty="0">
                <a:ea typeface="ＭＳ Ｐゴシック" panose="020B0600070205080204" pitchFamily="34" charset="-128"/>
              </a:rPr>
              <a:t>We invite all stakeholder groups to attend plenary sessions and other institutes</a:t>
            </a:r>
          </a:p>
          <a:p>
            <a:pPr marL="0" indent="0">
              <a:spcAft>
                <a:spcPts val="1200"/>
              </a:spcAft>
              <a:buNone/>
            </a:pPr>
            <a:r>
              <a:rPr lang="en-US" altLang="en-US" sz="2400" dirty="0">
                <a:ea typeface="ＭＳ Ｐゴシック" panose="020B0600070205080204" pitchFamily="34" charset="-128"/>
              </a:rPr>
              <a:t>We invite liaisons to Executive Committee meetings</a:t>
            </a:r>
            <a:endParaRPr lang="en-US" altLang="en-US" sz="2400" dirty="0"/>
          </a:p>
          <a:p>
            <a:pPr marL="0" indent="0"/>
            <a:endParaRPr lang="en-US" altLang="en-US" sz="1800" dirty="0">
              <a:ea typeface="ＭＳ Ｐゴシック" panose="020B0600070205080204" pitchFamily="34" charset="-128"/>
            </a:endParaRPr>
          </a:p>
        </p:txBody>
      </p:sp>
      <p:sp>
        <p:nvSpPr>
          <p:cNvPr id="74" name="Freeform: Shape 73">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6" name="Straight Connector 75">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Oval 77">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Oval 79">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7435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1160</TotalTime>
  <Words>1133</Words>
  <Application>Microsoft Macintosh PowerPoint</Application>
  <PresentationFormat>Widescreen</PresentationFormat>
  <Paragraphs>152</Paragraphs>
  <Slides>25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ＭＳ Ｐゴシック</vt:lpstr>
      <vt:lpstr>Arial</vt:lpstr>
      <vt:lpstr>Calibri</vt:lpstr>
      <vt:lpstr>Calibri Light</vt:lpstr>
      <vt:lpstr>Times New Roman</vt:lpstr>
      <vt:lpstr>Office Theme</vt:lpstr>
      <vt:lpstr>Collegial Process at the State Level</vt:lpstr>
      <vt:lpstr>Overview</vt:lpstr>
      <vt:lpstr>Ed Code, Title 5 Regulations, Standing Orders </vt:lpstr>
      <vt:lpstr>Role of the ASCCC</vt:lpstr>
      <vt:lpstr>Academic Senate and Board of Governors</vt:lpstr>
      <vt:lpstr>Academic Senate and Board of Governors</vt:lpstr>
      <vt:lpstr>The Law—Education Code </vt:lpstr>
      <vt:lpstr>Title 5 Terminology:  Effective Participation</vt:lpstr>
      <vt:lpstr>Title 5 Terminology:  Effective Participation</vt:lpstr>
      <vt:lpstr>Regular Order </vt:lpstr>
      <vt:lpstr>BoG Policy on Consultation</vt:lpstr>
      <vt:lpstr>Consultation Council - Representation</vt:lpstr>
      <vt:lpstr>Consultation Council - Function</vt:lpstr>
      <vt:lpstr>Meeting with the Chancellor &amp; CO</vt:lpstr>
      <vt:lpstr>Board of Governors</vt:lpstr>
      <vt:lpstr>Working with System Partners</vt:lpstr>
      <vt:lpstr>Working with External Stakeholders</vt:lpstr>
      <vt:lpstr>The Role of 5C </vt:lpstr>
      <vt:lpstr>California Community Colleges Curriculum Committee (5C)</vt:lpstr>
      <vt:lpstr>5C – History</vt:lpstr>
      <vt:lpstr>5C – Purpose and Responsibility</vt:lpstr>
      <vt:lpstr>5C – Purpose and Responsibility</vt:lpstr>
      <vt:lpstr>5C – Purpose and Responsibility</vt:lpstr>
      <vt:lpstr>5C – Decision Making and Recommendations</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The “10+1” and Shared Governance</dc:title>
  <dc:creator>Virginia May</dc:creator>
  <cp:lastModifiedBy>Virginia May</cp:lastModifiedBy>
  <cp:revision>133</cp:revision>
  <dcterms:created xsi:type="dcterms:W3CDTF">2017-10-02T12:56:57Z</dcterms:created>
  <dcterms:modified xsi:type="dcterms:W3CDTF">2018-10-31T13:18:06Z</dcterms:modified>
</cp:coreProperties>
</file>