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39" r:id="rId1"/>
  </p:sldMasterIdLst>
  <p:notesMasterIdLst>
    <p:notesMasterId r:id="rId15"/>
  </p:notesMasterIdLst>
  <p:sldIdLst>
    <p:sldId id="256" r:id="rId2"/>
    <p:sldId id="257" r:id="rId3"/>
    <p:sldId id="264" r:id="rId4"/>
    <p:sldId id="258" r:id="rId5"/>
    <p:sldId id="260" r:id="rId6"/>
    <p:sldId id="259" r:id="rId7"/>
    <p:sldId id="261" r:id="rId8"/>
    <p:sldId id="268" r:id="rId9"/>
    <p:sldId id="262" r:id="rId10"/>
    <p:sldId id="265" r:id="rId11"/>
    <p:sldId id="267" r:id="rId12"/>
    <p:sldId id="266"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79" d="100"/>
          <a:sy n="79" d="100"/>
        </p:scale>
        <p:origin x="-119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596C5-C06B-114A-906C-AE9B0CF10D49}" type="datetimeFigureOut">
              <a:rPr lang="en-US" smtClean="0"/>
              <a:pPr/>
              <a:t>7/5/16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61455-D2D4-1E40-9F25-40B1B3A5A9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fld id="{EAB61455-D2D4-1E40-9F25-40B1B3A5A9C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F6A0E5B-E0D7-B74B-A278-C176FE458160}" type="datetimeFigureOut">
              <a:rPr lang="en-US" smtClean="0"/>
              <a:pPr/>
              <a:t>7/5/16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A0E5B-E0D7-B74B-A278-C176FE458160}" type="datetimeFigureOut">
              <a:rPr lang="en-US" smtClean="0"/>
              <a:pPr/>
              <a:t>7/5/16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FB599-47F8-7B47-B62B-BABB2E6076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A0E5B-E0D7-B74B-A278-C176FE458160}" type="datetimeFigureOut">
              <a:rPr lang="en-US" smtClean="0"/>
              <a:pPr/>
              <a:t>7/5/16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0DFB599-47F8-7B47-B62B-BABB2E6076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A0E5B-E0D7-B74B-A278-C176FE458160}" type="datetimeFigureOut">
              <a:rPr lang="en-US" smtClean="0"/>
              <a:pPr/>
              <a:t>7/5/16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FB599-47F8-7B47-B62B-BABB2E6076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6A0E5B-E0D7-B74B-A278-C176FE458160}" type="datetimeFigureOut">
              <a:rPr lang="en-US" smtClean="0"/>
              <a:pPr/>
              <a:t>7/5/16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FB599-47F8-7B47-B62B-BABB2E6076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6A0E5B-E0D7-B74B-A278-C176FE458160}" type="datetimeFigureOut">
              <a:rPr lang="en-US" smtClean="0"/>
              <a:pPr/>
              <a:t>7/5/16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FB599-47F8-7B47-B62B-BABB2E6076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6A0E5B-E0D7-B74B-A278-C176FE458160}" type="datetimeFigureOut">
              <a:rPr lang="en-US" smtClean="0"/>
              <a:pPr/>
              <a:t>7/5/16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DFB599-47F8-7B47-B62B-BABB2E6076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6A0E5B-E0D7-B74B-A278-C176FE458160}" type="datetimeFigureOut">
              <a:rPr lang="en-US" smtClean="0"/>
              <a:pPr/>
              <a:t>7/5/16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DFB599-47F8-7B47-B62B-BABB2E6076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A0E5B-E0D7-B74B-A278-C176FE458160}" type="datetimeFigureOut">
              <a:rPr lang="en-US" smtClean="0"/>
              <a:pPr/>
              <a:t>7/5/16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DFB599-47F8-7B47-B62B-BABB2E6076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6A0E5B-E0D7-B74B-A278-C176FE458160}" type="datetimeFigureOut">
              <a:rPr lang="en-US" smtClean="0"/>
              <a:pPr/>
              <a:t>7/5/16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FB599-47F8-7B47-B62B-BABB2E607699}"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F6A0E5B-E0D7-B74B-A278-C176FE458160}" type="datetimeFigureOut">
              <a:rPr lang="en-US" smtClean="0"/>
              <a:pPr/>
              <a:t>7/5/16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0DFB599-47F8-7B47-B62B-BABB2E60769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8F6A0E5B-E0D7-B74B-A278-C176FE458160}" type="datetimeFigureOut">
              <a:rPr lang="en-US" smtClean="0"/>
              <a:pPr/>
              <a:t>7/5/16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10DFB599-47F8-7B47-B62B-BABB2E6076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morse@lbcc.edu" TargetMode="External"/><Relationship Id="rId3" Type="http://schemas.openxmlformats.org/officeDocument/2006/relationships/hyperlink" Target="mailto:galizio@ccleagu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93100"/>
            <a:ext cx="7772400" cy="2793099"/>
          </a:xfrm>
        </p:spPr>
        <p:txBody>
          <a:bodyPr>
            <a:normAutofit fontScale="90000"/>
          </a:bodyPr>
          <a:lstStyle/>
          <a:p>
            <a:r>
              <a:rPr lang="en-US" b="1" dirty="0"/>
              <a:t>Explaining and Communicating Faculty Purview over Curriculum to Board Members and External Stakeholders</a:t>
            </a:r>
            <a:r>
              <a:rPr lang="en-US" dirty="0" smtClean="0"/>
              <a:t> </a:t>
            </a:r>
            <a:endParaRPr lang="en-US" dirty="0"/>
          </a:p>
        </p:txBody>
      </p:sp>
      <p:sp>
        <p:nvSpPr>
          <p:cNvPr id="3" name="Subtitle 2"/>
          <p:cNvSpPr>
            <a:spLocks noGrp="1"/>
          </p:cNvSpPr>
          <p:nvPr>
            <p:ph type="subTitle" idx="1"/>
          </p:nvPr>
        </p:nvSpPr>
        <p:spPr>
          <a:xfrm>
            <a:off x="1371600" y="5381590"/>
            <a:ext cx="6400800" cy="1189190"/>
          </a:xfrm>
        </p:spPr>
        <p:txBody>
          <a:bodyPr>
            <a:normAutofit/>
          </a:bodyPr>
          <a:lstStyle/>
          <a:p>
            <a:r>
              <a:rPr lang="en-US" dirty="0"/>
              <a:t>Larry </a:t>
            </a:r>
            <a:r>
              <a:rPr lang="en-US" dirty="0" err="1"/>
              <a:t>Galizio</a:t>
            </a:r>
            <a:r>
              <a:rPr lang="en-US" dirty="0"/>
              <a:t>, Community College League of California President and CEO</a:t>
            </a:r>
          </a:p>
          <a:p>
            <a:r>
              <a:rPr lang="en-US" dirty="0"/>
              <a:t>David Morse, ASCCC</a:t>
            </a:r>
            <a:r>
              <a:rPr lang="en-US" dirty="0" smtClean="0"/>
              <a:t> Past </a:t>
            </a:r>
            <a:r>
              <a:rPr lang="en-US" dirty="0"/>
              <a:t>President</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with Local Boards</a:t>
            </a:r>
            <a:br>
              <a:rPr lang="en-US" dirty="0" smtClean="0"/>
            </a:br>
            <a:r>
              <a:rPr lang="en-US" dirty="0" smtClean="0"/>
              <a:t>—and others</a:t>
            </a:r>
            <a:endParaRPr lang="en-US" dirty="0"/>
          </a:p>
        </p:txBody>
      </p:sp>
      <p:sp>
        <p:nvSpPr>
          <p:cNvPr id="3" name="Content Placeholder 2"/>
          <p:cNvSpPr>
            <a:spLocks noGrp="1"/>
          </p:cNvSpPr>
          <p:nvPr>
            <p:ph idx="1"/>
          </p:nvPr>
        </p:nvSpPr>
        <p:spPr/>
        <p:txBody>
          <a:bodyPr/>
          <a:lstStyle/>
          <a:p>
            <a:pPr>
              <a:buNone/>
            </a:pPr>
            <a:r>
              <a:rPr lang="en-US" dirty="0" smtClean="0"/>
              <a:t>	Aside </a:t>
            </a:r>
            <a:r>
              <a:rPr lang="en-US" dirty="0"/>
              <a:t>from</a:t>
            </a:r>
            <a:r>
              <a:rPr lang="en-US" dirty="0" smtClean="0"/>
              <a:t> the previous issue of balancing detail, what other </a:t>
            </a:r>
            <a:r>
              <a:rPr lang="en-US" dirty="0"/>
              <a:t>pitfalls</a:t>
            </a:r>
            <a:r>
              <a:rPr lang="en-US" dirty="0" smtClean="0"/>
              <a:t> may faculty leaders need </a:t>
            </a:r>
            <a:r>
              <a:rPr lang="en-US" dirty="0"/>
              <a:t>to avoid in talking to boards and others about senate roles and responsibilities?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for Discussion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The college’s English faculty bring a request to the college curriculum committee to raise the unit value and instructional hours for freshman composition from three hours per week to four.  The vice-president of instruction voices objections to such a change at the curriculum committee meeting, but the curriculum committee approves it, following all established processes in doing so.  When the proposal goes to the local board, the college administration urges the board to reject it.  A group of local students also speaks against the proposal at the board meeting. With little public discussion, the board rejects the change.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Scenario for Discussion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The </a:t>
            </a:r>
            <a:r>
              <a:rPr lang="en-US" dirty="0"/>
              <a:t>matriculation committee, charged by the academic senate with </a:t>
            </a:r>
            <a:r>
              <a:rPr lang="en-US" dirty="0" smtClean="0"/>
              <a:t>developing proposals </a:t>
            </a:r>
            <a:r>
              <a:rPr lang="en-US" dirty="0"/>
              <a:t>in the area of student preparation and success, has developed a plan </a:t>
            </a:r>
            <a:r>
              <a:rPr lang="en-US" dirty="0" smtClean="0"/>
              <a:t>for instructor </a:t>
            </a:r>
            <a:r>
              <a:rPr lang="en-US" dirty="0"/>
              <a:t>advisors. Following this plan, instructors would do academic advising</a:t>
            </a:r>
            <a:r>
              <a:rPr lang="en-US" dirty="0" smtClean="0"/>
              <a:t>, particularly </a:t>
            </a:r>
            <a:r>
              <a:rPr lang="en-US" dirty="0"/>
              <a:t>program planning, for students majoring in the instructor’s </a:t>
            </a:r>
            <a:r>
              <a:rPr lang="en-US" dirty="0" smtClean="0"/>
              <a:t>discipline. This </a:t>
            </a:r>
            <a:r>
              <a:rPr lang="en-US" dirty="0"/>
              <a:t>is a new practice that has not been tried before. The advising would be </a:t>
            </a:r>
            <a:r>
              <a:rPr lang="en-US" dirty="0" smtClean="0"/>
              <a:t>done during </a:t>
            </a:r>
            <a:r>
              <a:rPr lang="en-US" dirty="0"/>
              <a:t>normal office hours so that additional work hours would not be added. </a:t>
            </a:r>
            <a:r>
              <a:rPr lang="en-US" dirty="0" smtClean="0"/>
              <a:t>The academic </a:t>
            </a:r>
            <a:r>
              <a:rPr lang="en-US" dirty="0"/>
              <a:t>senate</a:t>
            </a:r>
            <a:r>
              <a:rPr lang="en-US" dirty="0" smtClean="0"/>
              <a:t> approves the proposal and, working with the administration, forwards it to </a:t>
            </a:r>
            <a:r>
              <a:rPr lang="en-US" dirty="0"/>
              <a:t>the governing board.</a:t>
            </a:r>
            <a:r>
              <a:rPr lang="en-US" dirty="0" smtClean="0"/>
              <a:t> At the board meeting, the faculty union president speaks against the proposal, stating that it would to </a:t>
            </a:r>
            <a:r>
              <a:rPr lang="en-US" dirty="0"/>
              <a:t>the instructor job description and </a:t>
            </a:r>
            <a:r>
              <a:rPr lang="en-US" dirty="0" smtClean="0"/>
              <a:t>thus falls </a:t>
            </a:r>
            <a:r>
              <a:rPr lang="en-US" dirty="0"/>
              <a:t>under working conditions.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Coming</a:t>
            </a:r>
            <a:endParaRPr lang="en-US" dirty="0"/>
          </a:p>
        </p:txBody>
      </p:sp>
      <p:sp>
        <p:nvSpPr>
          <p:cNvPr id="3" name="Content Placeholder 2"/>
          <p:cNvSpPr>
            <a:spLocks noGrp="1"/>
          </p:cNvSpPr>
          <p:nvPr>
            <p:ph idx="1"/>
          </p:nvPr>
        </p:nvSpPr>
        <p:spPr/>
        <p:txBody>
          <a:bodyPr/>
          <a:lstStyle/>
          <a:p>
            <a:pPr algn="ctr">
              <a:buNone/>
            </a:pPr>
            <a:r>
              <a:rPr lang="en-US" dirty="0" smtClean="0"/>
              <a:t>David Morse:  </a:t>
            </a:r>
            <a:r>
              <a:rPr lang="en-US" dirty="0" smtClean="0">
                <a:hlinkClick r:id="rId2"/>
              </a:rPr>
              <a:t>dmorse@lbcc.edu</a:t>
            </a:r>
            <a:endParaRPr lang="en-US" dirty="0" smtClean="0"/>
          </a:p>
          <a:p>
            <a:pPr algn="ctr">
              <a:buNone/>
            </a:pPr>
            <a:r>
              <a:rPr lang="en-US" dirty="0" smtClean="0"/>
              <a:t>Larry </a:t>
            </a:r>
            <a:r>
              <a:rPr lang="en-US" dirty="0" err="1" smtClean="0"/>
              <a:t>Galizio</a:t>
            </a:r>
            <a:r>
              <a:rPr lang="en-US" dirty="0" smtClean="0"/>
              <a:t>:  </a:t>
            </a:r>
            <a:r>
              <a:rPr lang="en-US" dirty="0" smtClean="0">
                <a:hlinkClick r:id="rId3"/>
              </a:rPr>
              <a:t>galizio@ccleague.org</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as </a:t>
            </a:r>
            <a:br>
              <a:rPr lang="en-US" dirty="0" smtClean="0"/>
            </a:br>
            <a:r>
              <a:rPr lang="en-US" dirty="0" smtClean="0"/>
              <a:t>Academic Senate Purview</a:t>
            </a:r>
            <a:endParaRPr lang="en-US" dirty="0"/>
          </a:p>
        </p:txBody>
      </p:sp>
      <p:sp>
        <p:nvSpPr>
          <p:cNvPr id="3" name="Content Placeholder 2"/>
          <p:cNvSpPr>
            <a:spLocks noGrp="1"/>
          </p:cNvSpPr>
          <p:nvPr>
            <p:ph idx="1"/>
          </p:nvPr>
        </p:nvSpPr>
        <p:spPr/>
        <p:txBody>
          <a:bodyPr>
            <a:normAutofit/>
          </a:bodyPr>
          <a:lstStyle/>
          <a:p>
            <a:pPr marL="0" indent="0">
              <a:lnSpc>
                <a:spcPct val="90000"/>
              </a:lnSpc>
              <a:buNone/>
            </a:pPr>
            <a:r>
              <a:rPr lang="en-US" sz="2500" dirty="0" smtClean="0">
                <a:ea typeface="ＭＳ Ｐゴシック" pitchFamily="-107" charset="-128"/>
              </a:rPr>
              <a:t>Education Code Sections 70901 and 70902:</a:t>
            </a:r>
          </a:p>
          <a:p>
            <a:pPr marL="0" indent="0">
              <a:lnSpc>
                <a:spcPct val="90000"/>
              </a:lnSpc>
              <a:buNone/>
            </a:pPr>
            <a:r>
              <a:rPr lang="en-US" sz="2500" dirty="0" smtClean="0">
                <a:ea typeface="ＭＳ Ｐゴシック" pitchFamily="-107" charset="-128"/>
              </a:rPr>
              <a:t>The Board of Governors shall establish "minimum standards" and local governing boards shall "establish procedures not inconsistent" with those standards to ensure the following:</a:t>
            </a:r>
          </a:p>
          <a:p>
            <a:pPr marL="0" indent="0">
              <a:lnSpc>
                <a:spcPct val="90000"/>
              </a:lnSpc>
            </a:pPr>
            <a:endParaRPr lang="en-US" sz="2500" dirty="0" smtClean="0">
              <a:ea typeface="ＭＳ Ｐゴシック" pitchFamily="-107" charset="-128"/>
            </a:endParaRPr>
          </a:p>
          <a:p>
            <a:pPr lvl="1">
              <a:lnSpc>
                <a:spcPct val="90000"/>
              </a:lnSpc>
            </a:pPr>
            <a:r>
              <a:rPr lang="en-US" sz="2500" dirty="0" smtClean="0"/>
              <a:t>Faculty, staff and students the right to participate effectively in district and college governance</a:t>
            </a:r>
          </a:p>
          <a:p>
            <a:pPr marL="0" indent="0">
              <a:lnSpc>
                <a:spcPct val="90000"/>
              </a:lnSpc>
            </a:pPr>
            <a:endParaRPr lang="en-US" sz="2500" dirty="0" smtClean="0">
              <a:ea typeface="ＭＳ Ｐゴシック" pitchFamily="-107" charset="-128"/>
            </a:endParaRPr>
          </a:p>
          <a:p>
            <a:pPr lvl="1">
              <a:lnSpc>
                <a:spcPct val="90000"/>
              </a:lnSpc>
            </a:pPr>
            <a:r>
              <a:rPr lang="en-US" sz="2500" dirty="0" smtClean="0"/>
              <a:t>The right of academic senates to assume primary responsibility for making recommendations in the areas of curriculum and academic standards.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as </a:t>
            </a:r>
            <a:br>
              <a:rPr lang="en-US" dirty="0" smtClean="0"/>
            </a:br>
            <a:r>
              <a:rPr lang="en-US" dirty="0" smtClean="0"/>
              <a:t>Academic Senate Purview</a:t>
            </a:r>
            <a:endParaRPr lang="en-US" dirty="0"/>
          </a:p>
        </p:txBody>
      </p:sp>
      <p:sp>
        <p:nvSpPr>
          <p:cNvPr id="3" name="Content Placeholder 2"/>
          <p:cNvSpPr>
            <a:spLocks noGrp="1"/>
          </p:cNvSpPr>
          <p:nvPr>
            <p:ph idx="1"/>
          </p:nvPr>
        </p:nvSpPr>
        <p:spPr/>
        <p:txBody>
          <a:bodyPr>
            <a:normAutofit/>
          </a:bodyPr>
          <a:lstStyle/>
          <a:p>
            <a:pPr marL="0" indent="0">
              <a:lnSpc>
                <a:spcPct val="90000"/>
              </a:lnSpc>
              <a:buNone/>
            </a:pPr>
            <a:r>
              <a:rPr lang="en-US" sz="2500" dirty="0" smtClean="0"/>
              <a:t>Title 5 Section 55002 (a) (1):</a:t>
            </a:r>
          </a:p>
          <a:p>
            <a:pPr marL="514350" indent="-514350">
              <a:lnSpc>
                <a:spcPct val="90000"/>
              </a:lnSpc>
              <a:buNone/>
            </a:pPr>
            <a:r>
              <a:rPr lang="en-US" sz="2800" dirty="0" smtClean="0"/>
              <a:t>	Curriculum </a:t>
            </a:r>
            <a:r>
              <a:rPr lang="en-US" sz="2800" dirty="0"/>
              <a:t>Committee. The college and/or district curriculum committee</a:t>
            </a:r>
            <a:r>
              <a:rPr lang="en-US" sz="2800" dirty="0" smtClean="0"/>
              <a:t>  . . . shall </a:t>
            </a:r>
            <a:r>
              <a:rPr lang="en-US" sz="2800" dirty="0"/>
              <a:t>be established by the mutual agreement of the college and/or district administration and the academic senate. The committee shall be either a committee of the academic senate or a committee that includes faculty and is otherwise comprised in a way that is mutually agreeable to the college and/or district administration and the academic senate.</a:t>
            </a:r>
            <a:endParaRPr lang="en-US" sz="25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as </a:t>
            </a:r>
            <a:br>
              <a:rPr lang="en-US" dirty="0" smtClean="0"/>
            </a:br>
            <a:r>
              <a:rPr lang="en-US" dirty="0" smtClean="0"/>
              <a:t>Academic Senate Purview</a:t>
            </a:r>
            <a:endParaRPr lang="en-US" dirty="0"/>
          </a:p>
        </p:txBody>
      </p:sp>
      <p:sp>
        <p:nvSpPr>
          <p:cNvPr id="3" name="Content Placeholder 2"/>
          <p:cNvSpPr>
            <a:spLocks noGrp="1"/>
          </p:cNvSpPr>
          <p:nvPr>
            <p:ph idx="1"/>
          </p:nvPr>
        </p:nvSpPr>
        <p:spPr/>
        <p:txBody>
          <a:bodyPr>
            <a:normAutofit/>
          </a:bodyPr>
          <a:lstStyle/>
          <a:p>
            <a:pPr>
              <a:buNone/>
            </a:pPr>
            <a:r>
              <a:rPr lang="en-US" dirty="0" smtClean="0"/>
              <a:t>Other relevant Title 5 Sections:</a:t>
            </a:r>
          </a:p>
          <a:p>
            <a:pPr lvl="1"/>
            <a:r>
              <a:rPr lang="en-US" b="1" dirty="0" smtClean="0"/>
              <a:t>§ </a:t>
            </a:r>
            <a:r>
              <a:rPr lang="en-US" dirty="0" smtClean="0"/>
              <a:t>55002 (a) indicates that degree-applicable credit courses shall be recommended to the governing board by the curriculum committee.</a:t>
            </a:r>
          </a:p>
          <a:p>
            <a:pPr lvl="1"/>
            <a:r>
              <a:rPr lang="en-US" b="1" dirty="0" smtClean="0"/>
              <a:t>§ </a:t>
            </a:r>
            <a:r>
              <a:rPr lang="en-US" dirty="0" smtClean="0"/>
              <a:t>55002 (</a:t>
            </a:r>
            <a:r>
              <a:rPr lang="en-US" dirty="0" err="1" smtClean="0"/>
              <a:t>b</a:t>
            </a:r>
            <a:r>
              <a:rPr lang="en-US" dirty="0" smtClean="0"/>
              <a:t>) and</a:t>
            </a:r>
            <a:r>
              <a:rPr lang="en-US" dirty="0" smtClean="0"/>
              <a:t> (</a:t>
            </a:r>
            <a:r>
              <a:rPr lang="en-US" dirty="0" err="1" smtClean="0"/>
              <a:t>c</a:t>
            </a:r>
            <a:r>
              <a:rPr lang="en-US" dirty="0" smtClean="0"/>
              <a:t>) </a:t>
            </a:r>
            <a:r>
              <a:rPr lang="en-US" dirty="0" smtClean="0"/>
              <a:t>give the same mandate for non-degree applicable courses and noncredit courses</a:t>
            </a:r>
          </a:p>
          <a:p>
            <a:pPr lvl="1"/>
            <a:r>
              <a:rPr lang="en-US" b="1" dirty="0" smtClean="0"/>
              <a:t>§ </a:t>
            </a:r>
            <a:r>
              <a:rPr lang="en-US" dirty="0" smtClean="0"/>
              <a:t>53200 lists curriculum first under the 10+1 areas of academic senate purview</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for Discussion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 new program in emergency medical services has been proposed at the college. A small group of faculty that might teach in the program has developed a new program proposal and have been frustrated that the college curriculum committee has not accepted it as written.  When the proposal as revised goes to the board, these faculty attend and argue that their original proposal should be approved. Two members of the local board have past experience in emergency medical services and appear to sympathize with the faculty who are protesting.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for Discussion</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pPr>
              <a:buNone/>
            </a:pPr>
            <a:r>
              <a:rPr lang="en-US" sz="2200" dirty="0" smtClean="0"/>
              <a:t>	The </a:t>
            </a:r>
            <a:r>
              <a:rPr lang="en-US" sz="2200" dirty="0"/>
              <a:t>governing board of a district with several colleges, each with an </a:t>
            </a:r>
            <a:r>
              <a:rPr lang="en-US" sz="2200" dirty="0" smtClean="0"/>
              <a:t>academic senate</a:t>
            </a:r>
            <a:r>
              <a:rPr lang="en-US" sz="2200" dirty="0"/>
              <a:t>, and</a:t>
            </a:r>
            <a:r>
              <a:rPr lang="en-US" sz="2200" dirty="0" smtClean="0"/>
              <a:t> with a </a:t>
            </a:r>
            <a:r>
              <a:rPr lang="en-US" sz="2200" dirty="0"/>
              <a:t>district academic senate, has adopted a collegial consultation policy </a:t>
            </a:r>
            <a:r>
              <a:rPr lang="en-US" sz="2200" dirty="0" smtClean="0"/>
              <a:t>that specifies </a:t>
            </a:r>
            <a:r>
              <a:rPr lang="en-US" sz="2200" dirty="0"/>
              <a:t>that it will rely primarily on the advice and judgment of the</a:t>
            </a:r>
            <a:r>
              <a:rPr lang="en-US" sz="2200" dirty="0" smtClean="0"/>
              <a:t> district academic senate </a:t>
            </a:r>
            <a:r>
              <a:rPr lang="en-US" sz="2200" dirty="0"/>
              <a:t>on all academic and professional matters. Each college has its own </a:t>
            </a:r>
            <a:r>
              <a:rPr lang="en-US" sz="2200" dirty="0" smtClean="0"/>
              <a:t>catalog separately </a:t>
            </a:r>
            <a:r>
              <a:rPr lang="en-US" sz="2200" dirty="0"/>
              <a:t>approved by the board. One </a:t>
            </a:r>
            <a:r>
              <a:rPr lang="en-US" sz="2200" dirty="0" smtClean="0"/>
              <a:t>college, College X, </a:t>
            </a:r>
            <a:r>
              <a:rPr lang="en-US" sz="2200" dirty="0"/>
              <a:t>has proposed an associate </a:t>
            </a:r>
            <a:r>
              <a:rPr lang="en-US" sz="2200" dirty="0" smtClean="0"/>
              <a:t>degree</a:t>
            </a:r>
            <a:r>
              <a:rPr lang="en-US" sz="2200" dirty="0"/>
              <a:t> </a:t>
            </a:r>
            <a:r>
              <a:rPr lang="en-US" sz="2200" dirty="0" smtClean="0"/>
              <a:t>requirement </a:t>
            </a:r>
            <a:r>
              <a:rPr lang="en-US" sz="2200" dirty="0"/>
              <a:t>in information competency for its graduates. The proposal </a:t>
            </a:r>
            <a:r>
              <a:rPr lang="en-US" sz="2200" dirty="0" smtClean="0"/>
              <a:t>was</a:t>
            </a:r>
            <a:r>
              <a:rPr lang="en-US" sz="2200" dirty="0"/>
              <a:t> </a:t>
            </a:r>
            <a:r>
              <a:rPr lang="en-US" sz="2200" dirty="0" smtClean="0"/>
              <a:t>developed </a:t>
            </a:r>
            <a:r>
              <a:rPr lang="en-US" sz="2200" dirty="0"/>
              <a:t>following the agreed upon collegial consultation process at</a:t>
            </a:r>
            <a:r>
              <a:rPr lang="en-US" sz="2200" dirty="0" smtClean="0"/>
              <a:t> College X.  A member of the governing board who lives in the area of College X is pushing for the approval of the requirement</a:t>
            </a:r>
            <a:r>
              <a:rPr lang="en-US" sz="2200" dirty="0"/>
              <a:t>.</a:t>
            </a:r>
            <a:r>
              <a:rPr lang="en-US" sz="2200" dirty="0" smtClean="0"/>
              <a:t> The </a:t>
            </a:r>
            <a:r>
              <a:rPr lang="en-US" sz="2200" dirty="0"/>
              <a:t>senate</a:t>
            </a:r>
            <a:r>
              <a:rPr lang="en-US" sz="2200" dirty="0" smtClean="0"/>
              <a:t> of the other district colleges claim </a:t>
            </a:r>
            <a:r>
              <a:rPr lang="en-US" sz="2200" dirty="0"/>
              <a:t>that </a:t>
            </a:r>
            <a:r>
              <a:rPr lang="en-US" sz="2200" dirty="0" smtClean="0"/>
              <a:t>degree requirements </a:t>
            </a:r>
            <a:r>
              <a:rPr lang="en-US" sz="2200" dirty="0"/>
              <a:t>are a district matter and should be recommended by the </a:t>
            </a:r>
            <a:r>
              <a:rPr lang="en-US" sz="2200" dirty="0" smtClean="0"/>
              <a:t>district academic </a:t>
            </a:r>
            <a:r>
              <a:rPr lang="en-US" sz="2200" dirty="0"/>
              <a:t>senate, not</a:t>
            </a:r>
            <a:r>
              <a:rPr lang="en-US" sz="2200" dirty="0" smtClean="0"/>
              <a:t> any one </a:t>
            </a:r>
            <a:r>
              <a:rPr lang="en-US" sz="2200" dirty="0"/>
              <a:t>college academic </a:t>
            </a:r>
            <a:r>
              <a:rPr lang="en-US" sz="2200" dirty="0" smtClean="0"/>
              <a:t>senate.</a:t>
            </a: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for Discussion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Following </a:t>
            </a:r>
            <a:r>
              <a:rPr lang="en-US" dirty="0"/>
              <a:t>a recommendation of its Educational Policies Committee, consisting </a:t>
            </a:r>
            <a:r>
              <a:rPr lang="en-US" dirty="0" smtClean="0"/>
              <a:t>of faculty </a:t>
            </a:r>
            <a:r>
              <a:rPr lang="en-US" dirty="0"/>
              <a:t>representatives of each of the college divisions, the academic senate </a:t>
            </a:r>
            <a:r>
              <a:rPr lang="en-US" dirty="0" smtClean="0"/>
              <a:t>has passed </a:t>
            </a:r>
            <a:r>
              <a:rPr lang="en-US" dirty="0"/>
              <a:t>a resolution calling for the governing board to establish plus/minus </a:t>
            </a:r>
            <a:r>
              <a:rPr lang="en-US" dirty="0" smtClean="0"/>
              <a:t>grading. Grading </a:t>
            </a:r>
            <a:r>
              <a:rPr lang="en-US" dirty="0"/>
              <a:t>policies are a “rely primarily” issue in the district. The item is placed on </a:t>
            </a:r>
            <a:r>
              <a:rPr lang="en-US" dirty="0" smtClean="0"/>
              <a:t>the board </a:t>
            </a:r>
            <a:r>
              <a:rPr lang="en-US" dirty="0"/>
              <a:t>agenda and the associated students president objects on the grounds </a:t>
            </a:r>
            <a:r>
              <a:rPr lang="en-US" dirty="0" smtClean="0"/>
              <a:t>that students </a:t>
            </a:r>
            <a:r>
              <a:rPr lang="en-US" dirty="0"/>
              <a:t>did not participate in the development of </a:t>
            </a:r>
            <a:r>
              <a:rPr lang="en-US" dirty="0" smtClean="0"/>
              <a:t>the recommendation</a:t>
            </a:r>
            <a:r>
              <a:rPr lang="en-US" dirty="0"/>
              <a:t>. </a:t>
            </a:r>
            <a:r>
              <a:rPr lang="en-US" dirty="0" smtClean="0"/>
              <a:t>The governing </a:t>
            </a:r>
            <a:r>
              <a:rPr lang="en-US" dirty="0"/>
              <a:t>board pulls the item from the agenda and asks the academic senate and </a:t>
            </a:r>
            <a:r>
              <a:rPr lang="en-US" dirty="0" smtClean="0"/>
              <a:t>the associated </a:t>
            </a:r>
            <a:r>
              <a:rPr lang="en-US" dirty="0"/>
              <a:t>students to work together on the proposal.</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with Local Boards</a:t>
            </a:r>
            <a:br>
              <a:rPr lang="en-US" dirty="0" smtClean="0"/>
            </a:br>
            <a:r>
              <a:rPr lang="en-US" dirty="0" smtClean="0"/>
              <a:t>—and others</a:t>
            </a:r>
            <a:endParaRPr lang="en-US" dirty="0"/>
          </a:p>
        </p:txBody>
      </p:sp>
      <p:sp>
        <p:nvSpPr>
          <p:cNvPr id="3" name="Content Placeholder 2"/>
          <p:cNvSpPr>
            <a:spLocks noGrp="1"/>
          </p:cNvSpPr>
          <p:nvPr>
            <p:ph idx="1"/>
          </p:nvPr>
        </p:nvSpPr>
        <p:spPr/>
        <p:txBody>
          <a:bodyPr/>
          <a:lstStyle/>
          <a:p>
            <a:pPr>
              <a:buNone/>
            </a:pPr>
            <a:r>
              <a:rPr lang="en-US" dirty="0" smtClean="0"/>
              <a:t>	When </a:t>
            </a:r>
            <a:r>
              <a:rPr lang="en-US" dirty="0"/>
              <a:t>faculty leaders are dealing with people who have not worked on our campuses, especially board members but</a:t>
            </a:r>
            <a:r>
              <a:rPr lang="en-US" dirty="0" smtClean="0"/>
              <a:t> other </a:t>
            </a:r>
            <a:r>
              <a:rPr lang="en-US" dirty="0"/>
              <a:t>stakeholders too, what can</a:t>
            </a:r>
            <a:r>
              <a:rPr lang="en-US" dirty="0" smtClean="0"/>
              <a:t> the faculty </a:t>
            </a:r>
            <a:r>
              <a:rPr lang="en-US" dirty="0"/>
              <a:t>expect those people to know and </a:t>
            </a:r>
            <a:r>
              <a:rPr lang="en-US" dirty="0" smtClean="0"/>
              <a:t>understand, </a:t>
            </a:r>
            <a:r>
              <a:rPr lang="en-US" dirty="0"/>
              <a:t>and what should</a:t>
            </a:r>
            <a:r>
              <a:rPr lang="en-US" dirty="0" smtClean="0"/>
              <a:t> they </a:t>
            </a:r>
            <a:r>
              <a:rPr lang="en-US" dirty="0"/>
              <a:t>expect that</a:t>
            </a:r>
            <a:r>
              <a:rPr lang="en-US" dirty="0" smtClean="0"/>
              <a:t> they may need </a:t>
            </a:r>
            <a:r>
              <a:rPr lang="en-US" dirty="0"/>
              <a:t>to </a:t>
            </a:r>
            <a:r>
              <a:rPr lang="en-US" dirty="0" smtClean="0"/>
              <a:t>explain? </a:t>
            </a:r>
            <a:r>
              <a:rPr lang="en-US" dirty="0"/>
              <a:t>What is a good way to frame or approach such a conversation or presentation to make sure it is clear to the board or others?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with Local Boards</a:t>
            </a:r>
            <a:br>
              <a:rPr lang="en-US" dirty="0" smtClean="0"/>
            </a:br>
            <a:r>
              <a:rPr lang="en-US" dirty="0" smtClean="0"/>
              <a:t>—and others</a:t>
            </a:r>
            <a:endParaRPr lang="en-US" dirty="0"/>
          </a:p>
        </p:txBody>
      </p:sp>
      <p:sp>
        <p:nvSpPr>
          <p:cNvPr id="3" name="Content Placeholder 2"/>
          <p:cNvSpPr>
            <a:spLocks noGrp="1"/>
          </p:cNvSpPr>
          <p:nvPr>
            <p:ph idx="1"/>
          </p:nvPr>
        </p:nvSpPr>
        <p:spPr/>
        <p:txBody>
          <a:bodyPr/>
          <a:lstStyle/>
          <a:p>
            <a:pPr>
              <a:buNone/>
            </a:pPr>
            <a:r>
              <a:rPr lang="en-US" dirty="0" smtClean="0"/>
              <a:t>	How </a:t>
            </a:r>
            <a:r>
              <a:rPr lang="en-US" dirty="0"/>
              <a:t>can</a:t>
            </a:r>
            <a:r>
              <a:rPr lang="en-US" dirty="0" smtClean="0"/>
              <a:t> faculty leaders </a:t>
            </a:r>
            <a:r>
              <a:rPr lang="en-US" dirty="0"/>
              <a:t>find the right balance to make sure</a:t>
            </a:r>
            <a:r>
              <a:rPr lang="en-US" dirty="0" smtClean="0"/>
              <a:t> they </a:t>
            </a:r>
            <a:r>
              <a:rPr lang="en-US" dirty="0"/>
              <a:t>are informing the board</a:t>
            </a:r>
            <a:r>
              <a:rPr lang="en-US" dirty="0" smtClean="0"/>
              <a:t> or others </a:t>
            </a:r>
            <a:r>
              <a:rPr lang="en-US" dirty="0"/>
              <a:t>sufficiently without getting </a:t>
            </a:r>
            <a:r>
              <a:rPr lang="en-US" dirty="0" smtClean="0"/>
              <a:t>the board </a:t>
            </a:r>
            <a:r>
              <a:rPr lang="en-US" dirty="0"/>
              <a:t>too far into the weeds of</a:t>
            </a:r>
            <a:r>
              <a:rPr lang="en-US" dirty="0" smtClean="0"/>
              <a:t> the issues where the board would feel encouraged to </a:t>
            </a:r>
            <a:r>
              <a:rPr lang="en-US" dirty="0"/>
              <a:t>start micromanaging?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58</TotalTime>
  <Words>1078</Words>
  <Application>Microsoft Macintosh PowerPoint</Application>
  <PresentationFormat>On-screen Show (4:3)</PresentationFormat>
  <Paragraphs>39</Paragraphs>
  <Slides>13</Slides>
  <Notes>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Module</vt:lpstr>
      <vt:lpstr>Explaining and Communicating Faculty Purview over Curriculum to Board Members and External Stakeholders </vt:lpstr>
      <vt:lpstr>Curriculum as  Academic Senate Purview</vt:lpstr>
      <vt:lpstr>Curriculum as  Academic Senate Purview</vt:lpstr>
      <vt:lpstr>Curriculum as  Academic Senate Purview</vt:lpstr>
      <vt:lpstr>Scenario for Discussion</vt:lpstr>
      <vt:lpstr>Scenario for Discussion</vt:lpstr>
      <vt:lpstr>Scenario for Discussion</vt:lpstr>
      <vt:lpstr>Working with Local Boards —and others</vt:lpstr>
      <vt:lpstr>Working with Local Boards —and others</vt:lpstr>
      <vt:lpstr>Working with Local Boards —and others</vt:lpstr>
      <vt:lpstr>Scenario for Discussion</vt:lpstr>
      <vt:lpstr>Scenario for Discussion</vt:lpstr>
      <vt:lpstr>Thank You for Coming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Explaining and Communicating Faculty Purview over Curriculum to Board Members and External Stakeholders </dc:title>
  <dc:creator>David Morse</dc:creator>
  <cp:lastModifiedBy>David Morse</cp:lastModifiedBy>
  <cp:revision>9</cp:revision>
  <dcterms:created xsi:type="dcterms:W3CDTF">2016-07-05T18:01:58Z</dcterms:created>
  <dcterms:modified xsi:type="dcterms:W3CDTF">2016-07-05T18:07:54Z</dcterms:modified>
</cp:coreProperties>
</file>