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5" r:id="rId3"/>
    <p:sldId id="278" r:id="rId4"/>
    <p:sldId id="272" r:id="rId5"/>
    <p:sldId id="274" r:id="rId6"/>
    <p:sldId id="269" r:id="rId7"/>
    <p:sldId id="277" r:id="rId8"/>
    <p:sldId id="279" r:id="rId9"/>
    <p:sldId id="273" r:id="rId10"/>
    <p:sldId id="275" r:id="rId11"/>
    <p:sldId id="276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2"/>
    <p:restoredTop sz="94371"/>
  </p:normalViewPr>
  <p:slideViewPr>
    <p:cSldViewPr snapToGrid="0" snapToObjects="1">
      <p:cViewPr varScale="1">
        <p:scale>
          <a:sx n="85" d="100"/>
          <a:sy n="85" d="100"/>
        </p:scale>
        <p:origin x="10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pPr/>
              <a:t>5/2/18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pPr/>
              <a:t>5/2/18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75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Wednesday, May 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Wednesday, May 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Wednesday, May 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Wednesday, May 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Wednesday, May 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Wednesday, May 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Wednesday, May 2,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Wednesday, May 2,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Wednesday, May 2,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Wednesday, May 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Wednesday, May 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Wednesday, May 2,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anio_Jarek@sac.edu" TargetMode="External"/><Relationship Id="rId4" Type="http://schemas.openxmlformats.org/officeDocument/2006/relationships/hyperlink" Target="mailto:jyoung@glendale.edu" TargetMode="External"/><Relationship Id="rId5" Type="http://schemas.openxmlformats.org/officeDocument/2006/relationships/hyperlink" Target="mailto:info@asccc.org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caschenbach@lassencollege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cap="none" dirty="0">
                <a:latin typeface="Arial"/>
                <a:cs typeface="Times New Roman"/>
              </a:rPr>
              <a:t>Competency Based Education</a:t>
            </a:r>
            <a:r>
              <a:rPr lang="en-US" sz="6000" cap="none" dirty="0">
                <a:latin typeface="Arial"/>
                <a:cs typeface="Times New Roman"/>
              </a:rPr>
              <a:t/>
            </a:r>
            <a:br>
              <a:rPr lang="en-US" sz="6000" cap="none" dirty="0">
                <a:latin typeface="Arial"/>
                <a:cs typeface="Times New Roman"/>
              </a:rPr>
            </a:br>
            <a:endParaRPr lang="en-US" sz="3200" cap="none" dirty="0">
              <a:latin typeface="Arial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199"/>
            <a:ext cx="7848600" cy="2640767"/>
          </a:xfrm>
        </p:spPr>
        <p:txBody>
          <a:bodyPr>
            <a:normAutofit/>
          </a:bodyPr>
          <a:lstStyle/>
          <a:p>
            <a:pPr algn="ctr"/>
            <a:endParaRPr lang="en-US" dirty="0">
              <a:latin typeface="Arial"/>
              <a:cs typeface="Times New Roman"/>
            </a:endParaRPr>
          </a:p>
          <a:p>
            <a:pPr algn="ctr"/>
            <a:endParaRPr lang="en-US" dirty="0">
              <a:latin typeface="Arial"/>
              <a:cs typeface="Times New Roman"/>
            </a:endParaRPr>
          </a:p>
          <a:p>
            <a:pPr algn="ctr"/>
            <a:endParaRPr lang="en-US" dirty="0">
              <a:latin typeface="Arial"/>
              <a:cs typeface="Times New Roman"/>
            </a:endParaRPr>
          </a:p>
          <a:p>
            <a:pPr algn="ctr"/>
            <a:r>
              <a:rPr lang="en-US" dirty="0">
                <a:latin typeface="Arial"/>
                <a:cs typeface="Times New Roman"/>
              </a:rPr>
              <a:t>Cheryl </a:t>
            </a:r>
            <a:r>
              <a:rPr lang="en-US" dirty="0" err="1">
                <a:latin typeface="Arial"/>
                <a:cs typeface="Times New Roman"/>
              </a:rPr>
              <a:t>Aschenbach</a:t>
            </a:r>
            <a:r>
              <a:rPr lang="en-US" dirty="0">
                <a:latin typeface="Arial"/>
                <a:cs typeface="Times New Roman"/>
              </a:rPr>
              <a:t> – ASCCC North Representative</a:t>
            </a:r>
            <a:br>
              <a:rPr lang="en-US" dirty="0">
                <a:latin typeface="Arial"/>
                <a:cs typeface="Times New Roman"/>
              </a:rPr>
            </a:br>
            <a:r>
              <a:rPr lang="en-US" dirty="0" err="1">
                <a:latin typeface="Arial"/>
                <a:cs typeface="Times New Roman"/>
              </a:rPr>
              <a:t>Jarek</a:t>
            </a:r>
            <a:r>
              <a:rPr lang="en-US" dirty="0">
                <a:latin typeface="Arial"/>
                <a:cs typeface="Times New Roman"/>
              </a:rPr>
              <a:t> </a:t>
            </a:r>
            <a:r>
              <a:rPr lang="en-US" dirty="0" err="1">
                <a:latin typeface="Arial"/>
                <a:cs typeface="Times New Roman"/>
              </a:rPr>
              <a:t>Janio</a:t>
            </a:r>
            <a:r>
              <a:rPr lang="en-US" dirty="0">
                <a:latin typeface="Arial"/>
                <a:cs typeface="Times New Roman"/>
              </a:rPr>
              <a:t> – Santa Ana College</a:t>
            </a:r>
          </a:p>
          <a:p>
            <a:pPr algn="ctr"/>
            <a:r>
              <a:rPr lang="en-US" dirty="0">
                <a:latin typeface="Arial"/>
                <a:cs typeface="Times New Roman"/>
              </a:rPr>
              <a:t>Jan Young – Glendale College</a:t>
            </a:r>
          </a:p>
        </p:txBody>
      </p:sp>
      <p:pic>
        <p:nvPicPr>
          <p:cNvPr id="5" name="Picture 4" descr="ASCCC_Log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4265" y="3695698"/>
            <a:ext cx="4020835" cy="838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1385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CBE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and reduce or eliminate ineffective structures, practices, and expectations that may have been historically justified but are now impeding the efficiency of student learning </a:t>
            </a:r>
          </a:p>
          <a:p>
            <a:pPr lvl="1"/>
            <a:r>
              <a:rPr lang="en-US" dirty="0"/>
              <a:t>Minimum hours &amp; unit requirements</a:t>
            </a:r>
          </a:p>
          <a:p>
            <a:pPr lvl="1"/>
            <a:r>
              <a:rPr lang="en-US" dirty="0"/>
              <a:t>Minimum internship/externship hours requirements</a:t>
            </a:r>
          </a:p>
          <a:p>
            <a:pPr lvl="1"/>
            <a:r>
              <a:rPr lang="en-US" dirty="0"/>
              <a:t>Required skills practice regardless of current competence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94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CBE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classroom and lab experiences with pre-assessment opportunities</a:t>
            </a:r>
          </a:p>
          <a:p>
            <a:pPr lvl="1"/>
            <a:r>
              <a:rPr lang="en-US" dirty="0"/>
              <a:t>Based on outcomes or objectives, determine the appropriate assessment(s) and level of mastery</a:t>
            </a:r>
          </a:p>
          <a:p>
            <a:pPr lvl="1"/>
            <a:r>
              <a:rPr lang="en-US" dirty="0"/>
              <a:t>Pre-assessments may be the same as post-assessment, or the two may vary for greater demands on students</a:t>
            </a:r>
          </a:p>
          <a:p>
            <a:pPr lvl="1"/>
            <a:r>
              <a:rPr lang="en-US" dirty="0"/>
              <a:t>Pre-assessments may be integrated into early classroom activities or assignments rather than formalized as separate assessment </a:t>
            </a:r>
            <a:r>
              <a:rPr lang="en-US" dirty="0" smtClean="0"/>
              <a:t>opportunities</a:t>
            </a:r>
          </a:p>
          <a:p>
            <a:pPr lvl="1"/>
            <a:r>
              <a:rPr lang="en-US" dirty="0" smtClean="0"/>
              <a:t>Instruction based on students learning, rather than faculty teaching. </a:t>
            </a:r>
          </a:p>
          <a:p>
            <a:pPr lvl="1"/>
            <a:r>
              <a:rPr lang="en-US" dirty="0" smtClean="0"/>
              <a:t>Establish achievement benchmarks </a:t>
            </a:r>
          </a:p>
          <a:p>
            <a:pPr lvl="1"/>
            <a:r>
              <a:rPr lang="en-US" dirty="0" smtClean="0"/>
              <a:t>Establish program exit criteria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70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81300"/>
            <a:ext cx="7848600" cy="1927225"/>
          </a:xfrm>
        </p:spPr>
        <p:txBody>
          <a:bodyPr/>
          <a:lstStyle/>
          <a:p>
            <a:r>
              <a:rPr lang="en-US" dirty="0"/>
              <a:t>Questions?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Thank you!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05400"/>
            <a:ext cx="7568852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Cheryl </a:t>
            </a:r>
            <a:r>
              <a:rPr lang="en-US" dirty="0" err="1"/>
              <a:t>Aschenbach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caschenbach@lassencollege.edu</a:t>
            </a:r>
            <a:endParaRPr lang="en-US" dirty="0"/>
          </a:p>
          <a:p>
            <a:r>
              <a:rPr lang="en-US" dirty="0" err="1"/>
              <a:t>Jarek</a:t>
            </a:r>
            <a:r>
              <a:rPr lang="en-US" dirty="0"/>
              <a:t> </a:t>
            </a:r>
            <a:r>
              <a:rPr lang="en-US" dirty="0" err="1"/>
              <a:t>Janio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Janio_Jarek@sac.edu</a:t>
            </a:r>
            <a:endParaRPr lang="en-US" dirty="0"/>
          </a:p>
          <a:p>
            <a:r>
              <a:rPr lang="en-US" dirty="0"/>
              <a:t>Jan Young: </a:t>
            </a:r>
            <a:r>
              <a:rPr lang="en-US" dirty="0">
                <a:hlinkClick r:id="rId4"/>
              </a:rPr>
              <a:t>jyoung@glendale.edu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5"/>
              </a:rPr>
              <a:t>info@asccc.org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26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competency based education (CBE</a:t>
            </a:r>
            <a:r>
              <a:rPr lang="en-US" dirty="0" smtClean="0"/>
              <a:t>)?</a:t>
            </a:r>
          </a:p>
          <a:p>
            <a:r>
              <a:rPr lang="en-US" dirty="0" smtClean="0"/>
              <a:t>What </a:t>
            </a:r>
            <a:r>
              <a:rPr lang="en-US" dirty="0"/>
              <a:t>does CBE look like in practice?</a:t>
            </a:r>
          </a:p>
          <a:p>
            <a:r>
              <a:rPr lang="en-US" dirty="0"/>
              <a:t>How can you consider CBE in your discipline?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Competency-Based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sz="2800" dirty="0"/>
              <a:t>The </a:t>
            </a:r>
            <a:r>
              <a:rPr lang="en-US" sz="2800" b="1" dirty="0"/>
              <a:t>competency-based education (CBE) </a:t>
            </a:r>
            <a:r>
              <a:rPr lang="en-US" sz="2800" dirty="0"/>
              <a:t>approach allows students to advance based on their ability to master a skill or competency at their own pace regardless of environment. This method is tailored to meet different learning abilities and can lead to more efficient student outcomes.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25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Competency-Based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Competency-based or Outcomes-based</a:t>
            </a:r>
          </a:p>
          <a:p>
            <a:endParaRPr lang="en-US" dirty="0"/>
          </a:p>
          <a:p>
            <a:r>
              <a:rPr lang="en-US" dirty="0"/>
              <a:t>Advancement based on mastery of outcomes rather than seat time or credit hours</a:t>
            </a:r>
          </a:p>
          <a:p>
            <a:endParaRPr lang="en-US" dirty="0"/>
          </a:p>
          <a:p>
            <a:r>
              <a:rPr lang="en-US" dirty="0"/>
              <a:t>Mastery demonstrated through assessments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458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Competency-Based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Changing paradigm:</a:t>
            </a:r>
          </a:p>
          <a:p>
            <a:pPr lvl="1"/>
            <a:r>
              <a:rPr lang="en-US" dirty="0"/>
              <a:t>Credit hour            content mastery</a:t>
            </a:r>
          </a:p>
          <a:p>
            <a:pPr lvl="1"/>
            <a:r>
              <a:rPr lang="en-US" dirty="0"/>
              <a:t>Focus on teaching           focus on learning</a:t>
            </a:r>
          </a:p>
          <a:p>
            <a:pPr lvl="1"/>
            <a:r>
              <a:rPr lang="en-US" dirty="0"/>
              <a:t>Time is constant/learning is variable           time is variable/learning is constant</a:t>
            </a:r>
          </a:p>
          <a:p>
            <a:pPr lvl="1"/>
            <a:r>
              <a:rPr lang="en-US" dirty="0"/>
              <a:t>Greater focus on employer input regarding knowledge, skill, and aptitude (KSA) needs of future employees</a:t>
            </a:r>
          </a:p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413000" y="2138681"/>
            <a:ext cx="558800" cy="2108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187700" y="2506981"/>
            <a:ext cx="558800" cy="2108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118100" y="2875281"/>
            <a:ext cx="558800" cy="2108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6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Competency-Based </a:t>
            </a:r>
            <a:r>
              <a:rPr lang="en-US" dirty="0"/>
              <a:t>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Colleges already do some CBE</a:t>
            </a:r>
          </a:p>
          <a:p>
            <a:pPr lvl="1"/>
            <a:r>
              <a:rPr lang="en-US" dirty="0"/>
              <a:t>Open entry/open exit courses in CTE and noncredit</a:t>
            </a:r>
          </a:p>
          <a:p>
            <a:pPr lvl="1"/>
            <a:r>
              <a:rPr lang="en-US" dirty="0"/>
              <a:t>Credit by </a:t>
            </a:r>
            <a:r>
              <a:rPr lang="en-US" dirty="0" smtClean="0"/>
              <a:t>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125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CBE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Noncredit</a:t>
            </a:r>
          </a:p>
          <a:p>
            <a:pPr lvl="1"/>
            <a:r>
              <a:rPr lang="en-US" dirty="0"/>
              <a:t>Math and writing labs </a:t>
            </a:r>
          </a:p>
          <a:p>
            <a:pPr lvl="1"/>
            <a:r>
              <a:rPr lang="en-US" dirty="0"/>
              <a:t>Accounting (Glendale)</a:t>
            </a:r>
          </a:p>
          <a:p>
            <a:pPr marL="274320" lvl="1" indent="0">
              <a:buNone/>
            </a:pPr>
            <a:r>
              <a:rPr lang="en-US" dirty="0"/>
              <a:t>   Medical Front Office (Glendale) </a:t>
            </a:r>
          </a:p>
          <a:p>
            <a:pPr lvl="1"/>
            <a:r>
              <a:rPr lang="en-US" dirty="0"/>
              <a:t> High School Diploma classes (Glendale)</a:t>
            </a:r>
          </a:p>
          <a:p>
            <a:pPr lvl="1"/>
            <a:r>
              <a:rPr lang="en-US" dirty="0"/>
              <a:t>Keyboarding (Glendale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CTE Certificates </a:t>
            </a:r>
            <a:endParaRPr lang="en-US" dirty="0"/>
          </a:p>
          <a:p>
            <a:pPr lvl="1"/>
            <a:r>
              <a:rPr lang="en-US" dirty="0"/>
              <a:t>Nursing</a:t>
            </a:r>
          </a:p>
          <a:p>
            <a:pPr lvl="1"/>
            <a:r>
              <a:rPr lang="en-US" dirty="0" smtClean="0"/>
              <a:t>Welding</a:t>
            </a:r>
          </a:p>
          <a:p>
            <a:pPr lvl="1"/>
            <a:r>
              <a:rPr lang="en-US" dirty="0" smtClean="0"/>
              <a:t>Noncredit pathways </a:t>
            </a:r>
            <a:endParaRPr lang="en-US" dirty="0"/>
          </a:p>
          <a:p>
            <a:r>
              <a:rPr lang="en-US" dirty="0"/>
              <a:t>Health</a:t>
            </a:r>
            <a:r>
              <a:rPr lang="en-US" dirty="0" smtClean="0"/>
              <a:t> Care Pathway: </a:t>
            </a:r>
          </a:p>
          <a:p>
            <a:pPr lvl="1"/>
            <a:r>
              <a:rPr lang="en-US" dirty="0" smtClean="0"/>
              <a:t>Nursing Assistant </a:t>
            </a:r>
          </a:p>
          <a:p>
            <a:pPr lvl="1"/>
            <a:r>
              <a:rPr lang="en-US" dirty="0" smtClean="0"/>
              <a:t>Medical Billing and Coding </a:t>
            </a:r>
          </a:p>
          <a:p>
            <a:pPr lvl="1"/>
            <a:r>
              <a:rPr lang="en-US" dirty="0" smtClean="0"/>
              <a:t>Introduction to Medical Assistant </a:t>
            </a:r>
          </a:p>
          <a:p>
            <a:pPr lvl="1"/>
            <a:r>
              <a:rPr lang="en-US" dirty="0" smtClean="0"/>
              <a:t>General Medical Office Clerk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23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Competency-Based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</a:t>
            </a:r>
            <a:r>
              <a:rPr lang="en-US" dirty="0"/>
              <a:t>more be done?</a:t>
            </a:r>
          </a:p>
          <a:p>
            <a:pPr lvl="1"/>
            <a:r>
              <a:rPr lang="en-US" dirty="0"/>
              <a:t>Can CBE be done in census classes?</a:t>
            </a:r>
          </a:p>
          <a:p>
            <a:pPr lvl="1"/>
            <a:r>
              <a:rPr lang="en-US" dirty="0"/>
              <a:t>Can more CTE education be CBE?</a:t>
            </a:r>
          </a:p>
          <a:p>
            <a:pPr lvl="1"/>
            <a:r>
              <a:rPr lang="en-US" dirty="0"/>
              <a:t>How can we accomplish this?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236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CBE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Identifying outcome competencies is key – all supporting learning objectives must be identified and sequenced within a program and courses</a:t>
            </a:r>
          </a:p>
          <a:p>
            <a:r>
              <a:rPr lang="en-US" dirty="0"/>
              <a:t>Objectives may be used rather than outcomes – usually require demonstration of more discrete skills or knowledge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321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1928</TotalTime>
  <Words>383</Words>
  <Application>Microsoft Macintosh PowerPoint</Application>
  <PresentationFormat>On-screen Show (4:3)</PresentationFormat>
  <Paragraphs>72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Times New Roman</vt:lpstr>
      <vt:lpstr>Arial</vt:lpstr>
      <vt:lpstr>Clarity</vt:lpstr>
      <vt:lpstr>Competency Based Education </vt:lpstr>
      <vt:lpstr>Overview</vt:lpstr>
      <vt:lpstr>Competency-Based Education</vt:lpstr>
      <vt:lpstr>Competency-Based Education</vt:lpstr>
      <vt:lpstr>Competency-Based Education</vt:lpstr>
      <vt:lpstr>Competency-Based Education</vt:lpstr>
      <vt:lpstr>Examples of CBE</vt:lpstr>
      <vt:lpstr>Competency-Based Education</vt:lpstr>
      <vt:lpstr>Implementing CBE</vt:lpstr>
      <vt:lpstr>Implementing CBE</vt:lpstr>
      <vt:lpstr>Implementing CBE</vt:lpstr>
      <vt:lpstr>Questions?  Thank you!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</dc:creator>
  <cp:lastModifiedBy>Microsoft Office User</cp:lastModifiedBy>
  <cp:revision>64</cp:revision>
  <cp:lastPrinted>2017-11-01T12:12:19Z</cp:lastPrinted>
  <dcterms:created xsi:type="dcterms:W3CDTF">2017-11-01T11:44:56Z</dcterms:created>
  <dcterms:modified xsi:type="dcterms:W3CDTF">2018-05-03T05:01:37Z</dcterms:modified>
</cp:coreProperties>
</file>