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8" r:id="rId3"/>
    <p:sldId id="680" r:id="rId4"/>
    <p:sldId id="681" r:id="rId5"/>
    <p:sldId id="657" r:id="rId6"/>
    <p:sldId id="682" r:id="rId7"/>
    <p:sldId id="263" r:id="rId8"/>
    <p:sldId id="659" r:id="rId9"/>
    <p:sldId id="257" r:id="rId10"/>
    <p:sldId id="259" r:id="rId11"/>
    <p:sldId id="260" r:id="rId12"/>
    <p:sldId id="660" r:id="rId13"/>
    <p:sldId id="261" r:id="rId14"/>
    <p:sldId id="661" r:id="rId15"/>
    <p:sldId id="662" r:id="rId16"/>
    <p:sldId id="663" r:id="rId17"/>
    <p:sldId id="675" r:id="rId18"/>
    <p:sldId id="673" r:id="rId19"/>
    <p:sldId id="676" r:id="rId20"/>
    <p:sldId id="664" r:id="rId21"/>
    <p:sldId id="665" r:id="rId22"/>
    <p:sldId id="669" r:id="rId23"/>
    <p:sldId id="671" r:id="rId24"/>
    <p:sldId id="672" r:id="rId25"/>
    <p:sldId id="267" r:id="rId26"/>
    <p:sldId id="265" r:id="rId27"/>
    <p:sldId id="269" r:id="rId28"/>
    <p:sldId id="268" r:id="rId29"/>
    <p:sldId id="273" r:id="rId30"/>
    <p:sldId id="274" r:id="rId31"/>
    <p:sldId id="275" r:id="rId32"/>
    <p:sldId id="270" r:id="rId33"/>
    <p:sldId id="667" r:id="rId34"/>
    <p:sldId id="68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63"/>
    <p:restoredTop sz="94675"/>
  </p:normalViewPr>
  <p:slideViewPr>
    <p:cSldViewPr snapToGrid="0" snapToObjects="1">
      <p:cViewPr varScale="1">
        <p:scale>
          <a:sx n="111" d="100"/>
          <a:sy n="111" d="100"/>
        </p:scale>
        <p:origin x="2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027289-490F-9F4E-8879-D7B7ABB09450}" type="datetimeFigureOut">
              <a:rPr lang="en-US" smtClean="0"/>
              <a:t>7/2/20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77969-9CCE-4A42-BD7D-A2AB0C9EAACB}" type="slidenum">
              <a:rPr lang="en-US" smtClean="0"/>
              <a:t>‹#›</a:t>
            </a:fld>
            <a:endParaRPr lang="en-US"/>
          </a:p>
        </p:txBody>
      </p:sp>
    </p:spTree>
    <p:extLst>
      <p:ext uri="{BB962C8B-B14F-4D97-AF65-F5344CB8AC3E}">
        <p14:creationId xmlns:p14="http://schemas.microsoft.com/office/powerpoint/2010/main" val="2805289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377969-9CCE-4A42-BD7D-A2AB0C9EAACB}" type="slidenum">
              <a:rPr lang="en-US" smtClean="0"/>
              <a:t>26</a:t>
            </a:fld>
            <a:endParaRPr lang="en-US"/>
          </a:p>
        </p:txBody>
      </p:sp>
    </p:spTree>
    <p:extLst>
      <p:ext uri="{BB962C8B-B14F-4D97-AF65-F5344CB8AC3E}">
        <p14:creationId xmlns:p14="http://schemas.microsoft.com/office/powerpoint/2010/main" val="2775416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AE17-BEF8-974F-A55C-84638C0D34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747553-2A7F-7348-BA90-FC3C01D321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13C3E7-625B-BC4C-A2AC-BF89D0EDD88F}"/>
              </a:ext>
            </a:extLst>
          </p:cNvPr>
          <p:cNvSpPr>
            <a:spLocks noGrp="1"/>
          </p:cNvSpPr>
          <p:nvPr>
            <p:ph type="dt" sz="half" idx="10"/>
          </p:nvPr>
        </p:nvSpPr>
        <p:spPr/>
        <p:txBody>
          <a:bodyPr/>
          <a:lstStyle/>
          <a:p>
            <a:fld id="{5C1F88C0-770C-914A-A5B7-E31FC7292500}" type="datetimeFigureOut">
              <a:rPr lang="en-US" smtClean="0"/>
              <a:t>7/2/20</a:t>
            </a:fld>
            <a:endParaRPr lang="en-US"/>
          </a:p>
        </p:txBody>
      </p:sp>
      <p:sp>
        <p:nvSpPr>
          <p:cNvPr id="5" name="Footer Placeholder 4">
            <a:extLst>
              <a:ext uri="{FF2B5EF4-FFF2-40B4-BE49-F238E27FC236}">
                <a16:creationId xmlns:a16="http://schemas.microsoft.com/office/drawing/2014/main" id="{EFAB91DC-8DE8-7646-825F-A632D7816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C26F8-5F77-9B4A-8F0F-ED8AF05077FF}"/>
              </a:ext>
            </a:extLst>
          </p:cNvPr>
          <p:cNvSpPr>
            <a:spLocks noGrp="1"/>
          </p:cNvSpPr>
          <p:nvPr>
            <p:ph type="sldNum" sz="quarter" idx="12"/>
          </p:nvPr>
        </p:nvSpPr>
        <p:spPr/>
        <p:txBody>
          <a:bodyPr/>
          <a:lstStyle/>
          <a:p>
            <a:fld id="{7224A06E-39BC-3844-98A6-C916695E86BF}" type="slidenum">
              <a:rPr lang="en-US" smtClean="0"/>
              <a:t>‹#›</a:t>
            </a:fld>
            <a:endParaRPr lang="en-US"/>
          </a:p>
        </p:txBody>
      </p:sp>
    </p:spTree>
    <p:extLst>
      <p:ext uri="{BB962C8B-B14F-4D97-AF65-F5344CB8AC3E}">
        <p14:creationId xmlns:p14="http://schemas.microsoft.com/office/powerpoint/2010/main" val="609137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0362-1DDB-384E-A985-C380F2294D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9C1226-9FBE-0D4B-B031-0104457626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34086-6A2F-EC4B-A4D1-3750DD75F943}"/>
              </a:ext>
            </a:extLst>
          </p:cNvPr>
          <p:cNvSpPr>
            <a:spLocks noGrp="1"/>
          </p:cNvSpPr>
          <p:nvPr>
            <p:ph type="dt" sz="half" idx="10"/>
          </p:nvPr>
        </p:nvSpPr>
        <p:spPr/>
        <p:txBody>
          <a:bodyPr/>
          <a:lstStyle/>
          <a:p>
            <a:fld id="{5C1F88C0-770C-914A-A5B7-E31FC7292500}" type="datetimeFigureOut">
              <a:rPr lang="en-US" smtClean="0"/>
              <a:t>7/2/20</a:t>
            </a:fld>
            <a:endParaRPr lang="en-US"/>
          </a:p>
        </p:txBody>
      </p:sp>
      <p:sp>
        <p:nvSpPr>
          <p:cNvPr id="5" name="Footer Placeholder 4">
            <a:extLst>
              <a:ext uri="{FF2B5EF4-FFF2-40B4-BE49-F238E27FC236}">
                <a16:creationId xmlns:a16="http://schemas.microsoft.com/office/drawing/2014/main" id="{9F9F60E9-6F8E-E24F-A65A-243B2EC40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E8CAC-AD45-5442-99F5-9868A1640420}"/>
              </a:ext>
            </a:extLst>
          </p:cNvPr>
          <p:cNvSpPr>
            <a:spLocks noGrp="1"/>
          </p:cNvSpPr>
          <p:nvPr>
            <p:ph type="sldNum" sz="quarter" idx="12"/>
          </p:nvPr>
        </p:nvSpPr>
        <p:spPr/>
        <p:txBody>
          <a:bodyPr/>
          <a:lstStyle/>
          <a:p>
            <a:fld id="{7224A06E-39BC-3844-98A6-C916695E86BF}" type="slidenum">
              <a:rPr lang="en-US" smtClean="0"/>
              <a:t>‹#›</a:t>
            </a:fld>
            <a:endParaRPr lang="en-US"/>
          </a:p>
        </p:txBody>
      </p:sp>
    </p:spTree>
    <p:extLst>
      <p:ext uri="{BB962C8B-B14F-4D97-AF65-F5344CB8AC3E}">
        <p14:creationId xmlns:p14="http://schemas.microsoft.com/office/powerpoint/2010/main" val="3397408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EBEBC4-A11D-5D46-9DB7-8BA12C208D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5E9830-FB8E-744C-B2FB-F14E46C6C84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CFF8E-139A-8A41-817D-560B31158B75}"/>
              </a:ext>
            </a:extLst>
          </p:cNvPr>
          <p:cNvSpPr>
            <a:spLocks noGrp="1"/>
          </p:cNvSpPr>
          <p:nvPr>
            <p:ph type="dt" sz="half" idx="10"/>
          </p:nvPr>
        </p:nvSpPr>
        <p:spPr/>
        <p:txBody>
          <a:bodyPr/>
          <a:lstStyle/>
          <a:p>
            <a:fld id="{5C1F88C0-770C-914A-A5B7-E31FC7292500}" type="datetimeFigureOut">
              <a:rPr lang="en-US" smtClean="0"/>
              <a:t>7/2/20</a:t>
            </a:fld>
            <a:endParaRPr lang="en-US"/>
          </a:p>
        </p:txBody>
      </p:sp>
      <p:sp>
        <p:nvSpPr>
          <p:cNvPr id="5" name="Footer Placeholder 4">
            <a:extLst>
              <a:ext uri="{FF2B5EF4-FFF2-40B4-BE49-F238E27FC236}">
                <a16:creationId xmlns:a16="http://schemas.microsoft.com/office/drawing/2014/main" id="{DD1E80D5-424C-D840-8077-30FD10AA87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2AA1E-C51A-1D4A-A55D-0AF00FA2F126}"/>
              </a:ext>
            </a:extLst>
          </p:cNvPr>
          <p:cNvSpPr>
            <a:spLocks noGrp="1"/>
          </p:cNvSpPr>
          <p:nvPr>
            <p:ph type="sldNum" sz="quarter" idx="12"/>
          </p:nvPr>
        </p:nvSpPr>
        <p:spPr/>
        <p:txBody>
          <a:bodyPr/>
          <a:lstStyle/>
          <a:p>
            <a:fld id="{7224A06E-39BC-3844-98A6-C916695E86BF}" type="slidenum">
              <a:rPr lang="en-US" smtClean="0"/>
              <a:t>‹#›</a:t>
            </a:fld>
            <a:endParaRPr lang="en-US"/>
          </a:p>
        </p:txBody>
      </p:sp>
    </p:spTree>
    <p:extLst>
      <p:ext uri="{BB962C8B-B14F-4D97-AF65-F5344CB8AC3E}">
        <p14:creationId xmlns:p14="http://schemas.microsoft.com/office/powerpoint/2010/main" val="16108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7B523-3082-B44D-8CB1-5A4B349CF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76713B-D64B-7A4D-AC83-7861CDA36C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03850-B99D-7D47-9BA3-40D65BB8A5E9}"/>
              </a:ext>
            </a:extLst>
          </p:cNvPr>
          <p:cNvSpPr>
            <a:spLocks noGrp="1"/>
          </p:cNvSpPr>
          <p:nvPr>
            <p:ph type="dt" sz="half" idx="10"/>
          </p:nvPr>
        </p:nvSpPr>
        <p:spPr/>
        <p:txBody>
          <a:bodyPr/>
          <a:lstStyle/>
          <a:p>
            <a:fld id="{5C1F88C0-770C-914A-A5B7-E31FC7292500}" type="datetimeFigureOut">
              <a:rPr lang="en-US" smtClean="0"/>
              <a:t>7/2/20</a:t>
            </a:fld>
            <a:endParaRPr lang="en-US"/>
          </a:p>
        </p:txBody>
      </p:sp>
      <p:sp>
        <p:nvSpPr>
          <p:cNvPr id="5" name="Footer Placeholder 4">
            <a:extLst>
              <a:ext uri="{FF2B5EF4-FFF2-40B4-BE49-F238E27FC236}">
                <a16:creationId xmlns:a16="http://schemas.microsoft.com/office/drawing/2014/main" id="{6C27B99D-E4D5-A541-A838-378733DEC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B8FE5-418D-BB47-A610-41FA7118E9ED}"/>
              </a:ext>
            </a:extLst>
          </p:cNvPr>
          <p:cNvSpPr>
            <a:spLocks noGrp="1"/>
          </p:cNvSpPr>
          <p:nvPr>
            <p:ph type="sldNum" sz="quarter" idx="12"/>
          </p:nvPr>
        </p:nvSpPr>
        <p:spPr/>
        <p:txBody>
          <a:bodyPr/>
          <a:lstStyle/>
          <a:p>
            <a:fld id="{7224A06E-39BC-3844-98A6-C916695E86BF}" type="slidenum">
              <a:rPr lang="en-US" smtClean="0"/>
              <a:t>‹#›</a:t>
            </a:fld>
            <a:endParaRPr lang="en-US"/>
          </a:p>
        </p:txBody>
      </p:sp>
    </p:spTree>
    <p:extLst>
      <p:ext uri="{BB962C8B-B14F-4D97-AF65-F5344CB8AC3E}">
        <p14:creationId xmlns:p14="http://schemas.microsoft.com/office/powerpoint/2010/main" val="1985652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8A4DF-A3FF-9044-A404-EF434CBA75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4C8F81-1540-2443-95CE-F1829BC0A6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DBD02F-07C0-F34C-8EA2-2B0F67361182}"/>
              </a:ext>
            </a:extLst>
          </p:cNvPr>
          <p:cNvSpPr>
            <a:spLocks noGrp="1"/>
          </p:cNvSpPr>
          <p:nvPr>
            <p:ph type="dt" sz="half" idx="10"/>
          </p:nvPr>
        </p:nvSpPr>
        <p:spPr/>
        <p:txBody>
          <a:bodyPr/>
          <a:lstStyle/>
          <a:p>
            <a:fld id="{5C1F88C0-770C-914A-A5B7-E31FC7292500}" type="datetimeFigureOut">
              <a:rPr lang="en-US" smtClean="0"/>
              <a:t>7/2/20</a:t>
            </a:fld>
            <a:endParaRPr lang="en-US"/>
          </a:p>
        </p:txBody>
      </p:sp>
      <p:sp>
        <p:nvSpPr>
          <p:cNvPr id="5" name="Footer Placeholder 4">
            <a:extLst>
              <a:ext uri="{FF2B5EF4-FFF2-40B4-BE49-F238E27FC236}">
                <a16:creationId xmlns:a16="http://schemas.microsoft.com/office/drawing/2014/main" id="{7FA2A2B2-1E0E-A341-80B5-01E7A8044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7A44C-5D30-6642-98A0-F412B76FB631}"/>
              </a:ext>
            </a:extLst>
          </p:cNvPr>
          <p:cNvSpPr>
            <a:spLocks noGrp="1"/>
          </p:cNvSpPr>
          <p:nvPr>
            <p:ph type="sldNum" sz="quarter" idx="12"/>
          </p:nvPr>
        </p:nvSpPr>
        <p:spPr/>
        <p:txBody>
          <a:bodyPr/>
          <a:lstStyle/>
          <a:p>
            <a:fld id="{7224A06E-39BC-3844-98A6-C916695E86BF}" type="slidenum">
              <a:rPr lang="en-US" smtClean="0"/>
              <a:t>‹#›</a:t>
            </a:fld>
            <a:endParaRPr lang="en-US"/>
          </a:p>
        </p:txBody>
      </p:sp>
    </p:spTree>
    <p:extLst>
      <p:ext uri="{BB962C8B-B14F-4D97-AF65-F5344CB8AC3E}">
        <p14:creationId xmlns:p14="http://schemas.microsoft.com/office/powerpoint/2010/main" val="202984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D68B-1B05-5542-ACAA-790D61ED8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FA06B8-2F57-004C-BCCF-65D7BC91A5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E98CAD-F254-9944-86B2-E8A71339658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83F62-D7C8-F746-8E81-D1A72428D611}"/>
              </a:ext>
            </a:extLst>
          </p:cNvPr>
          <p:cNvSpPr>
            <a:spLocks noGrp="1"/>
          </p:cNvSpPr>
          <p:nvPr>
            <p:ph type="dt" sz="half" idx="10"/>
          </p:nvPr>
        </p:nvSpPr>
        <p:spPr/>
        <p:txBody>
          <a:bodyPr/>
          <a:lstStyle/>
          <a:p>
            <a:fld id="{5C1F88C0-770C-914A-A5B7-E31FC7292500}" type="datetimeFigureOut">
              <a:rPr lang="en-US" smtClean="0"/>
              <a:t>7/2/20</a:t>
            </a:fld>
            <a:endParaRPr lang="en-US"/>
          </a:p>
        </p:txBody>
      </p:sp>
      <p:sp>
        <p:nvSpPr>
          <p:cNvPr id="6" name="Footer Placeholder 5">
            <a:extLst>
              <a:ext uri="{FF2B5EF4-FFF2-40B4-BE49-F238E27FC236}">
                <a16:creationId xmlns:a16="http://schemas.microsoft.com/office/drawing/2014/main" id="{4E66E891-8A5A-A04C-9309-235F16E30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B8605E-AC37-1F4B-84DC-736CF20C3FF6}"/>
              </a:ext>
            </a:extLst>
          </p:cNvPr>
          <p:cNvSpPr>
            <a:spLocks noGrp="1"/>
          </p:cNvSpPr>
          <p:nvPr>
            <p:ph type="sldNum" sz="quarter" idx="12"/>
          </p:nvPr>
        </p:nvSpPr>
        <p:spPr/>
        <p:txBody>
          <a:bodyPr/>
          <a:lstStyle/>
          <a:p>
            <a:fld id="{7224A06E-39BC-3844-98A6-C916695E86BF}" type="slidenum">
              <a:rPr lang="en-US" smtClean="0"/>
              <a:t>‹#›</a:t>
            </a:fld>
            <a:endParaRPr lang="en-US"/>
          </a:p>
        </p:txBody>
      </p:sp>
    </p:spTree>
    <p:extLst>
      <p:ext uri="{BB962C8B-B14F-4D97-AF65-F5344CB8AC3E}">
        <p14:creationId xmlns:p14="http://schemas.microsoft.com/office/powerpoint/2010/main" val="284130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F854A-A97B-9147-9C40-48DC0A24C1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44B55B-3448-5A4F-ADDD-1815C1BD01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15447F-E0C6-1749-8E6F-D4CE88592C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D1E494-6760-D04F-87AF-A066C23214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194B27-21FC-9F48-80D8-F338465E2ED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F89C2B-B9EF-9945-9C9F-584A13CD1D7C}"/>
              </a:ext>
            </a:extLst>
          </p:cNvPr>
          <p:cNvSpPr>
            <a:spLocks noGrp="1"/>
          </p:cNvSpPr>
          <p:nvPr>
            <p:ph type="dt" sz="half" idx="10"/>
          </p:nvPr>
        </p:nvSpPr>
        <p:spPr/>
        <p:txBody>
          <a:bodyPr/>
          <a:lstStyle/>
          <a:p>
            <a:fld id="{5C1F88C0-770C-914A-A5B7-E31FC7292500}" type="datetimeFigureOut">
              <a:rPr lang="en-US" smtClean="0"/>
              <a:t>7/2/20</a:t>
            </a:fld>
            <a:endParaRPr lang="en-US"/>
          </a:p>
        </p:txBody>
      </p:sp>
      <p:sp>
        <p:nvSpPr>
          <p:cNvPr id="8" name="Footer Placeholder 7">
            <a:extLst>
              <a:ext uri="{FF2B5EF4-FFF2-40B4-BE49-F238E27FC236}">
                <a16:creationId xmlns:a16="http://schemas.microsoft.com/office/drawing/2014/main" id="{06C1FA81-8C02-C949-B2C9-317AF68B7D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7F9AED-2A5C-FE45-B19F-025E13B43415}"/>
              </a:ext>
            </a:extLst>
          </p:cNvPr>
          <p:cNvSpPr>
            <a:spLocks noGrp="1"/>
          </p:cNvSpPr>
          <p:nvPr>
            <p:ph type="sldNum" sz="quarter" idx="12"/>
          </p:nvPr>
        </p:nvSpPr>
        <p:spPr/>
        <p:txBody>
          <a:bodyPr/>
          <a:lstStyle/>
          <a:p>
            <a:fld id="{7224A06E-39BC-3844-98A6-C916695E86BF}" type="slidenum">
              <a:rPr lang="en-US" smtClean="0"/>
              <a:t>‹#›</a:t>
            </a:fld>
            <a:endParaRPr lang="en-US"/>
          </a:p>
        </p:txBody>
      </p:sp>
    </p:spTree>
    <p:extLst>
      <p:ext uri="{BB962C8B-B14F-4D97-AF65-F5344CB8AC3E}">
        <p14:creationId xmlns:p14="http://schemas.microsoft.com/office/powerpoint/2010/main" val="275418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61AE0-FD9F-364E-BF88-24E82FDDF6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FCFDFE-4287-E846-91B8-EFE748782964}"/>
              </a:ext>
            </a:extLst>
          </p:cNvPr>
          <p:cNvSpPr>
            <a:spLocks noGrp="1"/>
          </p:cNvSpPr>
          <p:nvPr>
            <p:ph type="dt" sz="half" idx="10"/>
          </p:nvPr>
        </p:nvSpPr>
        <p:spPr/>
        <p:txBody>
          <a:bodyPr/>
          <a:lstStyle/>
          <a:p>
            <a:fld id="{5C1F88C0-770C-914A-A5B7-E31FC7292500}" type="datetimeFigureOut">
              <a:rPr lang="en-US" smtClean="0"/>
              <a:t>7/2/20</a:t>
            </a:fld>
            <a:endParaRPr lang="en-US"/>
          </a:p>
        </p:txBody>
      </p:sp>
      <p:sp>
        <p:nvSpPr>
          <p:cNvPr id="4" name="Footer Placeholder 3">
            <a:extLst>
              <a:ext uri="{FF2B5EF4-FFF2-40B4-BE49-F238E27FC236}">
                <a16:creationId xmlns:a16="http://schemas.microsoft.com/office/drawing/2014/main" id="{1D092D1E-605A-8B48-82FF-C7833FE3A2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837480-02AA-FC4F-B26F-32E5CC10B3D1}"/>
              </a:ext>
            </a:extLst>
          </p:cNvPr>
          <p:cNvSpPr>
            <a:spLocks noGrp="1"/>
          </p:cNvSpPr>
          <p:nvPr>
            <p:ph type="sldNum" sz="quarter" idx="12"/>
          </p:nvPr>
        </p:nvSpPr>
        <p:spPr/>
        <p:txBody>
          <a:bodyPr/>
          <a:lstStyle/>
          <a:p>
            <a:fld id="{7224A06E-39BC-3844-98A6-C916695E86BF}" type="slidenum">
              <a:rPr lang="en-US" smtClean="0"/>
              <a:t>‹#›</a:t>
            </a:fld>
            <a:endParaRPr lang="en-US"/>
          </a:p>
        </p:txBody>
      </p:sp>
    </p:spTree>
    <p:extLst>
      <p:ext uri="{BB962C8B-B14F-4D97-AF65-F5344CB8AC3E}">
        <p14:creationId xmlns:p14="http://schemas.microsoft.com/office/powerpoint/2010/main" val="849322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39E8A-3896-D746-8FF4-9D0063AE3FBA}"/>
              </a:ext>
            </a:extLst>
          </p:cNvPr>
          <p:cNvSpPr>
            <a:spLocks noGrp="1"/>
          </p:cNvSpPr>
          <p:nvPr>
            <p:ph type="dt" sz="half" idx="10"/>
          </p:nvPr>
        </p:nvSpPr>
        <p:spPr/>
        <p:txBody>
          <a:bodyPr/>
          <a:lstStyle/>
          <a:p>
            <a:fld id="{5C1F88C0-770C-914A-A5B7-E31FC7292500}" type="datetimeFigureOut">
              <a:rPr lang="en-US" smtClean="0"/>
              <a:t>7/2/20</a:t>
            </a:fld>
            <a:endParaRPr lang="en-US"/>
          </a:p>
        </p:txBody>
      </p:sp>
      <p:sp>
        <p:nvSpPr>
          <p:cNvPr id="3" name="Footer Placeholder 2">
            <a:extLst>
              <a:ext uri="{FF2B5EF4-FFF2-40B4-BE49-F238E27FC236}">
                <a16:creationId xmlns:a16="http://schemas.microsoft.com/office/drawing/2014/main" id="{E69C8867-71FF-2448-B3CA-E69F03B8A1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9743D4-5FB7-544B-8846-B3B370807D08}"/>
              </a:ext>
            </a:extLst>
          </p:cNvPr>
          <p:cNvSpPr>
            <a:spLocks noGrp="1"/>
          </p:cNvSpPr>
          <p:nvPr>
            <p:ph type="sldNum" sz="quarter" idx="12"/>
          </p:nvPr>
        </p:nvSpPr>
        <p:spPr/>
        <p:txBody>
          <a:bodyPr/>
          <a:lstStyle/>
          <a:p>
            <a:fld id="{7224A06E-39BC-3844-98A6-C916695E86BF}" type="slidenum">
              <a:rPr lang="en-US" smtClean="0"/>
              <a:t>‹#›</a:t>
            </a:fld>
            <a:endParaRPr lang="en-US"/>
          </a:p>
        </p:txBody>
      </p:sp>
    </p:spTree>
    <p:extLst>
      <p:ext uri="{BB962C8B-B14F-4D97-AF65-F5344CB8AC3E}">
        <p14:creationId xmlns:p14="http://schemas.microsoft.com/office/powerpoint/2010/main" val="268616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F458F-A571-004C-AF40-0EDEE4193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B4F9A-B08E-3049-A509-30CD03B8E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8DF22B-88C2-1A4B-9FE9-535808AEA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CAD1B8-2925-1648-BED4-49CC6638F46A}"/>
              </a:ext>
            </a:extLst>
          </p:cNvPr>
          <p:cNvSpPr>
            <a:spLocks noGrp="1"/>
          </p:cNvSpPr>
          <p:nvPr>
            <p:ph type="dt" sz="half" idx="10"/>
          </p:nvPr>
        </p:nvSpPr>
        <p:spPr/>
        <p:txBody>
          <a:bodyPr/>
          <a:lstStyle/>
          <a:p>
            <a:fld id="{5C1F88C0-770C-914A-A5B7-E31FC7292500}" type="datetimeFigureOut">
              <a:rPr lang="en-US" smtClean="0"/>
              <a:t>7/2/20</a:t>
            </a:fld>
            <a:endParaRPr lang="en-US"/>
          </a:p>
        </p:txBody>
      </p:sp>
      <p:sp>
        <p:nvSpPr>
          <p:cNvPr id="6" name="Footer Placeholder 5">
            <a:extLst>
              <a:ext uri="{FF2B5EF4-FFF2-40B4-BE49-F238E27FC236}">
                <a16:creationId xmlns:a16="http://schemas.microsoft.com/office/drawing/2014/main" id="{4DAC09B5-984A-C042-A525-34750AA3C0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B11F1D-AFD1-ED41-A54E-4D7807B716DC}"/>
              </a:ext>
            </a:extLst>
          </p:cNvPr>
          <p:cNvSpPr>
            <a:spLocks noGrp="1"/>
          </p:cNvSpPr>
          <p:nvPr>
            <p:ph type="sldNum" sz="quarter" idx="12"/>
          </p:nvPr>
        </p:nvSpPr>
        <p:spPr/>
        <p:txBody>
          <a:bodyPr/>
          <a:lstStyle/>
          <a:p>
            <a:fld id="{7224A06E-39BC-3844-98A6-C916695E86BF}" type="slidenum">
              <a:rPr lang="en-US" smtClean="0"/>
              <a:t>‹#›</a:t>
            </a:fld>
            <a:endParaRPr lang="en-US"/>
          </a:p>
        </p:txBody>
      </p:sp>
    </p:spTree>
    <p:extLst>
      <p:ext uri="{BB962C8B-B14F-4D97-AF65-F5344CB8AC3E}">
        <p14:creationId xmlns:p14="http://schemas.microsoft.com/office/powerpoint/2010/main" val="71672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E4CEC-9E5B-CD4E-9C4B-B06AF32005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F42BFC-DC39-1D4C-A227-B013849CB8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265DDB-5461-C04B-89F8-E3E3DCB1A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BC6553-81A0-8A49-9F2B-5FC2920E91B9}"/>
              </a:ext>
            </a:extLst>
          </p:cNvPr>
          <p:cNvSpPr>
            <a:spLocks noGrp="1"/>
          </p:cNvSpPr>
          <p:nvPr>
            <p:ph type="dt" sz="half" idx="10"/>
          </p:nvPr>
        </p:nvSpPr>
        <p:spPr/>
        <p:txBody>
          <a:bodyPr/>
          <a:lstStyle/>
          <a:p>
            <a:fld id="{5C1F88C0-770C-914A-A5B7-E31FC7292500}" type="datetimeFigureOut">
              <a:rPr lang="en-US" smtClean="0"/>
              <a:t>7/2/20</a:t>
            </a:fld>
            <a:endParaRPr lang="en-US"/>
          </a:p>
        </p:txBody>
      </p:sp>
      <p:sp>
        <p:nvSpPr>
          <p:cNvPr id="6" name="Footer Placeholder 5">
            <a:extLst>
              <a:ext uri="{FF2B5EF4-FFF2-40B4-BE49-F238E27FC236}">
                <a16:creationId xmlns:a16="http://schemas.microsoft.com/office/drawing/2014/main" id="{41616255-BCDE-D84E-83F2-8F0140B4BF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A4246-08E9-584D-8661-D7F57F9724C4}"/>
              </a:ext>
            </a:extLst>
          </p:cNvPr>
          <p:cNvSpPr>
            <a:spLocks noGrp="1"/>
          </p:cNvSpPr>
          <p:nvPr>
            <p:ph type="sldNum" sz="quarter" idx="12"/>
          </p:nvPr>
        </p:nvSpPr>
        <p:spPr/>
        <p:txBody>
          <a:bodyPr/>
          <a:lstStyle/>
          <a:p>
            <a:fld id="{7224A06E-39BC-3844-98A6-C916695E86BF}" type="slidenum">
              <a:rPr lang="en-US" smtClean="0"/>
              <a:t>‹#›</a:t>
            </a:fld>
            <a:endParaRPr lang="en-US"/>
          </a:p>
        </p:txBody>
      </p:sp>
    </p:spTree>
    <p:extLst>
      <p:ext uri="{BB962C8B-B14F-4D97-AF65-F5344CB8AC3E}">
        <p14:creationId xmlns:p14="http://schemas.microsoft.com/office/powerpoint/2010/main" val="4063245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66420A-78A2-FB4F-9702-DD0699078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29E3E0-FCEE-0B48-88DF-71CEEC33EE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F1B79-2A15-1440-B4CA-23A5C57530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F88C0-770C-914A-A5B7-E31FC7292500}" type="datetimeFigureOut">
              <a:rPr lang="en-US" smtClean="0"/>
              <a:t>7/2/20</a:t>
            </a:fld>
            <a:endParaRPr lang="en-US"/>
          </a:p>
        </p:txBody>
      </p:sp>
      <p:sp>
        <p:nvSpPr>
          <p:cNvPr id="5" name="Footer Placeholder 4">
            <a:extLst>
              <a:ext uri="{FF2B5EF4-FFF2-40B4-BE49-F238E27FC236}">
                <a16:creationId xmlns:a16="http://schemas.microsoft.com/office/drawing/2014/main" id="{3095A72C-9E22-2641-A963-563E910015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EA12D2-0AFB-184F-8E5E-BC1079644F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4A06E-39BC-3844-98A6-C916695E86BF}" type="slidenum">
              <a:rPr lang="en-US" smtClean="0"/>
              <a:t>‹#›</a:t>
            </a:fld>
            <a:endParaRPr lang="en-US"/>
          </a:p>
        </p:txBody>
      </p:sp>
    </p:spTree>
    <p:extLst>
      <p:ext uri="{BB962C8B-B14F-4D97-AF65-F5344CB8AC3E}">
        <p14:creationId xmlns:p14="http://schemas.microsoft.com/office/powerpoint/2010/main" val="3290937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implicit.harvard.edu/implicit/" TargetMode="External"/><Relationship Id="rId2" Type="http://schemas.openxmlformats.org/officeDocument/2006/relationships/image" Target="../media/image15.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78E8C-2AD6-7442-A957-C355B700BEBA}"/>
              </a:ext>
            </a:extLst>
          </p:cNvPr>
          <p:cNvSpPr>
            <a:spLocks noGrp="1"/>
          </p:cNvSpPr>
          <p:nvPr>
            <p:ph type="ctrTitle"/>
          </p:nvPr>
        </p:nvSpPr>
        <p:spPr/>
        <p:txBody>
          <a:bodyPr>
            <a:normAutofit fontScale="90000"/>
          </a:bodyPr>
          <a:lstStyle/>
          <a:p>
            <a:r>
              <a:rPr lang="en-US" sz="4000" i="1" dirty="0">
                <a:latin typeface="Baskerville Old Face" panose="02020602080505020303" pitchFamily="18" charset="77"/>
              </a:rPr>
              <a:t>Conducting a Cultural Curriculum Audit</a:t>
            </a:r>
            <a:br>
              <a:rPr lang="en-US" sz="4000" i="1" dirty="0">
                <a:latin typeface="Baskerville Old Face" panose="02020602080505020303" pitchFamily="18" charset="77"/>
              </a:rPr>
            </a:br>
            <a:br>
              <a:rPr lang="en-US" sz="4000" i="1" dirty="0">
                <a:latin typeface="Baskerville Old Face" panose="02020602080505020303" pitchFamily="18" charset="77"/>
              </a:rPr>
            </a:br>
            <a:r>
              <a:rPr lang="en-US" sz="3200" dirty="0">
                <a:latin typeface="Baskerville Old Face" panose="02020602080505020303" pitchFamily="18" charset="77"/>
              </a:rPr>
              <a:t>Long Beach City College</a:t>
            </a:r>
            <a:br>
              <a:rPr lang="en-US" sz="3200" dirty="0">
                <a:latin typeface="Baskerville Old Face" panose="02020602080505020303" pitchFamily="18" charset="77"/>
              </a:rPr>
            </a:br>
            <a:br>
              <a:rPr lang="en-US" sz="3200" dirty="0">
                <a:latin typeface="Baskerville Old Face" panose="02020602080505020303" pitchFamily="18" charset="77"/>
              </a:rPr>
            </a:br>
            <a:r>
              <a:rPr lang="en-US" sz="3200" dirty="0">
                <a:latin typeface="Baskerville Old Face" panose="02020602080505020303" pitchFamily="18" charset="77"/>
              </a:rPr>
              <a:t>2020 ASCCC Curriculum Institute</a:t>
            </a:r>
          </a:p>
        </p:txBody>
      </p:sp>
      <p:sp>
        <p:nvSpPr>
          <p:cNvPr id="3" name="Subtitle 2">
            <a:extLst>
              <a:ext uri="{FF2B5EF4-FFF2-40B4-BE49-F238E27FC236}">
                <a16:creationId xmlns:a16="http://schemas.microsoft.com/office/drawing/2014/main" id="{B0A038A8-200C-3F49-BD02-BB68DBAD0676}"/>
              </a:ext>
            </a:extLst>
          </p:cNvPr>
          <p:cNvSpPr>
            <a:spLocks noGrp="1"/>
          </p:cNvSpPr>
          <p:nvPr>
            <p:ph type="subTitle" idx="1"/>
          </p:nvPr>
        </p:nvSpPr>
        <p:spPr/>
        <p:txBody>
          <a:bodyPr>
            <a:normAutofit/>
          </a:bodyPr>
          <a:lstStyle/>
          <a:p>
            <a:r>
              <a:rPr lang="en-US" dirty="0">
                <a:latin typeface="Baskerville Old Face" panose="02020602080505020303" pitchFamily="18" charset="77"/>
              </a:rPr>
              <a:t>Dr. Kathleen Scott, Vice President, Academic Affairs</a:t>
            </a:r>
          </a:p>
          <a:p>
            <a:r>
              <a:rPr lang="en-US" dirty="0">
                <a:latin typeface="Baskerville Old Face" panose="02020602080505020303" pitchFamily="18" charset="77"/>
              </a:rPr>
              <a:t>Dr. Wendy Koenig, Chair of Committee on Curriculum and Instruction</a:t>
            </a:r>
          </a:p>
          <a:p>
            <a:r>
              <a:rPr lang="en-US" dirty="0">
                <a:latin typeface="Baskerville Old Face" panose="02020602080505020303" pitchFamily="18" charset="77"/>
              </a:rPr>
              <a:t>Dr. Jerome Hunt, Assistant Professor, Political Science</a:t>
            </a:r>
          </a:p>
          <a:p>
            <a:endParaRPr lang="en-US" dirty="0">
              <a:latin typeface="Baskerville Old Face" panose="02020602080505020303" pitchFamily="18" charset="77"/>
            </a:endParaRPr>
          </a:p>
        </p:txBody>
      </p:sp>
      <p:pic>
        <p:nvPicPr>
          <p:cNvPr id="5" name="Picture 4">
            <a:extLst>
              <a:ext uri="{FF2B5EF4-FFF2-40B4-BE49-F238E27FC236}">
                <a16:creationId xmlns:a16="http://schemas.microsoft.com/office/drawing/2014/main" id="{3E6C5D62-B383-6F4D-9097-58A2F7E41D27}"/>
              </a:ext>
            </a:extLst>
          </p:cNvPr>
          <p:cNvPicPr>
            <a:picLocks noChangeAspect="1"/>
          </p:cNvPicPr>
          <p:nvPr/>
        </p:nvPicPr>
        <p:blipFill>
          <a:blip r:embed="rId2"/>
          <a:stretch>
            <a:fillRect/>
          </a:stretch>
        </p:blipFill>
        <p:spPr>
          <a:xfrm>
            <a:off x="4815711" y="5349875"/>
            <a:ext cx="2560577" cy="1433923"/>
          </a:xfrm>
          <a:prstGeom prst="rect">
            <a:avLst/>
          </a:prstGeom>
        </p:spPr>
      </p:pic>
    </p:spTree>
    <p:extLst>
      <p:ext uri="{BB962C8B-B14F-4D97-AF65-F5344CB8AC3E}">
        <p14:creationId xmlns:p14="http://schemas.microsoft.com/office/powerpoint/2010/main" val="1327368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5983-2449-2D41-A021-EDAF44AAFAED}"/>
              </a:ext>
            </a:extLst>
          </p:cNvPr>
          <p:cNvSpPr>
            <a:spLocks noGrp="1"/>
          </p:cNvSpPr>
          <p:nvPr>
            <p:ph type="title"/>
          </p:nvPr>
        </p:nvSpPr>
        <p:spPr/>
        <p:txBody>
          <a:bodyPr/>
          <a:lstStyle/>
          <a:p>
            <a:r>
              <a:rPr lang="en-US" dirty="0">
                <a:latin typeface="Baskerville Old Face" panose="02020602080505020303" pitchFamily="18" charset="77"/>
                <a:cs typeface="Times New Roman" panose="02020603050405020304" pitchFamily="18" charset="0"/>
              </a:rPr>
              <a:t>Announcement</a:t>
            </a:r>
          </a:p>
        </p:txBody>
      </p:sp>
      <p:sp>
        <p:nvSpPr>
          <p:cNvPr id="3" name="Content Placeholder 2">
            <a:extLst>
              <a:ext uri="{FF2B5EF4-FFF2-40B4-BE49-F238E27FC236}">
                <a16:creationId xmlns:a16="http://schemas.microsoft.com/office/drawing/2014/main" id="{1AEE603B-9635-804A-867A-0555D824B8C6}"/>
              </a:ext>
            </a:extLst>
          </p:cNvPr>
          <p:cNvSpPr>
            <a:spLocks noGrp="1"/>
          </p:cNvSpPr>
          <p:nvPr>
            <p:ph idx="1"/>
          </p:nvPr>
        </p:nvSpPr>
        <p:spPr/>
        <p:txBody>
          <a:bodyPr/>
          <a:lstStyle/>
          <a:p>
            <a:r>
              <a:rPr lang="en-US" i="1" dirty="0">
                <a:latin typeface="Baskerville Old Face" panose="02020602080505020303" pitchFamily="18" charset="77"/>
              </a:rPr>
              <a:t>The Cultural Curriculum Audit </a:t>
            </a:r>
            <a:r>
              <a:rPr lang="en-US" dirty="0">
                <a:latin typeface="Baskerville Old Face" panose="02020602080505020303" pitchFamily="18" charset="77"/>
              </a:rPr>
              <a:t>will engage a small cohort of faculty in a collaborative evaluation and redesign of their courses.  Each faculty participant will choose one course that they wish to enhance or re-design. Sessions will provide training in reviewing and possibly revising the COR (Course Outline of Record), syllabi, assignments, grading and teaching practices and outcomes. The focus will be on developing culturally responsive, engaging and relevant materials, high impact teaching practices, and developing equity-mindedness in the spirit of Guided Pathways.</a:t>
            </a:r>
          </a:p>
        </p:txBody>
      </p:sp>
    </p:spTree>
    <p:extLst>
      <p:ext uri="{BB962C8B-B14F-4D97-AF65-F5344CB8AC3E}">
        <p14:creationId xmlns:p14="http://schemas.microsoft.com/office/powerpoint/2010/main" val="1686932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DA2756-A065-224D-95D1-EDCB58E88AC0}"/>
              </a:ext>
            </a:extLst>
          </p:cNvPr>
          <p:cNvSpPr>
            <a:spLocks noGrp="1"/>
          </p:cNvSpPr>
          <p:nvPr>
            <p:ph type="title"/>
          </p:nvPr>
        </p:nvSpPr>
        <p:spPr/>
        <p:txBody>
          <a:bodyPr>
            <a:normAutofit/>
          </a:bodyPr>
          <a:lstStyle/>
          <a:p>
            <a:r>
              <a:rPr lang="en-US" sz="4400" dirty="0">
                <a:latin typeface="Baskerville Old Face" panose="02020602080505020303" pitchFamily="18" charset="77"/>
              </a:rPr>
              <a:t>Format</a:t>
            </a:r>
            <a:br>
              <a:rPr lang="en-US" sz="3600" dirty="0">
                <a:latin typeface="Baskerville Old Face" panose="02020602080505020303" pitchFamily="18" charset="77"/>
              </a:rPr>
            </a:br>
            <a:endParaRPr lang="en-US" sz="3600" dirty="0">
              <a:latin typeface="Baskerville Old Face" panose="02020602080505020303" pitchFamily="18" charset="77"/>
            </a:endParaRPr>
          </a:p>
        </p:txBody>
      </p:sp>
      <p:sp>
        <p:nvSpPr>
          <p:cNvPr id="9" name="Text Placeholder 8">
            <a:extLst>
              <a:ext uri="{FF2B5EF4-FFF2-40B4-BE49-F238E27FC236}">
                <a16:creationId xmlns:a16="http://schemas.microsoft.com/office/drawing/2014/main" id="{7A328980-2F0B-064F-BD2F-92C99C3CBFBB}"/>
              </a:ext>
            </a:extLst>
          </p:cNvPr>
          <p:cNvSpPr>
            <a:spLocks noGrp="1"/>
          </p:cNvSpPr>
          <p:nvPr>
            <p:ph type="body" sz="half" idx="2"/>
          </p:nvPr>
        </p:nvSpPr>
        <p:spPr>
          <a:xfrm>
            <a:off x="839788" y="1782501"/>
            <a:ext cx="3932237" cy="4086487"/>
          </a:xfrm>
        </p:spPr>
        <p:txBody>
          <a:bodyPr>
            <a:normAutofit lnSpcReduction="10000"/>
          </a:bodyPr>
          <a:lstStyle/>
          <a:p>
            <a:r>
              <a:rPr lang="en-US" sz="2000" dirty="0">
                <a:latin typeface="Baskerville Old Face" panose="02020602080505020303" pitchFamily="18" charset="77"/>
              </a:rPr>
              <a:t>The event was held over three days during Summer 2019 and </a:t>
            </a:r>
            <a:r>
              <a:rPr lang="en-US" sz="2000">
                <a:latin typeface="Baskerville Old Face" panose="02020602080505020303" pitchFamily="18" charset="77"/>
              </a:rPr>
              <a:t>again during </a:t>
            </a:r>
            <a:r>
              <a:rPr lang="en-US" sz="2000" dirty="0">
                <a:latin typeface="Baskerville Old Face" panose="02020602080505020303" pitchFamily="18" charset="77"/>
              </a:rPr>
              <a:t>Winter 2020 intersession. </a:t>
            </a:r>
          </a:p>
          <a:p>
            <a:r>
              <a:rPr lang="en-US" sz="2000" dirty="0">
                <a:latin typeface="Baskerville Old Face" panose="02020602080505020303" pitchFamily="18" charset="77"/>
              </a:rPr>
              <a:t>Faculty were required to participate in all three sessions and they were provided a 100+ page workbook. The readings and homework assignments helped them to prepare for breakout discussions and to experiment with possible revisions to their course and teaching strategies.</a:t>
            </a:r>
          </a:p>
          <a:p>
            <a:r>
              <a:rPr lang="en-US" sz="2000" dirty="0">
                <a:latin typeface="Baskerville Old Face" panose="02020602080505020303" pitchFamily="18" charset="77"/>
              </a:rPr>
              <a:t>Various faculty members were asked to offer demonstrations of equity-minded practices.</a:t>
            </a:r>
          </a:p>
        </p:txBody>
      </p:sp>
      <p:pic>
        <p:nvPicPr>
          <p:cNvPr id="8" name="Picture Placeholder 7">
            <a:extLst>
              <a:ext uri="{FF2B5EF4-FFF2-40B4-BE49-F238E27FC236}">
                <a16:creationId xmlns:a16="http://schemas.microsoft.com/office/drawing/2014/main" id="{AFFB055B-F00F-9A43-ABD4-4D329E09B422}"/>
              </a:ext>
            </a:extLst>
          </p:cNvPr>
          <p:cNvPicPr>
            <a:picLocks noGrp="1" noChangeAspect="1"/>
          </p:cNvPicPr>
          <p:nvPr>
            <p:ph type="pic" idx="1"/>
          </p:nvPr>
        </p:nvPicPr>
        <p:blipFill>
          <a:blip r:embed="rId2"/>
          <a:srcRect l="9795" r="9795"/>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2025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6CA517-C87C-2243-B683-6811BDAD6874}"/>
              </a:ext>
            </a:extLst>
          </p:cNvPr>
          <p:cNvPicPr>
            <a:picLocks noChangeAspect="1"/>
          </p:cNvPicPr>
          <p:nvPr/>
        </p:nvPicPr>
        <p:blipFill>
          <a:blip r:embed="rId2"/>
          <a:stretch>
            <a:fillRect/>
          </a:stretch>
        </p:blipFill>
        <p:spPr>
          <a:xfrm>
            <a:off x="5652308" y="0"/>
            <a:ext cx="5299364" cy="6858000"/>
          </a:xfrm>
          <a:prstGeom prst="rect">
            <a:avLst/>
          </a:prstGeom>
        </p:spPr>
      </p:pic>
      <p:sp>
        <p:nvSpPr>
          <p:cNvPr id="4" name="Title 3">
            <a:extLst>
              <a:ext uri="{FF2B5EF4-FFF2-40B4-BE49-F238E27FC236}">
                <a16:creationId xmlns:a16="http://schemas.microsoft.com/office/drawing/2014/main" id="{F1843FD5-D94A-3946-995F-75803CB608A6}"/>
              </a:ext>
            </a:extLst>
          </p:cNvPr>
          <p:cNvSpPr>
            <a:spLocks noGrp="1"/>
          </p:cNvSpPr>
          <p:nvPr>
            <p:ph type="title"/>
          </p:nvPr>
        </p:nvSpPr>
        <p:spPr/>
        <p:txBody>
          <a:bodyPr/>
          <a:lstStyle/>
          <a:p>
            <a:r>
              <a:rPr lang="en-US" dirty="0">
                <a:latin typeface="Baskerville Old Face" panose="02020602080505020303" pitchFamily="18" charset="77"/>
              </a:rPr>
              <a:t>Viewing your course with an equity lens</a:t>
            </a:r>
            <a:br>
              <a:rPr lang="en-US" dirty="0">
                <a:latin typeface="Baskerville Old Face" panose="02020602080505020303" pitchFamily="18" charset="77"/>
              </a:rPr>
            </a:br>
            <a:endParaRPr lang="en-US" dirty="0">
              <a:latin typeface="Baskerville Old Face" panose="02020602080505020303" pitchFamily="18" charset="77"/>
            </a:endParaRPr>
          </a:p>
        </p:txBody>
      </p:sp>
      <p:sp>
        <p:nvSpPr>
          <p:cNvPr id="6" name="Text Placeholder 5">
            <a:extLst>
              <a:ext uri="{FF2B5EF4-FFF2-40B4-BE49-F238E27FC236}">
                <a16:creationId xmlns:a16="http://schemas.microsoft.com/office/drawing/2014/main" id="{1E083A74-7AAC-4F45-893E-2DB28B37E173}"/>
              </a:ext>
            </a:extLst>
          </p:cNvPr>
          <p:cNvSpPr>
            <a:spLocks noGrp="1"/>
          </p:cNvSpPr>
          <p:nvPr>
            <p:ph type="body" sz="half" idx="2"/>
          </p:nvPr>
        </p:nvSpPr>
        <p:spPr>
          <a:xfrm>
            <a:off x="839788" y="2057400"/>
            <a:ext cx="3932237" cy="4042458"/>
          </a:xfrm>
        </p:spPr>
        <p:txBody>
          <a:bodyPr>
            <a:normAutofit lnSpcReduction="10000"/>
          </a:bodyPr>
          <a:lstStyle/>
          <a:p>
            <a:r>
              <a:rPr lang="en-US" dirty="0">
                <a:latin typeface="Baskerville Old Face" panose="02020602080505020303" pitchFamily="18" charset="77"/>
              </a:rPr>
              <a:t>Our Faculty Student Equity Coordinator, Matt Lawrence, shared his “Eight Equity Precepts” with the group and we used materials in the workbook and various activities and demonstrations to illustrate these concepts.</a:t>
            </a:r>
          </a:p>
          <a:p>
            <a:r>
              <a:rPr lang="en-US" b="1" dirty="0">
                <a:latin typeface="Baskerville Old Face" panose="02020602080505020303" pitchFamily="18" charset="77"/>
              </a:rPr>
              <a:t>Activities</a:t>
            </a:r>
            <a:r>
              <a:rPr lang="en-US" dirty="0">
                <a:latin typeface="Baskerville Old Face" panose="02020602080505020303" pitchFamily="18" charset="77"/>
              </a:rPr>
              <a:t> included:</a:t>
            </a:r>
          </a:p>
          <a:p>
            <a:r>
              <a:rPr lang="en-US" dirty="0">
                <a:latin typeface="Baskerville Old Face" panose="02020602080505020303" pitchFamily="18" charset="77"/>
              </a:rPr>
              <a:t>Collaborative Norm Setting</a:t>
            </a:r>
          </a:p>
          <a:p>
            <a:r>
              <a:rPr lang="en-US" dirty="0">
                <a:latin typeface="Baskerville Old Face" panose="02020602080505020303" pitchFamily="18" charset="77"/>
              </a:rPr>
              <a:t>Understanding Implicit Bias (option to take one or more of the “Implicit Association Tests”</a:t>
            </a:r>
          </a:p>
          <a:p>
            <a:r>
              <a:rPr lang="en-US" dirty="0">
                <a:latin typeface="Baskerville Old Face" panose="02020602080505020303" pitchFamily="18" charset="77"/>
                <a:hlinkClick r:id="rId3"/>
              </a:rPr>
              <a:t>https://implicit.harvard.edu/implicit/</a:t>
            </a:r>
            <a:endParaRPr lang="en-US" dirty="0">
              <a:latin typeface="Baskerville Old Face" panose="02020602080505020303" pitchFamily="18" charset="77"/>
            </a:endParaRPr>
          </a:p>
          <a:p>
            <a:r>
              <a:rPr lang="en-US" dirty="0">
                <a:latin typeface="Baskerville Old Face" panose="02020602080505020303" pitchFamily="18" charset="77"/>
              </a:rPr>
              <a:t>Cultural representation (syllabus and images review)</a:t>
            </a:r>
          </a:p>
          <a:p>
            <a:r>
              <a:rPr lang="en-US" dirty="0">
                <a:latin typeface="Baskerville Old Face" panose="02020602080505020303" pitchFamily="18" charset="77"/>
              </a:rPr>
              <a:t>Preferred Pronouns </a:t>
            </a:r>
          </a:p>
          <a:p>
            <a:r>
              <a:rPr lang="en-US" dirty="0">
                <a:latin typeface="Baskerville Old Face" panose="02020602080505020303" pitchFamily="18" charset="77"/>
              </a:rPr>
              <a:t>Combating a Deficit Mindset</a:t>
            </a:r>
          </a:p>
          <a:p>
            <a:endParaRPr lang="en-US" dirty="0"/>
          </a:p>
          <a:p>
            <a:endParaRPr lang="en-US" dirty="0">
              <a:latin typeface="Baskerville Old Face" panose="02020602080505020303" pitchFamily="18" charset="77"/>
            </a:endParaRPr>
          </a:p>
          <a:p>
            <a:endParaRPr lang="en-US" dirty="0">
              <a:latin typeface="Baskerville Old Face" panose="02020602080505020303" pitchFamily="18" charset="77"/>
            </a:endParaRPr>
          </a:p>
        </p:txBody>
      </p:sp>
    </p:spTree>
    <p:extLst>
      <p:ext uri="{BB962C8B-B14F-4D97-AF65-F5344CB8AC3E}">
        <p14:creationId xmlns:p14="http://schemas.microsoft.com/office/powerpoint/2010/main" val="3250068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F34B2B-A03D-C949-8FE2-26BC3D40737D}"/>
              </a:ext>
            </a:extLst>
          </p:cNvPr>
          <p:cNvSpPr>
            <a:spLocks noGrp="1"/>
          </p:cNvSpPr>
          <p:nvPr>
            <p:ph type="title" idx="4294967295"/>
          </p:nvPr>
        </p:nvSpPr>
        <p:spPr>
          <a:xfrm>
            <a:off x="0" y="365125"/>
            <a:ext cx="12083970" cy="1325563"/>
          </a:xfrm>
        </p:spPr>
        <p:txBody>
          <a:bodyPr/>
          <a:lstStyle/>
          <a:p>
            <a:pPr algn="ctr"/>
            <a:r>
              <a:rPr lang="en-US" dirty="0">
                <a:latin typeface="Baskerville Old Face" panose="02020602080505020303" pitchFamily="18" charset="77"/>
              </a:rPr>
              <a:t>Focus: Four Domains of Teaching</a:t>
            </a:r>
          </a:p>
        </p:txBody>
      </p:sp>
      <p:sp>
        <p:nvSpPr>
          <p:cNvPr id="6" name="Content Placeholder 5">
            <a:extLst>
              <a:ext uri="{FF2B5EF4-FFF2-40B4-BE49-F238E27FC236}">
                <a16:creationId xmlns:a16="http://schemas.microsoft.com/office/drawing/2014/main" id="{CB6C8FB8-D69F-A249-8DB9-F3AFC8825434}"/>
              </a:ext>
            </a:extLst>
          </p:cNvPr>
          <p:cNvSpPr>
            <a:spLocks noGrp="1"/>
          </p:cNvSpPr>
          <p:nvPr>
            <p:ph idx="4294967295"/>
          </p:nvPr>
        </p:nvSpPr>
        <p:spPr>
          <a:xfrm>
            <a:off x="1030148" y="1779327"/>
            <a:ext cx="5214536" cy="4351338"/>
          </a:xfrm>
        </p:spPr>
        <p:txBody>
          <a:bodyPr/>
          <a:lstStyle/>
          <a:p>
            <a:r>
              <a:rPr lang="en-US" sz="3200" dirty="0">
                <a:latin typeface="Baskerville Old Face" panose="02020602080505020303" pitchFamily="18" charset="77"/>
              </a:rPr>
              <a:t>Course Content (Course Outline of Record)</a:t>
            </a:r>
          </a:p>
          <a:p>
            <a:r>
              <a:rPr lang="en-US" sz="3200" dirty="0">
                <a:latin typeface="Baskerville Old Face" panose="02020602080505020303" pitchFamily="18" charset="77"/>
              </a:rPr>
              <a:t>Classroom Experience</a:t>
            </a:r>
          </a:p>
          <a:p>
            <a:r>
              <a:rPr lang="en-US" sz="3200" dirty="0">
                <a:latin typeface="Baskerville Old Face" panose="02020602080505020303" pitchFamily="18" charset="77"/>
              </a:rPr>
              <a:t>Assignments/Assessments (including equitized syllabus)</a:t>
            </a:r>
          </a:p>
          <a:p>
            <a:r>
              <a:rPr lang="en-US" sz="3200" dirty="0">
                <a:latin typeface="Baskerville Old Face" panose="02020602080505020303" pitchFamily="18" charset="77"/>
              </a:rPr>
              <a:t>Grading and Feedback</a:t>
            </a:r>
          </a:p>
          <a:p>
            <a:pPr marL="0" indent="0">
              <a:buNone/>
            </a:pPr>
            <a:endParaRPr lang="en-US" sz="3200" dirty="0">
              <a:latin typeface="Baskerville Old Face" panose="02020602080505020303" pitchFamily="18" charset="77"/>
            </a:endParaRPr>
          </a:p>
          <a:p>
            <a:endParaRPr lang="en-US" dirty="0">
              <a:latin typeface="Baskerville Old Face" panose="02020602080505020303" pitchFamily="18" charset="77"/>
            </a:endParaRPr>
          </a:p>
        </p:txBody>
      </p:sp>
      <p:pic>
        <p:nvPicPr>
          <p:cNvPr id="3" name="Picture 2">
            <a:extLst>
              <a:ext uri="{FF2B5EF4-FFF2-40B4-BE49-F238E27FC236}">
                <a16:creationId xmlns:a16="http://schemas.microsoft.com/office/drawing/2014/main" id="{CEE25D61-19F0-004B-99DC-081ADE8A51F6}"/>
              </a:ext>
            </a:extLst>
          </p:cNvPr>
          <p:cNvPicPr>
            <a:picLocks noChangeAspect="1"/>
          </p:cNvPicPr>
          <p:nvPr/>
        </p:nvPicPr>
        <p:blipFill>
          <a:blip r:embed="rId2"/>
          <a:stretch>
            <a:fillRect/>
          </a:stretch>
        </p:blipFill>
        <p:spPr>
          <a:xfrm>
            <a:off x="6416598" y="1779327"/>
            <a:ext cx="5292184" cy="3528123"/>
          </a:xfrm>
          <a:prstGeom prst="rect">
            <a:avLst/>
          </a:prstGeom>
        </p:spPr>
      </p:pic>
    </p:spTree>
    <p:extLst>
      <p:ext uri="{BB962C8B-B14F-4D97-AF65-F5344CB8AC3E}">
        <p14:creationId xmlns:p14="http://schemas.microsoft.com/office/powerpoint/2010/main" val="594107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B8-0244-4F4C-BD03-313D6842E172}"/>
              </a:ext>
            </a:extLst>
          </p:cNvPr>
          <p:cNvSpPr>
            <a:spLocks noGrp="1"/>
          </p:cNvSpPr>
          <p:nvPr>
            <p:ph type="title"/>
          </p:nvPr>
        </p:nvSpPr>
        <p:spPr/>
        <p:txBody>
          <a:bodyPr>
            <a:normAutofit fontScale="90000"/>
          </a:bodyPr>
          <a:lstStyle/>
          <a:p>
            <a:r>
              <a:rPr lang="en-US" sz="4000" dirty="0">
                <a:latin typeface="Baskerville Old Face" panose="02020602080505020303" pitchFamily="18" charset="77"/>
              </a:rPr>
              <a:t>Course Content (Course Outline of Record)</a:t>
            </a:r>
          </a:p>
        </p:txBody>
      </p:sp>
      <p:sp>
        <p:nvSpPr>
          <p:cNvPr id="3" name="Content Placeholder 2">
            <a:extLst>
              <a:ext uri="{FF2B5EF4-FFF2-40B4-BE49-F238E27FC236}">
                <a16:creationId xmlns:a16="http://schemas.microsoft.com/office/drawing/2014/main" id="{9FB0F614-CB7E-694D-9BBB-EE2B115DB5B0}"/>
              </a:ext>
            </a:extLst>
          </p:cNvPr>
          <p:cNvSpPr>
            <a:spLocks noGrp="1"/>
          </p:cNvSpPr>
          <p:nvPr>
            <p:ph type="body" sz="half" idx="2"/>
          </p:nvPr>
        </p:nvSpPr>
        <p:spPr/>
        <p:txBody>
          <a:bodyPr>
            <a:normAutofit/>
          </a:bodyPr>
          <a:lstStyle/>
          <a:p>
            <a:r>
              <a:rPr lang="en-US" sz="2000" dirty="0">
                <a:latin typeface="Baskerville Old Face" panose="02020602080505020303" pitchFamily="18" charset="77"/>
              </a:rPr>
              <a:t>Culturally-responsive teaching</a:t>
            </a:r>
          </a:p>
          <a:p>
            <a:r>
              <a:rPr lang="en-US" sz="2000" dirty="0">
                <a:latin typeface="Baskerville Old Face" panose="02020602080505020303" pitchFamily="18" charset="77"/>
              </a:rPr>
              <a:t>Strategies to diversify content</a:t>
            </a:r>
          </a:p>
          <a:p>
            <a:r>
              <a:rPr lang="en-US" sz="2000" dirty="0">
                <a:latin typeface="Baskerville Old Face" panose="02020602080505020303" pitchFamily="18" charset="77"/>
              </a:rPr>
              <a:t>How to keep “covering the content” from destroying student engagement</a:t>
            </a:r>
          </a:p>
          <a:p>
            <a:r>
              <a:rPr lang="en-US" sz="2000" dirty="0">
                <a:latin typeface="Baskerville Old Face" panose="02020602080505020303" pitchFamily="18" charset="77"/>
              </a:rPr>
              <a:t>When to revise a course outline (and when to take advantage of flexible assignment descriptions)</a:t>
            </a:r>
          </a:p>
          <a:p>
            <a:r>
              <a:rPr lang="en-US" sz="2000" dirty="0">
                <a:latin typeface="Baskerville Old Face" panose="02020602080505020303" pitchFamily="18" charset="77"/>
              </a:rPr>
              <a:t>Reasons to switch your texts to Open Educational Resources</a:t>
            </a:r>
          </a:p>
          <a:p>
            <a:r>
              <a:rPr lang="en-US" sz="2000" dirty="0">
                <a:latin typeface="Baskerville Old Face" panose="02020602080505020303" pitchFamily="18" charset="77"/>
              </a:rPr>
              <a:t>How to ensure that content is inclusive and accessible</a:t>
            </a:r>
          </a:p>
        </p:txBody>
      </p:sp>
      <p:pic>
        <p:nvPicPr>
          <p:cNvPr id="6" name="Picture 5" descr="A screenshot of a cell phone screen with text&#10;&#10;Description automatically generated">
            <a:extLst>
              <a:ext uri="{FF2B5EF4-FFF2-40B4-BE49-F238E27FC236}">
                <a16:creationId xmlns:a16="http://schemas.microsoft.com/office/drawing/2014/main" id="{CFD1E740-EBE3-254C-9FCC-374B8254F315}"/>
              </a:ext>
            </a:extLst>
          </p:cNvPr>
          <p:cNvPicPr>
            <a:picLocks noChangeAspect="1"/>
          </p:cNvPicPr>
          <p:nvPr/>
        </p:nvPicPr>
        <p:blipFill>
          <a:blip r:embed="rId2"/>
          <a:stretch>
            <a:fillRect/>
          </a:stretch>
        </p:blipFill>
        <p:spPr>
          <a:xfrm>
            <a:off x="6077673" y="457200"/>
            <a:ext cx="4383229" cy="5766435"/>
          </a:xfrm>
          <a:prstGeom prst="rect">
            <a:avLst/>
          </a:prstGeom>
        </p:spPr>
      </p:pic>
    </p:spTree>
    <p:extLst>
      <p:ext uri="{BB962C8B-B14F-4D97-AF65-F5344CB8AC3E}">
        <p14:creationId xmlns:p14="http://schemas.microsoft.com/office/powerpoint/2010/main" val="2514116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9FB2B-6A5A-7543-B33F-34B76AC0B9B8}"/>
              </a:ext>
            </a:extLst>
          </p:cNvPr>
          <p:cNvSpPr>
            <a:spLocks noGrp="1"/>
          </p:cNvSpPr>
          <p:nvPr>
            <p:ph type="title"/>
          </p:nvPr>
        </p:nvSpPr>
        <p:spPr/>
        <p:txBody>
          <a:bodyPr>
            <a:normAutofit/>
          </a:bodyPr>
          <a:lstStyle/>
          <a:p>
            <a:r>
              <a:rPr lang="en-US" sz="4000" dirty="0">
                <a:latin typeface="Baskerville Old Face" panose="02020602080505020303" pitchFamily="18" charset="77"/>
              </a:rPr>
              <a:t>Classroom Experience</a:t>
            </a:r>
          </a:p>
        </p:txBody>
      </p:sp>
      <p:sp>
        <p:nvSpPr>
          <p:cNvPr id="3" name="Content Placeholder 2">
            <a:extLst>
              <a:ext uri="{FF2B5EF4-FFF2-40B4-BE49-F238E27FC236}">
                <a16:creationId xmlns:a16="http://schemas.microsoft.com/office/drawing/2014/main" id="{CDFCE321-549A-994A-87AD-38BA321153C4}"/>
              </a:ext>
            </a:extLst>
          </p:cNvPr>
          <p:cNvSpPr>
            <a:spLocks noGrp="1"/>
          </p:cNvSpPr>
          <p:nvPr>
            <p:ph idx="1"/>
          </p:nvPr>
        </p:nvSpPr>
        <p:spPr>
          <a:xfrm>
            <a:off x="838200" y="1825625"/>
            <a:ext cx="6673770" cy="4351338"/>
          </a:xfrm>
        </p:spPr>
        <p:txBody>
          <a:bodyPr>
            <a:normAutofit/>
          </a:bodyPr>
          <a:lstStyle/>
          <a:p>
            <a:r>
              <a:rPr lang="en-US" sz="3200" dirty="0">
                <a:latin typeface="Baskerville Old Face" panose="02020602080505020303" pitchFamily="18" charset="77"/>
              </a:rPr>
              <a:t>Active Learning Strategies</a:t>
            </a:r>
          </a:p>
          <a:p>
            <a:r>
              <a:rPr lang="en-US" sz="3200" dirty="0">
                <a:latin typeface="Baskerville Old Face" panose="02020602080505020303" pitchFamily="18" charset="77"/>
              </a:rPr>
              <a:t>What is your teaching style?</a:t>
            </a:r>
          </a:p>
          <a:p>
            <a:r>
              <a:rPr lang="en-US" sz="3200" dirty="0">
                <a:latin typeface="Baskerville Old Face" panose="02020602080505020303" pitchFamily="18" charset="77"/>
              </a:rPr>
              <a:t>How to make your teaching/classroom more inclusive </a:t>
            </a:r>
          </a:p>
          <a:p>
            <a:r>
              <a:rPr lang="en-US" sz="3200" dirty="0">
                <a:latin typeface="Baskerville Old Face" panose="02020602080505020303" pitchFamily="18" charset="77"/>
              </a:rPr>
              <a:t>Improving Group Project cohesiveness</a:t>
            </a:r>
          </a:p>
          <a:p>
            <a:r>
              <a:rPr lang="en-US" sz="3200" dirty="0">
                <a:latin typeface="Baskerville Old Face" panose="02020602080505020303" pitchFamily="18" charset="77"/>
              </a:rPr>
              <a:t>Reaching beyond the classroom walls</a:t>
            </a:r>
          </a:p>
        </p:txBody>
      </p:sp>
      <p:pic>
        <p:nvPicPr>
          <p:cNvPr id="5" name="Picture 4">
            <a:extLst>
              <a:ext uri="{FF2B5EF4-FFF2-40B4-BE49-F238E27FC236}">
                <a16:creationId xmlns:a16="http://schemas.microsoft.com/office/drawing/2014/main" id="{580292FC-93B6-EF4E-8261-8BACFEDF679C}"/>
              </a:ext>
            </a:extLst>
          </p:cNvPr>
          <p:cNvPicPr>
            <a:picLocks noChangeAspect="1"/>
          </p:cNvPicPr>
          <p:nvPr/>
        </p:nvPicPr>
        <p:blipFill>
          <a:blip r:embed="rId2"/>
          <a:stretch>
            <a:fillRect/>
          </a:stretch>
        </p:blipFill>
        <p:spPr>
          <a:xfrm>
            <a:off x="8419214" y="1027906"/>
            <a:ext cx="2934586" cy="4438869"/>
          </a:xfrm>
          <a:prstGeom prst="rect">
            <a:avLst/>
          </a:prstGeom>
        </p:spPr>
      </p:pic>
    </p:spTree>
    <p:extLst>
      <p:ext uri="{BB962C8B-B14F-4D97-AF65-F5344CB8AC3E}">
        <p14:creationId xmlns:p14="http://schemas.microsoft.com/office/powerpoint/2010/main" val="4277586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53701-A3CC-6845-A625-3D6752916B93}"/>
              </a:ext>
            </a:extLst>
          </p:cNvPr>
          <p:cNvSpPr>
            <a:spLocks noGrp="1"/>
          </p:cNvSpPr>
          <p:nvPr>
            <p:ph type="title"/>
          </p:nvPr>
        </p:nvSpPr>
        <p:spPr/>
        <p:txBody>
          <a:bodyPr>
            <a:normAutofit/>
          </a:bodyPr>
          <a:lstStyle/>
          <a:p>
            <a:r>
              <a:rPr lang="en-US" sz="3600" dirty="0">
                <a:latin typeface="Baskerville Old Face" panose="02020602080505020303" pitchFamily="18" charset="77"/>
              </a:rPr>
              <a:t>Assignments and Assessments</a:t>
            </a:r>
          </a:p>
        </p:txBody>
      </p:sp>
      <p:sp>
        <p:nvSpPr>
          <p:cNvPr id="3" name="Content Placeholder 2">
            <a:extLst>
              <a:ext uri="{FF2B5EF4-FFF2-40B4-BE49-F238E27FC236}">
                <a16:creationId xmlns:a16="http://schemas.microsoft.com/office/drawing/2014/main" id="{AE21C5D5-E0AB-FF49-B8BA-00BBD36DDB2D}"/>
              </a:ext>
            </a:extLst>
          </p:cNvPr>
          <p:cNvSpPr>
            <a:spLocks noGrp="1"/>
          </p:cNvSpPr>
          <p:nvPr>
            <p:ph type="body" sz="half" idx="2"/>
          </p:nvPr>
        </p:nvSpPr>
        <p:spPr/>
        <p:txBody>
          <a:bodyPr>
            <a:normAutofit lnSpcReduction="10000"/>
          </a:bodyPr>
          <a:lstStyle/>
          <a:p>
            <a:r>
              <a:rPr lang="en-US" sz="2400">
                <a:latin typeface="Baskerville Old Face" panose="02020602080505020303" pitchFamily="18" charset="77"/>
              </a:rPr>
              <a:t>Equitized Welcoming </a:t>
            </a:r>
            <a:r>
              <a:rPr lang="en-US" sz="2400" dirty="0">
                <a:latin typeface="Baskerville Old Face" panose="02020602080505020303" pitchFamily="18" charset="77"/>
              </a:rPr>
              <a:t>Syllabus </a:t>
            </a:r>
          </a:p>
          <a:p>
            <a:r>
              <a:rPr lang="en-US" sz="2400" dirty="0">
                <a:latin typeface="Baskerville Old Face" panose="02020602080505020303" pitchFamily="18" charset="77"/>
              </a:rPr>
              <a:t>Transparency in teaching</a:t>
            </a:r>
          </a:p>
          <a:p>
            <a:r>
              <a:rPr lang="en-US" sz="2400" dirty="0">
                <a:latin typeface="Baskerville Old Face" panose="02020602080505020303" pitchFamily="18" charset="77"/>
              </a:rPr>
              <a:t>Using the Transparent Assignment Template</a:t>
            </a:r>
          </a:p>
          <a:p>
            <a:r>
              <a:rPr lang="en-US" sz="2400" dirty="0">
                <a:latin typeface="Baskerville Old Face" panose="02020602080505020303" pitchFamily="18" charset="77"/>
              </a:rPr>
              <a:t>Rethinking expectations about assignments</a:t>
            </a:r>
          </a:p>
          <a:p>
            <a:r>
              <a:rPr lang="en-US" sz="2400" dirty="0">
                <a:latin typeface="Baskerville Old Face" panose="02020602080505020303" pitchFamily="18" charset="77"/>
              </a:rPr>
              <a:t>Plan a sequence of assignments</a:t>
            </a:r>
          </a:p>
          <a:p>
            <a:r>
              <a:rPr lang="en-US" sz="2400" dirty="0">
                <a:latin typeface="Baskerville Old Face" panose="02020602080505020303" pitchFamily="18" charset="77"/>
              </a:rPr>
              <a:t>Expanding submission requirements/options</a:t>
            </a:r>
          </a:p>
          <a:p>
            <a:endParaRPr lang="en-US" dirty="0">
              <a:latin typeface="Baskerville Old Face" panose="02020602080505020303" pitchFamily="18" charset="77"/>
            </a:endParaRPr>
          </a:p>
        </p:txBody>
      </p:sp>
      <p:pic>
        <p:nvPicPr>
          <p:cNvPr id="5" name="Picture 4">
            <a:extLst>
              <a:ext uri="{FF2B5EF4-FFF2-40B4-BE49-F238E27FC236}">
                <a16:creationId xmlns:a16="http://schemas.microsoft.com/office/drawing/2014/main" id="{4B3865D2-9FF5-9B4B-A00F-546C6C5F421B}"/>
              </a:ext>
            </a:extLst>
          </p:cNvPr>
          <p:cNvPicPr>
            <a:picLocks noChangeAspect="1"/>
          </p:cNvPicPr>
          <p:nvPr/>
        </p:nvPicPr>
        <p:blipFill>
          <a:blip r:embed="rId2"/>
          <a:stretch>
            <a:fillRect/>
          </a:stretch>
        </p:blipFill>
        <p:spPr>
          <a:xfrm>
            <a:off x="6184135" y="843396"/>
            <a:ext cx="3975100" cy="2231186"/>
          </a:xfrm>
          <a:prstGeom prst="rect">
            <a:avLst/>
          </a:prstGeom>
        </p:spPr>
      </p:pic>
      <p:pic>
        <p:nvPicPr>
          <p:cNvPr id="6" name="Picture 5">
            <a:extLst>
              <a:ext uri="{FF2B5EF4-FFF2-40B4-BE49-F238E27FC236}">
                <a16:creationId xmlns:a16="http://schemas.microsoft.com/office/drawing/2014/main" id="{75891F51-E454-A84A-81BF-70C10C32F006}"/>
              </a:ext>
            </a:extLst>
          </p:cNvPr>
          <p:cNvPicPr>
            <a:picLocks noChangeAspect="1"/>
          </p:cNvPicPr>
          <p:nvPr/>
        </p:nvPicPr>
        <p:blipFill>
          <a:blip r:embed="rId3"/>
          <a:stretch>
            <a:fillRect/>
          </a:stretch>
        </p:blipFill>
        <p:spPr>
          <a:xfrm>
            <a:off x="4934069" y="3460830"/>
            <a:ext cx="6794829" cy="2539920"/>
          </a:xfrm>
          <a:prstGeom prst="rect">
            <a:avLst/>
          </a:prstGeom>
        </p:spPr>
      </p:pic>
    </p:spTree>
    <p:extLst>
      <p:ext uri="{BB962C8B-B14F-4D97-AF65-F5344CB8AC3E}">
        <p14:creationId xmlns:p14="http://schemas.microsoft.com/office/powerpoint/2010/main" val="1641343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AC2BD-5705-1B4C-A2E4-D36D96B4D6EC}"/>
              </a:ext>
            </a:extLst>
          </p:cNvPr>
          <p:cNvSpPr>
            <a:spLocks noGrp="1"/>
          </p:cNvSpPr>
          <p:nvPr>
            <p:ph type="title"/>
          </p:nvPr>
        </p:nvSpPr>
        <p:spPr>
          <a:xfrm>
            <a:off x="2258028" y="82275"/>
            <a:ext cx="8610600" cy="1293028"/>
          </a:xfrm>
        </p:spPr>
        <p:txBody>
          <a:bodyPr>
            <a:normAutofit/>
          </a:bodyPr>
          <a:lstStyle/>
          <a:p>
            <a:r>
              <a:rPr lang="en-US" sz="3200" dirty="0"/>
              <a:t>Equitized syllabus for MATH 40: Trigonometry</a:t>
            </a:r>
          </a:p>
        </p:txBody>
      </p:sp>
      <p:pic>
        <p:nvPicPr>
          <p:cNvPr id="5" name="Content Placeholder 4">
            <a:extLst>
              <a:ext uri="{FF2B5EF4-FFF2-40B4-BE49-F238E27FC236}">
                <a16:creationId xmlns:a16="http://schemas.microsoft.com/office/drawing/2014/main" id="{8FADCCE4-F9F1-9E4C-B47B-E686C698F45F}"/>
              </a:ext>
            </a:extLst>
          </p:cNvPr>
          <p:cNvPicPr>
            <a:picLocks noGrp="1" noChangeAspect="1"/>
          </p:cNvPicPr>
          <p:nvPr>
            <p:ph idx="1"/>
          </p:nvPr>
        </p:nvPicPr>
        <p:blipFill>
          <a:blip r:embed="rId2"/>
          <a:stretch>
            <a:fillRect/>
          </a:stretch>
        </p:blipFill>
        <p:spPr>
          <a:xfrm>
            <a:off x="324740" y="2043113"/>
            <a:ext cx="3236777" cy="4170364"/>
          </a:xfrm>
        </p:spPr>
      </p:pic>
      <p:pic>
        <p:nvPicPr>
          <p:cNvPr id="7" name="Picture 6">
            <a:extLst>
              <a:ext uri="{FF2B5EF4-FFF2-40B4-BE49-F238E27FC236}">
                <a16:creationId xmlns:a16="http://schemas.microsoft.com/office/drawing/2014/main" id="{41D9957F-8653-A745-AB49-DAE054EFE8A3}"/>
              </a:ext>
            </a:extLst>
          </p:cNvPr>
          <p:cNvPicPr>
            <a:picLocks noChangeAspect="1"/>
          </p:cNvPicPr>
          <p:nvPr/>
        </p:nvPicPr>
        <p:blipFill>
          <a:blip r:embed="rId3"/>
          <a:stretch>
            <a:fillRect/>
          </a:stretch>
        </p:blipFill>
        <p:spPr>
          <a:xfrm>
            <a:off x="4466300" y="2043113"/>
            <a:ext cx="3237924" cy="4170364"/>
          </a:xfrm>
          <a:prstGeom prst="rect">
            <a:avLst/>
          </a:prstGeom>
          <a:ln w="3175">
            <a:solidFill>
              <a:schemeClr val="tx1"/>
            </a:solidFill>
          </a:ln>
        </p:spPr>
      </p:pic>
      <p:pic>
        <p:nvPicPr>
          <p:cNvPr id="9" name="Picture 8">
            <a:extLst>
              <a:ext uri="{FF2B5EF4-FFF2-40B4-BE49-F238E27FC236}">
                <a16:creationId xmlns:a16="http://schemas.microsoft.com/office/drawing/2014/main" id="{7D0EE9B7-30DF-2342-BAE2-986878BE4426}"/>
              </a:ext>
            </a:extLst>
          </p:cNvPr>
          <p:cNvPicPr>
            <a:picLocks noChangeAspect="1"/>
          </p:cNvPicPr>
          <p:nvPr/>
        </p:nvPicPr>
        <p:blipFill>
          <a:blip r:embed="rId4"/>
          <a:stretch>
            <a:fillRect/>
          </a:stretch>
        </p:blipFill>
        <p:spPr>
          <a:xfrm>
            <a:off x="8609008" y="2043113"/>
            <a:ext cx="3249901" cy="4170364"/>
          </a:xfrm>
          <a:prstGeom prst="rect">
            <a:avLst/>
          </a:prstGeom>
        </p:spPr>
      </p:pic>
      <p:sp>
        <p:nvSpPr>
          <p:cNvPr id="3" name="Donut 2">
            <a:extLst>
              <a:ext uri="{FF2B5EF4-FFF2-40B4-BE49-F238E27FC236}">
                <a16:creationId xmlns:a16="http://schemas.microsoft.com/office/drawing/2014/main" id="{E9A915C3-0EAD-0945-B81A-1223C789A58F}"/>
              </a:ext>
            </a:extLst>
          </p:cNvPr>
          <p:cNvSpPr/>
          <p:nvPr/>
        </p:nvSpPr>
        <p:spPr>
          <a:xfrm>
            <a:off x="484742" y="3073706"/>
            <a:ext cx="341523" cy="506776"/>
          </a:xfrm>
          <a:prstGeom prst="donut">
            <a:avLst/>
          </a:prstGeom>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a:extLst>
              <a:ext uri="{FF2B5EF4-FFF2-40B4-BE49-F238E27FC236}">
                <a16:creationId xmlns:a16="http://schemas.microsoft.com/office/drawing/2014/main" id="{FABD7D02-5731-B547-89C2-2D9B19F2AAFA}"/>
              </a:ext>
            </a:extLst>
          </p:cNvPr>
          <p:cNvSpPr/>
          <p:nvPr/>
        </p:nvSpPr>
        <p:spPr>
          <a:xfrm>
            <a:off x="484742" y="4114800"/>
            <a:ext cx="341523" cy="516467"/>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0986A3D4-F4E9-614A-A047-75F9D5A5FF0C}"/>
              </a:ext>
            </a:extLst>
          </p:cNvPr>
          <p:cNvCxnSpPr/>
          <p:nvPr/>
        </p:nvCxnSpPr>
        <p:spPr>
          <a:xfrm>
            <a:off x="3886201" y="2043113"/>
            <a:ext cx="914400" cy="914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1E5650A-822B-E049-8423-483982AA7C50}"/>
              </a:ext>
            </a:extLst>
          </p:cNvPr>
          <p:cNvSpPr txBox="1"/>
          <p:nvPr/>
        </p:nvSpPr>
        <p:spPr>
          <a:xfrm>
            <a:off x="3351690" y="1673781"/>
            <a:ext cx="1906291" cy="369332"/>
          </a:xfrm>
          <a:prstGeom prst="rect">
            <a:avLst/>
          </a:prstGeom>
          <a:noFill/>
        </p:spPr>
        <p:txBody>
          <a:bodyPr wrap="none" rtlCol="0">
            <a:spAutoFit/>
          </a:bodyPr>
          <a:lstStyle/>
          <a:p>
            <a:r>
              <a:rPr lang="en-US" dirty="0"/>
              <a:t>Pictures galore!</a:t>
            </a:r>
          </a:p>
        </p:txBody>
      </p:sp>
      <p:cxnSp>
        <p:nvCxnSpPr>
          <p:cNvPr id="16" name="Straight Arrow Connector 15">
            <a:extLst>
              <a:ext uri="{FF2B5EF4-FFF2-40B4-BE49-F238E27FC236}">
                <a16:creationId xmlns:a16="http://schemas.microsoft.com/office/drawing/2014/main" id="{6E5A7C40-300D-1743-813C-893177ED53A5}"/>
              </a:ext>
            </a:extLst>
          </p:cNvPr>
          <p:cNvCxnSpPr/>
          <p:nvPr/>
        </p:nvCxnSpPr>
        <p:spPr>
          <a:xfrm>
            <a:off x="8151807" y="4631267"/>
            <a:ext cx="914400" cy="914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B86FEA-2548-494B-99BF-D4D1D5F28DF4}"/>
              </a:ext>
            </a:extLst>
          </p:cNvPr>
          <p:cNvSpPr txBox="1"/>
          <p:nvPr/>
        </p:nvSpPr>
        <p:spPr>
          <a:xfrm>
            <a:off x="8284323" y="6213477"/>
            <a:ext cx="3656770" cy="369332"/>
          </a:xfrm>
          <a:prstGeom prst="rect">
            <a:avLst/>
          </a:prstGeom>
          <a:noFill/>
        </p:spPr>
        <p:txBody>
          <a:bodyPr wrap="none" rtlCol="0">
            <a:spAutoFit/>
          </a:bodyPr>
          <a:lstStyle/>
          <a:p>
            <a:r>
              <a:rPr lang="en-US" dirty="0"/>
              <a:t>More clearly explained policies</a:t>
            </a:r>
          </a:p>
        </p:txBody>
      </p:sp>
      <p:sp>
        <p:nvSpPr>
          <p:cNvPr id="18" name="TextBox 17">
            <a:extLst>
              <a:ext uri="{FF2B5EF4-FFF2-40B4-BE49-F238E27FC236}">
                <a16:creationId xmlns:a16="http://schemas.microsoft.com/office/drawing/2014/main" id="{C8DC7CC9-40D3-5B4D-9690-DB7288DEFB32}"/>
              </a:ext>
            </a:extLst>
          </p:cNvPr>
          <p:cNvSpPr txBox="1"/>
          <p:nvPr/>
        </p:nvSpPr>
        <p:spPr>
          <a:xfrm>
            <a:off x="1342663" y="1250066"/>
            <a:ext cx="8454559" cy="369332"/>
          </a:xfrm>
          <a:prstGeom prst="rect">
            <a:avLst/>
          </a:prstGeom>
          <a:noFill/>
        </p:spPr>
        <p:txBody>
          <a:bodyPr wrap="none" rtlCol="0">
            <a:spAutoFit/>
          </a:bodyPr>
          <a:lstStyle/>
          <a:p>
            <a:r>
              <a:rPr lang="en-US" dirty="0"/>
              <a:t>Compartmentalized syllabus designed to be more welcoming to students! </a:t>
            </a:r>
          </a:p>
        </p:txBody>
      </p:sp>
      <p:sp>
        <p:nvSpPr>
          <p:cNvPr id="19" name="Donut 18">
            <a:extLst>
              <a:ext uri="{FF2B5EF4-FFF2-40B4-BE49-F238E27FC236}">
                <a16:creationId xmlns:a16="http://schemas.microsoft.com/office/drawing/2014/main" id="{7D8C0EB3-6757-4F4F-8C71-91AB0383DE8A}"/>
              </a:ext>
            </a:extLst>
          </p:cNvPr>
          <p:cNvSpPr/>
          <p:nvPr/>
        </p:nvSpPr>
        <p:spPr>
          <a:xfrm>
            <a:off x="10868628" y="2685327"/>
            <a:ext cx="729205" cy="2403140"/>
          </a:xfrm>
          <a:prstGeom prst="donu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04056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8758DC2-C553-6B48-87B1-9E1DD9A216A0}"/>
              </a:ext>
            </a:extLst>
          </p:cNvPr>
          <p:cNvGraphicFramePr>
            <a:graphicFrameLocks noChangeAspect="1"/>
          </p:cNvGraphicFramePr>
          <p:nvPr>
            <p:extLst>
              <p:ext uri="{D42A27DB-BD31-4B8C-83A1-F6EECF244321}">
                <p14:modId xmlns:p14="http://schemas.microsoft.com/office/powerpoint/2010/main" val="1677294083"/>
              </p:ext>
            </p:extLst>
          </p:nvPr>
        </p:nvGraphicFramePr>
        <p:xfrm>
          <a:off x="5985658" y="130086"/>
          <a:ext cx="5160762" cy="6727914"/>
        </p:xfrm>
        <a:graphic>
          <a:graphicData uri="http://schemas.openxmlformats.org/presentationml/2006/ole">
            <mc:AlternateContent xmlns:mc="http://schemas.openxmlformats.org/markup-compatibility/2006">
              <mc:Choice xmlns:v="urn:schemas-microsoft-com:vml" Requires="v">
                <p:oleObj spid="_x0000_s1034" name="Document" r:id="rId3" imgW="5854700" imgH="7632700" progId="Word.Document.12">
                  <p:embed/>
                </p:oleObj>
              </mc:Choice>
              <mc:Fallback>
                <p:oleObj name="Document" r:id="rId3" imgW="5854700" imgH="7632700" progId="Word.Document.12">
                  <p:embed/>
                  <p:pic>
                    <p:nvPicPr>
                      <p:cNvPr id="0" name=""/>
                      <p:cNvPicPr/>
                      <p:nvPr/>
                    </p:nvPicPr>
                    <p:blipFill>
                      <a:blip r:embed="rId4"/>
                      <a:stretch>
                        <a:fillRect/>
                      </a:stretch>
                    </p:blipFill>
                    <p:spPr>
                      <a:xfrm>
                        <a:off x="5985658" y="130086"/>
                        <a:ext cx="5160762" cy="6727914"/>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AC0F217F-63B7-184E-B35D-F3F99FA659C5}"/>
              </a:ext>
            </a:extLst>
          </p:cNvPr>
          <p:cNvSpPr>
            <a:spLocks noGrp="1"/>
          </p:cNvSpPr>
          <p:nvPr>
            <p:ph type="title"/>
          </p:nvPr>
        </p:nvSpPr>
        <p:spPr/>
        <p:txBody>
          <a:bodyPr/>
          <a:lstStyle/>
          <a:p>
            <a:r>
              <a:rPr lang="en-US" dirty="0">
                <a:latin typeface="Baskerville Old Face" panose="02020602080505020303" pitchFamily="18" charset="77"/>
              </a:rPr>
              <a:t>ANAT 1: Human Anatomy Syllabus</a:t>
            </a:r>
          </a:p>
        </p:txBody>
      </p:sp>
      <p:sp>
        <p:nvSpPr>
          <p:cNvPr id="6" name="Text Placeholder 5">
            <a:extLst>
              <a:ext uri="{FF2B5EF4-FFF2-40B4-BE49-F238E27FC236}">
                <a16:creationId xmlns:a16="http://schemas.microsoft.com/office/drawing/2014/main" id="{C9F9EECD-8150-494C-A036-0E0EC1F72327}"/>
              </a:ext>
            </a:extLst>
          </p:cNvPr>
          <p:cNvSpPr>
            <a:spLocks noGrp="1"/>
          </p:cNvSpPr>
          <p:nvPr>
            <p:ph type="body" sz="half" idx="2"/>
          </p:nvPr>
        </p:nvSpPr>
        <p:spPr/>
        <p:txBody>
          <a:bodyPr/>
          <a:lstStyle/>
          <a:p>
            <a:endParaRPr lang="en-US" dirty="0">
              <a:latin typeface="Baskerville Old Face" panose="02020602080505020303" pitchFamily="18" charset="77"/>
            </a:endParaRPr>
          </a:p>
          <a:p>
            <a:r>
              <a:rPr lang="en-US" sz="2000" dirty="0">
                <a:latin typeface="Baskerville Old Face" panose="02020602080505020303" pitchFamily="18" charset="77"/>
              </a:rPr>
              <a:t>Prior to Cultural Curriculum Audit</a:t>
            </a:r>
          </a:p>
        </p:txBody>
      </p:sp>
    </p:spTree>
    <p:extLst>
      <p:ext uri="{BB962C8B-B14F-4D97-AF65-F5344CB8AC3E}">
        <p14:creationId xmlns:p14="http://schemas.microsoft.com/office/powerpoint/2010/main" val="984930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CF2424-6E4F-A344-A048-FA6CB759B0EF}"/>
              </a:ext>
            </a:extLst>
          </p:cNvPr>
          <p:cNvPicPr>
            <a:picLocks noChangeAspect="1"/>
          </p:cNvPicPr>
          <p:nvPr/>
        </p:nvPicPr>
        <p:blipFill>
          <a:blip r:embed="rId2"/>
          <a:stretch>
            <a:fillRect/>
          </a:stretch>
        </p:blipFill>
        <p:spPr>
          <a:xfrm>
            <a:off x="5849239" y="0"/>
            <a:ext cx="5331739" cy="6858000"/>
          </a:xfrm>
          <a:prstGeom prst="rect">
            <a:avLst/>
          </a:prstGeom>
        </p:spPr>
      </p:pic>
      <p:sp>
        <p:nvSpPr>
          <p:cNvPr id="3" name="Title 2">
            <a:extLst>
              <a:ext uri="{FF2B5EF4-FFF2-40B4-BE49-F238E27FC236}">
                <a16:creationId xmlns:a16="http://schemas.microsoft.com/office/drawing/2014/main" id="{7A8F8395-63F5-BA45-831A-487B1DEA97E1}"/>
              </a:ext>
            </a:extLst>
          </p:cNvPr>
          <p:cNvSpPr>
            <a:spLocks noGrp="1"/>
          </p:cNvSpPr>
          <p:nvPr>
            <p:ph type="title"/>
          </p:nvPr>
        </p:nvSpPr>
        <p:spPr/>
        <p:txBody>
          <a:bodyPr/>
          <a:lstStyle/>
          <a:p>
            <a:r>
              <a:rPr lang="en-US" dirty="0">
                <a:latin typeface="Baskerville Old Face" panose="02020602080505020303" pitchFamily="18" charset="77"/>
              </a:rPr>
              <a:t>ANAT 1: Human Anatomy Syllabus</a:t>
            </a:r>
          </a:p>
        </p:txBody>
      </p:sp>
      <p:sp>
        <p:nvSpPr>
          <p:cNvPr id="5" name="Text Placeholder 4">
            <a:extLst>
              <a:ext uri="{FF2B5EF4-FFF2-40B4-BE49-F238E27FC236}">
                <a16:creationId xmlns:a16="http://schemas.microsoft.com/office/drawing/2014/main" id="{5E5D1DDC-3DD8-804C-83B6-BD32D1EE1F54}"/>
              </a:ext>
            </a:extLst>
          </p:cNvPr>
          <p:cNvSpPr>
            <a:spLocks noGrp="1"/>
          </p:cNvSpPr>
          <p:nvPr>
            <p:ph type="body" sz="half" idx="2"/>
          </p:nvPr>
        </p:nvSpPr>
        <p:spPr/>
        <p:txBody>
          <a:bodyPr/>
          <a:lstStyle/>
          <a:p>
            <a:endParaRPr lang="en-US" dirty="0">
              <a:latin typeface="Baskerville Old Face" panose="02020602080505020303" pitchFamily="18" charset="77"/>
            </a:endParaRPr>
          </a:p>
          <a:p>
            <a:r>
              <a:rPr lang="en-US" sz="1800" dirty="0">
                <a:latin typeface="Baskerville Old Face" panose="02020602080505020303" pitchFamily="18" charset="77"/>
              </a:rPr>
              <a:t>After Cultural Curriculum Audit</a:t>
            </a:r>
          </a:p>
        </p:txBody>
      </p:sp>
    </p:spTree>
    <p:extLst>
      <p:ext uri="{BB962C8B-B14F-4D97-AF65-F5344CB8AC3E}">
        <p14:creationId xmlns:p14="http://schemas.microsoft.com/office/powerpoint/2010/main" val="598135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FB0D6-2D63-BA42-B1BD-0A2C149C6089}"/>
              </a:ext>
            </a:extLst>
          </p:cNvPr>
          <p:cNvPicPr>
            <a:picLocks noChangeAspect="1"/>
          </p:cNvPicPr>
          <p:nvPr/>
        </p:nvPicPr>
        <p:blipFill rotWithShape="1">
          <a:blip r:embed="rId2"/>
          <a:srcRect t="32344" b="4917"/>
          <a:stretch/>
        </p:blipFill>
        <p:spPr>
          <a:xfrm>
            <a:off x="1151471" y="1662825"/>
            <a:ext cx="10040500" cy="4911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6E54E89-72BE-C14C-B10D-DBCAC5350B2E}"/>
              </a:ext>
            </a:extLst>
          </p:cNvPr>
          <p:cNvSpPr>
            <a:spLocks noGrp="1"/>
          </p:cNvSpPr>
          <p:nvPr>
            <p:ph type="title"/>
          </p:nvPr>
        </p:nvSpPr>
        <p:spPr/>
        <p:txBody>
          <a:bodyPr>
            <a:normAutofit/>
          </a:bodyPr>
          <a:lstStyle/>
          <a:p>
            <a:pPr algn="ctr"/>
            <a:r>
              <a:rPr lang="en-US" sz="2800" dirty="0">
                <a:latin typeface="Baskerville Old Face" panose="02020602080505020303" pitchFamily="18" charset="77"/>
              </a:rPr>
              <a:t>What is a “Cultural Curriculum Audit” and how do we get started? </a:t>
            </a:r>
            <a:br>
              <a:rPr lang="en-US" sz="2800" dirty="0">
                <a:latin typeface="Baskerville Old Face" panose="02020602080505020303" pitchFamily="18" charset="77"/>
              </a:rPr>
            </a:br>
            <a:r>
              <a:rPr lang="en-US" sz="2800" dirty="0">
                <a:latin typeface="Baskerville Old Face" panose="02020602080505020303" pitchFamily="18" charset="77"/>
              </a:rPr>
              <a:t>Why do we need one?</a:t>
            </a:r>
          </a:p>
        </p:txBody>
      </p:sp>
    </p:spTree>
    <p:extLst>
      <p:ext uri="{BB962C8B-B14F-4D97-AF65-F5344CB8AC3E}">
        <p14:creationId xmlns:p14="http://schemas.microsoft.com/office/powerpoint/2010/main" val="3792569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0806-5CCC-8A47-B90C-13F0BA54D9E4}"/>
              </a:ext>
            </a:extLst>
          </p:cNvPr>
          <p:cNvSpPr>
            <a:spLocks noGrp="1"/>
          </p:cNvSpPr>
          <p:nvPr>
            <p:ph type="title"/>
          </p:nvPr>
        </p:nvSpPr>
        <p:spPr>
          <a:xfrm>
            <a:off x="554184" y="457200"/>
            <a:ext cx="4217842" cy="1600200"/>
          </a:xfrm>
        </p:spPr>
        <p:txBody>
          <a:bodyPr>
            <a:normAutofit/>
          </a:bodyPr>
          <a:lstStyle/>
          <a:p>
            <a:r>
              <a:rPr lang="en-US" sz="3600" dirty="0">
                <a:latin typeface="Baskerville Old Face" panose="02020602080505020303" pitchFamily="18" charset="77"/>
              </a:rPr>
              <a:t>Grading </a:t>
            </a:r>
            <a:br>
              <a:rPr lang="en-US" sz="3600" dirty="0">
                <a:latin typeface="Baskerville Old Face" panose="02020602080505020303" pitchFamily="18" charset="77"/>
              </a:rPr>
            </a:br>
            <a:r>
              <a:rPr lang="en-US" sz="3600" dirty="0">
                <a:latin typeface="Baskerville Old Face" panose="02020602080505020303" pitchFamily="18" charset="77"/>
              </a:rPr>
              <a:t>and Feedback</a:t>
            </a:r>
          </a:p>
        </p:txBody>
      </p:sp>
      <p:sp>
        <p:nvSpPr>
          <p:cNvPr id="3" name="Content Placeholder 2">
            <a:extLst>
              <a:ext uri="{FF2B5EF4-FFF2-40B4-BE49-F238E27FC236}">
                <a16:creationId xmlns:a16="http://schemas.microsoft.com/office/drawing/2014/main" id="{94256488-16DA-C444-A37E-61112B51F8F9}"/>
              </a:ext>
            </a:extLst>
          </p:cNvPr>
          <p:cNvSpPr>
            <a:spLocks noGrp="1"/>
          </p:cNvSpPr>
          <p:nvPr>
            <p:ph type="body" sz="half" idx="2"/>
          </p:nvPr>
        </p:nvSpPr>
        <p:spPr>
          <a:xfrm>
            <a:off x="554183" y="2057400"/>
            <a:ext cx="3920836" cy="3811588"/>
          </a:xfrm>
        </p:spPr>
        <p:txBody>
          <a:bodyPr/>
          <a:lstStyle/>
          <a:p>
            <a:endParaRPr lang="en-US" sz="2400" dirty="0">
              <a:latin typeface="Baskerville Old Face" panose="02020602080505020303" pitchFamily="18" charset="77"/>
            </a:endParaRPr>
          </a:p>
          <a:p>
            <a:r>
              <a:rPr lang="en-US" sz="2400" dirty="0">
                <a:latin typeface="Baskerville Old Face" panose="02020602080505020303" pitchFamily="18" charset="77"/>
              </a:rPr>
              <a:t>How equitable is your grading? </a:t>
            </a:r>
          </a:p>
          <a:p>
            <a:r>
              <a:rPr lang="en-US" sz="2400" dirty="0">
                <a:latin typeface="Baskerville Old Face" panose="02020602080505020303" pitchFamily="18" charset="77"/>
              </a:rPr>
              <a:t>How to use ”blind grading” in Canvas</a:t>
            </a:r>
          </a:p>
          <a:p>
            <a:r>
              <a:rPr lang="en-US" sz="2400" dirty="0">
                <a:latin typeface="Baskerville Old Face" panose="02020602080505020303" pitchFamily="18" charset="77"/>
              </a:rPr>
              <a:t>The Wise Feedback Model</a:t>
            </a:r>
          </a:p>
          <a:p>
            <a:r>
              <a:rPr lang="en-US" sz="2400" dirty="0">
                <a:latin typeface="Baskerville Old Face" panose="02020602080505020303" pitchFamily="18" charset="77"/>
              </a:rPr>
              <a:t>Educational Shame</a:t>
            </a:r>
          </a:p>
          <a:p>
            <a:pPr marL="0" indent="0">
              <a:buNone/>
            </a:pPr>
            <a:endParaRPr lang="en-US" dirty="0">
              <a:latin typeface="Baskerville Old Face" panose="02020602080505020303" pitchFamily="18" charset="77"/>
            </a:endParaRPr>
          </a:p>
        </p:txBody>
      </p:sp>
      <p:pic>
        <p:nvPicPr>
          <p:cNvPr id="12" name="Picture Placeholder 11">
            <a:extLst>
              <a:ext uri="{FF2B5EF4-FFF2-40B4-BE49-F238E27FC236}">
                <a16:creationId xmlns:a16="http://schemas.microsoft.com/office/drawing/2014/main" id="{AB9FC60C-127E-4E49-8676-6229A8E3DA7D}"/>
              </a:ext>
            </a:extLst>
          </p:cNvPr>
          <p:cNvPicPr>
            <a:picLocks noGrp="1" noChangeAspect="1"/>
          </p:cNvPicPr>
          <p:nvPr>
            <p:ph type="pic" idx="1"/>
          </p:nvPr>
        </p:nvPicPr>
        <p:blipFill>
          <a:blip r:embed="rId2"/>
          <a:srcRect l="6765" r="6765"/>
          <a:stretch>
            <a:fillRect/>
          </a:stretch>
        </p:blipFill>
        <p:spPr>
          <a:xfrm>
            <a:off x="4475163" y="987425"/>
            <a:ext cx="7537450" cy="4873625"/>
          </a:xfrm>
          <a:prstGeom prst="rect">
            <a:avLst/>
          </a:prstGeom>
        </p:spPr>
      </p:pic>
    </p:spTree>
    <p:extLst>
      <p:ext uri="{BB962C8B-B14F-4D97-AF65-F5344CB8AC3E}">
        <p14:creationId xmlns:p14="http://schemas.microsoft.com/office/powerpoint/2010/main" val="1615628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A726F-17D7-2541-9750-1A676DDA8E16}"/>
              </a:ext>
            </a:extLst>
          </p:cNvPr>
          <p:cNvSpPr>
            <a:spLocks noGrp="1"/>
          </p:cNvSpPr>
          <p:nvPr>
            <p:ph type="title"/>
          </p:nvPr>
        </p:nvSpPr>
        <p:spPr/>
        <p:txBody>
          <a:bodyPr/>
          <a:lstStyle/>
          <a:p>
            <a:r>
              <a:rPr lang="en-US" dirty="0">
                <a:latin typeface="Baskerville Old Face" panose="02020602080505020303" pitchFamily="18" charset="77"/>
              </a:rPr>
              <a:t>Deliverables required of faculty</a:t>
            </a:r>
          </a:p>
        </p:txBody>
      </p:sp>
      <p:sp>
        <p:nvSpPr>
          <p:cNvPr id="3" name="Content Placeholder 2">
            <a:extLst>
              <a:ext uri="{FF2B5EF4-FFF2-40B4-BE49-F238E27FC236}">
                <a16:creationId xmlns:a16="http://schemas.microsoft.com/office/drawing/2014/main" id="{EE579879-7C49-D544-B087-84501D43E7A2}"/>
              </a:ext>
            </a:extLst>
          </p:cNvPr>
          <p:cNvSpPr>
            <a:spLocks noGrp="1"/>
          </p:cNvSpPr>
          <p:nvPr>
            <p:ph idx="1"/>
          </p:nvPr>
        </p:nvSpPr>
        <p:spPr/>
        <p:txBody>
          <a:bodyPr>
            <a:normAutofit fontScale="40000" lnSpcReduction="20000"/>
          </a:bodyPr>
          <a:lstStyle/>
          <a:p>
            <a:r>
              <a:rPr lang="en-US" sz="5500" b="1" dirty="0">
                <a:latin typeface="Baskerville Old Face" panose="02020602080505020303" pitchFamily="18" charset="77"/>
              </a:rPr>
              <a:t>COR Analysis</a:t>
            </a:r>
            <a:r>
              <a:rPr lang="en-US" sz="5500" dirty="0">
                <a:latin typeface="Baskerville Old Face" panose="02020602080505020303" pitchFamily="18" charset="77"/>
              </a:rPr>
              <a:t>: An analysis of the current Course Outline of Record including any recommended changes, if applicable</a:t>
            </a:r>
          </a:p>
          <a:p>
            <a:r>
              <a:rPr lang="en-US" sz="5500" b="1" dirty="0">
                <a:latin typeface="Baskerville Old Face" panose="02020602080505020303" pitchFamily="18" charset="77"/>
              </a:rPr>
              <a:t>Equitized Syllabus</a:t>
            </a:r>
            <a:r>
              <a:rPr lang="en-US" sz="5500" dirty="0">
                <a:latin typeface="Baskerville Old Face" panose="02020602080505020303" pitchFamily="18" charset="77"/>
              </a:rPr>
              <a:t>: A revised course syllabus with substantive changes to some or all of the following aspects of the course: course content (readings, topics, </a:t>
            </a:r>
            <a:r>
              <a:rPr lang="en-US" sz="5500" dirty="0" err="1">
                <a:latin typeface="Baskerville Old Face" panose="02020602080505020303" pitchFamily="18" charset="77"/>
              </a:rPr>
              <a:t>etc</a:t>
            </a:r>
            <a:r>
              <a:rPr lang="en-US" sz="5500" dirty="0">
                <a:latin typeface="Baskerville Old Face" panose="02020602080505020303" pitchFamily="18" charset="77"/>
              </a:rPr>
              <a:t>), classroom activities, assignments, grading structure, language, class policies</a:t>
            </a:r>
          </a:p>
          <a:p>
            <a:r>
              <a:rPr lang="en-US" sz="5500" b="1" dirty="0">
                <a:latin typeface="Baskerville Old Face" panose="02020602080505020303" pitchFamily="18" charset="77"/>
              </a:rPr>
              <a:t>Transparent Assignments</a:t>
            </a:r>
            <a:r>
              <a:rPr lang="en-US" sz="5500" dirty="0">
                <a:latin typeface="Baskerville Old Face" panose="02020602080505020303" pitchFamily="18" charset="77"/>
              </a:rPr>
              <a:t>: Two or more new or revised assignments using the “transparent assignment protocol”</a:t>
            </a:r>
          </a:p>
          <a:p>
            <a:r>
              <a:rPr lang="en-US" sz="5500" b="1" dirty="0">
                <a:latin typeface="Baskerville Old Face" panose="02020602080505020303" pitchFamily="18" charset="77"/>
              </a:rPr>
              <a:t>Active Learning Activities</a:t>
            </a:r>
            <a:r>
              <a:rPr lang="en-US" sz="5500" dirty="0">
                <a:latin typeface="Baskerville Old Face" panose="02020602080505020303" pitchFamily="18" charset="77"/>
              </a:rPr>
              <a:t>: An explanation of two or more newly designed active learning activities</a:t>
            </a:r>
          </a:p>
          <a:p>
            <a:r>
              <a:rPr lang="en-US" sz="5500" b="1" dirty="0">
                <a:latin typeface="Baskerville Old Face" panose="02020602080505020303" pitchFamily="18" charset="77"/>
              </a:rPr>
              <a:t>Highlights </a:t>
            </a:r>
            <a:r>
              <a:rPr lang="en-US" sz="5500" b="1" dirty="0" err="1">
                <a:latin typeface="Baskerville Old Face" panose="02020602080505020303" pitchFamily="18" charset="77"/>
              </a:rPr>
              <a:t>Powerpoint</a:t>
            </a:r>
            <a:r>
              <a:rPr lang="en-US" sz="5500" dirty="0">
                <a:latin typeface="Baskerville Old Face" panose="02020602080505020303" pitchFamily="18" charset="77"/>
              </a:rPr>
              <a:t>: A short </a:t>
            </a:r>
            <a:r>
              <a:rPr lang="en-US" sz="5500" dirty="0" err="1">
                <a:latin typeface="Baskerville Old Face" panose="02020602080505020303" pitchFamily="18" charset="77"/>
              </a:rPr>
              <a:t>powerpoint</a:t>
            </a:r>
            <a:r>
              <a:rPr lang="en-US" sz="5500" dirty="0">
                <a:latin typeface="Baskerville Old Face" panose="02020602080505020303" pitchFamily="18" charset="77"/>
              </a:rPr>
              <a:t> presentation highlighting the changes you made to your class</a:t>
            </a:r>
          </a:p>
          <a:p>
            <a:r>
              <a:rPr lang="en-US" sz="5500" b="1" dirty="0">
                <a:latin typeface="Baskerville Old Face" panose="02020602080505020303" pitchFamily="18" charset="77"/>
              </a:rPr>
              <a:t>Sharing with the Campus</a:t>
            </a:r>
            <a:r>
              <a:rPr lang="en-US" sz="5500" dirty="0">
                <a:latin typeface="Baskerville Old Face" panose="02020602080505020303" pitchFamily="18" charset="77"/>
              </a:rPr>
              <a:t>: Participants should be willing to share their curriculum audit work at other venues such as the Curriculum Committee meetings, Academic Senate meetings, or Flex events. Faculty are encouraged to share with their departments.</a:t>
            </a:r>
          </a:p>
          <a:p>
            <a:endParaRPr lang="en-US" dirty="0">
              <a:latin typeface="Baskerville Old Face" panose="02020602080505020303" pitchFamily="18" charset="77"/>
            </a:endParaRPr>
          </a:p>
        </p:txBody>
      </p:sp>
    </p:spTree>
    <p:extLst>
      <p:ext uri="{BB962C8B-B14F-4D97-AF65-F5344CB8AC3E}">
        <p14:creationId xmlns:p14="http://schemas.microsoft.com/office/powerpoint/2010/main" val="840090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BE61-DAC3-194D-8078-A8B78C85C6F2}"/>
              </a:ext>
            </a:extLst>
          </p:cNvPr>
          <p:cNvSpPr>
            <a:spLocks noGrp="1"/>
          </p:cNvSpPr>
          <p:nvPr>
            <p:ph type="title"/>
          </p:nvPr>
        </p:nvSpPr>
        <p:spPr/>
        <p:txBody>
          <a:bodyPr/>
          <a:lstStyle/>
          <a:p>
            <a:r>
              <a:rPr lang="en-US" dirty="0"/>
              <a:t>POLSC 1: Introduction to Government</a:t>
            </a:r>
            <a:br>
              <a:rPr lang="en-US" dirty="0"/>
            </a:br>
            <a:endParaRPr lang="en-US" sz="1800" dirty="0"/>
          </a:p>
        </p:txBody>
      </p:sp>
      <p:sp>
        <p:nvSpPr>
          <p:cNvPr id="3" name="Subtitle 2">
            <a:extLst>
              <a:ext uri="{FF2B5EF4-FFF2-40B4-BE49-F238E27FC236}">
                <a16:creationId xmlns:a16="http://schemas.microsoft.com/office/drawing/2014/main" id="{8A58C112-60A4-B945-9EF5-9CBFE26617FF}"/>
              </a:ext>
            </a:extLst>
          </p:cNvPr>
          <p:cNvSpPr>
            <a:spLocks noGrp="1"/>
          </p:cNvSpPr>
          <p:nvPr>
            <p:ph type="body" sz="half" idx="2"/>
          </p:nvPr>
        </p:nvSpPr>
        <p:spPr/>
        <p:txBody>
          <a:bodyPr>
            <a:normAutofit/>
          </a:bodyPr>
          <a:lstStyle/>
          <a:p>
            <a:r>
              <a:rPr lang="en-US" sz="2000" dirty="0">
                <a:solidFill>
                  <a:schemeClr val="tx1"/>
                </a:solidFill>
              </a:rPr>
              <a:t>Curriculum Cultural Audit</a:t>
            </a:r>
          </a:p>
          <a:p>
            <a:r>
              <a:rPr lang="en-US" sz="2000" dirty="0">
                <a:solidFill>
                  <a:schemeClr val="tx1"/>
                </a:solidFill>
              </a:rPr>
              <a:t>September 2019</a:t>
            </a:r>
          </a:p>
          <a:p>
            <a:r>
              <a:rPr lang="en-US" sz="2000" dirty="0">
                <a:solidFill>
                  <a:schemeClr val="tx1"/>
                </a:solidFill>
              </a:rPr>
              <a:t>Dr. Jerome Hunt</a:t>
            </a:r>
            <a:endParaRPr lang="en-US" dirty="0"/>
          </a:p>
        </p:txBody>
      </p:sp>
      <p:pic>
        <p:nvPicPr>
          <p:cNvPr id="5" name="Picture 4" descr="&#10;&#10;Description automatically generated">
            <a:extLst>
              <a:ext uri="{FF2B5EF4-FFF2-40B4-BE49-F238E27FC236}">
                <a16:creationId xmlns:a16="http://schemas.microsoft.com/office/drawing/2014/main" id="{A1B07EDA-306E-487A-86D9-0EC64F562F3B}"/>
              </a:ext>
            </a:extLst>
          </p:cNvPr>
          <p:cNvPicPr>
            <a:picLocks noChangeAspect="1"/>
          </p:cNvPicPr>
          <p:nvPr/>
        </p:nvPicPr>
        <p:blipFill>
          <a:blip r:embed="rId2"/>
          <a:stretch>
            <a:fillRect/>
          </a:stretch>
        </p:blipFill>
        <p:spPr>
          <a:xfrm>
            <a:off x="6541478" y="759655"/>
            <a:ext cx="5092504" cy="5190979"/>
          </a:xfrm>
          <a:prstGeom prst="rect">
            <a:avLst/>
          </a:prstGeom>
        </p:spPr>
      </p:pic>
    </p:spTree>
    <p:extLst>
      <p:ext uri="{BB962C8B-B14F-4D97-AF65-F5344CB8AC3E}">
        <p14:creationId xmlns:p14="http://schemas.microsoft.com/office/powerpoint/2010/main" val="1571761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0A129-9CC2-BF42-ABA7-3B3EFA36FB4D}"/>
              </a:ext>
            </a:extLst>
          </p:cNvPr>
          <p:cNvSpPr>
            <a:spLocks noGrp="1"/>
          </p:cNvSpPr>
          <p:nvPr>
            <p:ph type="title"/>
          </p:nvPr>
        </p:nvSpPr>
        <p:spPr>
          <a:xfrm>
            <a:off x="804672" y="200026"/>
            <a:ext cx="4486656" cy="1400174"/>
          </a:xfrm>
        </p:spPr>
        <p:txBody>
          <a:bodyPr>
            <a:normAutofit fontScale="90000"/>
          </a:bodyPr>
          <a:lstStyle/>
          <a:p>
            <a:r>
              <a:rPr lang="en-US" dirty="0"/>
              <a:t>How can we make the course more relevant to our student population?</a:t>
            </a:r>
          </a:p>
        </p:txBody>
      </p:sp>
      <p:sp>
        <p:nvSpPr>
          <p:cNvPr id="4" name="Text Placeholder 3">
            <a:extLst>
              <a:ext uri="{FF2B5EF4-FFF2-40B4-BE49-F238E27FC236}">
                <a16:creationId xmlns:a16="http://schemas.microsoft.com/office/drawing/2014/main" id="{BB6FF63A-E69C-6A4A-8585-E34D39D44B07}"/>
              </a:ext>
            </a:extLst>
          </p:cNvPr>
          <p:cNvSpPr>
            <a:spLocks noGrp="1"/>
          </p:cNvSpPr>
          <p:nvPr>
            <p:ph type="body" sz="half" idx="2"/>
          </p:nvPr>
        </p:nvSpPr>
        <p:spPr>
          <a:xfrm>
            <a:off x="1150620" y="1789113"/>
            <a:ext cx="3794760" cy="4614862"/>
          </a:xfrm>
        </p:spPr>
        <p:txBody>
          <a:bodyPr>
            <a:normAutofit lnSpcReduction="10000"/>
          </a:bodyPr>
          <a:lstStyle/>
          <a:p>
            <a:pPr algn="l"/>
            <a:r>
              <a:rPr lang="en-US" sz="1600" b="1" dirty="0">
                <a:solidFill>
                  <a:schemeClr val="tx1"/>
                </a:solidFill>
              </a:rPr>
              <a:t>NEW READINGS FOR POLSC 1:</a:t>
            </a:r>
          </a:p>
          <a:p>
            <a:pPr algn="l"/>
            <a:r>
              <a:rPr lang="en-US" sz="1800" dirty="0">
                <a:solidFill>
                  <a:schemeClr val="tx1"/>
                </a:solidFill>
              </a:rPr>
              <a:t>Transition to a groundbreaking book, “American Government in Black and White,” that helps shed light on the sobering reality of race relations in and throughout US history.  </a:t>
            </a:r>
          </a:p>
          <a:p>
            <a:pPr algn="l"/>
            <a:endParaRPr lang="en-US" sz="1800" dirty="0">
              <a:solidFill>
                <a:schemeClr val="tx1"/>
              </a:solidFill>
            </a:endParaRPr>
          </a:p>
          <a:p>
            <a:pPr algn="l"/>
            <a:r>
              <a:rPr lang="en-US" sz="1800" dirty="0">
                <a:solidFill>
                  <a:schemeClr val="tx1"/>
                </a:solidFill>
              </a:rPr>
              <a:t>This book has the very real potential of opening student’s eyes to the exigencies of race and ethnic justice in the United States. </a:t>
            </a:r>
          </a:p>
          <a:p>
            <a:pPr algn="l"/>
            <a:endParaRPr lang="en-US" sz="1600" dirty="0">
              <a:solidFill>
                <a:schemeClr val="tx1"/>
              </a:solidFill>
            </a:endParaRPr>
          </a:p>
          <a:p>
            <a:pPr algn="l"/>
            <a:r>
              <a:rPr lang="en-US" sz="2000" dirty="0"/>
              <a:t>McClain, Paula D. and Steven C. Tauber.  “American Government in Black and White,” Fourth Edition. 2019 Oxford University Press  </a:t>
            </a:r>
          </a:p>
          <a:p>
            <a:pPr algn="l"/>
            <a:endParaRPr lang="en-US" sz="1600" dirty="0">
              <a:solidFill>
                <a:schemeClr val="tx1"/>
              </a:solidFill>
            </a:endParaRPr>
          </a:p>
        </p:txBody>
      </p:sp>
      <p:pic>
        <p:nvPicPr>
          <p:cNvPr id="7" name="Picture 6" descr="A screenshot of a cell phone screen with text&#10;&#10;Description automatically generated">
            <a:extLst>
              <a:ext uri="{FF2B5EF4-FFF2-40B4-BE49-F238E27FC236}">
                <a16:creationId xmlns:a16="http://schemas.microsoft.com/office/drawing/2014/main" id="{7CB8632F-8CED-4004-BB67-11301CE42D46}"/>
              </a:ext>
            </a:extLst>
          </p:cNvPr>
          <p:cNvPicPr>
            <a:picLocks noChangeAspect="1"/>
          </p:cNvPicPr>
          <p:nvPr/>
        </p:nvPicPr>
        <p:blipFill>
          <a:blip r:embed="rId2"/>
          <a:stretch>
            <a:fillRect/>
          </a:stretch>
        </p:blipFill>
        <p:spPr>
          <a:xfrm>
            <a:off x="7004098" y="548639"/>
            <a:ext cx="4383229" cy="5766435"/>
          </a:xfrm>
          <a:prstGeom prst="rect">
            <a:avLst/>
          </a:prstGeom>
        </p:spPr>
      </p:pic>
    </p:spTree>
    <p:extLst>
      <p:ext uri="{BB962C8B-B14F-4D97-AF65-F5344CB8AC3E}">
        <p14:creationId xmlns:p14="http://schemas.microsoft.com/office/powerpoint/2010/main" val="2081218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7D80B-E2E3-034E-80B0-1AC40F6ACB15}"/>
              </a:ext>
            </a:extLst>
          </p:cNvPr>
          <p:cNvSpPr>
            <a:spLocks noGrp="1"/>
          </p:cNvSpPr>
          <p:nvPr>
            <p:ph type="title"/>
          </p:nvPr>
        </p:nvSpPr>
        <p:spPr/>
        <p:txBody>
          <a:bodyPr/>
          <a:lstStyle/>
          <a:p>
            <a:r>
              <a:rPr lang="en-US" dirty="0"/>
              <a:t>Student Hours for POLSC 1</a:t>
            </a:r>
          </a:p>
        </p:txBody>
      </p:sp>
      <p:sp>
        <p:nvSpPr>
          <p:cNvPr id="4" name="Text Box 15" descr="Title: Student Office Hours Coupon">
            <a:extLst>
              <a:ext uri="{FF2B5EF4-FFF2-40B4-BE49-F238E27FC236}">
                <a16:creationId xmlns:a16="http://schemas.microsoft.com/office/drawing/2014/main" id="{076B0986-1300-4F7F-AEBB-AA9AFC873FBF}"/>
              </a:ext>
            </a:extLst>
          </p:cNvPr>
          <p:cNvSpPr txBox="1">
            <a:spLocks noChangeArrowheads="1"/>
          </p:cNvSpPr>
          <p:nvPr/>
        </p:nvSpPr>
        <p:spPr bwMode="auto">
          <a:xfrm>
            <a:off x="1574800" y="1782763"/>
            <a:ext cx="8386063" cy="4059897"/>
          </a:xfrm>
          <a:prstGeom prst="rect">
            <a:avLst/>
          </a:prstGeom>
          <a:blipFill dpi="0" rotWithShape="1">
            <a:blip r:embed="rId2">
              <a:alphaModFix amt="31000"/>
            </a:blip>
            <a:srcRect/>
            <a:stretch>
              <a:fillRect/>
            </a:stretch>
          </a:blipFill>
          <a:ln w="44450">
            <a:solidFill>
              <a:srgbClr val="000000"/>
            </a:solidFill>
            <a:prstDash val="sysDot"/>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0000"/>
                </a:solidFill>
                <a:effectLst/>
                <a:latin typeface="Harrington" panose="04040505050002020702" pitchFamily="82" charset="0"/>
                <a:ea typeface="Times New Roman" panose="02020603050405020304" pitchFamily="18" charset="0"/>
              </a:rPr>
              <a:t>STUDENT HOURS COUPON</a:t>
            </a:r>
            <a:endParaRPr lang="en-US" altLang="en-US" sz="1400" dirty="0"/>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1" u="none" strike="noStrike" cap="none" normalizeH="0" baseline="0" dirty="0">
              <a:ln>
                <a:noFill/>
              </a:ln>
              <a:solidFill>
                <a:srgbClr val="000000"/>
              </a:solidFill>
              <a:effectLst/>
              <a:latin typeface="Gabriola" panose="04040605051002020D02" pitchFamily="82"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000000"/>
                </a:solidFill>
                <a:effectLst/>
                <a:latin typeface="Gabriola" panose="04040605051002020D02" pitchFamily="82" charset="0"/>
                <a:ea typeface="Times New Roman" panose="02020603050405020304" pitchFamily="18" charset="0"/>
              </a:rPr>
              <a:t>Redeem this coupon at your first visit to any of my student office hours to receive two extra credit points</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Gabriola" panose="04040605051002020D02" pitchFamily="82" charset="0"/>
                <a:ea typeface="Times New Roman" panose="02020603050405020304" pitchFamily="18" charset="0"/>
              </a:rPr>
              <a:t>Your Name</a:t>
            </a:r>
            <a:r>
              <a:rPr kumimoji="0" lang="en-US" altLang="en-US" sz="1400" b="0" i="0" u="none" strike="noStrike" cap="none" normalizeH="0" baseline="0" dirty="0">
                <a:ln>
                  <a:noFill/>
                </a:ln>
                <a:solidFill>
                  <a:srgbClr val="000000"/>
                </a:solidFill>
                <a:effectLst/>
                <a:latin typeface="Gabriola" panose="04040605051002020D02" pitchFamily="82" charset="0"/>
                <a:ea typeface="Times New Roman" panose="02020603050405020304" pitchFamily="18" charset="0"/>
              </a:rPr>
              <a:t>: ____________________________________________________________		</a:t>
            </a:r>
            <a:r>
              <a:rPr kumimoji="0" lang="en-US" altLang="en-US" sz="1400" b="1" i="0" u="none" strike="noStrike" cap="none" normalizeH="0" baseline="0" dirty="0">
                <a:ln>
                  <a:noFill/>
                </a:ln>
                <a:solidFill>
                  <a:srgbClr val="000000"/>
                </a:solidFill>
                <a:effectLst/>
                <a:latin typeface="Gabriola" panose="04040605051002020D02" pitchFamily="82" charset="0"/>
                <a:ea typeface="Times New Roman" panose="02020603050405020304" pitchFamily="18" charset="0"/>
              </a:rPr>
              <a:t>Your Class</a:t>
            </a:r>
            <a:r>
              <a:rPr kumimoji="0" lang="en-US" altLang="en-US" sz="1400" b="0" i="0" u="none" strike="noStrike" cap="none" normalizeH="0" baseline="0" dirty="0">
                <a:ln>
                  <a:noFill/>
                </a:ln>
                <a:solidFill>
                  <a:srgbClr val="000000"/>
                </a:solidFill>
                <a:effectLst/>
                <a:latin typeface="Gabriola" panose="04040605051002020D02" pitchFamily="82" charset="0"/>
                <a:ea typeface="Times New Roman" panose="02020603050405020304" pitchFamily="18" charset="0"/>
              </a:rPr>
              <a:t>: ___________________________________________________________________</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Gabriola" panose="04040605051002020D02" pitchFamily="82" charset="0"/>
                <a:ea typeface="Times New Roman" panose="02020603050405020304" pitchFamily="18" charset="0"/>
              </a:rPr>
              <a:t>Reason for coming:</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Gabriola" panose="04040605051002020D02" pitchFamily="82" charset="0"/>
                <a:ea typeface="Cambria" panose="02040503050406030204" pitchFamily="18" charset="0"/>
                <a:cs typeface="Times New Roman" panose="02020603050405020304" pitchFamily="18" charset="0"/>
              </a:rPr>
              <a:t>To prep for the exam or review the study guide.</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Gabriola" panose="04040605051002020D02" pitchFamily="82" charset="0"/>
                <a:ea typeface="Cambria" panose="02040503050406030204" pitchFamily="18" charset="0"/>
                <a:cs typeface="Times New Roman" panose="02020603050405020304" pitchFamily="18" charset="0"/>
              </a:rPr>
              <a:t>To find out about material missed due to absence.</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Gabriola" panose="04040605051002020D02" pitchFamily="82" charset="0"/>
                <a:ea typeface="Cambria" panose="02040503050406030204" pitchFamily="18" charset="0"/>
                <a:cs typeface="Times New Roman" panose="02020603050405020304" pitchFamily="18" charset="0"/>
              </a:rPr>
              <a:t>To discuss transfer, degrees, or other goals.</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Gabriola" panose="04040605051002020D02" pitchFamily="82" charset="0"/>
                <a:ea typeface="Cambria" panose="02040503050406030204" pitchFamily="18" charset="0"/>
                <a:cs typeface="Times New Roman" panose="02020603050405020304" pitchFamily="18" charset="0"/>
              </a:rPr>
              <a:t>To find out more about majoring in Political Science.</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Gabriola" panose="04040605051002020D02" pitchFamily="82" charset="0"/>
                <a:ea typeface="Cambria" panose="02040503050406030204" pitchFamily="18" charset="0"/>
                <a:cs typeface="Times New Roman" panose="02020603050405020304" pitchFamily="18" charset="0"/>
              </a:rPr>
              <a:t>To discuss a recent grade or your current total points.</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Gabriola" panose="04040605051002020D02" pitchFamily="82" charset="0"/>
                <a:ea typeface="Cambria" panose="02040503050406030204" pitchFamily="18" charset="0"/>
                <a:cs typeface="Times New Roman" panose="02020603050405020304" pitchFamily="18" charset="0"/>
              </a:rPr>
              <a:t>To discuss an upcoming assignment.</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Gabriola" panose="04040605051002020D02" pitchFamily="82" charset="0"/>
                <a:ea typeface="Cambria" panose="02040503050406030204" pitchFamily="18" charset="0"/>
                <a:cs typeface="Times New Roman" panose="02020603050405020304" pitchFamily="18" charset="0"/>
              </a:rPr>
              <a:t>To discuss political ideas that interest you.</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Gabriola" panose="04040605051002020D02" pitchFamily="82" charset="0"/>
                <a:ea typeface="Cambria" panose="02040503050406030204" pitchFamily="18" charset="0"/>
                <a:cs typeface="Times New Roman" panose="02020603050405020304" pitchFamily="18" charset="0"/>
              </a:rPr>
              <a:t>For a snack.</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Gabriola" panose="04040605051002020D02" pitchFamily="82" charset="0"/>
                <a:ea typeface="Cambria" panose="02040503050406030204" pitchFamily="18" charset="0"/>
                <a:cs typeface="Times New Roman" panose="02020603050405020304" pitchFamily="18" charset="0"/>
              </a:rPr>
              <a:t>Not sure, but two points sounds good to me!</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Gabriola" panose="04040605051002020D02" pitchFamily="82" charset="0"/>
                <a:ea typeface="Cambria" panose="02040503050406030204" pitchFamily="18" charset="0"/>
                <a:cs typeface="Times New Roman" panose="02020603050405020304" pitchFamily="18" charset="0"/>
              </a:rPr>
              <a:t>Other. </a:t>
            </a:r>
            <a:endParaRPr kumimoji="0" lang="en-US" altLang="en-US"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“Claim Your Education.”</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5" name="Text Box 18">
            <a:extLst>
              <a:ext uri="{FF2B5EF4-FFF2-40B4-BE49-F238E27FC236}">
                <a16:creationId xmlns:a16="http://schemas.microsoft.com/office/drawing/2014/main" id="{4D4DC510-5DC9-4B5D-B35F-6B55780F9226}"/>
              </a:ext>
            </a:extLst>
          </p:cNvPr>
          <p:cNvSpPr txBox="1">
            <a:spLocks noChangeArrowheads="1"/>
          </p:cNvSpPr>
          <p:nvPr/>
        </p:nvSpPr>
        <p:spPr bwMode="auto">
          <a:xfrm>
            <a:off x="6495272" y="2791350"/>
            <a:ext cx="1868340" cy="2185988"/>
          </a:xfrm>
          <a:prstGeom prst="rect">
            <a:avLst/>
          </a:prstGeom>
          <a:solidFill>
            <a:srgbClr val="FFFFFF">
              <a:alpha val="0"/>
            </a:srgbClr>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Gabriola" panose="04040605051002020D02" pitchFamily="82" charset="0"/>
                <a:ea typeface="Times New Roman" panose="02020603050405020304" pitchFamily="18" charset="0"/>
              </a:rPr>
              <a:t>My Office: T2367</a:t>
            </a:r>
            <a:endParaRPr kumimoji="0" lang="en-US" altLang="en-US"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a:ln>
                  <a:noFill/>
                </a:ln>
                <a:solidFill>
                  <a:schemeClr val="tx1"/>
                </a:solidFill>
                <a:effectLst/>
                <a:latin typeface="Gabriola" panose="04040605051002020D02" pitchFamily="82" charset="0"/>
                <a:ea typeface="Times New Roman" panose="02020603050405020304" pitchFamily="18" charset="0"/>
              </a:rPr>
              <a:t>Student Hours</a:t>
            </a:r>
            <a:r>
              <a:rPr kumimoji="0" lang="en-US" altLang="en-US" sz="1400" b="0" i="0" u="none" strike="noStrike" cap="none" normalizeH="0" baseline="0" dirty="0">
                <a:ln>
                  <a:noFill/>
                </a:ln>
                <a:solidFill>
                  <a:schemeClr val="tx1"/>
                </a:solidFill>
                <a:effectLst/>
                <a:latin typeface="Gabriola" panose="04040605051002020D02" pitchFamily="82" charset="0"/>
                <a:ea typeface="Times New Roman" panose="02020603050405020304" pitchFamily="18" charset="0"/>
              </a:rPr>
              <a:t>:</a:t>
            </a:r>
            <a:endParaRPr kumimoji="0" lang="en-US" altLang="en-US"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Gabriola" panose="04040605051002020D02" pitchFamily="82" charset="0"/>
                <a:ea typeface="Times New Roman" panose="02020603050405020304" pitchFamily="18" charset="0"/>
              </a:rPr>
              <a:t>Tuesday &amp; Thursday 4:10pm-6:10pm;</a:t>
            </a:r>
            <a:endParaRPr kumimoji="0" lang="en-US" altLang="en-US"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Gabriola" panose="04040605051002020D02" pitchFamily="82" charset="0"/>
                <a:ea typeface="Times New Roman" panose="02020603050405020304" pitchFamily="18" charset="0"/>
              </a:rPr>
              <a:t>Wednesday 1:00pm-2:00pm; (Virtual Student Hour—Skype: </a:t>
            </a:r>
            <a:r>
              <a:rPr kumimoji="0" lang="en-US" altLang="en-US" sz="1400" b="0" i="0" u="none" strike="noStrike" cap="none" normalizeH="0" baseline="0" dirty="0" err="1">
                <a:ln>
                  <a:noFill/>
                </a:ln>
                <a:solidFill>
                  <a:schemeClr val="tx1"/>
                </a:solidFill>
                <a:effectLst/>
                <a:latin typeface="Gabriola" panose="04040605051002020D02" pitchFamily="82" charset="0"/>
                <a:ea typeface="Times New Roman" panose="02020603050405020304" pitchFamily="18" charset="0"/>
              </a:rPr>
              <a:t>Jerome.huntphd</a:t>
            </a:r>
            <a:r>
              <a:rPr kumimoji="0" lang="en-US" altLang="en-US" sz="1400" b="0" i="0" u="none" strike="noStrike" cap="none" normalizeH="0" baseline="0" dirty="0">
                <a:ln>
                  <a:noFill/>
                </a:ln>
                <a:solidFill>
                  <a:schemeClr val="tx1"/>
                </a:solidFill>
                <a:effectLst/>
                <a:latin typeface="Gabriola" panose="04040605051002020D02" pitchFamily="82" charset="0"/>
                <a:ea typeface="Times New Roman" panose="02020603050405020304" pitchFamily="18" charset="0"/>
              </a:rPr>
              <a:t>);</a:t>
            </a:r>
            <a:endParaRPr kumimoji="0" lang="en-US" altLang="en-US"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Gabriola" panose="04040605051002020D02" pitchFamily="82" charset="0"/>
                <a:ea typeface="Times New Roman" panose="02020603050405020304" pitchFamily="18" charset="0"/>
              </a:rPr>
              <a:t>&amp; By appointment</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Horizontal Scroll 19">
            <a:extLst>
              <a:ext uri="{FF2B5EF4-FFF2-40B4-BE49-F238E27FC236}">
                <a16:creationId xmlns:a16="http://schemas.microsoft.com/office/drawing/2014/main" id="{B3E16AE3-DB6E-48A7-974B-51005A732CF5}"/>
              </a:ext>
            </a:extLst>
          </p:cNvPr>
          <p:cNvSpPr/>
          <p:nvPr/>
        </p:nvSpPr>
        <p:spPr>
          <a:xfrm rot="19991418">
            <a:off x="8754720" y="4522029"/>
            <a:ext cx="862965" cy="683260"/>
          </a:xfrm>
          <a:prstGeom prst="horizontalScroll">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Text Box 21">
            <a:extLst>
              <a:ext uri="{FF2B5EF4-FFF2-40B4-BE49-F238E27FC236}">
                <a16:creationId xmlns:a16="http://schemas.microsoft.com/office/drawing/2014/main" id="{9922253D-2C39-46F0-A8CB-7BA15662F891}"/>
              </a:ext>
            </a:extLst>
          </p:cNvPr>
          <p:cNvSpPr txBox="1">
            <a:spLocks noChangeArrowheads="1"/>
          </p:cNvSpPr>
          <p:nvPr/>
        </p:nvSpPr>
        <p:spPr bwMode="auto">
          <a:xfrm rot="-1649394">
            <a:off x="8642483" y="4636647"/>
            <a:ext cx="10874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+2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Points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DADE7E04-4855-4D32-93CE-0E3DD301E1D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9">
            <a:extLst>
              <a:ext uri="{FF2B5EF4-FFF2-40B4-BE49-F238E27FC236}">
                <a16:creationId xmlns:a16="http://schemas.microsoft.com/office/drawing/2014/main" id="{E8E85B8D-DA1B-4ED5-8EE6-51DFD5C1844A}"/>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568163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77D806-99DA-7F48-BFC5-7D4CD06B7DE9}"/>
              </a:ext>
            </a:extLst>
          </p:cNvPr>
          <p:cNvSpPr>
            <a:spLocks noGrp="1"/>
          </p:cNvSpPr>
          <p:nvPr>
            <p:ph idx="1"/>
          </p:nvPr>
        </p:nvSpPr>
        <p:spPr>
          <a:xfrm>
            <a:off x="2231136" y="1839686"/>
            <a:ext cx="7729728" cy="4724400"/>
          </a:xfrm>
        </p:spPr>
        <p:txBody>
          <a:bodyPr>
            <a:normAutofit fontScale="70000" lnSpcReduction="20000"/>
          </a:bodyPr>
          <a:lstStyle/>
          <a:p>
            <a:r>
              <a:rPr lang="en-US" dirty="0"/>
              <a:t>Providing students with rubrics that will be used to grade their papers and other assignments helps them to better understand the aspects that must be present to succeed and to also know what is expected of them in our classes.  </a:t>
            </a:r>
          </a:p>
          <a:p>
            <a:endParaRPr lang="en-US" dirty="0"/>
          </a:p>
          <a:p>
            <a:r>
              <a:rPr lang="en-US" dirty="0"/>
              <a:t>Explaining the skills that will be developed along with the purpose of the assignment itself will benefit students understand faculty intention.</a:t>
            </a:r>
          </a:p>
          <a:p>
            <a:endParaRPr lang="en-US" dirty="0"/>
          </a:p>
          <a:p>
            <a:r>
              <a:rPr lang="en-US" dirty="0"/>
              <a:t>Each student will receive feedback as to why their received the grade they did.</a:t>
            </a:r>
          </a:p>
          <a:p>
            <a:endParaRPr lang="en-US" dirty="0"/>
          </a:p>
          <a:p>
            <a:r>
              <a:rPr lang="en-US" dirty="0"/>
              <a:t> As the Art Department originally posited, asking for student volunteers to search databases for research articles in class will help students feel more at ease in the process while improving their ability to navigate LBCC and other relevant databases.  This type of transparency should help mitigate student anxiety as well. </a:t>
            </a:r>
          </a:p>
        </p:txBody>
      </p:sp>
      <p:sp>
        <p:nvSpPr>
          <p:cNvPr id="4" name="Title 1">
            <a:extLst>
              <a:ext uri="{FF2B5EF4-FFF2-40B4-BE49-F238E27FC236}">
                <a16:creationId xmlns:a16="http://schemas.microsoft.com/office/drawing/2014/main" id="{A720B8A2-C698-9943-9003-E7D7024EB166}"/>
              </a:ext>
            </a:extLst>
          </p:cNvPr>
          <p:cNvSpPr txBox="1">
            <a:spLocks/>
          </p:cNvSpPr>
          <p:nvPr/>
        </p:nvSpPr>
        <p:spPr bwMode="black">
          <a:xfrm>
            <a:off x="3124200" y="223636"/>
            <a:ext cx="5397500" cy="1196950"/>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Making our assignments transparent</a:t>
            </a:r>
          </a:p>
        </p:txBody>
      </p:sp>
    </p:spTree>
    <p:extLst>
      <p:ext uri="{BB962C8B-B14F-4D97-AF65-F5344CB8AC3E}">
        <p14:creationId xmlns:p14="http://schemas.microsoft.com/office/powerpoint/2010/main" val="3461921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9164-07F5-7948-8EB2-41671EF34C7A}"/>
              </a:ext>
            </a:extLst>
          </p:cNvPr>
          <p:cNvSpPr>
            <a:spLocks noGrp="1"/>
          </p:cNvSpPr>
          <p:nvPr>
            <p:ph type="title"/>
          </p:nvPr>
        </p:nvSpPr>
        <p:spPr>
          <a:xfrm>
            <a:off x="769620" y="180385"/>
            <a:ext cx="4486656" cy="1175658"/>
          </a:xfrm>
        </p:spPr>
        <p:txBody>
          <a:bodyPr/>
          <a:lstStyle/>
          <a:p>
            <a:r>
              <a:rPr lang="en-US" dirty="0"/>
              <a:t>Assignment Revision</a:t>
            </a:r>
            <a:br>
              <a:rPr lang="en-US" dirty="0"/>
            </a:br>
            <a:r>
              <a:rPr lang="en-US" b="1" dirty="0"/>
              <a:t>Public Opinion Piece</a:t>
            </a:r>
            <a:endParaRPr lang="en-US" dirty="0"/>
          </a:p>
        </p:txBody>
      </p:sp>
      <p:pic>
        <p:nvPicPr>
          <p:cNvPr id="6" name="Content Placeholder 5">
            <a:extLst>
              <a:ext uri="{FF2B5EF4-FFF2-40B4-BE49-F238E27FC236}">
                <a16:creationId xmlns:a16="http://schemas.microsoft.com/office/drawing/2014/main" id="{C107D607-196A-8342-8645-1516D506A65C}"/>
              </a:ext>
            </a:extLst>
          </p:cNvPr>
          <p:cNvPicPr>
            <a:picLocks noGrp="1" noChangeAspect="1"/>
          </p:cNvPicPr>
          <p:nvPr>
            <p:ph idx="1"/>
          </p:nvPr>
        </p:nvPicPr>
        <p:blipFill>
          <a:blip r:embed="rId3"/>
          <a:stretch>
            <a:fillRect/>
          </a:stretch>
        </p:blipFill>
        <p:spPr>
          <a:xfrm>
            <a:off x="6735763" y="600075"/>
            <a:ext cx="4816475" cy="2200275"/>
          </a:xfrm>
          <a:prstGeom prst="rect">
            <a:avLst/>
          </a:prstGeom>
        </p:spPr>
      </p:pic>
      <p:sp>
        <p:nvSpPr>
          <p:cNvPr id="4" name="Text Placeholder 3">
            <a:extLst>
              <a:ext uri="{FF2B5EF4-FFF2-40B4-BE49-F238E27FC236}">
                <a16:creationId xmlns:a16="http://schemas.microsoft.com/office/drawing/2014/main" id="{A6802308-2101-1445-A57F-BFD6A113911F}"/>
              </a:ext>
            </a:extLst>
          </p:cNvPr>
          <p:cNvSpPr>
            <a:spLocks noGrp="1"/>
          </p:cNvSpPr>
          <p:nvPr>
            <p:ph type="body" sz="half" idx="2"/>
          </p:nvPr>
        </p:nvSpPr>
        <p:spPr>
          <a:xfrm>
            <a:off x="769620" y="1356043"/>
            <a:ext cx="5326380" cy="4806111"/>
          </a:xfrm>
        </p:spPr>
        <p:txBody>
          <a:bodyPr>
            <a:normAutofit fontScale="25000" lnSpcReduction="20000"/>
          </a:bodyPr>
          <a:lstStyle/>
          <a:p>
            <a:r>
              <a:rPr lang="en-US" sz="1800" b="1" dirty="0">
                <a:solidFill>
                  <a:schemeClr val="tx1"/>
                </a:solidFill>
              </a:rPr>
              <a:t> </a:t>
            </a:r>
            <a:endParaRPr lang="en-US" sz="1800" b="1" dirty="0"/>
          </a:p>
          <a:p>
            <a:r>
              <a:rPr lang="en-US" sz="6400" u="sng" dirty="0">
                <a:solidFill>
                  <a:schemeClr val="tx1"/>
                </a:solidFill>
              </a:rPr>
              <a:t>Assignment Details</a:t>
            </a:r>
            <a:r>
              <a:rPr lang="en-US" sz="6400" dirty="0">
                <a:solidFill>
                  <a:schemeClr val="tx1"/>
                </a:solidFill>
              </a:rPr>
              <a:t>:</a:t>
            </a:r>
          </a:p>
          <a:p>
            <a:r>
              <a:rPr lang="en-US" sz="6400" dirty="0">
                <a:solidFill>
                  <a:schemeClr val="tx1"/>
                </a:solidFill>
              </a:rPr>
              <a:t>This particular assignment is designed to improve your writing and critical thinking skills. In addition, the opinion piece provides you with the opportunity to conduct a critical analysis about an issue that is currently impacting our government and your specific race, ethnic, gender, sexual orientation, gender identity, age, disability, or religious group—i.e. abortion, legalization of marijuana, voting rights, criminal justice reform, gun control, immigration reform, student loan debt, LGBTQ+ rights, gentrification, etc. The aforementioned list is just a sample list of topics. You are free to choose a topic from the list provided or select another topic not mentioned here. Your opinion piece should be factual and speak from your prospective and be a minimum of 1,000 words, but no more than 1,500 words. A minimum of 5 sources are required and they should be hyperlinked in your opinion piece.</a:t>
            </a:r>
          </a:p>
          <a:p>
            <a:r>
              <a:rPr lang="en-US" sz="6400" u="sng" dirty="0">
                <a:solidFill>
                  <a:schemeClr val="tx1"/>
                </a:solidFill>
              </a:rPr>
              <a:t>Revisions to Assignment:</a:t>
            </a:r>
            <a:endParaRPr lang="en-US" sz="6400" dirty="0">
              <a:solidFill>
                <a:schemeClr val="tx1"/>
              </a:solidFill>
            </a:endParaRPr>
          </a:p>
          <a:p>
            <a:r>
              <a:rPr lang="en-US" sz="6400" dirty="0">
                <a:solidFill>
                  <a:schemeClr val="tx1"/>
                </a:solidFill>
              </a:rPr>
              <a:t>Previously this assignment called for students to select an issue that is impacting our government. The revision now calls for students to not only select an issue impacting our government, but to examine it from their background (i.e. race, ethnicity, gender, sexual orientation, age, disability, or religious group) and to speak from their prospective. This change will allow students to be able to research and write about an issue impacting them personally as well as practically apply the concepts discussed in class and  the readings.</a:t>
            </a:r>
          </a:p>
          <a:p>
            <a:endParaRPr lang="en-US" dirty="0"/>
          </a:p>
        </p:txBody>
      </p:sp>
      <p:pic>
        <p:nvPicPr>
          <p:cNvPr id="5" name="Picture 4" descr="A building lit up at night&#10;&#10;Description automatically generated">
            <a:extLst>
              <a:ext uri="{FF2B5EF4-FFF2-40B4-BE49-F238E27FC236}">
                <a16:creationId xmlns:a16="http://schemas.microsoft.com/office/drawing/2014/main" id="{CC294FFD-6348-474F-A664-2F86A295E1E6}"/>
              </a:ext>
            </a:extLst>
          </p:cNvPr>
          <p:cNvPicPr>
            <a:picLocks noChangeAspect="1"/>
          </p:cNvPicPr>
          <p:nvPr/>
        </p:nvPicPr>
        <p:blipFill>
          <a:blip r:embed="rId4"/>
          <a:stretch>
            <a:fillRect/>
          </a:stretch>
        </p:blipFill>
        <p:spPr>
          <a:xfrm>
            <a:off x="6735763" y="768214"/>
            <a:ext cx="4816475" cy="2200276"/>
          </a:xfrm>
          <a:prstGeom prst="rect">
            <a:avLst/>
          </a:prstGeom>
        </p:spPr>
      </p:pic>
      <p:pic>
        <p:nvPicPr>
          <p:cNvPr id="8" name="Picture 7" descr="A close up of text on a black background&#10;&#10;Description automatically generated">
            <a:extLst>
              <a:ext uri="{FF2B5EF4-FFF2-40B4-BE49-F238E27FC236}">
                <a16:creationId xmlns:a16="http://schemas.microsoft.com/office/drawing/2014/main" id="{024D4A6A-01D6-4212-B018-BC378E6DE179}"/>
              </a:ext>
            </a:extLst>
          </p:cNvPr>
          <p:cNvPicPr>
            <a:picLocks noChangeAspect="1"/>
          </p:cNvPicPr>
          <p:nvPr/>
        </p:nvPicPr>
        <p:blipFill>
          <a:blip r:embed="rId5"/>
          <a:stretch>
            <a:fillRect/>
          </a:stretch>
        </p:blipFill>
        <p:spPr>
          <a:xfrm>
            <a:off x="7212940" y="3305908"/>
            <a:ext cx="4068763" cy="3077308"/>
          </a:xfrm>
          <a:prstGeom prst="rect">
            <a:avLst/>
          </a:prstGeom>
        </p:spPr>
      </p:pic>
    </p:spTree>
    <p:extLst>
      <p:ext uri="{BB962C8B-B14F-4D97-AF65-F5344CB8AC3E}">
        <p14:creationId xmlns:p14="http://schemas.microsoft.com/office/powerpoint/2010/main" val="1021701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8030-1506-F349-A7F9-DDAC49C5239B}"/>
              </a:ext>
            </a:extLst>
          </p:cNvPr>
          <p:cNvSpPr>
            <a:spLocks noGrp="1"/>
          </p:cNvSpPr>
          <p:nvPr>
            <p:ph type="title"/>
          </p:nvPr>
        </p:nvSpPr>
        <p:spPr>
          <a:xfrm>
            <a:off x="769620" y="337589"/>
            <a:ext cx="4486656" cy="735837"/>
          </a:xfrm>
        </p:spPr>
        <p:txBody>
          <a:bodyPr>
            <a:normAutofit fontScale="90000"/>
          </a:bodyPr>
          <a:lstStyle/>
          <a:p>
            <a:r>
              <a:rPr lang="en-US" dirty="0"/>
              <a:t>Assignment Revision</a:t>
            </a:r>
            <a:br>
              <a:rPr lang="en-US" dirty="0"/>
            </a:br>
            <a:r>
              <a:rPr lang="en-US" b="1" dirty="0"/>
              <a:t>Campaign Ad</a:t>
            </a:r>
            <a:endParaRPr lang="en-US" dirty="0"/>
          </a:p>
        </p:txBody>
      </p:sp>
      <p:sp>
        <p:nvSpPr>
          <p:cNvPr id="4" name="Text Placeholder 3">
            <a:extLst>
              <a:ext uri="{FF2B5EF4-FFF2-40B4-BE49-F238E27FC236}">
                <a16:creationId xmlns:a16="http://schemas.microsoft.com/office/drawing/2014/main" id="{FBBE151B-DF11-094F-B159-52C75791B655}"/>
              </a:ext>
            </a:extLst>
          </p:cNvPr>
          <p:cNvSpPr>
            <a:spLocks noGrp="1"/>
          </p:cNvSpPr>
          <p:nvPr>
            <p:ph type="body" sz="half" idx="2"/>
          </p:nvPr>
        </p:nvSpPr>
        <p:spPr>
          <a:xfrm>
            <a:off x="480060" y="1302026"/>
            <a:ext cx="5412740" cy="5784573"/>
          </a:xfrm>
        </p:spPr>
        <p:txBody>
          <a:bodyPr>
            <a:normAutofit fontScale="62500" lnSpcReduction="20000"/>
          </a:bodyPr>
          <a:lstStyle/>
          <a:p>
            <a:r>
              <a:rPr lang="en-US" sz="2600" u="sng" dirty="0"/>
              <a:t>Assignment Details:</a:t>
            </a:r>
            <a:endParaRPr lang="en-US" sz="2600" dirty="0"/>
          </a:p>
          <a:p>
            <a:r>
              <a:rPr lang="en-US" sz="2600" dirty="0"/>
              <a:t>This assignment is designed to improve your critical thinking skills and help you be able to practically apply the material that you have learned throughout the course. You are to work in groups of no more than 8 students and create a campaign ad for one of the potential presidential nominees. The campaign ad should inform your fellow students about the candidate your group has selected and where they stand on the issues your group feel are important this election cycle. The ad should be compelling and through. It can be presented via social media or video. Ads are to be 7 to 10 minutes in length.  A campaign ad rubric will be provided on the course website.</a:t>
            </a:r>
          </a:p>
          <a:p>
            <a:r>
              <a:rPr lang="en-US" sz="2600" dirty="0"/>
              <a:t> </a:t>
            </a:r>
          </a:p>
          <a:p>
            <a:r>
              <a:rPr lang="en-US" sz="2600" u="sng" dirty="0"/>
              <a:t>Revisions to Assignment:</a:t>
            </a:r>
            <a:endParaRPr lang="en-US" sz="2600" dirty="0"/>
          </a:p>
          <a:p>
            <a:r>
              <a:rPr lang="en-US" sz="2600" dirty="0"/>
              <a:t>The major change that I have made is for students select the issues they feel are important in this election cycle. Previously, students had to just select a candidate and create a generic ad about the person.  However, allowing students to select the issues they feel are important and then examine them from the lens of a candidate they select will allow them to see not only how easy it is to find out information about candidates and what they stand for, but it provides them with the opportunity to see how these issues impact our society and them personally. Furthermore, this examination will allow the students to utilize current technology and experience in developing a messaging campaign.</a:t>
            </a:r>
          </a:p>
          <a:p>
            <a:endParaRPr lang="en-US" dirty="0">
              <a:solidFill>
                <a:schemeClr val="tx1"/>
              </a:solidFill>
            </a:endParaRPr>
          </a:p>
        </p:txBody>
      </p:sp>
      <p:pic>
        <p:nvPicPr>
          <p:cNvPr id="9" name="Content Placeholder 8" descr="A close up of text on a white background&#10;&#10;Description automatically generated">
            <a:extLst>
              <a:ext uri="{FF2B5EF4-FFF2-40B4-BE49-F238E27FC236}">
                <a16:creationId xmlns:a16="http://schemas.microsoft.com/office/drawing/2014/main" id="{A81F44BB-20C1-47B7-B141-1842AEC435DF}"/>
              </a:ext>
            </a:extLst>
          </p:cNvPr>
          <p:cNvPicPr>
            <a:picLocks noGrp="1" noChangeAspect="1"/>
          </p:cNvPicPr>
          <p:nvPr>
            <p:ph idx="1"/>
          </p:nvPr>
        </p:nvPicPr>
        <p:blipFill>
          <a:blip r:embed="rId2"/>
          <a:stretch>
            <a:fillRect/>
          </a:stretch>
        </p:blipFill>
        <p:spPr>
          <a:xfrm>
            <a:off x="6655336" y="398141"/>
            <a:ext cx="5281433" cy="4789651"/>
          </a:xfrm>
        </p:spPr>
      </p:pic>
      <p:pic>
        <p:nvPicPr>
          <p:cNvPr id="11" name="Picture 10" descr="A close up of a logo&#10;&#10;Description automatically generated">
            <a:extLst>
              <a:ext uri="{FF2B5EF4-FFF2-40B4-BE49-F238E27FC236}">
                <a16:creationId xmlns:a16="http://schemas.microsoft.com/office/drawing/2014/main" id="{8CA66DCC-3520-4AD2-B46F-29B7154A2C46}"/>
              </a:ext>
            </a:extLst>
          </p:cNvPr>
          <p:cNvPicPr>
            <a:picLocks noChangeAspect="1"/>
          </p:cNvPicPr>
          <p:nvPr/>
        </p:nvPicPr>
        <p:blipFill>
          <a:blip r:embed="rId3"/>
          <a:stretch>
            <a:fillRect/>
          </a:stretch>
        </p:blipFill>
        <p:spPr>
          <a:xfrm>
            <a:off x="6905565" y="3797693"/>
            <a:ext cx="4780974" cy="2328672"/>
          </a:xfrm>
          <a:prstGeom prst="rect">
            <a:avLst/>
          </a:prstGeom>
        </p:spPr>
      </p:pic>
    </p:spTree>
    <p:extLst>
      <p:ext uri="{BB962C8B-B14F-4D97-AF65-F5344CB8AC3E}">
        <p14:creationId xmlns:p14="http://schemas.microsoft.com/office/powerpoint/2010/main" val="3453543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46A0B4-1415-2940-91E7-9E2E2F0A569D}"/>
              </a:ext>
            </a:extLst>
          </p:cNvPr>
          <p:cNvSpPr>
            <a:spLocks noGrp="1"/>
          </p:cNvSpPr>
          <p:nvPr>
            <p:ph type="body" sz="half" idx="4294967295"/>
          </p:nvPr>
        </p:nvSpPr>
        <p:spPr>
          <a:xfrm>
            <a:off x="279400" y="2164591"/>
            <a:ext cx="3794125" cy="4492600"/>
          </a:xfrm>
        </p:spPr>
        <p:txBody>
          <a:bodyPr>
            <a:noAutofit/>
          </a:bodyPr>
          <a:lstStyle/>
          <a:p>
            <a:pPr algn="l"/>
            <a:r>
              <a:rPr lang="en-US" sz="1800" dirty="0">
                <a:solidFill>
                  <a:schemeClr val="tx1"/>
                </a:solidFill>
              </a:rPr>
              <a:t>Allowing students to “see themselves” in the images and graphics used in the syllabus is hugely beneficial to our students and allows them to feel more at home while taking the course!</a:t>
            </a:r>
          </a:p>
          <a:p>
            <a:pPr algn="l"/>
            <a:endParaRPr lang="en-US" sz="1800" dirty="0">
              <a:solidFill>
                <a:schemeClr val="tx1"/>
              </a:solidFill>
            </a:endParaRPr>
          </a:p>
          <a:p>
            <a:pPr algn="l"/>
            <a:r>
              <a:rPr lang="en-US" sz="1800" dirty="0">
                <a:solidFill>
                  <a:schemeClr val="tx1"/>
                </a:solidFill>
              </a:rPr>
              <a:t>Pictures and images can be a great way to make a point or start a debate or conversation, so each image on our syllabi is now intentionally placed with extra sensitivity to and awareness of our incredible diversity at LBCC which should be studied and celebrated! </a:t>
            </a:r>
          </a:p>
          <a:p>
            <a:pPr algn="l"/>
            <a:endParaRPr lang="en-US" sz="1800" dirty="0">
              <a:solidFill>
                <a:schemeClr val="tx1"/>
              </a:solidFill>
            </a:endParaRPr>
          </a:p>
        </p:txBody>
      </p:sp>
      <p:pic>
        <p:nvPicPr>
          <p:cNvPr id="5" name="Picture 4" descr="A group of people jumping in the air&#10;&#10;Description automatically generated">
            <a:extLst>
              <a:ext uri="{FF2B5EF4-FFF2-40B4-BE49-F238E27FC236}">
                <a16:creationId xmlns:a16="http://schemas.microsoft.com/office/drawing/2014/main" id="{BAFE5D82-D26A-4361-85AC-9AF6159F557D}"/>
              </a:ext>
            </a:extLst>
          </p:cNvPr>
          <p:cNvPicPr>
            <a:picLocks noChangeAspect="1"/>
          </p:cNvPicPr>
          <p:nvPr/>
        </p:nvPicPr>
        <p:blipFill>
          <a:blip r:embed="rId2"/>
          <a:stretch>
            <a:fillRect/>
          </a:stretch>
        </p:blipFill>
        <p:spPr>
          <a:xfrm>
            <a:off x="4200939" y="2164591"/>
            <a:ext cx="7156085" cy="3904904"/>
          </a:xfrm>
          <a:prstGeom prst="rect">
            <a:avLst/>
          </a:prstGeom>
        </p:spPr>
      </p:pic>
      <p:sp>
        <p:nvSpPr>
          <p:cNvPr id="6" name="Title 1">
            <a:extLst>
              <a:ext uri="{FF2B5EF4-FFF2-40B4-BE49-F238E27FC236}">
                <a16:creationId xmlns:a16="http://schemas.microsoft.com/office/drawing/2014/main" id="{D5476342-F908-4F48-BE79-2AF9DB1F525A}"/>
              </a:ext>
            </a:extLst>
          </p:cNvPr>
          <p:cNvSpPr txBox="1">
            <a:spLocks/>
          </p:cNvSpPr>
          <p:nvPr/>
        </p:nvSpPr>
        <p:spPr bwMode="black">
          <a:xfrm>
            <a:off x="3314700" y="205871"/>
            <a:ext cx="5270499" cy="1196950"/>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Making the syllabus more student friendly</a:t>
            </a:r>
          </a:p>
        </p:txBody>
      </p:sp>
    </p:spTree>
    <p:extLst>
      <p:ext uri="{BB962C8B-B14F-4D97-AF65-F5344CB8AC3E}">
        <p14:creationId xmlns:p14="http://schemas.microsoft.com/office/powerpoint/2010/main" val="1551148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1819-51AE-EF48-85C4-1C545EEAA7ED}"/>
              </a:ext>
            </a:extLst>
          </p:cNvPr>
          <p:cNvSpPr txBox="1">
            <a:spLocks/>
          </p:cNvSpPr>
          <p:nvPr/>
        </p:nvSpPr>
        <p:spPr bwMode="black">
          <a:xfrm>
            <a:off x="4073237" y="205871"/>
            <a:ext cx="4094407" cy="1196950"/>
          </a:xfrm>
          <a:prstGeom prst="rect">
            <a:avLst/>
          </a:prstGeom>
          <a:solidFill>
            <a:srgbClr val="FFFFFF"/>
          </a:solidFill>
          <a:ln w="31750" cap="sq">
            <a:solidFill>
              <a:srgbClr val="404040"/>
            </a:solidFill>
            <a:miter lim="800000"/>
          </a:ln>
        </p:spPr>
        <p:txBody>
          <a:bodyPr vert="horz" lIns="182880" tIns="182880" rIns="182880" bIns="182880" rtlCol="0" anchor="ctr">
            <a:normAutofit fontScale="9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Making the syllabus more student friendly</a:t>
            </a:r>
          </a:p>
        </p:txBody>
      </p:sp>
      <p:pic>
        <p:nvPicPr>
          <p:cNvPr id="4" name="Picture 3">
            <a:extLst>
              <a:ext uri="{FF2B5EF4-FFF2-40B4-BE49-F238E27FC236}">
                <a16:creationId xmlns:a16="http://schemas.microsoft.com/office/drawing/2014/main" id="{D813BA1B-B273-AD47-9645-1617B356BB99}"/>
              </a:ext>
            </a:extLst>
          </p:cNvPr>
          <p:cNvPicPr>
            <a:picLocks noChangeAspect="1"/>
          </p:cNvPicPr>
          <p:nvPr/>
        </p:nvPicPr>
        <p:blipFill>
          <a:blip r:embed="rId2"/>
          <a:stretch>
            <a:fillRect/>
          </a:stretch>
        </p:blipFill>
        <p:spPr>
          <a:xfrm>
            <a:off x="0" y="1582482"/>
            <a:ext cx="12192000" cy="5180515"/>
          </a:xfrm>
          <a:prstGeom prst="rect">
            <a:avLst/>
          </a:prstGeom>
        </p:spPr>
      </p:pic>
      <p:sp>
        <p:nvSpPr>
          <p:cNvPr id="5" name="TextBox 4">
            <a:extLst>
              <a:ext uri="{FF2B5EF4-FFF2-40B4-BE49-F238E27FC236}">
                <a16:creationId xmlns:a16="http://schemas.microsoft.com/office/drawing/2014/main" id="{C07ED5A5-210A-774F-B91F-CC00D2F25200}"/>
              </a:ext>
            </a:extLst>
          </p:cNvPr>
          <p:cNvSpPr txBox="1"/>
          <p:nvPr/>
        </p:nvSpPr>
        <p:spPr>
          <a:xfrm rot="19817007">
            <a:off x="296885" y="1335246"/>
            <a:ext cx="2386940" cy="923330"/>
          </a:xfrm>
          <a:prstGeom prst="rect">
            <a:avLst/>
          </a:prstGeom>
          <a:noFill/>
        </p:spPr>
        <p:txBody>
          <a:bodyPr wrap="square" rtlCol="0">
            <a:spAutoFit/>
          </a:bodyPr>
          <a:lstStyle/>
          <a:p>
            <a:r>
              <a:rPr lang="en-US" b="1" dirty="0">
                <a:solidFill>
                  <a:srgbClr val="FF0000"/>
                </a:solidFill>
              </a:rPr>
              <a:t>Prior to Curriculum Cultural Audit</a:t>
            </a:r>
          </a:p>
          <a:p>
            <a:endParaRPr lang="en-US" b="1" dirty="0">
              <a:solidFill>
                <a:srgbClr val="FF0000"/>
              </a:solidFill>
            </a:endParaRPr>
          </a:p>
        </p:txBody>
      </p:sp>
    </p:spTree>
    <p:extLst>
      <p:ext uri="{BB962C8B-B14F-4D97-AF65-F5344CB8AC3E}">
        <p14:creationId xmlns:p14="http://schemas.microsoft.com/office/powerpoint/2010/main" val="257207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F86593-3E89-B545-BA8D-13D06D464117}"/>
              </a:ext>
            </a:extLst>
          </p:cNvPr>
          <p:cNvPicPr>
            <a:picLocks noChangeAspect="1"/>
          </p:cNvPicPr>
          <p:nvPr/>
        </p:nvPicPr>
        <p:blipFill>
          <a:blip r:embed="rId2"/>
          <a:stretch>
            <a:fillRect/>
          </a:stretch>
        </p:blipFill>
        <p:spPr>
          <a:xfrm>
            <a:off x="246284" y="474562"/>
            <a:ext cx="11737372" cy="6122885"/>
          </a:xfrm>
          <a:prstGeom prst="rect">
            <a:avLst/>
          </a:prstGeom>
        </p:spPr>
      </p:pic>
    </p:spTree>
    <p:extLst>
      <p:ext uri="{BB962C8B-B14F-4D97-AF65-F5344CB8AC3E}">
        <p14:creationId xmlns:p14="http://schemas.microsoft.com/office/powerpoint/2010/main" val="1610452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FBC5CD-DECE-EB47-B665-13296AE376A5}"/>
              </a:ext>
            </a:extLst>
          </p:cNvPr>
          <p:cNvPicPr>
            <a:picLocks noChangeAspect="1"/>
          </p:cNvPicPr>
          <p:nvPr/>
        </p:nvPicPr>
        <p:blipFill>
          <a:blip r:embed="rId2"/>
          <a:stretch>
            <a:fillRect/>
          </a:stretch>
        </p:blipFill>
        <p:spPr>
          <a:xfrm>
            <a:off x="1136071" y="128931"/>
            <a:ext cx="10319659" cy="6634066"/>
          </a:xfrm>
          <a:prstGeom prst="rect">
            <a:avLst/>
          </a:prstGeom>
        </p:spPr>
      </p:pic>
      <p:sp>
        <p:nvSpPr>
          <p:cNvPr id="3" name="Rectangle 2">
            <a:extLst>
              <a:ext uri="{FF2B5EF4-FFF2-40B4-BE49-F238E27FC236}">
                <a16:creationId xmlns:a16="http://schemas.microsoft.com/office/drawing/2014/main" id="{558CD065-578C-9745-91D3-EFF576161331}"/>
              </a:ext>
            </a:extLst>
          </p:cNvPr>
          <p:cNvSpPr/>
          <p:nvPr/>
        </p:nvSpPr>
        <p:spPr>
          <a:xfrm rot="19339211">
            <a:off x="40277" y="543420"/>
            <a:ext cx="2620295" cy="646331"/>
          </a:xfrm>
          <a:prstGeom prst="rect">
            <a:avLst/>
          </a:prstGeom>
        </p:spPr>
        <p:txBody>
          <a:bodyPr wrap="square">
            <a:spAutoFit/>
          </a:bodyPr>
          <a:lstStyle/>
          <a:p>
            <a:r>
              <a:rPr lang="en-US" b="1" dirty="0">
                <a:solidFill>
                  <a:srgbClr val="0070C0"/>
                </a:solidFill>
              </a:rPr>
              <a:t>After the Curriculum Cultural Audit</a:t>
            </a:r>
          </a:p>
        </p:txBody>
      </p:sp>
    </p:spTree>
    <p:extLst>
      <p:ext uri="{BB962C8B-B14F-4D97-AF65-F5344CB8AC3E}">
        <p14:creationId xmlns:p14="http://schemas.microsoft.com/office/powerpoint/2010/main" val="203069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E98405-25C4-6A4C-96AE-A08861F7C8B6}"/>
              </a:ext>
            </a:extLst>
          </p:cNvPr>
          <p:cNvPicPr>
            <a:picLocks noChangeAspect="1"/>
          </p:cNvPicPr>
          <p:nvPr/>
        </p:nvPicPr>
        <p:blipFill>
          <a:blip r:embed="rId2"/>
          <a:stretch>
            <a:fillRect/>
          </a:stretch>
        </p:blipFill>
        <p:spPr>
          <a:xfrm>
            <a:off x="1104405" y="475037"/>
            <a:ext cx="9813972" cy="6282021"/>
          </a:xfrm>
          <a:prstGeom prst="rect">
            <a:avLst/>
          </a:prstGeom>
        </p:spPr>
      </p:pic>
      <p:sp>
        <p:nvSpPr>
          <p:cNvPr id="3" name="Rectangle 2">
            <a:extLst>
              <a:ext uri="{FF2B5EF4-FFF2-40B4-BE49-F238E27FC236}">
                <a16:creationId xmlns:a16="http://schemas.microsoft.com/office/drawing/2014/main" id="{558CD065-578C-9745-91D3-EFF576161331}"/>
              </a:ext>
            </a:extLst>
          </p:cNvPr>
          <p:cNvSpPr/>
          <p:nvPr/>
        </p:nvSpPr>
        <p:spPr>
          <a:xfrm rot="19339211">
            <a:off x="-75712" y="569629"/>
            <a:ext cx="2620295" cy="646331"/>
          </a:xfrm>
          <a:prstGeom prst="rect">
            <a:avLst/>
          </a:prstGeom>
        </p:spPr>
        <p:txBody>
          <a:bodyPr wrap="square">
            <a:spAutoFit/>
          </a:bodyPr>
          <a:lstStyle/>
          <a:p>
            <a:r>
              <a:rPr lang="en-US" b="1" dirty="0">
                <a:solidFill>
                  <a:srgbClr val="0070C0"/>
                </a:solidFill>
              </a:rPr>
              <a:t>After the Curriculum Cultural Audit</a:t>
            </a:r>
          </a:p>
        </p:txBody>
      </p:sp>
    </p:spTree>
    <p:extLst>
      <p:ext uri="{BB962C8B-B14F-4D97-AF65-F5344CB8AC3E}">
        <p14:creationId xmlns:p14="http://schemas.microsoft.com/office/powerpoint/2010/main" val="2366251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941F6-B61A-0C4C-9EDF-CE170203D086}"/>
              </a:ext>
            </a:extLst>
          </p:cNvPr>
          <p:cNvSpPr>
            <a:spLocks noGrp="1"/>
          </p:cNvSpPr>
          <p:nvPr>
            <p:ph type="title"/>
          </p:nvPr>
        </p:nvSpPr>
        <p:spPr>
          <a:xfrm>
            <a:off x="804672" y="248006"/>
            <a:ext cx="4486656" cy="1337726"/>
          </a:xfrm>
        </p:spPr>
        <p:txBody>
          <a:bodyPr>
            <a:normAutofit fontScale="90000"/>
          </a:bodyPr>
          <a:lstStyle/>
          <a:p>
            <a:r>
              <a:rPr lang="en-US" dirty="0"/>
              <a:t>Alternatives to mandating the submission of papers in hard-copy</a:t>
            </a:r>
          </a:p>
        </p:txBody>
      </p:sp>
      <p:pic>
        <p:nvPicPr>
          <p:cNvPr id="6" name="Content Placeholder 5">
            <a:extLst>
              <a:ext uri="{FF2B5EF4-FFF2-40B4-BE49-F238E27FC236}">
                <a16:creationId xmlns:a16="http://schemas.microsoft.com/office/drawing/2014/main" id="{7C066D3D-1557-A54F-9FBB-5B8CA1948527}"/>
              </a:ext>
            </a:extLst>
          </p:cNvPr>
          <p:cNvPicPr>
            <a:picLocks noGrp="1" noChangeAspect="1"/>
          </p:cNvPicPr>
          <p:nvPr>
            <p:ph idx="1"/>
          </p:nvPr>
        </p:nvPicPr>
        <p:blipFill>
          <a:blip r:embed="rId2"/>
          <a:stretch>
            <a:fillRect/>
          </a:stretch>
        </p:blipFill>
        <p:spPr>
          <a:xfrm>
            <a:off x="6735763" y="1780284"/>
            <a:ext cx="4816475" cy="3297432"/>
          </a:xfrm>
        </p:spPr>
      </p:pic>
      <p:sp>
        <p:nvSpPr>
          <p:cNvPr id="4" name="Text Placeholder 3">
            <a:extLst>
              <a:ext uri="{FF2B5EF4-FFF2-40B4-BE49-F238E27FC236}">
                <a16:creationId xmlns:a16="http://schemas.microsoft.com/office/drawing/2014/main" id="{76BFA74B-AA01-0E48-9C26-BDDFEC3C001B}"/>
              </a:ext>
            </a:extLst>
          </p:cNvPr>
          <p:cNvSpPr>
            <a:spLocks noGrp="1"/>
          </p:cNvSpPr>
          <p:nvPr>
            <p:ph type="body" sz="half" idx="2"/>
          </p:nvPr>
        </p:nvSpPr>
        <p:spPr>
          <a:xfrm>
            <a:off x="1115568" y="1447799"/>
            <a:ext cx="3794760" cy="5007429"/>
          </a:xfrm>
        </p:spPr>
        <p:txBody>
          <a:bodyPr>
            <a:normAutofit lnSpcReduction="10000"/>
          </a:bodyPr>
          <a:lstStyle/>
          <a:p>
            <a:pPr algn="l"/>
            <a:endParaRPr lang="en-US" dirty="0">
              <a:solidFill>
                <a:schemeClr val="tx1"/>
              </a:solidFill>
            </a:endParaRPr>
          </a:p>
          <a:p>
            <a:pPr algn="l"/>
            <a:r>
              <a:rPr lang="en-US" dirty="0">
                <a:solidFill>
                  <a:schemeClr val="tx1"/>
                </a:solidFill>
              </a:rPr>
              <a:t> Not every student has access to a computer or laptop let alone a printer at their residence, and it also remains difficult for many students to physically get to and access the computer labs on campus.  Therefore, not mandating a physical hard copy is one significant means by which to encourage greater student equity.  </a:t>
            </a:r>
          </a:p>
          <a:p>
            <a:pPr algn="l"/>
            <a:r>
              <a:rPr lang="en-US" dirty="0">
                <a:solidFill>
                  <a:schemeClr val="tx1"/>
                </a:solidFill>
              </a:rPr>
              <a:t>In order to lessen the stress that accompanies completing college assignments and to create a more equitable experience in the classroom, assignments will be accepted via Canvas and other accessible electronically </a:t>
            </a:r>
            <a:r>
              <a:rPr lang="en-US">
                <a:solidFill>
                  <a:schemeClr val="tx1"/>
                </a:solidFill>
              </a:rPr>
              <a:t>submitted means.  </a:t>
            </a:r>
            <a:endParaRPr lang="en-US" dirty="0">
              <a:solidFill>
                <a:schemeClr val="tx1"/>
              </a:solidFill>
            </a:endParaRPr>
          </a:p>
          <a:p>
            <a:pPr algn="l"/>
            <a:r>
              <a:rPr lang="en-US" dirty="0">
                <a:solidFill>
                  <a:schemeClr val="tx1"/>
                </a:solidFill>
              </a:rPr>
              <a:t>Printing out handouts for students and bringing them to class for the students will alleviate their need to find and utilize printers and instead will allow them to focus on the assignment at hand.   </a:t>
            </a:r>
          </a:p>
        </p:txBody>
      </p:sp>
    </p:spTree>
    <p:extLst>
      <p:ext uri="{BB962C8B-B14F-4D97-AF65-F5344CB8AC3E}">
        <p14:creationId xmlns:p14="http://schemas.microsoft.com/office/powerpoint/2010/main" val="3155367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75BD52-1565-C543-AD7E-E261CEF10966}"/>
              </a:ext>
            </a:extLst>
          </p:cNvPr>
          <p:cNvSpPr>
            <a:spLocks noGrp="1"/>
          </p:cNvSpPr>
          <p:nvPr>
            <p:ph type="title"/>
          </p:nvPr>
        </p:nvSpPr>
        <p:spPr/>
        <p:txBody>
          <a:bodyPr/>
          <a:lstStyle/>
          <a:p>
            <a:r>
              <a:rPr lang="en-US" dirty="0">
                <a:latin typeface="Baskerville Old Face" panose="02020602080505020303" pitchFamily="18" charset="77"/>
              </a:rPr>
              <a:t>Disciplines represented by participants in the cultural curriculum audits (so far)</a:t>
            </a:r>
          </a:p>
        </p:txBody>
      </p:sp>
      <p:sp>
        <p:nvSpPr>
          <p:cNvPr id="6" name="Content Placeholder 5">
            <a:extLst>
              <a:ext uri="{FF2B5EF4-FFF2-40B4-BE49-F238E27FC236}">
                <a16:creationId xmlns:a16="http://schemas.microsoft.com/office/drawing/2014/main" id="{E2E5F153-E968-5E4C-87D7-E54A84B8F1DA}"/>
              </a:ext>
            </a:extLst>
          </p:cNvPr>
          <p:cNvSpPr>
            <a:spLocks noGrp="1"/>
          </p:cNvSpPr>
          <p:nvPr>
            <p:ph sz="half" idx="1"/>
          </p:nvPr>
        </p:nvSpPr>
        <p:spPr/>
        <p:txBody>
          <a:bodyPr>
            <a:normAutofit fontScale="85000" lnSpcReduction="20000"/>
          </a:bodyPr>
          <a:lstStyle/>
          <a:p>
            <a:r>
              <a:rPr lang="en-US" dirty="0">
                <a:latin typeface="Baskerville Old Face" panose="02020602080505020303" pitchFamily="18" charset="77"/>
              </a:rPr>
              <a:t>Anthropology</a:t>
            </a:r>
          </a:p>
          <a:p>
            <a:r>
              <a:rPr lang="en-US" dirty="0">
                <a:latin typeface="Baskerville Old Face" panose="02020602080505020303" pitchFamily="18" charset="77"/>
              </a:rPr>
              <a:t>Architecture</a:t>
            </a:r>
          </a:p>
          <a:p>
            <a:r>
              <a:rPr lang="en-US" dirty="0">
                <a:latin typeface="Baskerville Old Face" panose="02020602080505020303" pitchFamily="18" charset="77"/>
              </a:rPr>
              <a:t>Art History</a:t>
            </a:r>
          </a:p>
          <a:p>
            <a:r>
              <a:rPr lang="en-US" dirty="0">
                <a:latin typeface="Baskerville Old Face" panose="02020602080505020303" pitchFamily="18" charset="77"/>
              </a:rPr>
              <a:t>Biology</a:t>
            </a:r>
          </a:p>
          <a:p>
            <a:r>
              <a:rPr lang="en-US" dirty="0">
                <a:latin typeface="Baskerville Old Face" panose="02020602080505020303" pitchFamily="18" charset="77"/>
              </a:rPr>
              <a:t>Chemistry</a:t>
            </a:r>
          </a:p>
          <a:p>
            <a:r>
              <a:rPr lang="en-US" dirty="0">
                <a:latin typeface="Baskerville Old Face" panose="02020602080505020303" pitchFamily="18" charset="77"/>
              </a:rPr>
              <a:t>Child Development</a:t>
            </a:r>
          </a:p>
          <a:p>
            <a:r>
              <a:rPr lang="en-US" dirty="0">
                <a:latin typeface="Baskerville Old Face" panose="02020602080505020303" pitchFamily="18" charset="77"/>
              </a:rPr>
              <a:t>Communication Studies</a:t>
            </a:r>
          </a:p>
          <a:p>
            <a:r>
              <a:rPr lang="en-US" dirty="0">
                <a:latin typeface="Baskerville Old Face" panose="02020602080505020303" pitchFamily="18" charset="77"/>
              </a:rPr>
              <a:t>Computer Science </a:t>
            </a:r>
          </a:p>
          <a:p>
            <a:r>
              <a:rPr lang="en-US" dirty="0">
                <a:latin typeface="Baskerville Old Face" panose="02020602080505020303" pitchFamily="18" charset="77"/>
              </a:rPr>
              <a:t>Computer Office Studies</a:t>
            </a:r>
          </a:p>
          <a:p>
            <a:r>
              <a:rPr lang="en-US" dirty="0">
                <a:latin typeface="Baskerville Old Face" panose="02020602080505020303" pitchFamily="18" charset="77"/>
              </a:rPr>
              <a:t>Counseling</a:t>
            </a:r>
          </a:p>
          <a:p>
            <a:r>
              <a:rPr lang="en-US" dirty="0">
                <a:latin typeface="Baskerville Old Face" panose="02020602080505020303" pitchFamily="18" charset="77"/>
              </a:rPr>
              <a:t>Economics</a:t>
            </a:r>
          </a:p>
          <a:p>
            <a:pPr marL="0" indent="0">
              <a:buNone/>
            </a:pPr>
            <a:endParaRPr lang="en-US" dirty="0">
              <a:latin typeface="Baskerville Old Face" panose="02020602080505020303" pitchFamily="18" charset="77"/>
            </a:endParaRPr>
          </a:p>
          <a:p>
            <a:endParaRPr lang="en-US" dirty="0">
              <a:latin typeface="Baskerville Old Face" panose="02020602080505020303" pitchFamily="18" charset="77"/>
            </a:endParaRPr>
          </a:p>
        </p:txBody>
      </p:sp>
      <p:sp>
        <p:nvSpPr>
          <p:cNvPr id="7" name="Content Placeholder 6">
            <a:extLst>
              <a:ext uri="{FF2B5EF4-FFF2-40B4-BE49-F238E27FC236}">
                <a16:creationId xmlns:a16="http://schemas.microsoft.com/office/drawing/2014/main" id="{BA39E581-9830-E047-894B-FA5BDF8CDA7C}"/>
              </a:ext>
            </a:extLst>
          </p:cNvPr>
          <p:cNvSpPr>
            <a:spLocks noGrp="1"/>
          </p:cNvSpPr>
          <p:nvPr>
            <p:ph sz="half" idx="2"/>
          </p:nvPr>
        </p:nvSpPr>
        <p:spPr/>
        <p:txBody>
          <a:bodyPr>
            <a:normAutofit fontScale="85000" lnSpcReduction="20000"/>
          </a:bodyPr>
          <a:lstStyle/>
          <a:p>
            <a:r>
              <a:rPr lang="en-US" dirty="0">
                <a:latin typeface="Baskerville Old Face" panose="02020602080505020303" pitchFamily="18" charset="77"/>
              </a:rPr>
              <a:t>Fashion</a:t>
            </a:r>
          </a:p>
          <a:p>
            <a:r>
              <a:rPr lang="en-US" dirty="0">
                <a:latin typeface="Baskerville Old Face" panose="02020602080505020303" pitchFamily="18" charset="77"/>
              </a:rPr>
              <a:t>Graphic Design</a:t>
            </a:r>
          </a:p>
          <a:p>
            <a:r>
              <a:rPr lang="en-US" dirty="0">
                <a:latin typeface="Baskerville Old Face" panose="02020602080505020303" pitchFamily="18" charset="77"/>
              </a:rPr>
              <a:t>History</a:t>
            </a:r>
          </a:p>
          <a:p>
            <a:r>
              <a:rPr lang="en-US" dirty="0">
                <a:latin typeface="Baskerville Old Face" panose="02020602080505020303" pitchFamily="18" charset="77"/>
              </a:rPr>
              <a:t>Library Science</a:t>
            </a:r>
          </a:p>
          <a:p>
            <a:r>
              <a:rPr lang="en-US" dirty="0">
                <a:latin typeface="Baskerville Old Face" panose="02020602080505020303" pitchFamily="18" charset="77"/>
              </a:rPr>
              <a:t>Mathematics</a:t>
            </a:r>
          </a:p>
          <a:p>
            <a:r>
              <a:rPr lang="en-US" dirty="0">
                <a:latin typeface="Baskerville Old Face" panose="02020602080505020303" pitchFamily="18" charset="77"/>
              </a:rPr>
              <a:t>Physics</a:t>
            </a:r>
          </a:p>
          <a:p>
            <a:r>
              <a:rPr lang="en-US" dirty="0">
                <a:latin typeface="Baskerville Old Face" panose="02020602080505020303" pitchFamily="18" charset="77"/>
              </a:rPr>
              <a:t>Political Science</a:t>
            </a:r>
          </a:p>
          <a:p>
            <a:r>
              <a:rPr lang="en-US" dirty="0">
                <a:latin typeface="Baskerville Old Face" panose="02020602080505020303" pitchFamily="18" charset="77"/>
              </a:rPr>
              <a:t>Psychology</a:t>
            </a:r>
          </a:p>
          <a:p>
            <a:r>
              <a:rPr lang="en-US" dirty="0">
                <a:latin typeface="Baskerville Old Face" panose="02020602080505020303" pitchFamily="18" charset="77"/>
              </a:rPr>
              <a:t>Reading</a:t>
            </a:r>
          </a:p>
          <a:p>
            <a:r>
              <a:rPr lang="en-US" dirty="0">
                <a:latin typeface="Baskerville Old Face" panose="02020602080505020303" pitchFamily="18" charset="77"/>
              </a:rPr>
              <a:t>Sociology</a:t>
            </a:r>
          </a:p>
          <a:p>
            <a:r>
              <a:rPr lang="en-US" dirty="0">
                <a:latin typeface="Baskerville Old Face" panose="02020602080505020303" pitchFamily="18" charset="77"/>
              </a:rPr>
              <a:t>Studio Arts</a:t>
            </a:r>
          </a:p>
          <a:p>
            <a:endParaRPr lang="en-US" dirty="0">
              <a:latin typeface="Baskerville Old Face" panose="02020602080505020303" pitchFamily="18" charset="77"/>
            </a:endParaRPr>
          </a:p>
          <a:p>
            <a:endParaRPr lang="en-US" dirty="0">
              <a:latin typeface="Baskerville Old Face" panose="02020602080505020303" pitchFamily="18" charset="77"/>
            </a:endParaRPr>
          </a:p>
        </p:txBody>
      </p:sp>
    </p:spTree>
    <p:extLst>
      <p:ext uri="{BB962C8B-B14F-4D97-AF65-F5344CB8AC3E}">
        <p14:creationId xmlns:p14="http://schemas.microsoft.com/office/powerpoint/2010/main" val="1927955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76651-0E1C-054B-A2DF-28AB249DC7AE}"/>
              </a:ext>
            </a:extLst>
          </p:cNvPr>
          <p:cNvSpPr>
            <a:spLocks noGrp="1"/>
          </p:cNvSpPr>
          <p:nvPr>
            <p:ph type="title"/>
          </p:nvPr>
        </p:nvSpPr>
        <p:spPr>
          <a:xfrm>
            <a:off x="838199" y="585044"/>
            <a:ext cx="10515600" cy="1325563"/>
          </a:xfrm>
        </p:spPr>
        <p:txBody>
          <a:bodyPr>
            <a:normAutofit fontScale="90000"/>
          </a:bodyPr>
          <a:lstStyle/>
          <a:p>
            <a:r>
              <a:rPr lang="en-US" sz="2200" dirty="0">
                <a:latin typeface="Baskerville Old Face" panose="02020602080505020303" pitchFamily="18" charset="77"/>
              </a:rPr>
              <a:t>While overall success rates at LBCC went </a:t>
            </a:r>
            <a:r>
              <a:rPr lang="en-US" sz="2200" b="1" dirty="0">
                <a:latin typeface="Baskerville Old Face" panose="02020602080505020303" pitchFamily="18" charset="77"/>
              </a:rPr>
              <a:t>down</a:t>
            </a:r>
            <a:r>
              <a:rPr lang="en-US" sz="2200" dirty="0">
                <a:latin typeface="Baskerville Old Face" panose="02020602080505020303" pitchFamily="18" charset="77"/>
              </a:rPr>
              <a:t> from Fall 2018 to Fall 2019 by a .5 percentage point, the Summer Curriculum Audit Group Cohort success rates went </a:t>
            </a:r>
            <a:r>
              <a:rPr lang="en-US" sz="2200" b="1" dirty="0">
                <a:latin typeface="Baskerville Old Face" panose="02020602080505020303" pitchFamily="18" charset="77"/>
              </a:rPr>
              <a:t>up</a:t>
            </a:r>
            <a:r>
              <a:rPr lang="en-US" sz="2200" dirty="0">
                <a:latin typeface="Baskerville Old Face" panose="02020602080505020303" pitchFamily="18" charset="77"/>
              </a:rPr>
              <a:t> by 3.3 percentage points.</a:t>
            </a:r>
            <a:r>
              <a:rPr lang="en-US" dirty="0">
                <a:latin typeface="Baskerville Old Face" panose="02020602080505020303" pitchFamily="18" charset="77"/>
              </a:rPr>
              <a:t> </a:t>
            </a:r>
            <a:br>
              <a:rPr lang="en-US" dirty="0">
                <a:latin typeface="Baskerville Old Face" panose="02020602080505020303" pitchFamily="18" charset="77"/>
              </a:rPr>
            </a:br>
            <a:endParaRPr lang="en-US" sz="2000" dirty="0">
              <a:latin typeface="Baskerville Old Face" panose="02020602080505020303" pitchFamily="18" charset="77"/>
            </a:endParaRPr>
          </a:p>
        </p:txBody>
      </p:sp>
      <p:pic>
        <p:nvPicPr>
          <p:cNvPr id="4" name="Picture 3">
            <a:extLst>
              <a:ext uri="{FF2B5EF4-FFF2-40B4-BE49-F238E27FC236}">
                <a16:creationId xmlns:a16="http://schemas.microsoft.com/office/drawing/2014/main" id="{A69819CC-F01E-7E46-9C8A-99F856E31486}"/>
              </a:ext>
            </a:extLst>
          </p:cNvPr>
          <p:cNvPicPr>
            <a:picLocks noChangeAspect="1"/>
          </p:cNvPicPr>
          <p:nvPr/>
        </p:nvPicPr>
        <p:blipFill>
          <a:blip r:embed="rId2"/>
          <a:stretch>
            <a:fillRect/>
          </a:stretch>
        </p:blipFill>
        <p:spPr>
          <a:xfrm>
            <a:off x="111012" y="1910607"/>
            <a:ext cx="11969973" cy="4011914"/>
          </a:xfrm>
          <a:prstGeom prst="rect">
            <a:avLst/>
          </a:prstGeom>
        </p:spPr>
      </p:pic>
    </p:spTree>
    <p:extLst>
      <p:ext uri="{BB962C8B-B14F-4D97-AF65-F5344CB8AC3E}">
        <p14:creationId xmlns:p14="http://schemas.microsoft.com/office/powerpoint/2010/main" val="1486612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1A122-DC75-9740-A0C6-D7EF0D520DDB}"/>
              </a:ext>
            </a:extLst>
          </p:cNvPr>
          <p:cNvPicPr>
            <a:picLocks noChangeAspect="1"/>
          </p:cNvPicPr>
          <p:nvPr/>
        </p:nvPicPr>
        <p:blipFill>
          <a:blip r:embed="rId2"/>
          <a:stretch>
            <a:fillRect/>
          </a:stretch>
        </p:blipFill>
        <p:spPr>
          <a:xfrm>
            <a:off x="208345" y="358815"/>
            <a:ext cx="11803041" cy="6158108"/>
          </a:xfrm>
          <a:prstGeom prst="rect">
            <a:avLst/>
          </a:prstGeom>
        </p:spPr>
      </p:pic>
    </p:spTree>
    <p:extLst>
      <p:ext uri="{BB962C8B-B14F-4D97-AF65-F5344CB8AC3E}">
        <p14:creationId xmlns:p14="http://schemas.microsoft.com/office/powerpoint/2010/main" val="3081270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6DD930-2A2B-6C4D-AA38-268734AA83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333" b="100000" l="1873" r="97004">
                        <a14:foregroundMark x1="28464" y1="15667" x2="49438" y2="70667"/>
                        <a14:foregroundMark x1="64045" y1="71000" x2="64045" y2="71000"/>
                        <a14:foregroundMark x1="20225" y1="29333" x2="20225" y2="29333"/>
                        <a14:foregroundMark x1="20599" y1="28667" x2="76404" y2="80333"/>
                        <a14:foregroundMark x1="70787" y1="85000" x2="70787" y2="85000"/>
                        <a14:foregroundMark x1="58801" y1="75000" x2="32584" y2="55333"/>
                        <a14:foregroundMark x1="19850" y1="18000" x2="20225" y2="38000"/>
                        <a14:foregroundMark x1="23221" y1="39333" x2="35206" y2="48667"/>
                        <a14:foregroundMark x1="30712" y1="51333" x2="30712" y2="51333"/>
                        <a14:foregroundMark x1="35581" y1="67333" x2="35581" y2="67333"/>
                        <a14:foregroundMark x1="60674" y1="82667" x2="60674" y2="82667"/>
                        <a14:foregroundMark x1="76779" y1="76000" x2="76779" y2="76000"/>
                        <a14:foregroundMark x1="62547" y1="60333" x2="62547" y2="60333"/>
                        <a14:foregroundMark x1="51311" y1="51333" x2="51311" y2="51333"/>
                        <a14:foregroundMark x1="32959" y1="21333" x2="32959" y2="21333"/>
                        <a14:foregroundMark x1="17228" y1="14667" x2="17228" y2="14667"/>
                        <a14:foregroundMark x1="31461" y1="14000" x2="31461" y2="14000"/>
                        <a14:foregroundMark x1="32959" y1="18333" x2="32959" y2="18333"/>
                        <a14:foregroundMark x1="32584" y1="14333" x2="32584" y2="14333"/>
                        <a14:foregroundMark x1="14607" y1="21000" x2="14607" y2="21000"/>
                        <a14:foregroundMark x1="20599" y1="16000" x2="20599" y2="16000"/>
                        <a14:foregroundMark x1="46816" y1="73333" x2="46816" y2="73333"/>
                        <a14:foregroundMark x1="46816" y1="73333" x2="46816" y2="73333"/>
                        <a14:foregroundMark x1="53933" y1="75667" x2="53933" y2="75667"/>
                        <a14:foregroundMark x1="61049" y1="79667" x2="75655" y2="74333"/>
                        <a14:foregroundMark x1="33708" y1="62000" x2="39700" y2="70333"/>
                        <a14:foregroundMark x1="69288" y1="91667" x2="75655" y2="85000"/>
                      </a14:backgroundRemoval>
                    </a14:imgEffect>
                  </a14:imgLayer>
                </a14:imgProps>
              </a:ext>
            </a:extLst>
          </a:blip>
          <a:stretch>
            <a:fillRect/>
          </a:stretch>
        </p:blipFill>
        <p:spPr>
          <a:xfrm>
            <a:off x="0" y="635713"/>
            <a:ext cx="5375415" cy="5586573"/>
          </a:xfrm>
          <a:prstGeom prst="rect">
            <a:avLst/>
          </a:prstGeom>
        </p:spPr>
      </p:pic>
      <p:sp>
        <p:nvSpPr>
          <p:cNvPr id="5" name="TextBox 4">
            <a:extLst>
              <a:ext uri="{FF2B5EF4-FFF2-40B4-BE49-F238E27FC236}">
                <a16:creationId xmlns:a16="http://schemas.microsoft.com/office/drawing/2014/main" id="{EACC3342-362E-0C4F-AE44-3182663D4AC8}"/>
              </a:ext>
            </a:extLst>
          </p:cNvPr>
          <p:cNvSpPr txBox="1"/>
          <p:nvPr/>
        </p:nvSpPr>
        <p:spPr>
          <a:xfrm>
            <a:off x="2120039" y="3844636"/>
            <a:ext cx="1572491" cy="1015663"/>
          </a:xfrm>
          <a:prstGeom prst="rect">
            <a:avLst/>
          </a:prstGeom>
          <a:noFill/>
        </p:spPr>
        <p:txBody>
          <a:bodyPr wrap="square" rtlCol="0">
            <a:spAutoFit/>
          </a:bodyPr>
          <a:lstStyle/>
          <a:p>
            <a:r>
              <a:rPr lang="en-US" sz="6000" b="1" dirty="0">
                <a:solidFill>
                  <a:schemeClr val="accent1"/>
                </a:solidFill>
              </a:rPr>
              <a:t>72%</a:t>
            </a:r>
          </a:p>
        </p:txBody>
      </p:sp>
      <p:pic>
        <p:nvPicPr>
          <p:cNvPr id="7" name="Picture 6">
            <a:extLst>
              <a:ext uri="{FF2B5EF4-FFF2-40B4-BE49-F238E27FC236}">
                <a16:creationId xmlns:a16="http://schemas.microsoft.com/office/drawing/2014/main" id="{94437472-DC64-FC47-AADA-73A208645AAD}"/>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72" b="100000" l="0" r="99701"/>
                    </a14:imgEffect>
                  </a14:imgLayer>
                </a14:imgProps>
              </a:ext>
            </a:extLst>
          </a:blip>
          <a:stretch>
            <a:fillRect/>
          </a:stretch>
        </p:blipFill>
        <p:spPr>
          <a:xfrm>
            <a:off x="6896949" y="2352488"/>
            <a:ext cx="3800372" cy="3316792"/>
          </a:xfrm>
          <a:prstGeom prst="rect">
            <a:avLst/>
          </a:prstGeom>
        </p:spPr>
      </p:pic>
      <p:sp>
        <p:nvSpPr>
          <p:cNvPr id="8" name="TextBox 7">
            <a:extLst>
              <a:ext uri="{FF2B5EF4-FFF2-40B4-BE49-F238E27FC236}">
                <a16:creationId xmlns:a16="http://schemas.microsoft.com/office/drawing/2014/main" id="{41FF679C-7A90-F04F-BA1B-20DCC6D5A117}"/>
              </a:ext>
            </a:extLst>
          </p:cNvPr>
          <p:cNvSpPr txBox="1"/>
          <p:nvPr/>
        </p:nvSpPr>
        <p:spPr>
          <a:xfrm>
            <a:off x="7550155" y="635713"/>
            <a:ext cx="3923491" cy="1754326"/>
          </a:xfrm>
          <a:prstGeom prst="rect">
            <a:avLst/>
          </a:prstGeom>
          <a:noFill/>
        </p:spPr>
        <p:txBody>
          <a:bodyPr wrap="square" rtlCol="0">
            <a:spAutoFit/>
          </a:bodyPr>
          <a:lstStyle/>
          <a:p>
            <a:r>
              <a:rPr lang="en-US" sz="3600" dirty="0">
                <a:solidFill>
                  <a:schemeClr val="bg1"/>
                </a:solidFill>
              </a:rPr>
              <a:t>While our average for course success is about 65%.</a:t>
            </a:r>
          </a:p>
        </p:txBody>
      </p:sp>
      <p:sp>
        <p:nvSpPr>
          <p:cNvPr id="9" name="TextBox 8">
            <a:extLst>
              <a:ext uri="{FF2B5EF4-FFF2-40B4-BE49-F238E27FC236}">
                <a16:creationId xmlns:a16="http://schemas.microsoft.com/office/drawing/2014/main" id="{0BFAA2A9-41EF-3B41-A9B7-AF0FECB123C0}"/>
              </a:ext>
            </a:extLst>
          </p:cNvPr>
          <p:cNvSpPr txBox="1"/>
          <p:nvPr/>
        </p:nvSpPr>
        <p:spPr>
          <a:xfrm>
            <a:off x="7926282" y="3819714"/>
            <a:ext cx="1572491" cy="1015663"/>
          </a:xfrm>
          <a:prstGeom prst="rect">
            <a:avLst/>
          </a:prstGeom>
          <a:noFill/>
        </p:spPr>
        <p:txBody>
          <a:bodyPr wrap="square" rtlCol="0">
            <a:spAutoFit/>
          </a:bodyPr>
          <a:lstStyle/>
          <a:p>
            <a:r>
              <a:rPr lang="en-US" sz="6000" b="1" dirty="0">
                <a:solidFill>
                  <a:schemeClr val="bg1"/>
                </a:solidFill>
              </a:rPr>
              <a:t>65%</a:t>
            </a:r>
          </a:p>
        </p:txBody>
      </p:sp>
      <p:sp>
        <p:nvSpPr>
          <p:cNvPr id="2" name="TextBox 1">
            <a:extLst>
              <a:ext uri="{FF2B5EF4-FFF2-40B4-BE49-F238E27FC236}">
                <a16:creationId xmlns:a16="http://schemas.microsoft.com/office/drawing/2014/main" id="{426CBFCD-7612-1F46-8FC0-95CBD89992AB}"/>
              </a:ext>
            </a:extLst>
          </p:cNvPr>
          <p:cNvSpPr txBox="1"/>
          <p:nvPr/>
        </p:nvSpPr>
        <p:spPr>
          <a:xfrm>
            <a:off x="2858947" y="393539"/>
            <a:ext cx="8426369" cy="1569660"/>
          </a:xfrm>
          <a:prstGeom prst="rect">
            <a:avLst/>
          </a:prstGeom>
          <a:noFill/>
        </p:spPr>
        <p:txBody>
          <a:bodyPr wrap="square" rtlCol="0">
            <a:spAutoFit/>
          </a:bodyPr>
          <a:lstStyle/>
          <a:p>
            <a:r>
              <a:rPr lang="en-US" sz="2400" dirty="0">
                <a:latin typeface="Baskerville Old Face" panose="02020602080505020303" pitchFamily="18" charset="77"/>
              </a:rPr>
              <a:t>In the spring of 2018, Long Beach City College was ranked #113 out of 114 California Community Colleges for course-level student success. This was disturbing news. The statewide average for course success is 72% while LBCC’s average is 65%. </a:t>
            </a:r>
          </a:p>
        </p:txBody>
      </p:sp>
    </p:spTree>
    <p:extLst>
      <p:ext uri="{BB962C8B-B14F-4D97-AF65-F5344CB8AC3E}">
        <p14:creationId xmlns:p14="http://schemas.microsoft.com/office/powerpoint/2010/main" val="3889262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660011" y="812495"/>
            <a:ext cx="7773956" cy="5839863"/>
            <a:chOff x="397269" y="488288"/>
            <a:chExt cx="7773956" cy="5839863"/>
          </a:xfrm>
        </p:grpSpPr>
        <p:pic>
          <p:nvPicPr>
            <p:cNvPr id="4" name="Picture 3"/>
            <p:cNvPicPr>
              <a:picLocks noChangeAspect="1"/>
            </p:cNvPicPr>
            <p:nvPr/>
          </p:nvPicPr>
          <p:blipFill>
            <a:blip r:embed="rId2"/>
            <a:stretch>
              <a:fillRect/>
            </a:stretch>
          </p:blipFill>
          <p:spPr>
            <a:xfrm>
              <a:off x="502606" y="488288"/>
              <a:ext cx="3461155" cy="2888116"/>
            </a:xfrm>
            <a:prstGeom prst="rect">
              <a:avLst/>
            </a:prstGeom>
          </p:spPr>
        </p:pic>
        <p:pic>
          <p:nvPicPr>
            <p:cNvPr id="7" name="Picture 6"/>
            <p:cNvPicPr>
              <a:picLocks noChangeAspect="1"/>
            </p:cNvPicPr>
            <p:nvPr/>
          </p:nvPicPr>
          <p:blipFill>
            <a:blip r:embed="rId3"/>
            <a:stretch>
              <a:fillRect/>
            </a:stretch>
          </p:blipFill>
          <p:spPr>
            <a:xfrm>
              <a:off x="4232365" y="3639908"/>
              <a:ext cx="3938860" cy="2688243"/>
            </a:xfrm>
            <a:prstGeom prst="rect">
              <a:avLst/>
            </a:prstGeom>
          </p:spPr>
        </p:pic>
        <p:cxnSp>
          <p:nvCxnSpPr>
            <p:cNvPr id="9" name="Elbow Connector 8"/>
            <p:cNvCxnSpPr>
              <a:stCxn id="15" idx="1"/>
            </p:cNvCxnSpPr>
            <p:nvPr/>
          </p:nvCxnSpPr>
          <p:spPr>
            <a:xfrm rot="10800000" flipH="1" flipV="1">
              <a:off x="539930" y="1781795"/>
              <a:ext cx="3692435" cy="2102227"/>
            </a:xfrm>
            <a:prstGeom prst="bentConnector3">
              <a:avLst>
                <a:gd name="adj1" fmla="val -619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9931" y="1689463"/>
              <a:ext cx="1541418" cy="184666"/>
            </a:xfrm>
            <a:prstGeom prst="rect">
              <a:avLst/>
            </a:prstGeom>
            <a:noFill/>
          </p:spPr>
          <p:txBody>
            <a:bodyPr wrap="square" rtlCol="0">
              <a:spAutoFit/>
            </a:bodyPr>
            <a:lstStyle/>
            <a:p>
              <a:r>
                <a:rPr lang="en-US" sz="600" dirty="0"/>
                <a:t> </a:t>
              </a:r>
            </a:p>
          </p:txBody>
        </p:sp>
        <p:pic>
          <p:nvPicPr>
            <p:cNvPr id="20" name="Picture 19"/>
            <p:cNvPicPr>
              <a:picLocks noChangeAspect="1"/>
            </p:cNvPicPr>
            <p:nvPr/>
          </p:nvPicPr>
          <p:blipFill>
            <a:blip r:embed="rId4"/>
            <a:stretch>
              <a:fillRect/>
            </a:stretch>
          </p:blipFill>
          <p:spPr>
            <a:xfrm>
              <a:off x="397269" y="4291191"/>
              <a:ext cx="3566492" cy="1629792"/>
            </a:xfrm>
            <a:prstGeom prst="rect">
              <a:avLst/>
            </a:prstGeom>
          </p:spPr>
        </p:pic>
        <p:cxnSp>
          <p:nvCxnSpPr>
            <p:cNvPr id="22" name="Elbow Connector 21"/>
            <p:cNvCxnSpPr>
              <a:stCxn id="23" idx="1"/>
              <a:endCxn id="32" idx="1"/>
            </p:cNvCxnSpPr>
            <p:nvPr/>
          </p:nvCxnSpPr>
          <p:spPr>
            <a:xfrm rot="10800000" flipV="1">
              <a:off x="397269" y="1536170"/>
              <a:ext cx="142663" cy="3000648"/>
            </a:xfrm>
            <a:prstGeom prst="bentConnector3">
              <a:avLst>
                <a:gd name="adj1" fmla="val 260238"/>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39931" y="1443837"/>
              <a:ext cx="1541418" cy="184666"/>
            </a:xfrm>
            <a:prstGeom prst="rect">
              <a:avLst/>
            </a:prstGeom>
            <a:noFill/>
          </p:spPr>
          <p:txBody>
            <a:bodyPr wrap="square" rtlCol="0">
              <a:spAutoFit/>
            </a:bodyPr>
            <a:lstStyle/>
            <a:p>
              <a:r>
                <a:rPr lang="en-US" sz="600" dirty="0"/>
                <a:t> </a:t>
              </a:r>
            </a:p>
          </p:txBody>
        </p:sp>
      </p:grpSp>
      <p:sp>
        <p:nvSpPr>
          <p:cNvPr id="32" name="TextBox 31"/>
          <p:cNvSpPr txBox="1"/>
          <p:nvPr/>
        </p:nvSpPr>
        <p:spPr>
          <a:xfrm>
            <a:off x="397268" y="4444485"/>
            <a:ext cx="1541418" cy="184666"/>
          </a:xfrm>
          <a:prstGeom prst="rect">
            <a:avLst/>
          </a:prstGeom>
          <a:noFill/>
        </p:spPr>
        <p:txBody>
          <a:bodyPr wrap="square" rtlCol="0">
            <a:spAutoFit/>
          </a:bodyPr>
          <a:lstStyle/>
          <a:p>
            <a:r>
              <a:rPr lang="en-US" sz="600" dirty="0"/>
              <a:t> </a:t>
            </a:r>
          </a:p>
        </p:txBody>
      </p:sp>
      <p:pic>
        <p:nvPicPr>
          <p:cNvPr id="2" name="Picture 1"/>
          <p:cNvPicPr>
            <a:picLocks noChangeAspect="1"/>
          </p:cNvPicPr>
          <p:nvPr/>
        </p:nvPicPr>
        <p:blipFill>
          <a:blip r:embed="rId5"/>
          <a:stretch>
            <a:fillRect/>
          </a:stretch>
        </p:blipFill>
        <p:spPr>
          <a:xfrm>
            <a:off x="5532430" y="806263"/>
            <a:ext cx="5526656" cy="2894348"/>
          </a:xfrm>
          <a:prstGeom prst="rect">
            <a:avLst/>
          </a:prstGeom>
        </p:spPr>
      </p:pic>
    </p:spTree>
    <p:extLst>
      <p:ext uri="{BB962C8B-B14F-4D97-AF65-F5344CB8AC3E}">
        <p14:creationId xmlns:p14="http://schemas.microsoft.com/office/powerpoint/2010/main" val="1358356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2">
            <a:extLst>
              <a:ext uri="{FF2B5EF4-FFF2-40B4-BE49-F238E27FC236}">
                <a16:creationId xmlns:a16="http://schemas.microsoft.com/office/drawing/2014/main" id="{07F4FAF4-6878-7B42-A661-8C62DFAC2432}"/>
              </a:ext>
            </a:extLst>
          </p:cNvPr>
          <p:cNvPicPr/>
          <p:nvPr/>
        </p:nvPicPr>
        <p:blipFill rotWithShape="1">
          <a:blip r:embed="rId2"/>
          <a:srcRect r="1365"/>
          <a:stretch/>
        </p:blipFill>
        <p:spPr bwMode="auto">
          <a:xfrm>
            <a:off x="1760515" y="464037"/>
            <a:ext cx="8680657" cy="61068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02454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357A-25BA-CC45-913F-7DCD30B98589}"/>
              </a:ext>
            </a:extLst>
          </p:cNvPr>
          <p:cNvSpPr>
            <a:spLocks noGrp="1"/>
          </p:cNvSpPr>
          <p:nvPr>
            <p:ph type="title"/>
          </p:nvPr>
        </p:nvSpPr>
        <p:spPr/>
        <p:txBody>
          <a:bodyPr>
            <a:normAutofit/>
          </a:bodyPr>
          <a:lstStyle/>
          <a:p>
            <a:r>
              <a:rPr lang="en-US" sz="2000" b="1" dirty="0">
                <a:latin typeface="Baskerville Old Face" panose="02020602080505020303" pitchFamily="18" charset="77"/>
              </a:rPr>
              <a:t>Clearly, LBCC has a course success rate issue and an equity gap problem. We needed to have tough conversations and come up with creative solutions.</a:t>
            </a:r>
          </a:p>
        </p:txBody>
      </p:sp>
      <p:pic>
        <p:nvPicPr>
          <p:cNvPr id="4" name="Content Placeholder 3" descr="image003">
            <a:extLst>
              <a:ext uri="{FF2B5EF4-FFF2-40B4-BE49-F238E27FC236}">
                <a16:creationId xmlns:a16="http://schemas.microsoft.com/office/drawing/2014/main" id="{660A63F6-7C57-8044-A9F3-2A76C52B62D2}"/>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550" r="1550"/>
          <a:stretch>
            <a:fillRect/>
          </a:stretch>
        </p:blipFill>
        <p:spPr bwMode="auto">
          <a:xfrm>
            <a:off x="5183187" y="537211"/>
            <a:ext cx="6742375" cy="532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E8EFCC7C-977F-6B4B-9C3E-1923C49539F4}"/>
              </a:ext>
            </a:extLst>
          </p:cNvPr>
          <p:cNvSpPr>
            <a:spLocks noGrp="1"/>
          </p:cNvSpPr>
          <p:nvPr>
            <p:ph type="body" sz="half" idx="2"/>
          </p:nvPr>
        </p:nvSpPr>
        <p:spPr/>
        <p:txBody>
          <a:bodyPr>
            <a:normAutofit lnSpcReduction="10000"/>
          </a:bodyPr>
          <a:lstStyle/>
          <a:p>
            <a:endParaRPr lang="en-US" dirty="0">
              <a:latin typeface="Baskerville Old Face" panose="02020602080505020303" pitchFamily="18" charset="77"/>
            </a:endParaRPr>
          </a:p>
          <a:p>
            <a:r>
              <a:rPr lang="en-US" sz="1800" dirty="0">
                <a:latin typeface="Baskerville Old Face" panose="02020602080505020303" pitchFamily="18" charset="77"/>
              </a:rPr>
              <a:t>The first step was to ask faculty to engage with their individual course success data and to look carefully at equity gaps.</a:t>
            </a:r>
          </a:p>
          <a:p>
            <a:r>
              <a:rPr lang="en-US" sz="1800" dirty="0">
                <a:latin typeface="Baskerville Old Face" panose="02020602080505020303" pitchFamily="18" charset="77"/>
              </a:rPr>
              <a:t>Our Office of Institutional Effectiveness provided a </a:t>
            </a:r>
            <a:r>
              <a:rPr lang="en-US" sz="1800" b="1" dirty="0">
                <a:latin typeface="Baskerville Old Face" panose="02020602080505020303" pitchFamily="18" charset="77"/>
              </a:rPr>
              <a:t>”Course Success Profile” </a:t>
            </a:r>
            <a:r>
              <a:rPr lang="en-US" sz="1800" dirty="0">
                <a:latin typeface="Baskerville Old Face" panose="02020602080505020303" pitchFamily="18" charset="77"/>
              </a:rPr>
              <a:t>to each of our participants. This information was kept confidential and was distributed at the beginning of the Audit in sealed envelopes. </a:t>
            </a:r>
          </a:p>
          <a:p>
            <a:r>
              <a:rPr lang="en-US" sz="1800" dirty="0">
                <a:latin typeface="Baskerville Old Face" panose="02020602080505020303" pitchFamily="18" charset="77"/>
              </a:rPr>
              <a:t>At no time were faculty required to reveal personal information but they were encouraged to use the data to inform their efforts during the event.</a:t>
            </a:r>
          </a:p>
        </p:txBody>
      </p:sp>
    </p:spTree>
    <p:extLst>
      <p:ext uri="{BB962C8B-B14F-4D97-AF65-F5344CB8AC3E}">
        <p14:creationId xmlns:p14="http://schemas.microsoft.com/office/powerpoint/2010/main" val="1110779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B8B719-1DFC-E14A-A5DE-47164CA340D0}"/>
              </a:ext>
            </a:extLst>
          </p:cNvPr>
          <p:cNvSpPr>
            <a:spLocks noGrp="1"/>
          </p:cNvSpPr>
          <p:nvPr>
            <p:ph type="title"/>
          </p:nvPr>
        </p:nvSpPr>
        <p:spPr/>
        <p:txBody>
          <a:bodyPr>
            <a:normAutofit/>
          </a:bodyPr>
          <a:lstStyle/>
          <a:p>
            <a:r>
              <a:rPr lang="en-US" sz="2400" dirty="0">
                <a:latin typeface="Baskerville Old Face" panose="02020602080505020303" pitchFamily="18" charset="77"/>
              </a:rPr>
              <a:t>At Long Beach City College, we held our inaugural Cultural Curriculum Audit in August 2019. The event was a group effort and the development team included:</a:t>
            </a:r>
          </a:p>
        </p:txBody>
      </p:sp>
      <p:pic>
        <p:nvPicPr>
          <p:cNvPr id="8" name="Picture Placeholder 7">
            <a:extLst>
              <a:ext uri="{FF2B5EF4-FFF2-40B4-BE49-F238E27FC236}">
                <a16:creationId xmlns:a16="http://schemas.microsoft.com/office/drawing/2014/main" id="{1B6B6E02-7CF1-D34C-89A2-EF35B0CBA7D8}"/>
              </a:ext>
            </a:extLst>
          </p:cNvPr>
          <p:cNvPicPr>
            <a:picLocks noGrp="1" noChangeAspect="1"/>
          </p:cNvPicPr>
          <p:nvPr>
            <p:ph idx="1"/>
          </p:nvPr>
        </p:nvPicPr>
        <p:blipFill>
          <a:blip r:embed="rId2"/>
          <a:stretch>
            <a:fillRect/>
          </a:stretch>
        </p:blipFill>
        <p:spPr>
          <a:xfrm>
            <a:off x="5841536" y="1690688"/>
            <a:ext cx="5786983"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6">
            <a:extLst>
              <a:ext uri="{FF2B5EF4-FFF2-40B4-BE49-F238E27FC236}">
                <a16:creationId xmlns:a16="http://schemas.microsoft.com/office/drawing/2014/main" id="{93737F58-A5F0-F94B-A768-847D5B5DBD53}"/>
              </a:ext>
            </a:extLst>
          </p:cNvPr>
          <p:cNvSpPr>
            <a:spLocks noGrp="1"/>
          </p:cNvSpPr>
          <p:nvPr>
            <p:ph type="body" sz="half" idx="4294967295"/>
          </p:nvPr>
        </p:nvSpPr>
        <p:spPr>
          <a:xfrm>
            <a:off x="838200" y="1690688"/>
            <a:ext cx="3932238" cy="4575175"/>
          </a:xfrm>
        </p:spPr>
        <p:txBody>
          <a:bodyPr>
            <a:normAutofit lnSpcReduction="10000"/>
          </a:bodyPr>
          <a:lstStyle/>
          <a:p>
            <a:r>
              <a:rPr lang="en-US" sz="1800" dirty="0">
                <a:latin typeface="Baskerville Old Face" panose="02020602080505020303" pitchFamily="18" charset="77"/>
              </a:rPr>
              <a:t>Dr. Matt Lawrence, Faculty Student Equity Coordinator</a:t>
            </a:r>
          </a:p>
          <a:p>
            <a:r>
              <a:rPr lang="en-US" sz="1800" dirty="0">
                <a:latin typeface="Baskerville Old Face" panose="02020602080505020303" pitchFamily="18" charset="77"/>
              </a:rPr>
              <a:t>Dr. Wendy Koenig, Curriculum Chair</a:t>
            </a:r>
          </a:p>
          <a:p>
            <a:r>
              <a:rPr lang="en-US" sz="1800" dirty="0">
                <a:latin typeface="Baskerville Old Face" panose="02020602080505020303" pitchFamily="18" charset="77"/>
              </a:rPr>
              <a:t>Dr. Kathleen Scott, VP, Academic Affairs</a:t>
            </a:r>
          </a:p>
          <a:p>
            <a:r>
              <a:rPr lang="en-US" sz="1800" dirty="0">
                <a:latin typeface="Baskerville Old Face" panose="02020602080505020303" pitchFamily="18" charset="77"/>
              </a:rPr>
              <a:t>Kenna Hillman, Associate Dean, Academic Affairs and Guided Pathways Taskforce Coordinator</a:t>
            </a:r>
          </a:p>
          <a:p>
            <a:r>
              <a:rPr lang="en-US" sz="1800" dirty="0">
                <a:latin typeface="Baskerville Old Face" panose="02020602080505020303" pitchFamily="18" charset="77"/>
              </a:rPr>
              <a:t>Dr. Heather Van </a:t>
            </a:r>
            <a:r>
              <a:rPr lang="en-US" sz="1800" dirty="0" err="1">
                <a:latin typeface="Baskerville Old Face" panose="02020602080505020303" pitchFamily="18" charset="77"/>
              </a:rPr>
              <a:t>Volkinburg</a:t>
            </a:r>
            <a:r>
              <a:rPr lang="en-US" sz="1800" dirty="0">
                <a:latin typeface="Baskerville Old Face" panose="02020602080505020303" pitchFamily="18" charset="77"/>
              </a:rPr>
              <a:t>, Dean of Institutional Effectiveness</a:t>
            </a:r>
          </a:p>
          <a:p>
            <a:r>
              <a:rPr lang="en-US" sz="1800" dirty="0">
                <a:latin typeface="Baskerville Old Face" panose="02020602080505020303" pitchFamily="18" charset="77"/>
              </a:rPr>
              <a:t>Various Academic Senators and interested faculty</a:t>
            </a:r>
          </a:p>
          <a:p>
            <a:r>
              <a:rPr lang="en-US" sz="1800" dirty="0">
                <a:latin typeface="Baskerville Old Face" panose="02020602080505020303" pitchFamily="18" charset="77"/>
              </a:rPr>
              <a:t>SLO Coordinators</a:t>
            </a:r>
          </a:p>
          <a:p>
            <a:r>
              <a:rPr lang="en-US" sz="1800" dirty="0">
                <a:latin typeface="Baskerville Old Face" panose="02020602080505020303" pitchFamily="18" charset="77"/>
              </a:rPr>
              <a:t>Four of the members had completed training on equity mindedness with the </a:t>
            </a:r>
            <a:r>
              <a:rPr lang="en-US" sz="1800" dirty="0">
                <a:solidFill>
                  <a:srgbClr val="FF0000"/>
                </a:solidFill>
                <a:latin typeface="Baskerville Old Face" panose="02020602080505020303" pitchFamily="18" charset="77"/>
              </a:rPr>
              <a:t>Center for Urban Education (USC)</a:t>
            </a:r>
          </a:p>
        </p:txBody>
      </p:sp>
    </p:spTree>
    <p:extLst>
      <p:ext uri="{BB962C8B-B14F-4D97-AF65-F5344CB8AC3E}">
        <p14:creationId xmlns:p14="http://schemas.microsoft.com/office/powerpoint/2010/main" val="3720263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2280</Words>
  <Application>Microsoft Macintosh PowerPoint</Application>
  <PresentationFormat>Widescreen</PresentationFormat>
  <Paragraphs>183</Paragraphs>
  <Slides>34</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Arial</vt:lpstr>
      <vt:lpstr>Baskerville Old Face</vt:lpstr>
      <vt:lpstr>Calibri</vt:lpstr>
      <vt:lpstr>Calibri Light</vt:lpstr>
      <vt:lpstr>Cambria</vt:lpstr>
      <vt:lpstr>Gabriola</vt:lpstr>
      <vt:lpstr>Harrington</vt:lpstr>
      <vt:lpstr>Times New Roman</vt:lpstr>
      <vt:lpstr>Office Theme</vt:lpstr>
      <vt:lpstr>Document</vt:lpstr>
      <vt:lpstr>Conducting a Cultural Curriculum Audit  Long Beach City College  2020 ASCCC Curriculum Institute</vt:lpstr>
      <vt:lpstr>What is a “Cultural Curriculum Audit” and how do we get started?  Why do we need one?</vt:lpstr>
      <vt:lpstr>PowerPoint Presentation</vt:lpstr>
      <vt:lpstr>PowerPoint Presentation</vt:lpstr>
      <vt:lpstr>PowerPoint Presentation</vt:lpstr>
      <vt:lpstr>PowerPoint Presentation</vt:lpstr>
      <vt:lpstr>PowerPoint Presentation</vt:lpstr>
      <vt:lpstr>Clearly, LBCC has a course success rate issue and an equity gap problem. We needed to have tough conversations and come up with creative solutions.</vt:lpstr>
      <vt:lpstr>At Long Beach City College, we held our inaugural Cultural Curriculum Audit in August 2019. The event was a group effort and the development team included:</vt:lpstr>
      <vt:lpstr>Announcement</vt:lpstr>
      <vt:lpstr>Format </vt:lpstr>
      <vt:lpstr>Viewing your course with an equity lens </vt:lpstr>
      <vt:lpstr>Focus: Four Domains of Teaching</vt:lpstr>
      <vt:lpstr>Course Content (Course Outline of Record)</vt:lpstr>
      <vt:lpstr>Classroom Experience</vt:lpstr>
      <vt:lpstr>Assignments and Assessments</vt:lpstr>
      <vt:lpstr>Equitized syllabus for MATH 40: Trigonometry</vt:lpstr>
      <vt:lpstr>ANAT 1: Human Anatomy Syllabus</vt:lpstr>
      <vt:lpstr>ANAT 1: Human Anatomy Syllabus</vt:lpstr>
      <vt:lpstr>Grading  and Feedback</vt:lpstr>
      <vt:lpstr>Deliverables required of faculty</vt:lpstr>
      <vt:lpstr>POLSC 1: Introduction to Government </vt:lpstr>
      <vt:lpstr>How can we make the course more relevant to our student population?</vt:lpstr>
      <vt:lpstr>Student Hours for POLSC 1</vt:lpstr>
      <vt:lpstr>PowerPoint Presentation</vt:lpstr>
      <vt:lpstr>Assignment Revision Public Opinion Piece</vt:lpstr>
      <vt:lpstr>Assignment Revision Campaign Ad</vt:lpstr>
      <vt:lpstr>PowerPoint Presentation</vt:lpstr>
      <vt:lpstr>PowerPoint Presentation</vt:lpstr>
      <vt:lpstr>PowerPoint Presentation</vt:lpstr>
      <vt:lpstr>PowerPoint Presentation</vt:lpstr>
      <vt:lpstr>Alternatives to mandating the submission of papers in hard-copy</vt:lpstr>
      <vt:lpstr>Disciplines represented by participants in the cultural curriculum audits (so far)</vt:lpstr>
      <vt:lpstr>While overall success rates at LBCC went down from Fall 2018 to Fall 2019 by a .5 percentage point, the Summer Curriculum Audit Group Cohort success rates went up by 3.3 percentage points.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Conducting a Cultural Curriculum Audit  Long Beach City College</dc:title>
  <dc:creator>Wendy Koenig</dc:creator>
  <cp:lastModifiedBy>Wendy Koenig</cp:lastModifiedBy>
  <cp:revision>55</cp:revision>
  <dcterms:created xsi:type="dcterms:W3CDTF">2020-06-28T23:34:12Z</dcterms:created>
  <dcterms:modified xsi:type="dcterms:W3CDTF">2020-07-02T23:55:31Z</dcterms:modified>
</cp:coreProperties>
</file>