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Lst>
  <p:notesMasterIdLst>
    <p:notesMasterId r:id="rId26"/>
  </p:notesMasterIdLst>
  <p:sldIdLst>
    <p:sldId id="256" r:id="rId2"/>
    <p:sldId id="534" r:id="rId3"/>
    <p:sldId id="263" r:id="rId4"/>
    <p:sldId id="536" r:id="rId5"/>
    <p:sldId id="537" r:id="rId6"/>
    <p:sldId id="264" r:id="rId7"/>
    <p:sldId id="265" r:id="rId8"/>
    <p:sldId id="257" r:id="rId9"/>
    <p:sldId id="268" r:id="rId10"/>
    <p:sldId id="269" r:id="rId11"/>
    <p:sldId id="270" r:id="rId12"/>
    <p:sldId id="401" r:id="rId13"/>
    <p:sldId id="402" r:id="rId14"/>
    <p:sldId id="403" r:id="rId15"/>
    <p:sldId id="285" r:id="rId16"/>
    <p:sldId id="539" r:id="rId17"/>
    <p:sldId id="538" r:id="rId18"/>
    <p:sldId id="533" r:id="rId19"/>
    <p:sldId id="287" r:id="rId20"/>
    <p:sldId id="278" r:id="rId21"/>
    <p:sldId id="260" r:id="rId22"/>
    <p:sldId id="540" r:id="rId23"/>
    <p:sldId id="261" r:id="rId24"/>
    <p:sldId id="262"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93621"/>
  </p:normalViewPr>
  <p:slideViewPr>
    <p:cSldViewPr snapToGrid="0" snapToObjects="1">
      <p:cViewPr varScale="1">
        <p:scale>
          <a:sx n="85" d="100"/>
          <a:sy n="85" d="100"/>
        </p:scale>
        <p:origin x="944" y="1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800"/>
            </a:pPr>
            <a:r>
              <a:rPr lang="en-US" sz="2200" dirty="0"/>
              <a:t>ESU Welding</a:t>
            </a:r>
          </a:p>
          <a:p>
            <a:pPr>
              <a:defRPr sz="2800"/>
            </a:pPr>
            <a:r>
              <a:rPr lang="en-US" sz="2200" dirty="0"/>
              <a:t>Winter  </a:t>
            </a:r>
          </a:p>
        </c:rich>
      </c:tx>
      <c:overlay val="0"/>
    </c:title>
    <c:autoTitleDeleted val="0"/>
    <c:plotArea>
      <c:layout/>
      <c:pieChart>
        <c:varyColors val="1"/>
        <c:ser>
          <c:idx val="0"/>
          <c:order val="0"/>
          <c:tx>
            <c:strRef>
              <c:f>Sheet1!$B$1</c:f>
              <c:strCache>
                <c:ptCount val="1"/>
                <c:pt idx="0">
                  <c:v>ESU Welding</c:v>
                </c:pt>
              </c:strCache>
            </c:strRef>
          </c:tx>
          <c:spPr>
            <a:solidFill>
              <a:schemeClr val="accent1">
                <a:lumMod val="20000"/>
                <a:lumOff val="80000"/>
              </a:schemeClr>
            </a:solidFill>
          </c:spPr>
          <c:dPt>
            <c:idx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0-B1AC-4AE7-8715-BB4F538BA21B}"/>
              </c:ext>
            </c:extLst>
          </c:dPt>
          <c:dPt>
            <c:idx val="2"/>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2-B1AC-4AE7-8715-BB4F538BA21B}"/>
              </c:ext>
            </c:extLst>
          </c:dPt>
          <c:dLbls>
            <c:dLbl>
              <c:idx val="0"/>
              <c:layout>
                <c:manualLayout>
                  <c:x val="-0.226481116943715"/>
                  <c:y val="-0.0786610603942887"/>
                </c:manualLayout>
              </c:layout>
              <c:tx>
                <c:rich>
                  <a:bodyPr lIns="38100" tIns="19050" rIns="38100" bIns="19050">
                    <a:spAutoFit/>
                  </a:bodyPr>
                  <a:lstStyle/>
                  <a:p>
                    <a:pPr>
                      <a:defRPr/>
                    </a:pPr>
                    <a:fld id="{28EB5CEF-7DDE-4D00-85EE-EC6EA51786B0}" type="PERCENTAGE">
                      <a:rPr lang="en-US"/>
                      <a:pPr>
                        <a:defRPr/>
                      </a:pPr>
                      <a:t>[PERCENTAGE]</a:t>
                    </a:fld>
                    <a:endParaRPr lang="en-US"/>
                  </a:p>
                </c:rich>
              </c:tx>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B1AC-4AE7-8715-BB4F538BA21B}"/>
                </c:ext>
                <c:ext xmlns:c15="http://schemas.microsoft.com/office/drawing/2012/chart" uri="{CE6537A1-D6FC-4f65-9D91-7224C49458BB}">
                  <c15:dlblFieldTable/>
                  <c15:showDataLabelsRange val="0"/>
                </c:ext>
              </c:extLst>
            </c:dLbl>
            <c:dLbl>
              <c:idx val="1"/>
              <c:layout>
                <c:manualLayout>
                  <c:x val="0.166474190726159"/>
                  <c:y val="-0.0998333283460635"/>
                </c:manualLayout>
              </c:layout>
              <c:tx>
                <c:rich>
                  <a:bodyPr lIns="38100" tIns="19050" rIns="38100" bIns="19050">
                    <a:spAutoFit/>
                  </a:bodyPr>
                  <a:lstStyle/>
                  <a:p>
                    <a:pPr>
                      <a:defRPr/>
                    </a:pPr>
                    <a:fld id="{113D6CB7-A2C2-48CC-B62C-A3E9F7A9E015}" type="PERCENTAGE">
                      <a:rPr lang="en-US"/>
                      <a:pPr>
                        <a:defRPr/>
                      </a:pPr>
                      <a:t>[PERCENTAGE]</a:t>
                    </a:fld>
                    <a:endParaRPr lang="en-US"/>
                  </a:p>
                </c:rich>
              </c:tx>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B1AC-4AE7-8715-BB4F538BA21B}"/>
                </c:ext>
                <c:ext xmlns:c15="http://schemas.microsoft.com/office/drawing/2012/chart" uri="{CE6537A1-D6FC-4f65-9D91-7224C49458BB}">
                  <c15:dlblFieldTable/>
                  <c15:showDataLabelsRange val="0"/>
                </c:ext>
              </c:extLst>
            </c:dLbl>
            <c:dLbl>
              <c:idx val="2"/>
              <c:layout>
                <c:manualLayout>
                  <c:x val="0.230680227471566"/>
                  <c:y val="0.135990938082221"/>
                </c:manualLayout>
              </c:layout>
              <c:tx>
                <c:rich>
                  <a:bodyPr lIns="38100" tIns="19050" rIns="38100" bIns="19050">
                    <a:spAutoFit/>
                  </a:bodyPr>
                  <a:lstStyle/>
                  <a:p>
                    <a:pPr>
                      <a:defRPr/>
                    </a:pPr>
                    <a:fld id="{DF86369C-1993-422D-A47A-C4D1FCE216AD}" type="PERCENTAGE">
                      <a:rPr lang="en-US">
                        <a:solidFill>
                          <a:schemeClr val="bg1"/>
                        </a:solidFill>
                      </a:rPr>
                      <a:pPr>
                        <a:defRPr/>
                      </a:pPr>
                      <a:t>[PERCENTAGE]</a:t>
                    </a:fld>
                    <a:endParaRPr lang="en-US"/>
                  </a:p>
                </c:rich>
              </c:tx>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B1AC-4AE7-8715-BB4F538BA21B}"/>
                </c:ext>
                <c:ext xmlns:c15="http://schemas.microsoft.com/office/drawing/2012/chart" uri="{CE6537A1-D6FC-4f65-9D91-7224C49458BB}">
                  <c15:dlblFieldTable/>
                  <c15:showDataLabelsRange val="0"/>
                </c:ext>
              </c:extLst>
            </c:dLbl>
            <c:spPr>
              <a:noFill/>
              <a:ln>
                <a:noFill/>
              </a:ln>
              <a:effectLst/>
            </c:spPr>
            <c:txPr>
              <a:bodyPr/>
              <a:lstStyle/>
              <a:p>
                <a:pPr>
                  <a:defRPr sz="20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P</c:v>
                </c:pt>
                <c:pt idx="1">
                  <c:v>NP</c:v>
                </c:pt>
                <c:pt idx="2">
                  <c:v>SP</c:v>
                </c:pt>
              </c:strCache>
            </c:strRef>
          </c:cat>
          <c:val>
            <c:numRef>
              <c:f>Sheet1!$B$2:$B$4</c:f>
              <c:numCache>
                <c:formatCode>0%</c:formatCode>
                <c:ptCount val="3"/>
                <c:pt idx="0">
                  <c:v>0.57</c:v>
                </c:pt>
                <c:pt idx="1">
                  <c:v>0.14</c:v>
                </c:pt>
                <c:pt idx="2">
                  <c:v>0.29</c:v>
                </c:pt>
              </c:numCache>
            </c:numRef>
          </c:val>
          <c:extLst xmlns:c16r2="http://schemas.microsoft.com/office/drawing/2015/06/chart">
            <c:ext xmlns:c16="http://schemas.microsoft.com/office/drawing/2014/chart" uri="{C3380CC4-5D6E-409C-BE32-E72D297353CC}">
              <c16:uniqueId val="{00000003-B1AC-4AE7-8715-BB4F538BA21B}"/>
            </c:ext>
          </c:extLst>
        </c:ser>
        <c:dLbls>
          <c:showLegendKey val="0"/>
          <c:showVal val="0"/>
          <c:showCatName val="0"/>
          <c:showSerName val="0"/>
          <c:showPercent val="1"/>
          <c:showBubbleSize val="0"/>
          <c:showLeaderLines val="1"/>
        </c:dLbls>
        <c:firstSliceAng val="0"/>
      </c:pieChart>
    </c:plotArea>
    <c:legend>
      <c:legendPos val="t"/>
      <c:overlay val="0"/>
      <c:txPr>
        <a:bodyPr/>
        <a:lstStyle/>
        <a:p>
          <a:pPr>
            <a:defRPr sz="2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800"/>
            </a:pPr>
            <a:r>
              <a:rPr lang="en-US" sz="2200" dirty="0"/>
              <a:t>Intro to Welding</a:t>
            </a:r>
          </a:p>
          <a:p>
            <a:pPr>
              <a:defRPr sz="2800"/>
            </a:pPr>
            <a:r>
              <a:rPr lang="en-US" sz="2200" dirty="0"/>
              <a:t>Winter</a:t>
            </a:r>
            <a:r>
              <a:rPr lang="en-US" sz="2200" baseline="0" dirty="0"/>
              <a:t>  </a:t>
            </a:r>
            <a:endParaRPr lang="en-US" sz="2200" dirty="0"/>
          </a:p>
        </c:rich>
      </c:tx>
      <c:overlay val="0"/>
    </c:title>
    <c:autoTitleDeleted val="0"/>
    <c:plotArea>
      <c:layout/>
      <c:pieChart>
        <c:varyColors val="1"/>
        <c:ser>
          <c:idx val="0"/>
          <c:order val="0"/>
          <c:tx>
            <c:strRef>
              <c:f>Sheet1!$B$1</c:f>
              <c:strCache>
                <c:ptCount val="1"/>
                <c:pt idx="0">
                  <c:v>Intro to Welding</c:v>
                </c:pt>
              </c:strCache>
            </c:strRef>
          </c:tx>
          <c:dPt>
            <c:idx val="0"/>
            <c:bubble3D val="0"/>
            <c:explosion val="1"/>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4CAD-43BF-9EC9-613EA0FFB5F8}"/>
              </c:ext>
            </c:extLst>
          </c:dPt>
          <c:dPt>
            <c:idx val="1"/>
            <c:bubble3D val="0"/>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3-4CAD-43BF-9EC9-613EA0FFB5F8}"/>
              </c:ext>
            </c:extLst>
          </c:dPt>
          <c:dLbls>
            <c:dLbl>
              <c:idx val="0"/>
              <c:layout>
                <c:manualLayout>
                  <c:x val="-0.0231933508311461"/>
                  <c:y val="-0.124824489257566"/>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4CAD-43BF-9EC9-613EA0FFB5F8}"/>
                </c:ext>
                <c:ext xmlns:c15="http://schemas.microsoft.com/office/drawing/2012/chart" uri="{CE6537A1-D6FC-4f65-9D91-7224C49458BB}"/>
              </c:extLst>
            </c:dLbl>
            <c:dLbl>
              <c:idx val="1"/>
              <c:layout>
                <c:manualLayout>
                  <c:x val="-0.137180026975795"/>
                  <c:y val="0.0351343937188294"/>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4CAD-43BF-9EC9-613EA0FFB5F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4-4CAD-43BF-9EC9-613EA0FFB5F8}"/>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P</c:v>
                </c:pt>
                <c:pt idx="1">
                  <c:v>NP</c:v>
                </c:pt>
                <c:pt idx="2">
                  <c:v>SP</c:v>
                </c:pt>
              </c:strCache>
            </c:strRef>
          </c:cat>
          <c:val>
            <c:numRef>
              <c:f>Sheet1!$B$2:$B$4</c:f>
              <c:numCache>
                <c:formatCode>0%</c:formatCode>
                <c:ptCount val="3"/>
                <c:pt idx="0">
                  <c:v>0.93</c:v>
                </c:pt>
                <c:pt idx="1">
                  <c:v>0.07</c:v>
                </c:pt>
                <c:pt idx="2">
                  <c:v>0.0</c:v>
                </c:pt>
              </c:numCache>
            </c:numRef>
          </c:val>
          <c:extLst xmlns:c16r2="http://schemas.microsoft.com/office/drawing/2015/06/chart">
            <c:ext xmlns:c16="http://schemas.microsoft.com/office/drawing/2014/chart" uri="{C3380CC4-5D6E-409C-BE32-E72D297353CC}">
              <c16:uniqueId val="{00000005-4CAD-43BF-9EC9-613EA0FFB5F8}"/>
            </c:ext>
          </c:extLst>
        </c:ser>
        <c:dLbls>
          <c:showLegendKey val="0"/>
          <c:showVal val="0"/>
          <c:showCatName val="0"/>
          <c:showSerName val="0"/>
          <c:showPercent val="1"/>
          <c:showBubbleSize val="0"/>
          <c:showLeaderLines val="1"/>
        </c:dLbls>
        <c:firstSliceAng val="0"/>
      </c:pieChart>
    </c:plotArea>
    <c:legend>
      <c:legendPos val="t"/>
      <c:legendEntry>
        <c:idx val="2"/>
        <c:delete val="1"/>
      </c:legendEntry>
      <c:overlay val="0"/>
      <c:txPr>
        <a:bodyPr/>
        <a:lstStyle/>
        <a:p>
          <a:pPr>
            <a:defRPr sz="2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200"/>
            </a:pPr>
            <a:r>
              <a:rPr lang="en-US" dirty="0"/>
              <a:t>Enrollment in Welding Courses Spring  </a:t>
            </a:r>
          </a:p>
        </c:rich>
      </c:tx>
      <c:overlay val="0"/>
    </c:title>
    <c:autoTitleDeleted val="0"/>
    <c:plotArea>
      <c:layout/>
      <c:pieChart>
        <c:varyColors val="1"/>
        <c:ser>
          <c:idx val="0"/>
          <c:order val="0"/>
          <c:tx>
            <c:strRef>
              <c:f>Sheet1!$B$1</c:f>
              <c:strCache>
                <c:ptCount val="1"/>
                <c:pt idx="0">
                  <c:v>Enrollement in Welding Courses (Spring 15)</c:v>
                </c:pt>
              </c:strCache>
            </c:strRef>
          </c:tx>
          <c:spPr>
            <a:solidFill>
              <a:schemeClr val="accent1">
                <a:lumMod val="20000"/>
                <a:lumOff val="80000"/>
              </a:schemeClr>
            </a:solidFill>
          </c:spPr>
          <c:dPt>
            <c:idx val="1"/>
            <c:bubble3D val="0"/>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0-087B-4CEF-BBF1-7B6C46840C67}"/>
              </c:ext>
            </c:extLst>
          </c:dPt>
          <c:dLbls>
            <c:dLbl>
              <c:idx val="1"/>
              <c:layout>
                <c:manualLayout>
                  <c:x val="0.243411663385827"/>
                  <c:y val="-0.099876608657701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087B-4CEF-BBF1-7B6C46840C67}"/>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0.36</c:v>
                </c:pt>
                <c:pt idx="1">
                  <c:v>0.64</c:v>
                </c:pt>
              </c:numCache>
            </c:numRef>
          </c:val>
          <c:extLst xmlns:c16r2="http://schemas.microsoft.com/office/drawing/2015/06/chart">
            <c:ext xmlns:c16="http://schemas.microsoft.com/office/drawing/2014/chart" uri="{C3380CC4-5D6E-409C-BE32-E72D297353CC}">
              <c16:uniqueId val="{00000001-087B-4CEF-BBF1-7B6C46840C67}"/>
            </c:ext>
          </c:extLst>
        </c:ser>
        <c:dLbls>
          <c:showLegendKey val="0"/>
          <c:showVal val="0"/>
          <c:showCatName val="0"/>
          <c:showSerName val="0"/>
          <c:showPercent val="1"/>
          <c:showBubbleSize val="0"/>
          <c:showLeaderLines val="1"/>
        </c:dLbls>
        <c:firstSliceAng val="0"/>
      </c:pieChart>
    </c:plotArea>
    <c:legend>
      <c:legendPos val="t"/>
      <c:overlay val="0"/>
      <c:txPr>
        <a:bodyPr/>
        <a:lstStyle/>
        <a:p>
          <a:pPr>
            <a:defRPr sz="2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Pass Rates: BBS vs. Non-BBS Students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BBS Students</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Lbl>
              <c:idx val="0"/>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B06-45A1-B872-34D1FE1704A0}"/>
                </c:ext>
                <c:ext xmlns:c15="http://schemas.microsoft.com/office/drawing/2012/chart" uri="{CE6537A1-D6FC-4f65-9D91-7224C49458BB}"/>
              </c:extLst>
            </c:dLbl>
            <c:dLbl>
              <c:idx val="1"/>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B06-45A1-B872-34D1FE1704A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Successful Students </c:v>
                </c:pt>
                <c:pt idx="1">
                  <c:v>Not Successful Students </c:v>
                </c:pt>
              </c:strCache>
            </c:strRef>
          </c:cat>
          <c:val>
            <c:numRef>
              <c:f>Sheet1!$B$2:$B$3</c:f>
              <c:numCache>
                <c:formatCode>0%</c:formatCode>
                <c:ptCount val="2"/>
                <c:pt idx="0">
                  <c:v>0.866</c:v>
                </c:pt>
                <c:pt idx="1">
                  <c:v>0.134</c:v>
                </c:pt>
              </c:numCache>
            </c:numRef>
          </c:val>
          <c:extLst xmlns:c16r2="http://schemas.microsoft.com/office/drawing/2015/06/chart">
            <c:ext xmlns:c16="http://schemas.microsoft.com/office/drawing/2014/chart" uri="{C3380CC4-5D6E-409C-BE32-E72D297353CC}">
              <c16:uniqueId val="{00000000-0B06-45A1-B872-34D1FE1704A0}"/>
            </c:ext>
          </c:extLst>
        </c:ser>
        <c:ser>
          <c:idx val="1"/>
          <c:order val="1"/>
          <c:tx>
            <c:strRef>
              <c:f>Sheet1!$C$1</c:f>
              <c:strCache>
                <c:ptCount val="1"/>
                <c:pt idx="0">
                  <c:v>Non-BBS Students </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Successful Students </c:v>
                </c:pt>
                <c:pt idx="1">
                  <c:v>Not Successful Students </c:v>
                </c:pt>
              </c:strCache>
            </c:strRef>
          </c:cat>
          <c:val>
            <c:numRef>
              <c:f>Sheet1!$C$2:$C$3</c:f>
              <c:numCache>
                <c:formatCode>0%</c:formatCode>
                <c:ptCount val="2"/>
                <c:pt idx="0">
                  <c:v>0.791</c:v>
                </c:pt>
                <c:pt idx="1">
                  <c:v>0.209</c:v>
                </c:pt>
              </c:numCache>
            </c:numRef>
          </c:val>
          <c:extLst xmlns:c16r2="http://schemas.microsoft.com/office/drawing/2015/06/chart">
            <c:ext xmlns:c16="http://schemas.microsoft.com/office/drawing/2014/chart" uri="{C3380CC4-5D6E-409C-BE32-E72D297353CC}">
              <c16:uniqueId val="{00000001-0B06-45A1-B872-34D1FE1704A0}"/>
            </c:ext>
          </c:extLst>
        </c:ser>
        <c:dLbls>
          <c:showLegendKey val="0"/>
          <c:showVal val="0"/>
          <c:showCatName val="0"/>
          <c:showSerName val="0"/>
          <c:showPercent val="0"/>
          <c:showBubbleSize val="0"/>
        </c:dLbls>
        <c:gapWidth val="100"/>
        <c:overlap val="-24"/>
        <c:axId val="-2102028464"/>
        <c:axId val="-2124923712"/>
      </c:barChart>
      <c:catAx>
        <c:axId val="-21020284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24923712"/>
        <c:crosses val="autoZero"/>
        <c:auto val="1"/>
        <c:lblAlgn val="ctr"/>
        <c:lblOffset val="100"/>
        <c:noMultiLvlLbl val="0"/>
      </c:catAx>
      <c:valAx>
        <c:axId val="-212492371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0202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7A0C-62B3-466B-863E-0127DFDF228D}" type="doc">
      <dgm:prSet loTypeId="urn:diagrams.loki3.com/BracketList" loCatId="list" qsTypeId="urn:microsoft.com/office/officeart/2005/8/quickstyle/simple1" qsCatId="simple" csTypeId="urn:microsoft.com/office/officeart/2005/8/colors/accent2_2" csCatId="accent2" phldr="1"/>
      <dgm:spPr/>
      <dgm:t>
        <a:bodyPr/>
        <a:lstStyle/>
        <a:p>
          <a:endParaRPr lang="en-US"/>
        </a:p>
      </dgm:t>
    </dgm:pt>
    <dgm:pt modelId="{1399BECB-CE38-46D7-BC9E-DEF0126CE678}">
      <dgm:prSet phldrT="[Text]" custT="1"/>
      <dgm:spPr/>
      <dgm:t>
        <a:bodyPr/>
        <a:lstStyle/>
        <a:p>
          <a:r>
            <a:rPr lang="en-US" sz="2800" dirty="0"/>
            <a:t>Reading</a:t>
          </a:r>
        </a:p>
      </dgm:t>
    </dgm:pt>
    <dgm:pt modelId="{84F1AE8D-5A5B-4C4C-BF34-C2779D811916}" type="parTrans" cxnId="{0B27BCDF-3327-44F2-9F8B-A2DF7E6203CD}">
      <dgm:prSet/>
      <dgm:spPr/>
      <dgm:t>
        <a:bodyPr/>
        <a:lstStyle/>
        <a:p>
          <a:endParaRPr lang="en-US"/>
        </a:p>
      </dgm:t>
    </dgm:pt>
    <dgm:pt modelId="{89B8CE0B-E0DB-44D0-9D26-3852B0194882}" type="sibTrans" cxnId="{0B27BCDF-3327-44F2-9F8B-A2DF7E6203CD}">
      <dgm:prSet/>
      <dgm:spPr/>
      <dgm:t>
        <a:bodyPr/>
        <a:lstStyle/>
        <a:p>
          <a:endParaRPr lang="en-US"/>
        </a:p>
      </dgm:t>
    </dgm:pt>
    <dgm:pt modelId="{A3443665-6EF7-4620-9115-A5C3C4BCEDE1}">
      <dgm:prSet phldrT="[Text]" custT="1"/>
      <dgm:spPr/>
      <dgm:t>
        <a:bodyPr/>
        <a:lstStyle/>
        <a:p>
          <a:r>
            <a:rPr lang="en-US" sz="2000" b="0" i="0" u="none" dirty="0"/>
            <a:t>Contextualized reading skills to prepare students for biological lab and lectures</a:t>
          </a:r>
          <a:endParaRPr lang="en-US" sz="2000" dirty="0"/>
        </a:p>
      </dgm:t>
    </dgm:pt>
    <dgm:pt modelId="{67091EA0-D974-4ABC-BBF4-5D1F9372425C}" type="parTrans" cxnId="{98F9BEB6-8484-4CD1-9841-C271AA6ABEC7}">
      <dgm:prSet/>
      <dgm:spPr/>
      <dgm:t>
        <a:bodyPr/>
        <a:lstStyle/>
        <a:p>
          <a:endParaRPr lang="en-US"/>
        </a:p>
      </dgm:t>
    </dgm:pt>
    <dgm:pt modelId="{27546343-C00B-4848-879B-DF190E29F603}" type="sibTrans" cxnId="{98F9BEB6-8484-4CD1-9841-C271AA6ABEC7}">
      <dgm:prSet/>
      <dgm:spPr/>
      <dgm:t>
        <a:bodyPr/>
        <a:lstStyle/>
        <a:p>
          <a:endParaRPr lang="en-US"/>
        </a:p>
      </dgm:t>
    </dgm:pt>
    <dgm:pt modelId="{4C28C1CE-6703-4CBB-9C6D-0A0F4D1D29AC}">
      <dgm:prSet phldrT="[Text]" custT="1"/>
      <dgm:spPr/>
      <dgm:t>
        <a:bodyPr/>
        <a:lstStyle/>
        <a:p>
          <a:r>
            <a:rPr lang="en-US" sz="2800" dirty="0"/>
            <a:t>Study Skills</a:t>
          </a:r>
        </a:p>
      </dgm:t>
    </dgm:pt>
    <dgm:pt modelId="{FC59A1CA-A61A-413C-909C-6C24DAAEF8D3}" type="parTrans" cxnId="{D947DF27-7850-4C80-9FF7-87970A3A0013}">
      <dgm:prSet/>
      <dgm:spPr/>
      <dgm:t>
        <a:bodyPr/>
        <a:lstStyle/>
        <a:p>
          <a:endParaRPr lang="en-US"/>
        </a:p>
      </dgm:t>
    </dgm:pt>
    <dgm:pt modelId="{D2455735-25EC-4833-82A0-897708E8D912}" type="sibTrans" cxnId="{D947DF27-7850-4C80-9FF7-87970A3A0013}">
      <dgm:prSet/>
      <dgm:spPr/>
      <dgm:t>
        <a:bodyPr/>
        <a:lstStyle/>
        <a:p>
          <a:endParaRPr lang="en-US"/>
        </a:p>
      </dgm:t>
    </dgm:pt>
    <dgm:pt modelId="{DADAC147-7F92-4381-8F21-16B4F6A4B29B}">
      <dgm:prSet phldrT="[Text]" custT="1"/>
      <dgm:spPr/>
      <dgm:t>
        <a:bodyPr/>
        <a:lstStyle/>
        <a:p>
          <a:r>
            <a:rPr lang="en-US" sz="2200" dirty="0"/>
            <a:t>Study plan for managing time wisely </a:t>
          </a:r>
        </a:p>
      </dgm:t>
    </dgm:pt>
    <dgm:pt modelId="{9202FC39-7A1C-41F6-98EA-3C373AF8316C}" type="parTrans" cxnId="{58BEC9C1-5C96-4C27-8958-1F0C68EF8019}">
      <dgm:prSet/>
      <dgm:spPr/>
      <dgm:t>
        <a:bodyPr/>
        <a:lstStyle/>
        <a:p>
          <a:endParaRPr lang="en-US"/>
        </a:p>
      </dgm:t>
    </dgm:pt>
    <dgm:pt modelId="{1EE84889-A80A-4173-A1B6-905D00C06C72}" type="sibTrans" cxnId="{58BEC9C1-5C96-4C27-8958-1F0C68EF8019}">
      <dgm:prSet/>
      <dgm:spPr/>
      <dgm:t>
        <a:bodyPr/>
        <a:lstStyle/>
        <a:p>
          <a:endParaRPr lang="en-US"/>
        </a:p>
      </dgm:t>
    </dgm:pt>
    <dgm:pt modelId="{C2F14234-C1D6-4961-BA5E-518625AD81E0}">
      <dgm:prSet custT="1"/>
      <dgm:spPr/>
      <dgm:t>
        <a:bodyPr/>
        <a:lstStyle/>
        <a:p>
          <a:r>
            <a:rPr lang="en-US" sz="2000" dirty="0"/>
            <a:t>Interpreting graphs and diagrams</a:t>
          </a:r>
        </a:p>
      </dgm:t>
    </dgm:pt>
    <dgm:pt modelId="{A5737C35-6262-438B-B99F-0C84864F41C2}" type="parTrans" cxnId="{42464444-EE57-4B60-948B-B629A485818B}">
      <dgm:prSet/>
      <dgm:spPr/>
      <dgm:t>
        <a:bodyPr/>
        <a:lstStyle/>
        <a:p>
          <a:endParaRPr lang="en-US"/>
        </a:p>
      </dgm:t>
    </dgm:pt>
    <dgm:pt modelId="{61A1A4FD-BE9B-46DC-9C15-F50874FD94B0}" type="sibTrans" cxnId="{42464444-EE57-4B60-948B-B629A485818B}">
      <dgm:prSet/>
      <dgm:spPr/>
      <dgm:t>
        <a:bodyPr/>
        <a:lstStyle/>
        <a:p>
          <a:endParaRPr lang="en-US"/>
        </a:p>
      </dgm:t>
    </dgm:pt>
    <dgm:pt modelId="{F12251A8-44E8-4AD8-B6A6-CCAF1EE445F9}">
      <dgm:prSet custT="1"/>
      <dgm:spPr/>
      <dgm:t>
        <a:bodyPr/>
        <a:lstStyle/>
        <a:p>
          <a:r>
            <a:rPr lang="en-US" sz="2000" dirty="0"/>
            <a:t>Analyzing text</a:t>
          </a:r>
        </a:p>
      </dgm:t>
    </dgm:pt>
    <dgm:pt modelId="{05F02C62-4718-4DB3-85EC-F07B195AAC59}" type="parTrans" cxnId="{3B974E8C-E5AE-4C6F-8DA1-E0A5668374DD}">
      <dgm:prSet/>
      <dgm:spPr/>
      <dgm:t>
        <a:bodyPr/>
        <a:lstStyle/>
        <a:p>
          <a:endParaRPr lang="en-US"/>
        </a:p>
      </dgm:t>
    </dgm:pt>
    <dgm:pt modelId="{3491CE70-1A9E-4525-96D1-B37FD72C6C21}" type="sibTrans" cxnId="{3B974E8C-E5AE-4C6F-8DA1-E0A5668374DD}">
      <dgm:prSet/>
      <dgm:spPr/>
      <dgm:t>
        <a:bodyPr/>
        <a:lstStyle/>
        <a:p>
          <a:endParaRPr lang="en-US"/>
        </a:p>
      </dgm:t>
    </dgm:pt>
    <dgm:pt modelId="{806614D4-BEF6-4D30-A647-9AE7FC6821AC}">
      <dgm:prSet custT="1"/>
      <dgm:spPr/>
      <dgm:t>
        <a:bodyPr/>
        <a:lstStyle/>
        <a:p>
          <a:r>
            <a:rPr lang="en-US" sz="2200" dirty="0"/>
            <a:t>Memorization techniques</a:t>
          </a:r>
        </a:p>
      </dgm:t>
    </dgm:pt>
    <dgm:pt modelId="{15C24A9F-3D8A-482D-A4D2-710EDF4F68F4}" type="parTrans" cxnId="{20646E2B-9EA8-4B16-BD00-3773486E5D73}">
      <dgm:prSet/>
      <dgm:spPr/>
      <dgm:t>
        <a:bodyPr/>
        <a:lstStyle/>
        <a:p>
          <a:endParaRPr lang="en-US"/>
        </a:p>
      </dgm:t>
    </dgm:pt>
    <dgm:pt modelId="{520AF0DB-2347-4020-8E35-2169F54EC8C4}" type="sibTrans" cxnId="{20646E2B-9EA8-4B16-BD00-3773486E5D73}">
      <dgm:prSet/>
      <dgm:spPr/>
      <dgm:t>
        <a:bodyPr/>
        <a:lstStyle/>
        <a:p>
          <a:endParaRPr lang="en-US"/>
        </a:p>
      </dgm:t>
    </dgm:pt>
    <dgm:pt modelId="{751F04AF-5D32-483F-AE50-1D80FD038309}">
      <dgm:prSet custT="1"/>
      <dgm:spPr/>
      <dgm:t>
        <a:bodyPr/>
        <a:lstStyle/>
        <a:p>
          <a:r>
            <a:rPr lang="en-US" sz="2200" dirty="0"/>
            <a:t>Test taking techniques for exams</a:t>
          </a:r>
        </a:p>
      </dgm:t>
    </dgm:pt>
    <dgm:pt modelId="{600668FF-0480-47A1-9DD7-7BE180498B69}" type="sibTrans" cxnId="{DA89B147-3353-4ED1-B9B9-AACA13A239E6}">
      <dgm:prSet/>
      <dgm:spPr/>
      <dgm:t>
        <a:bodyPr/>
        <a:lstStyle/>
        <a:p>
          <a:endParaRPr lang="en-US"/>
        </a:p>
      </dgm:t>
    </dgm:pt>
    <dgm:pt modelId="{0F3DB00E-6A2A-4E59-B349-7131C827F401}" type="parTrans" cxnId="{DA89B147-3353-4ED1-B9B9-AACA13A239E6}">
      <dgm:prSet/>
      <dgm:spPr/>
      <dgm:t>
        <a:bodyPr/>
        <a:lstStyle/>
        <a:p>
          <a:endParaRPr lang="en-US"/>
        </a:p>
      </dgm:t>
    </dgm:pt>
    <dgm:pt modelId="{B53DB6CA-EFB5-46BE-ABF5-11324B86FE9F}" type="pres">
      <dgm:prSet presAssocID="{EBBC7A0C-62B3-466B-863E-0127DFDF228D}" presName="Name0" presStyleCnt="0">
        <dgm:presLayoutVars>
          <dgm:dir/>
          <dgm:animLvl val="lvl"/>
          <dgm:resizeHandles val="exact"/>
        </dgm:presLayoutVars>
      </dgm:prSet>
      <dgm:spPr/>
      <dgm:t>
        <a:bodyPr/>
        <a:lstStyle/>
        <a:p>
          <a:endParaRPr lang="en-US"/>
        </a:p>
      </dgm:t>
    </dgm:pt>
    <dgm:pt modelId="{685E9EA9-B9A0-46BC-842A-7430678DA323}" type="pres">
      <dgm:prSet presAssocID="{1399BECB-CE38-46D7-BC9E-DEF0126CE678}" presName="linNode" presStyleCnt="0"/>
      <dgm:spPr/>
    </dgm:pt>
    <dgm:pt modelId="{31E250B0-8D6F-47D7-8CBB-E4744ED10257}" type="pres">
      <dgm:prSet presAssocID="{1399BECB-CE38-46D7-BC9E-DEF0126CE678}" presName="parTx" presStyleLbl="revTx" presStyleIdx="0" presStyleCnt="2" custLinFactNeighborX="2202" custLinFactNeighborY="36115">
        <dgm:presLayoutVars>
          <dgm:chMax val="1"/>
          <dgm:bulletEnabled val="1"/>
        </dgm:presLayoutVars>
      </dgm:prSet>
      <dgm:spPr/>
      <dgm:t>
        <a:bodyPr/>
        <a:lstStyle/>
        <a:p>
          <a:endParaRPr lang="en-US"/>
        </a:p>
      </dgm:t>
    </dgm:pt>
    <dgm:pt modelId="{B8899927-C5B1-48C0-BA3B-06C2B8AE4216}" type="pres">
      <dgm:prSet presAssocID="{1399BECB-CE38-46D7-BC9E-DEF0126CE678}" presName="bracket" presStyleLbl="parChTrans1D1" presStyleIdx="0" presStyleCnt="2" custScaleX="63018" custScaleY="104573" custLinFactNeighborX="16519" custLinFactNeighborY="27662"/>
      <dgm:spPr/>
    </dgm:pt>
    <dgm:pt modelId="{298299AD-5D6F-4063-9C7F-15981269CC1E}" type="pres">
      <dgm:prSet presAssocID="{1399BECB-CE38-46D7-BC9E-DEF0126CE678}" presName="spH" presStyleCnt="0"/>
      <dgm:spPr/>
    </dgm:pt>
    <dgm:pt modelId="{39AE9B36-FA45-4772-8EF5-D393E947AF19}" type="pres">
      <dgm:prSet presAssocID="{1399BECB-CE38-46D7-BC9E-DEF0126CE678}" presName="desTx" presStyleLbl="node1" presStyleIdx="0" presStyleCnt="2" custLinFactNeighborX="1" custLinFactNeighborY="26126">
        <dgm:presLayoutVars>
          <dgm:bulletEnabled val="1"/>
        </dgm:presLayoutVars>
      </dgm:prSet>
      <dgm:spPr/>
      <dgm:t>
        <a:bodyPr/>
        <a:lstStyle/>
        <a:p>
          <a:endParaRPr lang="en-US"/>
        </a:p>
      </dgm:t>
    </dgm:pt>
    <dgm:pt modelId="{B385A9B4-B5BE-43B1-A9F2-08A5B3C11687}" type="pres">
      <dgm:prSet presAssocID="{89B8CE0B-E0DB-44D0-9D26-3852B0194882}" presName="spV" presStyleCnt="0"/>
      <dgm:spPr/>
    </dgm:pt>
    <dgm:pt modelId="{0819D67A-210E-4003-BF27-E151DAB1FD37}" type="pres">
      <dgm:prSet presAssocID="{4C28C1CE-6703-4CBB-9C6D-0A0F4D1D29AC}" presName="linNode" presStyleCnt="0"/>
      <dgm:spPr/>
    </dgm:pt>
    <dgm:pt modelId="{06F05620-93A2-4043-B82C-32047D49EDD3}" type="pres">
      <dgm:prSet presAssocID="{4C28C1CE-6703-4CBB-9C6D-0A0F4D1D29AC}" presName="parTx" presStyleLbl="revTx" presStyleIdx="1" presStyleCnt="2">
        <dgm:presLayoutVars>
          <dgm:chMax val="1"/>
          <dgm:bulletEnabled val="1"/>
        </dgm:presLayoutVars>
      </dgm:prSet>
      <dgm:spPr/>
      <dgm:t>
        <a:bodyPr/>
        <a:lstStyle/>
        <a:p>
          <a:endParaRPr lang="en-US"/>
        </a:p>
      </dgm:t>
    </dgm:pt>
    <dgm:pt modelId="{2745B9D2-5567-4526-8A95-DE2553BE350C}" type="pres">
      <dgm:prSet presAssocID="{4C28C1CE-6703-4CBB-9C6D-0A0F4D1D29AC}" presName="bracket" presStyleLbl="parChTrans1D1" presStyleIdx="1" presStyleCnt="2" custLinFactNeighborX="-44050" custLinFactNeighborY="22952"/>
      <dgm:spPr/>
    </dgm:pt>
    <dgm:pt modelId="{69C2E778-9230-47BD-B9BC-6989F10A5A2F}" type="pres">
      <dgm:prSet presAssocID="{4C28C1CE-6703-4CBB-9C6D-0A0F4D1D29AC}" presName="spH" presStyleCnt="0"/>
      <dgm:spPr/>
    </dgm:pt>
    <dgm:pt modelId="{673B9631-E8D3-4A1B-A044-51B0C8418FC3}" type="pres">
      <dgm:prSet presAssocID="{4C28C1CE-6703-4CBB-9C6D-0A0F4D1D29AC}" presName="desTx" presStyleLbl="node1" presStyleIdx="1" presStyleCnt="2" custLinFactX="-136" custLinFactNeighborX="-100000" custLinFactNeighborY="22332">
        <dgm:presLayoutVars>
          <dgm:bulletEnabled val="1"/>
        </dgm:presLayoutVars>
      </dgm:prSet>
      <dgm:spPr/>
      <dgm:t>
        <a:bodyPr/>
        <a:lstStyle/>
        <a:p>
          <a:endParaRPr lang="en-US"/>
        </a:p>
      </dgm:t>
    </dgm:pt>
  </dgm:ptLst>
  <dgm:cxnLst>
    <dgm:cxn modelId="{0B27BCDF-3327-44F2-9F8B-A2DF7E6203CD}" srcId="{EBBC7A0C-62B3-466B-863E-0127DFDF228D}" destId="{1399BECB-CE38-46D7-BC9E-DEF0126CE678}" srcOrd="0" destOrd="0" parTransId="{84F1AE8D-5A5B-4C4C-BF34-C2779D811916}" sibTransId="{89B8CE0B-E0DB-44D0-9D26-3852B0194882}"/>
    <dgm:cxn modelId="{1687194F-7D4A-434E-A944-30D2D2D2583D}" type="presOf" srcId="{1399BECB-CE38-46D7-BC9E-DEF0126CE678}" destId="{31E250B0-8D6F-47D7-8CBB-E4744ED10257}" srcOrd="0" destOrd="0" presId="urn:diagrams.loki3.com/BracketList"/>
    <dgm:cxn modelId="{3921FF18-6B1D-4215-8EC6-CA07A3745529}" type="presOf" srcId="{806614D4-BEF6-4D30-A647-9AE7FC6821AC}" destId="{673B9631-E8D3-4A1B-A044-51B0C8418FC3}" srcOrd="0" destOrd="1" presId="urn:diagrams.loki3.com/BracketList"/>
    <dgm:cxn modelId="{C4DC2931-58BB-4BF2-B015-2B1E66BA9888}" type="presOf" srcId="{F12251A8-44E8-4AD8-B6A6-CCAF1EE445F9}" destId="{39AE9B36-FA45-4772-8EF5-D393E947AF19}" srcOrd="0" destOrd="2" presId="urn:diagrams.loki3.com/BracketList"/>
    <dgm:cxn modelId="{20646E2B-9EA8-4B16-BD00-3773486E5D73}" srcId="{4C28C1CE-6703-4CBB-9C6D-0A0F4D1D29AC}" destId="{806614D4-BEF6-4D30-A647-9AE7FC6821AC}" srcOrd="1" destOrd="0" parTransId="{15C24A9F-3D8A-482D-A4D2-710EDF4F68F4}" sibTransId="{520AF0DB-2347-4020-8E35-2169F54EC8C4}"/>
    <dgm:cxn modelId="{98F9BEB6-8484-4CD1-9841-C271AA6ABEC7}" srcId="{1399BECB-CE38-46D7-BC9E-DEF0126CE678}" destId="{A3443665-6EF7-4620-9115-A5C3C4BCEDE1}" srcOrd="0" destOrd="0" parTransId="{67091EA0-D974-4ABC-BBF4-5D1F9372425C}" sibTransId="{27546343-C00B-4848-879B-DF190E29F603}"/>
    <dgm:cxn modelId="{8A787130-5BCE-4743-B817-21CA2EFC5F89}" type="presOf" srcId="{A3443665-6EF7-4620-9115-A5C3C4BCEDE1}" destId="{39AE9B36-FA45-4772-8EF5-D393E947AF19}" srcOrd="0" destOrd="0" presId="urn:diagrams.loki3.com/BracketList"/>
    <dgm:cxn modelId="{58BEC9C1-5C96-4C27-8958-1F0C68EF8019}" srcId="{4C28C1CE-6703-4CBB-9C6D-0A0F4D1D29AC}" destId="{DADAC147-7F92-4381-8F21-16B4F6A4B29B}" srcOrd="0" destOrd="0" parTransId="{9202FC39-7A1C-41F6-98EA-3C373AF8316C}" sibTransId="{1EE84889-A80A-4173-A1B6-905D00C06C72}"/>
    <dgm:cxn modelId="{C7F9CBCC-C515-4CE4-A23E-7C63AAD25FEA}" type="presOf" srcId="{DADAC147-7F92-4381-8F21-16B4F6A4B29B}" destId="{673B9631-E8D3-4A1B-A044-51B0C8418FC3}" srcOrd="0" destOrd="0" presId="urn:diagrams.loki3.com/BracketList"/>
    <dgm:cxn modelId="{68658C56-38F2-49BF-8B2E-35DE3E1138CD}" type="presOf" srcId="{EBBC7A0C-62B3-466B-863E-0127DFDF228D}" destId="{B53DB6CA-EFB5-46BE-ABF5-11324B86FE9F}" srcOrd="0" destOrd="0" presId="urn:diagrams.loki3.com/BracketList"/>
    <dgm:cxn modelId="{DA89B147-3353-4ED1-B9B9-AACA13A239E6}" srcId="{4C28C1CE-6703-4CBB-9C6D-0A0F4D1D29AC}" destId="{751F04AF-5D32-483F-AE50-1D80FD038309}" srcOrd="2" destOrd="0" parTransId="{0F3DB00E-6A2A-4E59-B349-7131C827F401}" sibTransId="{600668FF-0480-47A1-9DD7-7BE180498B69}"/>
    <dgm:cxn modelId="{42464444-EE57-4B60-948B-B629A485818B}" srcId="{1399BECB-CE38-46D7-BC9E-DEF0126CE678}" destId="{C2F14234-C1D6-4961-BA5E-518625AD81E0}" srcOrd="1" destOrd="0" parTransId="{A5737C35-6262-438B-B99F-0C84864F41C2}" sibTransId="{61A1A4FD-BE9B-46DC-9C15-F50874FD94B0}"/>
    <dgm:cxn modelId="{72E6B6FF-1736-465C-9F77-53CBE7522BA3}" type="presOf" srcId="{751F04AF-5D32-483F-AE50-1D80FD038309}" destId="{673B9631-E8D3-4A1B-A044-51B0C8418FC3}" srcOrd="0" destOrd="2" presId="urn:diagrams.loki3.com/BracketList"/>
    <dgm:cxn modelId="{3B974E8C-E5AE-4C6F-8DA1-E0A5668374DD}" srcId="{1399BECB-CE38-46D7-BC9E-DEF0126CE678}" destId="{F12251A8-44E8-4AD8-B6A6-CCAF1EE445F9}" srcOrd="2" destOrd="0" parTransId="{05F02C62-4718-4DB3-85EC-F07B195AAC59}" sibTransId="{3491CE70-1A9E-4525-96D1-B37FD72C6C21}"/>
    <dgm:cxn modelId="{D947DF27-7850-4C80-9FF7-87970A3A0013}" srcId="{EBBC7A0C-62B3-466B-863E-0127DFDF228D}" destId="{4C28C1CE-6703-4CBB-9C6D-0A0F4D1D29AC}" srcOrd="1" destOrd="0" parTransId="{FC59A1CA-A61A-413C-909C-6C24DAAEF8D3}" sibTransId="{D2455735-25EC-4833-82A0-897708E8D912}"/>
    <dgm:cxn modelId="{05B046C6-05FD-480C-82E3-E08C049D6790}" type="presOf" srcId="{4C28C1CE-6703-4CBB-9C6D-0A0F4D1D29AC}" destId="{06F05620-93A2-4043-B82C-32047D49EDD3}" srcOrd="0" destOrd="0" presId="urn:diagrams.loki3.com/BracketList"/>
    <dgm:cxn modelId="{53DCC8B2-C75E-40E6-AC85-4BFB02660816}" type="presOf" srcId="{C2F14234-C1D6-4961-BA5E-518625AD81E0}" destId="{39AE9B36-FA45-4772-8EF5-D393E947AF19}" srcOrd="0" destOrd="1" presId="urn:diagrams.loki3.com/BracketList"/>
    <dgm:cxn modelId="{16A8FABA-C4C5-402E-B785-7BC3FE0ACBF6}" type="presParOf" srcId="{B53DB6CA-EFB5-46BE-ABF5-11324B86FE9F}" destId="{685E9EA9-B9A0-46BC-842A-7430678DA323}" srcOrd="0" destOrd="0" presId="urn:diagrams.loki3.com/BracketList"/>
    <dgm:cxn modelId="{34402075-5759-4589-90C5-E73CBDA65713}" type="presParOf" srcId="{685E9EA9-B9A0-46BC-842A-7430678DA323}" destId="{31E250B0-8D6F-47D7-8CBB-E4744ED10257}" srcOrd="0" destOrd="0" presId="urn:diagrams.loki3.com/BracketList"/>
    <dgm:cxn modelId="{A6848EDE-934B-4E26-9A33-36A1B9610EEA}" type="presParOf" srcId="{685E9EA9-B9A0-46BC-842A-7430678DA323}" destId="{B8899927-C5B1-48C0-BA3B-06C2B8AE4216}" srcOrd="1" destOrd="0" presId="urn:diagrams.loki3.com/BracketList"/>
    <dgm:cxn modelId="{A8A08AAE-A6C9-4D8F-8042-0A6B900ABDA4}" type="presParOf" srcId="{685E9EA9-B9A0-46BC-842A-7430678DA323}" destId="{298299AD-5D6F-4063-9C7F-15981269CC1E}" srcOrd="2" destOrd="0" presId="urn:diagrams.loki3.com/BracketList"/>
    <dgm:cxn modelId="{A07711BC-A7BC-4299-B86D-D6CDA6D65507}" type="presParOf" srcId="{685E9EA9-B9A0-46BC-842A-7430678DA323}" destId="{39AE9B36-FA45-4772-8EF5-D393E947AF19}" srcOrd="3" destOrd="0" presId="urn:diagrams.loki3.com/BracketList"/>
    <dgm:cxn modelId="{A34567F0-FC82-422E-B920-C9D8CD1C08C3}" type="presParOf" srcId="{B53DB6CA-EFB5-46BE-ABF5-11324B86FE9F}" destId="{B385A9B4-B5BE-43B1-A9F2-08A5B3C11687}" srcOrd="1" destOrd="0" presId="urn:diagrams.loki3.com/BracketList"/>
    <dgm:cxn modelId="{4361CBF6-B536-42CC-9F9F-A4AFAD7406F9}" type="presParOf" srcId="{B53DB6CA-EFB5-46BE-ABF5-11324B86FE9F}" destId="{0819D67A-210E-4003-BF27-E151DAB1FD37}" srcOrd="2" destOrd="0" presId="urn:diagrams.loki3.com/BracketList"/>
    <dgm:cxn modelId="{C50EC361-C689-4610-975E-C78299677B70}" type="presParOf" srcId="{0819D67A-210E-4003-BF27-E151DAB1FD37}" destId="{06F05620-93A2-4043-B82C-32047D49EDD3}" srcOrd="0" destOrd="0" presId="urn:diagrams.loki3.com/BracketList"/>
    <dgm:cxn modelId="{8DC0BF3A-991E-40FD-BF64-99C30FE6FC76}" type="presParOf" srcId="{0819D67A-210E-4003-BF27-E151DAB1FD37}" destId="{2745B9D2-5567-4526-8A95-DE2553BE350C}" srcOrd="1" destOrd="0" presId="urn:diagrams.loki3.com/BracketList"/>
    <dgm:cxn modelId="{F50DA9F4-2422-41E5-9396-20D55FFFEFD7}" type="presParOf" srcId="{0819D67A-210E-4003-BF27-E151DAB1FD37}" destId="{69C2E778-9230-47BD-B9BC-6989F10A5A2F}" srcOrd="2" destOrd="0" presId="urn:diagrams.loki3.com/BracketList"/>
    <dgm:cxn modelId="{88BDCD12-B356-4029-A716-0F7EF85C6CA2}" type="presParOf" srcId="{0819D67A-210E-4003-BF27-E151DAB1FD37}" destId="{673B9631-E8D3-4A1B-A044-51B0C8418FC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85967-5512-46F7-8202-6DE3852D06DF}" type="doc">
      <dgm:prSet loTypeId="urn:microsoft.com/office/officeart/2005/8/layout/process1" loCatId="process" qsTypeId="urn:microsoft.com/office/officeart/2005/8/quickstyle/simple1" qsCatId="simple" csTypeId="urn:microsoft.com/office/officeart/2005/8/colors/accent1_3" csCatId="accent1" phldr="1"/>
      <dgm:spPr/>
    </dgm:pt>
    <dgm:pt modelId="{7E95F132-8A37-49C7-B79B-FEABA861E973}">
      <dgm:prSet phldrT="[Text]" custT="1"/>
      <dgm:spPr/>
      <dgm:t>
        <a:bodyPr/>
        <a:lstStyle/>
        <a:p>
          <a:r>
            <a:rPr lang="en-US" sz="1200" b="1" dirty="0"/>
            <a:t>Prepare students to be college ready in CTE credit coursework by decreasing the skill gap  </a:t>
          </a:r>
        </a:p>
      </dgm:t>
    </dgm:pt>
    <dgm:pt modelId="{7E82FBB1-858C-442C-8D7E-9B97BA5621CD}" type="parTrans" cxnId="{5C1E9F56-ED25-4151-BE49-3D051717A648}">
      <dgm:prSet/>
      <dgm:spPr/>
      <dgm:t>
        <a:bodyPr/>
        <a:lstStyle/>
        <a:p>
          <a:endParaRPr lang="en-US"/>
        </a:p>
      </dgm:t>
    </dgm:pt>
    <dgm:pt modelId="{B393E90C-3B11-437D-9757-29077FFC38FB}" type="sibTrans" cxnId="{5C1E9F56-ED25-4151-BE49-3D051717A648}">
      <dgm:prSet/>
      <dgm:spPr/>
      <dgm:t>
        <a:bodyPr/>
        <a:lstStyle/>
        <a:p>
          <a:endParaRPr lang="en-US"/>
        </a:p>
      </dgm:t>
    </dgm:pt>
    <dgm:pt modelId="{B705C0C6-AFCE-4381-ACD5-AF2972C86C04}">
      <dgm:prSet custT="1"/>
      <dgm:spPr/>
      <dgm:t>
        <a:bodyPr/>
        <a:lstStyle/>
        <a:p>
          <a:r>
            <a:rPr lang="en-US" sz="1200" b="1" dirty="0"/>
            <a:t>Engagement into Guided Pathways (local integration)</a:t>
          </a:r>
        </a:p>
      </dgm:t>
    </dgm:pt>
    <dgm:pt modelId="{BA12C68C-72EC-4FCD-A83C-088A7B52643E}" type="parTrans" cxnId="{B266DC41-8AD8-4FA8-B004-135DA5C5E771}">
      <dgm:prSet/>
      <dgm:spPr/>
      <dgm:t>
        <a:bodyPr/>
        <a:lstStyle/>
        <a:p>
          <a:endParaRPr lang="en-US"/>
        </a:p>
      </dgm:t>
    </dgm:pt>
    <dgm:pt modelId="{70A9D890-104A-4930-B7D9-55EE14F71601}" type="sibTrans" cxnId="{B266DC41-8AD8-4FA8-B004-135DA5C5E771}">
      <dgm:prSet/>
      <dgm:spPr/>
      <dgm:t>
        <a:bodyPr/>
        <a:lstStyle/>
        <a:p>
          <a:endParaRPr lang="en-US"/>
        </a:p>
      </dgm:t>
    </dgm:pt>
    <dgm:pt modelId="{770569E1-9198-44D9-98F5-24AE924CC997}">
      <dgm:prSet custT="1"/>
      <dgm:spPr/>
      <dgm:t>
        <a:bodyPr/>
        <a:lstStyle/>
        <a:p>
          <a:r>
            <a:rPr lang="en-US" sz="1200" b="1"/>
            <a:t>Regional collaboration among adult education/ noncredit programs</a:t>
          </a:r>
          <a:endParaRPr lang="en-US" sz="1200" b="1" dirty="0"/>
        </a:p>
      </dgm:t>
    </dgm:pt>
    <dgm:pt modelId="{85B8A989-0C5F-4691-8858-56D8B79C8B57}" type="parTrans" cxnId="{F046F97F-3280-456E-835B-E0214D3C539A}">
      <dgm:prSet/>
      <dgm:spPr/>
      <dgm:t>
        <a:bodyPr/>
        <a:lstStyle/>
        <a:p>
          <a:endParaRPr lang="en-US"/>
        </a:p>
      </dgm:t>
    </dgm:pt>
    <dgm:pt modelId="{1BD9FDEA-18B1-4A1F-8805-F8DFB9B3BAE3}" type="sibTrans" cxnId="{F046F97F-3280-456E-835B-E0214D3C539A}">
      <dgm:prSet/>
      <dgm:spPr/>
      <dgm:t>
        <a:bodyPr/>
        <a:lstStyle/>
        <a:p>
          <a:endParaRPr lang="en-US"/>
        </a:p>
      </dgm:t>
    </dgm:pt>
    <dgm:pt modelId="{46DB4E9D-455C-41E9-BB8B-4661EDE00C53}">
      <dgm:prSet custT="1"/>
      <dgm:spPr/>
      <dgm:t>
        <a:bodyPr/>
        <a:lstStyle/>
        <a:p>
          <a:r>
            <a:rPr lang="en-US" sz="1200" b="1" dirty="0"/>
            <a:t>Develop noncredit contextualized basic skills </a:t>
          </a:r>
          <a:r>
            <a:rPr lang="en-US" sz="1200" b="1" dirty="0" err="1"/>
            <a:t>bootcamps</a:t>
          </a:r>
          <a:r>
            <a:rPr lang="en-US" sz="1200" b="1" dirty="0"/>
            <a:t> through curriculum development  </a:t>
          </a:r>
        </a:p>
      </dgm:t>
    </dgm:pt>
    <dgm:pt modelId="{FF844053-739F-4B0A-B04C-81D810CD2C5B}" type="parTrans" cxnId="{3BBE05BE-6662-4517-8277-5E1648E62160}">
      <dgm:prSet/>
      <dgm:spPr/>
      <dgm:t>
        <a:bodyPr/>
        <a:lstStyle/>
        <a:p>
          <a:endParaRPr lang="en-US"/>
        </a:p>
      </dgm:t>
    </dgm:pt>
    <dgm:pt modelId="{F1993300-9DA3-47AD-871D-58D07A695C24}" type="sibTrans" cxnId="{3BBE05BE-6662-4517-8277-5E1648E62160}">
      <dgm:prSet/>
      <dgm:spPr/>
      <dgm:t>
        <a:bodyPr/>
        <a:lstStyle/>
        <a:p>
          <a:endParaRPr lang="en-US"/>
        </a:p>
      </dgm:t>
    </dgm:pt>
    <dgm:pt modelId="{733A8F93-140A-4A2A-A2B6-F4CE6D6931A0}" type="pres">
      <dgm:prSet presAssocID="{99785967-5512-46F7-8202-6DE3852D06DF}" presName="Name0" presStyleCnt="0">
        <dgm:presLayoutVars>
          <dgm:dir/>
          <dgm:resizeHandles val="exact"/>
        </dgm:presLayoutVars>
      </dgm:prSet>
      <dgm:spPr/>
    </dgm:pt>
    <dgm:pt modelId="{F6D782F8-0D77-4362-ABED-266C51B45192}" type="pres">
      <dgm:prSet presAssocID="{7E95F132-8A37-49C7-B79B-FEABA861E973}" presName="node" presStyleLbl="node1" presStyleIdx="0" presStyleCnt="4" custLinFactNeighborX="-13693" custLinFactNeighborY="-764">
        <dgm:presLayoutVars>
          <dgm:bulletEnabled val="1"/>
        </dgm:presLayoutVars>
      </dgm:prSet>
      <dgm:spPr/>
      <dgm:t>
        <a:bodyPr/>
        <a:lstStyle/>
        <a:p>
          <a:endParaRPr lang="en-US"/>
        </a:p>
      </dgm:t>
    </dgm:pt>
    <dgm:pt modelId="{8CB546F3-187A-4454-B854-C74ADCBC5650}" type="pres">
      <dgm:prSet presAssocID="{B393E90C-3B11-437D-9757-29077FFC38FB}" presName="sibTrans" presStyleLbl="sibTrans2D1" presStyleIdx="0" presStyleCnt="3"/>
      <dgm:spPr/>
      <dgm:t>
        <a:bodyPr/>
        <a:lstStyle/>
        <a:p>
          <a:endParaRPr lang="en-US"/>
        </a:p>
      </dgm:t>
    </dgm:pt>
    <dgm:pt modelId="{E2B12445-3ECA-41C6-9683-11BF51F70FC6}" type="pres">
      <dgm:prSet presAssocID="{B393E90C-3B11-437D-9757-29077FFC38FB}" presName="connectorText" presStyleLbl="sibTrans2D1" presStyleIdx="0" presStyleCnt="3"/>
      <dgm:spPr/>
      <dgm:t>
        <a:bodyPr/>
        <a:lstStyle/>
        <a:p>
          <a:endParaRPr lang="en-US"/>
        </a:p>
      </dgm:t>
    </dgm:pt>
    <dgm:pt modelId="{7C9F8161-52A6-4E1A-83EA-B3F092970655}" type="pres">
      <dgm:prSet presAssocID="{770569E1-9198-44D9-98F5-24AE924CC997}" presName="node" presStyleLbl="node1" presStyleIdx="1" presStyleCnt="4">
        <dgm:presLayoutVars>
          <dgm:bulletEnabled val="1"/>
        </dgm:presLayoutVars>
      </dgm:prSet>
      <dgm:spPr/>
      <dgm:t>
        <a:bodyPr/>
        <a:lstStyle/>
        <a:p>
          <a:endParaRPr lang="en-US"/>
        </a:p>
      </dgm:t>
    </dgm:pt>
    <dgm:pt modelId="{CA0D67F8-AF9F-49BC-B450-4B86C05A778B}" type="pres">
      <dgm:prSet presAssocID="{1BD9FDEA-18B1-4A1F-8805-F8DFB9B3BAE3}" presName="sibTrans" presStyleLbl="sibTrans2D1" presStyleIdx="1" presStyleCnt="3"/>
      <dgm:spPr/>
      <dgm:t>
        <a:bodyPr/>
        <a:lstStyle/>
        <a:p>
          <a:endParaRPr lang="en-US"/>
        </a:p>
      </dgm:t>
    </dgm:pt>
    <dgm:pt modelId="{4DC3936E-BE50-4746-91CC-A7316C80226F}" type="pres">
      <dgm:prSet presAssocID="{1BD9FDEA-18B1-4A1F-8805-F8DFB9B3BAE3}" presName="connectorText" presStyleLbl="sibTrans2D1" presStyleIdx="1" presStyleCnt="3"/>
      <dgm:spPr/>
      <dgm:t>
        <a:bodyPr/>
        <a:lstStyle/>
        <a:p>
          <a:endParaRPr lang="en-US"/>
        </a:p>
      </dgm:t>
    </dgm:pt>
    <dgm:pt modelId="{885C96B5-9774-4932-A212-B2D863E07CCB}" type="pres">
      <dgm:prSet presAssocID="{46DB4E9D-455C-41E9-BB8B-4661EDE00C53}" presName="node" presStyleLbl="node1" presStyleIdx="2" presStyleCnt="4">
        <dgm:presLayoutVars>
          <dgm:bulletEnabled val="1"/>
        </dgm:presLayoutVars>
      </dgm:prSet>
      <dgm:spPr/>
      <dgm:t>
        <a:bodyPr/>
        <a:lstStyle/>
        <a:p>
          <a:endParaRPr lang="en-US"/>
        </a:p>
      </dgm:t>
    </dgm:pt>
    <dgm:pt modelId="{70DC93CF-AA8D-4EED-A6DD-C95EF3D5AA75}" type="pres">
      <dgm:prSet presAssocID="{F1993300-9DA3-47AD-871D-58D07A695C24}" presName="sibTrans" presStyleLbl="sibTrans2D1" presStyleIdx="2" presStyleCnt="3"/>
      <dgm:spPr/>
      <dgm:t>
        <a:bodyPr/>
        <a:lstStyle/>
        <a:p>
          <a:endParaRPr lang="en-US"/>
        </a:p>
      </dgm:t>
    </dgm:pt>
    <dgm:pt modelId="{CD15C3F2-0F14-46BD-AF78-0A4E0546198F}" type="pres">
      <dgm:prSet presAssocID="{F1993300-9DA3-47AD-871D-58D07A695C24}" presName="connectorText" presStyleLbl="sibTrans2D1" presStyleIdx="2" presStyleCnt="3"/>
      <dgm:spPr/>
      <dgm:t>
        <a:bodyPr/>
        <a:lstStyle/>
        <a:p>
          <a:endParaRPr lang="en-US"/>
        </a:p>
      </dgm:t>
    </dgm:pt>
    <dgm:pt modelId="{5C0ACFA5-3B2D-4CBC-81BF-0F0909669027}" type="pres">
      <dgm:prSet presAssocID="{B705C0C6-AFCE-4381-ACD5-AF2972C86C04}" presName="node" presStyleLbl="node1" presStyleIdx="3" presStyleCnt="4">
        <dgm:presLayoutVars>
          <dgm:bulletEnabled val="1"/>
        </dgm:presLayoutVars>
      </dgm:prSet>
      <dgm:spPr/>
      <dgm:t>
        <a:bodyPr/>
        <a:lstStyle/>
        <a:p>
          <a:endParaRPr lang="en-US"/>
        </a:p>
      </dgm:t>
    </dgm:pt>
  </dgm:ptLst>
  <dgm:cxnLst>
    <dgm:cxn modelId="{F4E28BA5-3381-433D-BD5B-7CA4988BCC20}" type="presOf" srcId="{B393E90C-3B11-437D-9757-29077FFC38FB}" destId="{E2B12445-3ECA-41C6-9683-11BF51F70FC6}" srcOrd="1" destOrd="0" presId="urn:microsoft.com/office/officeart/2005/8/layout/process1"/>
    <dgm:cxn modelId="{2E5EAF7F-E29C-4405-A6F1-85E02138F76F}" type="presOf" srcId="{770569E1-9198-44D9-98F5-24AE924CC997}" destId="{7C9F8161-52A6-4E1A-83EA-B3F092970655}" srcOrd="0" destOrd="0" presId="urn:microsoft.com/office/officeart/2005/8/layout/process1"/>
    <dgm:cxn modelId="{28EA1BAD-973D-4ACC-93F9-422D8027F888}" type="presOf" srcId="{F1993300-9DA3-47AD-871D-58D07A695C24}" destId="{CD15C3F2-0F14-46BD-AF78-0A4E0546198F}" srcOrd="1" destOrd="0" presId="urn:microsoft.com/office/officeart/2005/8/layout/process1"/>
    <dgm:cxn modelId="{09B76594-DF2D-4E9E-ACAB-F1931FA345E5}" type="presOf" srcId="{99785967-5512-46F7-8202-6DE3852D06DF}" destId="{733A8F93-140A-4A2A-A2B6-F4CE6D6931A0}" srcOrd="0" destOrd="0" presId="urn:microsoft.com/office/officeart/2005/8/layout/process1"/>
    <dgm:cxn modelId="{EB2B236B-3606-4E8C-99DC-776D07963659}" type="presOf" srcId="{1BD9FDEA-18B1-4A1F-8805-F8DFB9B3BAE3}" destId="{CA0D67F8-AF9F-49BC-B450-4B86C05A778B}" srcOrd="0" destOrd="0" presId="urn:microsoft.com/office/officeart/2005/8/layout/process1"/>
    <dgm:cxn modelId="{8D48D822-4484-4BF7-BA73-CD3FC0FBA374}" type="presOf" srcId="{46DB4E9D-455C-41E9-BB8B-4661EDE00C53}" destId="{885C96B5-9774-4932-A212-B2D863E07CCB}" srcOrd="0" destOrd="0" presId="urn:microsoft.com/office/officeart/2005/8/layout/process1"/>
    <dgm:cxn modelId="{F046F97F-3280-456E-835B-E0214D3C539A}" srcId="{99785967-5512-46F7-8202-6DE3852D06DF}" destId="{770569E1-9198-44D9-98F5-24AE924CC997}" srcOrd="1" destOrd="0" parTransId="{85B8A989-0C5F-4691-8858-56D8B79C8B57}" sibTransId="{1BD9FDEA-18B1-4A1F-8805-F8DFB9B3BAE3}"/>
    <dgm:cxn modelId="{AFEFCB57-1656-43F4-9A98-8058B34DFF56}" type="presOf" srcId="{F1993300-9DA3-47AD-871D-58D07A695C24}" destId="{70DC93CF-AA8D-4EED-A6DD-C95EF3D5AA75}" srcOrd="0" destOrd="0" presId="urn:microsoft.com/office/officeart/2005/8/layout/process1"/>
    <dgm:cxn modelId="{5C1E9F56-ED25-4151-BE49-3D051717A648}" srcId="{99785967-5512-46F7-8202-6DE3852D06DF}" destId="{7E95F132-8A37-49C7-B79B-FEABA861E973}" srcOrd="0" destOrd="0" parTransId="{7E82FBB1-858C-442C-8D7E-9B97BA5621CD}" sibTransId="{B393E90C-3B11-437D-9757-29077FFC38FB}"/>
    <dgm:cxn modelId="{767926AB-5DF7-40CA-BB31-8E87C8F6D31F}" type="presOf" srcId="{1BD9FDEA-18B1-4A1F-8805-F8DFB9B3BAE3}" destId="{4DC3936E-BE50-4746-91CC-A7316C80226F}" srcOrd="1" destOrd="0" presId="urn:microsoft.com/office/officeart/2005/8/layout/process1"/>
    <dgm:cxn modelId="{4B287080-2EC0-4159-BE5C-0256C06361B9}" type="presOf" srcId="{B393E90C-3B11-437D-9757-29077FFC38FB}" destId="{8CB546F3-187A-4454-B854-C74ADCBC5650}" srcOrd="0" destOrd="0" presId="urn:microsoft.com/office/officeart/2005/8/layout/process1"/>
    <dgm:cxn modelId="{B266DC41-8AD8-4FA8-B004-135DA5C5E771}" srcId="{99785967-5512-46F7-8202-6DE3852D06DF}" destId="{B705C0C6-AFCE-4381-ACD5-AF2972C86C04}" srcOrd="3" destOrd="0" parTransId="{BA12C68C-72EC-4FCD-A83C-088A7B52643E}" sibTransId="{70A9D890-104A-4930-B7D9-55EE14F71601}"/>
    <dgm:cxn modelId="{36B83FEE-485F-483A-BDB2-5CA13210D600}" type="presOf" srcId="{7E95F132-8A37-49C7-B79B-FEABA861E973}" destId="{F6D782F8-0D77-4362-ABED-266C51B45192}" srcOrd="0" destOrd="0" presId="urn:microsoft.com/office/officeart/2005/8/layout/process1"/>
    <dgm:cxn modelId="{E026D198-DCDA-4654-BEA5-BB02BFF24BC6}" type="presOf" srcId="{B705C0C6-AFCE-4381-ACD5-AF2972C86C04}" destId="{5C0ACFA5-3B2D-4CBC-81BF-0F0909669027}" srcOrd="0" destOrd="0" presId="urn:microsoft.com/office/officeart/2005/8/layout/process1"/>
    <dgm:cxn modelId="{3BBE05BE-6662-4517-8277-5E1648E62160}" srcId="{99785967-5512-46F7-8202-6DE3852D06DF}" destId="{46DB4E9D-455C-41E9-BB8B-4661EDE00C53}" srcOrd="2" destOrd="0" parTransId="{FF844053-739F-4B0A-B04C-81D810CD2C5B}" sibTransId="{F1993300-9DA3-47AD-871D-58D07A695C24}"/>
    <dgm:cxn modelId="{4A5C131E-FE42-4F46-99C9-A22DC0951918}" type="presParOf" srcId="{733A8F93-140A-4A2A-A2B6-F4CE6D6931A0}" destId="{F6D782F8-0D77-4362-ABED-266C51B45192}" srcOrd="0" destOrd="0" presId="urn:microsoft.com/office/officeart/2005/8/layout/process1"/>
    <dgm:cxn modelId="{2BD73806-913B-49AA-8EB6-D72F9DF510CD}" type="presParOf" srcId="{733A8F93-140A-4A2A-A2B6-F4CE6D6931A0}" destId="{8CB546F3-187A-4454-B854-C74ADCBC5650}" srcOrd="1" destOrd="0" presId="urn:microsoft.com/office/officeart/2005/8/layout/process1"/>
    <dgm:cxn modelId="{78F79370-CABD-43EF-A6FB-C56D611C5B96}" type="presParOf" srcId="{8CB546F3-187A-4454-B854-C74ADCBC5650}" destId="{E2B12445-3ECA-41C6-9683-11BF51F70FC6}" srcOrd="0" destOrd="0" presId="urn:microsoft.com/office/officeart/2005/8/layout/process1"/>
    <dgm:cxn modelId="{535C1DF8-A96D-45D3-A109-DA9CF684392F}" type="presParOf" srcId="{733A8F93-140A-4A2A-A2B6-F4CE6D6931A0}" destId="{7C9F8161-52A6-4E1A-83EA-B3F092970655}" srcOrd="2" destOrd="0" presId="urn:microsoft.com/office/officeart/2005/8/layout/process1"/>
    <dgm:cxn modelId="{742E9948-1C41-47AB-8414-C593E9ED36DA}" type="presParOf" srcId="{733A8F93-140A-4A2A-A2B6-F4CE6D6931A0}" destId="{CA0D67F8-AF9F-49BC-B450-4B86C05A778B}" srcOrd="3" destOrd="0" presId="urn:microsoft.com/office/officeart/2005/8/layout/process1"/>
    <dgm:cxn modelId="{CABFE191-00B5-4400-9C76-DC2C1096FB09}" type="presParOf" srcId="{CA0D67F8-AF9F-49BC-B450-4B86C05A778B}" destId="{4DC3936E-BE50-4746-91CC-A7316C80226F}" srcOrd="0" destOrd="0" presId="urn:microsoft.com/office/officeart/2005/8/layout/process1"/>
    <dgm:cxn modelId="{724D5741-E2AF-4CA7-908B-BA6D3796F2FF}" type="presParOf" srcId="{733A8F93-140A-4A2A-A2B6-F4CE6D6931A0}" destId="{885C96B5-9774-4932-A212-B2D863E07CCB}" srcOrd="4" destOrd="0" presId="urn:microsoft.com/office/officeart/2005/8/layout/process1"/>
    <dgm:cxn modelId="{3E0713B0-7F5D-4179-A821-17E0DAA4C9CD}" type="presParOf" srcId="{733A8F93-140A-4A2A-A2B6-F4CE6D6931A0}" destId="{70DC93CF-AA8D-4EED-A6DD-C95EF3D5AA75}" srcOrd="5" destOrd="0" presId="urn:microsoft.com/office/officeart/2005/8/layout/process1"/>
    <dgm:cxn modelId="{87541B66-0887-43AE-A347-0B7D60B84E9F}" type="presParOf" srcId="{70DC93CF-AA8D-4EED-A6DD-C95EF3D5AA75}" destId="{CD15C3F2-0F14-46BD-AF78-0A4E0546198F}" srcOrd="0" destOrd="0" presId="urn:microsoft.com/office/officeart/2005/8/layout/process1"/>
    <dgm:cxn modelId="{5A095D68-C48D-403C-8C94-D84CA96C4525}" type="presParOf" srcId="{733A8F93-140A-4A2A-A2B6-F4CE6D6931A0}" destId="{5C0ACFA5-3B2D-4CBC-81BF-0F09096690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61AAB-5606-4B88-814A-C52579FE52B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D904AFA-7B49-4995-9AD2-0BD23B907DB6}">
      <dgm:prSet phldrT="[Text]"/>
      <dgm:spPr/>
      <dgm:t>
        <a:bodyPr/>
        <a:lstStyle/>
        <a:p>
          <a:r>
            <a:rPr lang="en-US" dirty="0"/>
            <a:t>Contextualized Courses </a:t>
          </a:r>
        </a:p>
      </dgm:t>
    </dgm:pt>
    <dgm:pt modelId="{4EB17921-61DD-479B-B3E9-9888270E808A}" type="parTrans" cxnId="{E600E180-1346-4803-98DE-4D6C7B60924E}">
      <dgm:prSet/>
      <dgm:spPr/>
      <dgm:t>
        <a:bodyPr/>
        <a:lstStyle/>
        <a:p>
          <a:endParaRPr lang="en-US"/>
        </a:p>
      </dgm:t>
    </dgm:pt>
    <dgm:pt modelId="{E5011978-21B7-4AF5-BDFB-1BABEB25079C}" type="sibTrans" cxnId="{E600E180-1346-4803-98DE-4D6C7B60924E}">
      <dgm:prSet/>
      <dgm:spPr/>
      <dgm:t>
        <a:bodyPr/>
        <a:lstStyle/>
        <a:p>
          <a:endParaRPr lang="en-US"/>
        </a:p>
      </dgm:t>
    </dgm:pt>
    <dgm:pt modelId="{C3DBE704-9904-49A2-9D1F-89B14245740E}">
      <dgm:prSet phldrT="[Text]"/>
      <dgm:spPr/>
      <dgm:t>
        <a:bodyPr/>
        <a:lstStyle/>
        <a:p>
          <a:r>
            <a:rPr lang="en-US" dirty="0"/>
            <a:t>Reading &amp; Writing </a:t>
          </a:r>
        </a:p>
      </dgm:t>
    </dgm:pt>
    <dgm:pt modelId="{6ADF8A56-1CBD-4DCF-98E6-AF33F88B8CCF}" type="parTrans" cxnId="{A030DEEF-1EE7-4472-B0A6-7BBB3BE329DD}">
      <dgm:prSet/>
      <dgm:spPr/>
      <dgm:t>
        <a:bodyPr/>
        <a:lstStyle/>
        <a:p>
          <a:endParaRPr lang="en-US"/>
        </a:p>
      </dgm:t>
    </dgm:pt>
    <dgm:pt modelId="{75D777F9-5CCC-41C6-B5E9-708933BCCD4E}" type="sibTrans" cxnId="{A030DEEF-1EE7-4472-B0A6-7BBB3BE329DD}">
      <dgm:prSet/>
      <dgm:spPr/>
      <dgm:t>
        <a:bodyPr/>
        <a:lstStyle/>
        <a:p>
          <a:endParaRPr lang="en-US"/>
        </a:p>
      </dgm:t>
    </dgm:pt>
    <dgm:pt modelId="{BE0DD293-FAB8-456E-9F02-ABFC53600C5A}">
      <dgm:prSet phldrT="[Text]"/>
      <dgm:spPr/>
      <dgm:t>
        <a:bodyPr/>
        <a:lstStyle/>
        <a:p>
          <a:r>
            <a:rPr lang="en-US" dirty="0"/>
            <a:t>Regional Collaboration </a:t>
          </a:r>
        </a:p>
      </dgm:t>
    </dgm:pt>
    <dgm:pt modelId="{C475DFF9-FF90-4A12-A559-615179018700}" type="parTrans" cxnId="{2B597C82-FD60-4FDB-AD67-05000917D520}">
      <dgm:prSet/>
      <dgm:spPr/>
      <dgm:t>
        <a:bodyPr/>
        <a:lstStyle/>
        <a:p>
          <a:endParaRPr lang="en-US"/>
        </a:p>
      </dgm:t>
    </dgm:pt>
    <dgm:pt modelId="{EC982A38-D8DD-400A-A3FB-BEA70131DA03}" type="sibTrans" cxnId="{2B597C82-FD60-4FDB-AD67-05000917D520}">
      <dgm:prSet/>
      <dgm:spPr/>
      <dgm:t>
        <a:bodyPr/>
        <a:lstStyle/>
        <a:p>
          <a:endParaRPr lang="en-US"/>
        </a:p>
      </dgm:t>
    </dgm:pt>
    <dgm:pt modelId="{5AB90C3C-7287-42C7-8A2B-878FB49941A0}">
      <dgm:prSet phldrT="[Text]"/>
      <dgm:spPr/>
      <dgm:t>
        <a:bodyPr/>
        <a:lstStyle/>
        <a:p>
          <a:r>
            <a:rPr lang="en-US" dirty="0"/>
            <a:t>Held regional faculty work group meetings to review the curriculum</a:t>
          </a:r>
        </a:p>
      </dgm:t>
    </dgm:pt>
    <dgm:pt modelId="{31A04D42-5644-40E2-9B70-DE07ABDC396A}" type="parTrans" cxnId="{79DAE100-108A-471A-92ED-637598BCABE6}">
      <dgm:prSet/>
      <dgm:spPr/>
      <dgm:t>
        <a:bodyPr/>
        <a:lstStyle/>
        <a:p>
          <a:endParaRPr lang="en-US"/>
        </a:p>
      </dgm:t>
    </dgm:pt>
    <dgm:pt modelId="{FD803958-9D28-45C0-855D-8E4910274DEA}" type="sibTrans" cxnId="{79DAE100-108A-471A-92ED-637598BCABE6}">
      <dgm:prSet/>
      <dgm:spPr/>
      <dgm:t>
        <a:bodyPr/>
        <a:lstStyle/>
        <a:p>
          <a:endParaRPr lang="en-US"/>
        </a:p>
      </dgm:t>
    </dgm:pt>
    <dgm:pt modelId="{5B3CB9B0-CADA-4263-994C-789A468E5F06}">
      <dgm:prSet/>
      <dgm:spPr/>
      <dgm:t>
        <a:bodyPr/>
        <a:lstStyle/>
        <a:p>
          <a:r>
            <a:rPr lang="en-US" dirty="0"/>
            <a:t>Math </a:t>
          </a:r>
        </a:p>
      </dgm:t>
    </dgm:pt>
    <dgm:pt modelId="{2AA9C12D-5083-4FCB-B3E0-54F27E1630FA}" type="parTrans" cxnId="{2C4B760F-9F2D-4D94-8BCD-C762354F7359}">
      <dgm:prSet/>
      <dgm:spPr/>
      <dgm:t>
        <a:bodyPr/>
        <a:lstStyle/>
        <a:p>
          <a:endParaRPr lang="en-US"/>
        </a:p>
      </dgm:t>
    </dgm:pt>
    <dgm:pt modelId="{5E36F54C-75FA-4C4E-A00E-EC011A527DDA}" type="sibTrans" cxnId="{2C4B760F-9F2D-4D94-8BCD-C762354F7359}">
      <dgm:prSet/>
      <dgm:spPr/>
      <dgm:t>
        <a:bodyPr/>
        <a:lstStyle/>
        <a:p>
          <a:endParaRPr lang="en-US"/>
        </a:p>
      </dgm:t>
    </dgm:pt>
    <dgm:pt modelId="{7DEE508F-B619-4BAF-A68E-E7A89C0A1834}">
      <dgm:prSet/>
      <dgm:spPr/>
      <dgm:t>
        <a:bodyPr/>
        <a:lstStyle/>
        <a:p>
          <a:r>
            <a:rPr lang="en-US" dirty="0"/>
            <a:t>English for Special Uses  </a:t>
          </a:r>
        </a:p>
      </dgm:t>
    </dgm:pt>
    <dgm:pt modelId="{3007982A-342F-4C7C-92E6-EF67A8DC10A5}" type="parTrans" cxnId="{DE9B5617-324F-4CD0-B1EE-5E7F88F330C9}">
      <dgm:prSet/>
      <dgm:spPr/>
      <dgm:t>
        <a:bodyPr/>
        <a:lstStyle/>
        <a:p>
          <a:endParaRPr lang="en-US"/>
        </a:p>
      </dgm:t>
    </dgm:pt>
    <dgm:pt modelId="{D45A8ED1-316F-49E9-9022-C24FF9E7583B}" type="sibTrans" cxnId="{DE9B5617-324F-4CD0-B1EE-5E7F88F330C9}">
      <dgm:prSet/>
      <dgm:spPr/>
      <dgm:t>
        <a:bodyPr/>
        <a:lstStyle/>
        <a:p>
          <a:endParaRPr lang="en-US"/>
        </a:p>
      </dgm:t>
    </dgm:pt>
    <dgm:pt modelId="{63CD2E45-6CDD-49C4-8D2A-3A2A5151E9F7}">
      <dgm:prSet/>
      <dgm:spPr/>
      <dgm:t>
        <a:bodyPr/>
        <a:lstStyle/>
        <a:p>
          <a:r>
            <a:rPr lang="en-US" dirty="0"/>
            <a:t>Career Development </a:t>
          </a:r>
        </a:p>
      </dgm:t>
    </dgm:pt>
    <dgm:pt modelId="{658FEFE4-D43C-474E-9EBB-86B94D7C92C3}" type="parTrans" cxnId="{B850C7C6-3BF6-4F61-AC4B-3373C19CA82E}">
      <dgm:prSet/>
      <dgm:spPr/>
      <dgm:t>
        <a:bodyPr/>
        <a:lstStyle/>
        <a:p>
          <a:endParaRPr lang="en-US"/>
        </a:p>
      </dgm:t>
    </dgm:pt>
    <dgm:pt modelId="{65465C86-7B1B-4206-83D7-33CEEE73EF4F}" type="sibTrans" cxnId="{B850C7C6-3BF6-4F61-AC4B-3373C19CA82E}">
      <dgm:prSet/>
      <dgm:spPr/>
      <dgm:t>
        <a:bodyPr/>
        <a:lstStyle/>
        <a:p>
          <a:endParaRPr lang="en-US"/>
        </a:p>
      </dgm:t>
    </dgm:pt>
    <dgm:pt modelId="{B44819A0-F5F8-49E4-AE40-25ECA45F5F9E}">
      <dgm:prSet/>
      <dgm:spPr/>
      <dgm:t>
        <a:bodyPr/>
        <a:lstStyle/>
        <a:p>
          <a:r>
            <a:rPr lang="en-US" dirty="0"/>
            <a:t>Computer Skills </a:t>
          </a:r>
        </a:p>
      </dgm:t>
    </dgm:pt>
    <dgm:pt modelId="{FE640BF1-05FA-44B8-808C-DB1CF088799F}" type="parTrans" cxnId="{64ED1517-C5D2-40C7-9C4D-0175991D432F}">
      <dgm:prSet/>
      <dgm:spPr/>
      <dgm:t>
        <a:bodyPr/>
        <a:lstStyle/>
        <a:p>
          <a:endParaRPr lang="en-US"/>
        </a:p>
      </dgm:t>
    </dgm:pt>
    <dgm:pt modelId="{50CA0D43-71EE-436C-AF2D-A14D6264F00E}" type="sibTrans" cxnId="{64ED1517-C5D2-40C7-9C4D-0175991D432F}">
      <dgm:prSet/>
      <dgm:spPr/>
      <dgm:t>
        <a:bodyPr/>
        <a:lstStyle/>
        <a:p>
          <a:endParaRPr lang="en-US"/>
        </a:p>
      </dgm:t>
    </dgm:pt>
    <dgm:pt modelId="{143D2BF2-F718-4904-BC7C-CCF2EE96D1F6}">
      <dgm:prSet phldrT="[Text]"/>
      <dgm:spPr/>
      <dgm:t>
        <a:bodyPr/>
        <a:lstStyle/>
        <a:p>
          <a:r>
            <a:rPr lang="en-US" dirty="0"/>
            <a:t>Worked with colleges to develop contextualized courses</a:t>
          </a:r>
        </a:p>
      </dgm:t>
    </dgm:pt>
    <dgm:pt modelId="{C9998759-D0BB-4A36-806D-1185C8DF3FA2}" type="parTrans" cxnId="{DE317ECF-B377-4D11-8620-65A3D155B2BE}">
      <dgm:prSet/>
      <dgm:spPr/>
      <dgm:t>
        <a:bodyPr/>
        <a:lstStyle/>
        <a:p>
          <a:endParaRPr lang="en-US"/>
        </a:p>
      </dgm:t>
    </dgm:pt>
    <dgm:pt modelId="{CAE2E70E-A319-4FDD-9F1F-BFA563AC86E4}" type="sibTrans" cxnId="{DE317ECF-B377-4D11-8620-65A3D155B2BE}">
      <dgm:prSet/>
      <dgm:spPr/>
      <dgm:t>
        <a:bodyPr/>
        <a:lstStyle/>
        <a:p>
          <a:endParaRPr lang="en-US"/>
        </a:p>
      </dgm:t>
    </dgm:pt>
    <dgm:pt modelId="{4C422501-409B-47DF-BBB7-3C0A8610E1EB}" type="pres">
      <dgm:prSet presAssocID="{88D61AAB-5606-4B88-814A-C52579FE52B1}" presName="Name0" presStyleCnt="0">
        <dgm:presLayoutVars>
          <dgm:dir/>
          <dgm:animLvl val="lvl"/>
          <dgm:resizeHandles val="exact"/>
        </dgm:presLayoutVars>
      </dgm:prSet>
      <dgm:spPr/>
      <dgm:t>
        <a:bodyPr/>
        <a:lstStyle/>
        <a:p>
          <a:endParaRPr lang="en-US"/>
        </a:p>
      </dgm:t>
    </dgm:pt>
    <dgm:pt modelId="{18D14048-3FA0-4F05-95BE-1D4C9070A615}" type="pres">
      <dgm:prSet presAssocID="{8D904AFA-7B49-4995-9AD2-0BD23B907DB6}" presName="composite" presStyleCnt="0"/>
      <dgm:spPr/>
    </dgm:pt>
    <dgm:pt modelId="{06905F81-FB85-4F58-AFB8-6B17423B4BB7}" type="pres">
      <dgm:prSet presAssocID="{8D904AFA-7B49-4995-9AD2-0BD23B907DB6}" presName="parTx" presStyleLbl="alignNode1" presStyleIdx="0" presStyleCnt="2">
        <dgm:presLayoutVars>
          <dgm:chMax val="0"/>
          <dgm:chPref val="0"/>
          <dgm:bulletEnabled val="1"/>
        </dgm:presLayoutVars>
      </dgm:prSet>
      <dgm:spPr/>
      <dgm:t>
        <a:bodyPr/>
        <a:lstStyle/>
        <a:p>
          <a:endParaRPr lang="en-US"/>
        </a:p>
      </dgm:t>
    </dgm:pt>
    <dgm:pt modelId="{D9EBD690-D05A-408D-B1D9-2C325E4B3DF8}" type="pres">
      <dgm:prSet presAssocID="{8D904AFA-7B49-4995-9AD2-0BD23B907DB6}" presName="desTx" presStyleLbl="alignAccFollowNode1" presStyleIdx="0" presStyleCnt="2">
        <dgm:presLayoutVars>
          <dgm:bulletEnabled val="1"/>
        </dgm:presLayoutVars>
      </dgm:prSet>
      <dgm:spPr/>
      <dgm:t>
        <a:bodyPr/>
        <a:lstStyle/>
        <a:p>
          <a:endParaRPr lang="en-US"/>
        </a:p>
      </dgm:t>
    </dgm:pt>
    <dgm:pt modelId="{15A04A6C-C163-4FE6-B070-2D1B2463BEF3}" type="pres">
      <dgm:prSet presAssocID="{E5011978-21B7-4AF5-BDFB-1BABEB25079C}" presName="space" presStyleCnt="0"/>
      <dgm:spPr/>
    </dgm:pt>
    <dgm:pt modelId="{E4E581B5-AAC4-4CA3-B889-A6385B840729}" type="pres">
      <dgm:prSet presAssocID="{BE0DD293-FAB8-456E-9F02-ABFC53600C5A}" presName="composite" presStyleCnt="0"/>
      <dgm:spPr/>
    </dgm:pt>
    <dgm:pt modelId="{0E7C4446-6940-4C75-954B-D839D2124A13}" type="pres">
      <dgm:prSet presAssocID="{BE0DD293-FAB8-456E-9F02-ABFC53600C5A}" presName="parTx" presStyleLbl="alignNode1" presStyleIdx="1" presStyleCnt="2">
        <dgm:presLayoutVars>
          <dgm:chMax val="0"/>
          <dgm:chPref val="0"/>
          <dgm:bulletEnabled val="1"/>
        </dgm:presLayoutVars>
      </dgm:prSet>
      <dgm:spPr/>
      <dgm:t>
        <a:bodyPr/>
        <a:lstStyle/>
        <a:p>
          <a:endParaRPr lang="en-US"/>
        </a:p>
      </dgm:t>
    </dgm:pt>
    <dgm:pt modelId="{DE5DFDB9-213E-4BC1-9C91-F54659D12F9F}" type="pres">
      <dgm:prSet presAssocID="{BE0DD293-FAB8-456E-9F02-ABFC53600C5A}" presName="desTx" presStyleLbl="alignAccFollowNode1" presStyleIdx="1" presStyleCnt="2">
        <dgm:presLayoutVars>
          <dgm:bulletEnabled val="1"/>
        </dgm:presLayoutVars>
      </dgm:prSet>
      <dgm:spPr/>
      <dgm:t>
        <a:bodyPr/>
        <a:lstStyle/>
        <a:p>
          <a:endParaRPr lang="en-US"/>
        </a:p>
      </dgm:t>
    </dgm:pt>
  </dgm:ptLst>
  <dgm:cxnLst>
    <dgm:cxn modelId="{64ED1517-C5D2-40C7-9C4D-0175991D432F}" srcId="{8D904AFA-7B49-4995-9AD2-0BD23B907DB6}" destId="{B44819A0-F5F8-49E4-AE40-25ECA45F5F9E}" srcOrd="4" destOrd="0" parTransId="{FE640BF1-05FA-44B8-808C-DB1CF088799F}" sibTransId="{50CA0D43-71EE-436C-AF2D-A14D6264F00E}"/>
    <dgm:cxn modelId="{59160BD8-0A07-4807-9011-DFAE57D46F26}" type="presOf" srcId="{C3DBE704-9904-49A2-9D1F-89B14245740E}" destId="{D9EBD690-D05A-408D-B1D9-2C325E4B3DF8}" srcOrd="0" destOrd="0" presId="urn:microsoft.com/office/officeart/2005/8/layout/hList1"/>
    <dgm:cxn modelId="{640D3C0A-A66E-4C8B-9103-FBC9384DB393}" type="presOf" srcId="{5B3CB9B0-CADA-4263-994C-789A468E5F06}" destId="{D9EBD690-D05A-408D-B1D9-2C325E4B3DF8}" srcOrd="0" destOrd="1" presId="urn:microsoft.com/office/officeart/2005/8/layout/hList1"/>
    <dgm:cxn modelId="{A96DAF40-DC9D-45EE-AC52-9F4A4AA2848E}" type="presOf" srcId="{143D2BF2-F718-4904-BC7C-CCF2EE96D1F6}" destId="{DE5DFDB9-213E-4BC1-9C91-F54659D12F9F}" srcOrd="0" destOrd="0" presId="urn:microsoft.com/office/officeart/2005/8/layout/hList1"/>
    <dgm:cxn modelId="{A5462A8A-9558-4D15-BDF6-3AD098F51F0A}" type="presOf" srcId="{B44819A0-F5F8-49E4-AE40-25ECA45F5F9E}" destId="{D9EBD690-D05A-408D-B1D9-2C325E4B3DF8}" srcOrd="0" destOrd="4" presId="urn:microsoft.com/office/officeart/2005/8/layout/hList1"/>
    <dgm:cxn modelId="{13DDA5A3-320D-4FD0-B7FA-22EB6657F307}" type="presOf" srcId="{8D904AFA-7B49-4995-9AD2-0BD23B907DB6}" destId="{06905F81-FB85-4F58-AFB8-6B17423B4BB7}" srcOrd="0" destOrd="0" presId="urn:microsoft.com/office/officeart/2005/8/layout/hList1"/>
    <dgm:cxn modelId="{DE317ECF-B377-4D11-8620-65A3D155B2BE}" srcId="{BE0DD293-FAB8-456E-9F02-ABFC53600C5A}" destId="{143D2BF2-F718-4904-BC7C-CCF2EE96D1F6}" srcOrd="0" destOrd="0" parTransId="{C9998759-D0BB-4A36-806D-1185C8DF3FA2}" sibTransId="{CAE2E70E-A319-4FDD-9F1F-BFA563AC86E4}"/>
    <dgm:cxn modelId="{79DAE100-108A-471A-92ED-637598BCABE6}" srcId="{BE0DD293-FAB8-456E-9F02-ABFC53600C5A}" destId="{5AB90C3C-7287-42C7-8A2B-878FB49941A0}" srcOrd="1" destOrd="0" parTransId="{31A04D42-5644-40E2-9B70-DE07ABDC396A}" sibTransId="{FD803958-9D28-45C0-855D-8E4910274DEA}"/>
    <dgm:cxn modelId="{2969DEC8-4FA3-4E45-87F7-8CF64901E16E}" type="presOf" srcId="{5AB90C3C-7287-42C7-8A2B-878FB49941A0}" destId="{DE5DFDB9-213E-4BC1-9C91-F54659D12F9F}" srcOrd="0" destOrd="1" presId="urn:microsoft.com/office/officeart/2005/8/layout/hList1"/>
    <dgm:cxn modelId="{2B597C82-FD60-4FDB-AD67-05000917D520}" srcId="{88D61AAB-5606-4B88-814A-C52579FE52B1}" destId="{BE0DD293-FAB8-456E-9F02-ABFC53600C5A}" srcOrd="1" destOrd="0" parTransId="{C475DFF9-FF90-4A12-A559-615179018700}" sibTransId="{EC982A38-D8DD-400A-A3FB-BEA70131DA03}"/>
    <dgm:cxn modelId="{B850C7C6-3BF6-4F61-AC4B-3373C19CA82E}" srcId="{8D904AFA-7B49-4995-9AD2-0BD23B907DB6}" destId="{63CD2E45-6CDD-49C4-8D2A-3A2A5151E9F7}" srcOrd="3" destOrd="0" parTransId="{658FEFE4-D43C-474E-9EBB-86B94D7C92C3}" sibTransId="{65465C86-7B1B-4206-83D7-33CEEE73EF4F}"/>
    <dgm:cxn modelId="{5B834D53-6279-40C6-A05A-3525F19C9025}" type="presOf" srcId="{7DEE508F-B619-4BAF-A68E-E7A89C0A1834}" destId="{D9EBD690-D05A-408D-B1D9-2C325E4B3DF8}" srcOrd="0" destOrd="2" presId="urn:microsoft.com/office/officeart/2005/8/layout/hList1"/>
    <dgm:cxn modelId="{2C4B760F-9F2D-4D94-8BCD-C762354F7359}" srcId="{8D904AFA-7B49-4995-9AD2-0BD23B907DB6}" destId="{5B3CB9B0-CADA-4263-994C-789A468E5F06}" srcOrd="1" destOrd="0" parTransId="{2AA9C12D-5083-4FCB-B3E0-54F27E1630FA}" sibTransId="{5E36F54C-75FA-4C4E-A00E-EC011A527DDA}"/>
    <dgm:cxn modelId="{DE9B5617-324F-4CD0-B1EE-5E7F88F330C9}" srcId="{8D904AFA-7B49-4995-9AD2-0BD23B907DB6}" destId="{7DEE508F-B619-4BAF-A68E-E7A89C0A1834}" srcOrd="2" destOrd="0" parTransId="{3007982A-342F-4C7C-92E6-EF67A8DC10A5}" sibTransId="{D45A8ED1-316F-49E9-9022-C24FF9E7583B}"/>
    <dgm:cxn modelId="{1B4548C7-ED7D-4631-B38C-718D90929283}" type="presOf" srcId="{63CD2E45-6CDD-49C4-8D2A-3A2A5151E9F7}" destId="{D9EBD690-D05A-408D-B1D9-2C325E4B3DF8}" srcOrd="0" destOrd="3" presId="urn:microsoft.com/office/officeart/2005/8/layout/hList1"/>
    <dgm:cxn modelId="{E600E180-1346-4803-98DE-4D6C7B60924E}" srcId="{88D61AAB-5606-4B88-814A-C52579FE52B1}" destId="{8D904AFA-7B49-4995-9AD2-0BD23B907DB6}" srcOrd="0" destOrd="0" parTransId="{4EB17921-61DD-479B-B3E9-9888270E808A}" sibTransId="{E5011978-21B7-4AF5-BDFB-1BABEB25079C}"/>
    <dgm:cxn modelId="{FFCEFCA0-FEEB-4286-910A-FC0A7725D2C8}" type="presOf" srcId="{BE0DD293-FAB8-456E-9F02-ABFC53600C5A}" destId="{0E7C4446-6940-4C75-954B-D839D2124A13}" srcOrd="0" destOrd="0" presId="urn:microsoft.com/office/officeart/2005/8/layout/hList1"/>
    <dgm:cxn modelId="{46603492-8A36-4F05-B664-367015481B47}" type="presOf" srcId="{88D61AAB-5606-4B88-814A-C52579FE52B1}" destId="{4C422501-409B-47DF-BBB7-3C0A8610E1EB}" srcOrd="0" destOrd="0" presId="urn:microsoft.com/office/officeart/2005/8/layout/hList1"/>
    <dgm:cxn modelId="{A030DEEF-1EE7-4472-B0A6-7BBB3BE329DD}" srcId="{8D904AFA-7B49-4995-9AD2-0BD23B907DB6}" destId="{C3DBE704-9904-49A2-9D1F-89B14245740E}" srcOrd="0" destOrd="0" parTransId="{6ADF8A56-1CBD-4DCF-98E6-AF33F88B8CCF}" sibTransId="{75D777F9-5CCC-41C6-B5E9-708933BCCD4E}"/>
    <dgm:cxn modelId="{A24FAC5D-7636-47C7-915F-960BEF6448D0}" type="presParOf" srcId="{4C422501-409B-47DF-BBB7-3C0A8610E1EB}" destId="{18D14048-3FA0-4F05-95BE-1D4C9070A615}" srcOrd="0" destOrd="0" presId="urn:microsoft.com/office/officeart/2005/8/layout/hList1"/>
    <dgm:cxn modelId="{5BF9C735-3E63-4658-860A-14AAB5B47E2D}" type="presParOf" srcId="{18D14048-3FA0-4F05-95BE-1D4C9070A615}" destId="{06905F81-FB85-4F58-AFB8-6B17423B4BB7}" srcOrd="0" destOrd="0" presId="urn:microsoft.com/office/officeart/2005/8/layout/hList1"/>
    <dgm:cxn modelId="{ED054D50-77C3-4A67-A255-DA1CFD85171C}" type="presParOf" srcId="{18D14048-3FA0-4F05-95BE-1D4C9070A615}" destId="{D9EBD690-D05A-408D-B1D9-2C325E4B3DF8}" srcOrd="1" destOrd="0" presId="urn:microsoft.com/office/officeart/2005/8/layout/hList1"/>
    <dgm:cxn modelId="{570B1F97-DC92-4A30-AECA-DB5BC875A343}" type="presParOf" srcId="{4C422501-409B-47DF-BBB7-3C0A8610E1EB}" destId="{15A04A6C-C163-4FE6-B070-2D1B2463BEF3}" srcOrd="1" destOrd="0" presId="urn:microsoft.com/office/officeart/2005/8/layout/hList1"/>
    <dgm:cxn modelId="{74402CC2-BBDD-47EA-80B4-0ED3A439C666}" type="presParOf" srcId="{4C422501-409B-47DF-BBB7-3C0A8610E1EB}" destId="{E4E581B5-AAC4-4CA3-B889-A6385B840729}" srcOrd="2" destOrd="0" presId="urn:microsoft.com/office/officeart/2005/8/layout/hList1"/>
    <dgm:cxn modelId="{98F6BACC-7B13-4C5E-98C7-01E2EEAB2F37}" type="presParOf" srcId="{E4E581B5-AAC4-4CA3-B889-A6385B840729}" destId="{0E7C4446-6940-4C75-954B-D839D2124A13}" srcOrd="0" destOrd="0" presId="urn:microsoft.com/office/officeart/2005/8/layout/hList1"/>
    <dgm:cxn modelId="{664A58AF-7486-432D-A7D0-4958367D657B}" type="presParOf" srcId="{E4E581B5-AAC4-4CA3-B889-A6385B840729}" destId="{DE5DFDB9-213E-4BC1-9C91-F54659D12F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8D10EB-9A69-47FF-BCBE-16F5D4B4488B}"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160C7FE4-826B-4E98-9D86-81A46C025EDC}">
      <dgm:prSet phldrT="[Text]" custT="1"/>
      <dgm:spPr/>
      <dgm:t>
        <a:bodyPr/>
        <a:lstStyle/>
        <a:p>
          <a:pPr algn="l"/>
          <a:r>
            <a:rPr lang="en-US" sz="4800" dirty="0"/>
            <a:t>Pre-Apprenticeship Certificate </a:t>
          </a:r>
        </a:p>
      </dgm:t>
    </dgm:pt>
    <dgm:pt modelId="{4713E2D2-CEDF-4FE2-8345-F8C935E42055}" type="parTrans" cxnId="{1CC276D4-51BB-44CA-9CF0-D11155BDBE94}">
      <dgm:prSet/>
      <dgm:spPr/>
      <dgm:t>
        <a:bodyPr/>
        <a:lstStyle/>
        <a:p>
          <a:endParaRPr lang="en-US"/>
        </a:p>
      </dgm:t>
    </dgm:pt>
    <dgm:pt modelId="{4C9E4A2D-F407-4B52-8FCB-843BFB1FE69E}" type="sibTrans" cxnId="{1CC276D4-51BB-44CA-9CF0-D11155BDBE94}">
      <dgm:prSet/>
      <dgm:spPr/>
      <dgm:t>
        <a:bodyPr/>
        <a:lstStyle/>
        <a:p>
          <a:endParaRPr lang="en-US"/>
        </a:p>
      </dgm:t>
    </dgm:pt>
    <dgm:pt modelId="{3F5F8B59-4B3E-43AE-B9B4-2E872B641110}">
      <dgm:prSet phldrT="[Text]"/>
      <dgm:spPr/>
      <dgm:t>
        <a:bodyPr/>
        <a:lstStyle/>
        <a:p>
          <a:pPr algn="ctr">
            <a:spcAft>
              <a:spcPts val="0"/>
            </a:spcAft>
          </a:pPr>
          <a:r>
            <a:rPr lang="en-US" b="1" dirty="0"/>
            <a:t>Intro to Trades 1</a:t>
          </a:r>
        </a:p>
        <a:p>
          <a:pPr algn="ctr">
            <a:spcAft>
              <a:spcPts val="0"/>
            </a:spcAft>
          </a:pPr>
          <a:endParaRPr lang="en-US" b="1" dirty="0"/>
        </a:p>
      </dgm:t>
    </dgm:pt>
    <dgm:pt modelId="{D647DE92-4E2D-4744-AED3-BE4701093979}" type="parTrans" cxnId="{FFD77519-6CED-4563-B176-A2734043C9C4}">
      <dgm:prSet/>
      <dgm:spPr/>
      <dgm:t>
        <a:bodyPr/>
        <a:lstStyle/>
        <a:p>
          <a:endParaRPr lang="en-US"/>
        </a:p>
      </dgm:t>
    </dgm:pt>
    <dgm:pt modelId="{AB9EFAE5-62C9-4A04-9964-65E078E7EBD7}" type="sibTrans" cxnId="{FFD77519-6CED-4563-B176-A2734043C9C4}">
      <dgm:prSet/>
      <dgm:spPr/>
      <dgm:t>
        <a:bodyPr/>
        <a:lstStyle/>
        <a:p>
          <a:endParaRPr lang="en-US"/>
        </a:p>
      </dgm:t>
    </dgm:pt>
    <dgm:pt modelId="{166F24C0-3F29-4489-9E4B-1ED3673F2737}">
      <dgm:prSet phldrT="[Text]"/>
      <dgm:spPr/>
      <dgm:t>
        <a:bodyPr/>
        <a:lstStyle/>
        <a:p>
          <a:pPr algn="ctr">
            <a:spcAft>
              <a:spcPts val="0"/>
            </a:spcAft>
          </a:pPr>
          <a:r>
            <a:rPr lang="en-US" b="1" dirty="0"/>
            <a:t>Intro to Trades 2</a:t>
          </a:r>
        </a:p>
        <a:p>
          <a:pPr algn="ctr">
            <a:spcAft>
              <a:spcPts val="0"/>
            </a:spcAft>
          </a:pPr>
          <a:endParaRPr lang="en-US" b="1" dirty="0"/>
        </a:p>
      </dgm:t>
    </dgm:pt>
    <dgm:pt modelId="{E41BC77F-8722-48BF-A025-C68D6F388D74}" type="parTrans" cxnId="{1C8F1985-4F9C-4829-ACA1-6F7591499089}">
      <dgm:prSet/>
      <dgm:spPr/>
      <dgm:t>
        <a:bodyPr/>
        <a:lstStyle/>
        <a:p>
          <a:endParaRPr lang="en-US"/>
        </a:p>
      </dgm:t>
    </dgm:pt>
    <dgm:pt modelId="{93FC262D-82E1-4B7F-9338-A69F5573E8D0}" type="sibTrans" cxnId="{1C8F1985-4F9C-4829-ACA1-6F7591499089}">
      <dgm:prSet/>
      <dgm:spPr/>
      <dgm:t>
        <a:bodyPr/>
        <a:lstStyle/>
        <a:p>
          <a:endParaRPr lang="en-US"/>
        </a:p>
      </dgm:t>
    </dgm:pt>
    <dgm:pt modelId="{56581E96-9FDE-423D-9252-DC5B9A65FE21}">
      <dgm:prSet phldrT="[Text]"/>
      <dgm:spPr/>
      <dgm:t>
        <a:bodyPr/>
        <a:lstStyle/>
        <a:p>
          <a:pPr algn="ctr"/>
          <a:r>
            <a:rPr lang="en-US" b="1" dirty="0"/>
            <a:t>Career Development </a:t>
          </a:r>
        </a:p>
      </dgm:t>
    </dgm:pt>
    <dgm:pt modelId="{4CD59675-906C-48B8-81B9-AE23D0C68102}" type="parTrans" cxnId="{415D62E8-1D49-4C9D-8E7A-A1749DB0C3C1}">
      <dgm:prSet/>
      <dgm:spPr/>
      <dgm:t>
        <a:bodyPr/>
        <a:lstStyle/>
        <a:p>
          <a:endParaRPr lang="en-US"/>
        </a:p>
      </dgm:t>
    </dgm:pt>
    <dgm:pt modelId="{B17054E3-5985-4AB8-AD37-5AB7A0146922}" type="sibTrans" cxnId="{415D62E8-1D49-4C9D-8E7A-A1749DB0C3C1}">
      <dgm:prSet/>
      <dgm:spPr/>
      <dgm:t>
        <a:bodyPr/>
        <a:lstStyle/>
        <a:p>
          <a:endParaRPr lang="en-US"/>
        </a:p>
      </dgm:t>
    </dgm:pt>
    <dgm:pt modelId="{0CB4B63D-89A9-4451-AD27-1B2963EFC629}">
      <dgm:prSet phldrT="[Text]"/>
      <dgm:spPr/>
      <dgm:t>
        <a:bodyPr/>
        <a:lstStyle/>
        <a:p>
          <a:pPr algn="l">
            <a:spcAft>
              <a:spcPct val="15000"/>
            </a:spcAft>
          </a:pPr>
          <a:r>
            <a:rPr lang="en-US" dirty="0"/>
            <a:t>Introduction to the various building and construction trades</a:t>
          </a:r>
        </a:p>
      </dgm:t>
    </dgm:pt>
    <dgm:pt modelId="{B807C88A-C6FF-4668-9329-4043D50EBFF5}" type="parTrans" cxnId="{100FB90E-4BD7-4803-8DD4-1D27E4946523}">
      <dgm:prSet/>
      <dgm:spPr/>
      <dgm:t>
        <a:bodyPr/>
        <a:lstStyle/>
        <a:p>
          <a:endParaRPr lang="en-US"/>
        </a:p>
      </dgm:t>
    </dgm:pt>
    <dgm:pt modelId="{BDCBD061-9736-43D7-A5A1-07D3119F8EF6}" type="sibTrans" cxnId="{100FB90E-4BD7-4803-8DD4-1D27E4946523}">
      <dgm:prSet/>
      <dgm:spPr/>
      <dgm:t>
        <a:bodyPr/>
        <a:lstStyle/>
        <a:p>
          <a:endParaRPr lang="en-US"/>
        </a:p>
      </dgm:t>
    </dgm:pt>
    <dgm:pt modelId="{37920229-01C8-4720-B971-DF2A9EE3617A}">
      <dgm:prSet phldrT="[Text]"/>
      <dgm:spPr/>
      <dgm:t>
        <a:bodyPr/>
        <a:lstStyle/>
        <a:p>
          <a:pPr algn="l">
            <a:spcAft>
              <a:spcPct val="15000"/>
            </a:spcAft>
          </a:pPr>
          <a:r>
            <a:rPr lang="en-US" dirty="0"/>
            <a:t>Essential topics related to various building and construction trades:</a:t>
          </a:r>
        </a:p>
      </dgm:t>
    </dgm:pt>
    <dgm:pt modelId="{E3640771-BB49-46E2-8ED8-F3DAB6277292}" type="parTrans" cxnId="{34550C8B-5EC5-4836-9F4A-283466900D5A}">
      <dgm:prSet/>
      <dgm:spPr/>
      <dgm:t>
        <a:bodyPr/>
        <a:lstStyle/>
        <a:p>
          <a:endParaRPr lang="en-US"/>
        </a:p>
      </dgm:t>
    </dgm:pt>
    <dgm:pt modelId="{56F24AB8-1D6F-4378-8DF7-EE6B340A3EEB}" type="sibTrans" cxnId="{34550C8B-5EC5-4836-9F4A-283466900D5A}">
      <dgm:prSet/>
      <dgm:spPr/>
      <dgm:t>
        <a:bodyPr/>
        <a:lstStyle/>
        <a:p>
          <a:endParaRPr lang="en-US"/>
        </a:p>
      </dgm:t>
    </dgm:pt>
    <dgm:pt modelId="{1F40AA53-CC1C-4D63-B1DF-B865DCF40AC8}">
      <dgm:prSet phldrT="[Text]"/>
      <dgm:spPr/>
      <dgm:t>
        <a:bodyPr/>
        <a:lstStyle/>
        <a:p>
          <a:pPr algn="l"/>
          <a:r>
            <a:rPr lang="en-US" dirty="0"/>
            <a:t>Career preparation, assessment, and interest inventory</a:t>
          </a:r>
        </a:p>
      </dgm:t>
    </dgm:pt>
    <dgm:pt modelId="{87601D7F-C0D8-47EB-ACAF-FF33B239CCF1}" type="parTrans" cxnId="{B1D33F9A-8474-42AC-9516-71016E298C0D}">
      <dgm:prSet/>
      <dgm:spPr/>
      <dgm:t>
        <a:bodyPr/>
        <a:lstStyle/>
        <a:p>
          <a:endParaRPr lang="en-US"/>
        </a:p>
      </dgm:t>
    </dgm:pt>
    <dgm:pt modelId="{D4721DAA-E14E-425D-ABF7-9188979C2E31}" type="sibTrans" cxnId="{B1D33F9A-8474-42AC-9516-71016E298C0D}">
      <dgm:prSet/>
      <dgm:spPr/>
      <dgm:t>
        <a:bodyPr/>
        <a:lstStyle/>
        <a:p>
          <a:endParaRPr lang="en-US"/>
        </a:p>
      </dgm:t>
    </dgm:pt>
    <dgm:pt modelId="{5F8FED3E-5EFC-4865-A550-56F8B241622A}">
      <dgm:prSet phldrT="[Text]"/>
      <dgm:spPr/>
      <dgm:t>
        <a:bodyPr/>
        <a:lstStyle/>
        <a:p>
          <a:pPr algn="ctr">
            <a:spcAft>
              <a:spcPts val="0"/>
            </a:spcAft>
          </a:pPr>
          <a:r>
            <a:rPr lang="en-US" b="1" dirty="0"/>
            <a:t>Math for College &amp; Career Readiness </a:t>
          </a:r>
        </a:p>
        <a:p>
          <a:pPr algn="ctr">
            <a:spcAft>
              <a:spcPts val="0"/>
            </a:spcAft>
          </a:pPr>
          <a:r>
            <a:rPr lang="en-US" b="1" dirty="0"/>
            <a:t> </a:t>
          </a:r>
          <a:endParaRPr lang="en-US" dirty="0"/>
        </a:p>
      </dgm:t>
    </dgm:pt>
    <dgm:pt modelId="{9BE862B5-3BD8-4A01-8B35-E43969572F7A}" type="parTrans" cxnId="{56B56BD7-2DCE-43F3-A26C-80A3594A80B1}">
      <dgm:prSet/>
      <dgm:spPr/>
      <dgm:t>
        <a:bodyPr/>
        <a:lstStyle/>
        <a:p>
          <a:endParaRPr lang="en-US"/>
        </a:p>
      </dgm:t>
    </dgm:pt>
    <dgm:pt modelId="{71A9A94A-DFCA-455D-91AE-741233136C3D}" type="sibTrans" cxnId="{56B56BD7-2DCE-43F3-A26C-80A3594A80B1}">
      <dgm:prSet/>
      <dgm:spPr/>
      <dgm:t>
        <a:bodyPr/>
        <a:lstStyle/>
        <a:p>
          <a:endParaRPr lang="en-US"/>
        </a:p>
      </dgm:t>
    </dgm:pt>
    <dgm:pt modelId="{EE108E1C-DA00-4DD9-9406-A1D58C6FF5DD}">
      <dgm:prSet phldrT="[Text]"/>
      <dgm:spPr/>
      <dgm:t>
        <a:bodyPr/>
        <a:lstStyle/>
        <a:p>
          <a:pPr algn="l">
            <a:spcAft>
              <a:spcPct val="15000"/>
            </a:spcAft>
          </a:pPr>
          <a:r>
            <a:rPr lang="en-US" b="0" i="0" dirty="0"/>
            <a:t>Contextualized math course</a:t>
          </a:r>
          <a:endParaRPr lang="en-US" dirty="0"/>
        </a:p>
      </dgm:t>
    </dgm:pt>
    <dgm:pt modelId="{BA9F75E8-317D-45D9-915E-4843AFC8D503}" type="parTrans" cxnId="{9B7B263B-C97D-4DE4-B1B9-7DAFC03D47BA}">
      <dgm:prSet/>
      <dgm:spPr/>
      <dgm:t>
        <a:bodyPr/>
        <a:lstStyle/>
        <a:p>
          <a:endParaRPr lang="en-US"/>
        </a:p>
      </dgm:t>
    </dgm:pt>
    <dgm:pt modelId="{5DF36A67-C149-46D1-9C05-CD63FCF4C599}" type="sibTrans" cxnId="{9B7B263B-C97D-4DE4-B1B9-7DAFC03D47BA}">
      <dgm:prSet/>
      <dgm:spPr/>
      <dgm:t>
        <a:bodyPr/>
        <a:lstStyle/>
        <a:p>
          <a:endParaRPr lang="en-US"/>
        </a:p>
      </dgm:t>
    </dgm:pt>
    <dgm:pt modelId="{E790C7AD-A126-486C-AED6-B3BE9B275617}">
      <dgm:prSet phldrT="[Text]"/>
      <dgm:spPr/>
      <dgm:t>
        <a:bodyPr/>
        <a:lstStyle/>
        <a:p>
          <a:pPr algn="l">
            <a:spcAft>
              <a:spcPct val="15000"/>
            </a:spcAft>
          </a:pPr>
          <a:r>
            <a:rPr lang="en-US" dirty="0"/>
            <a:t>Overview and history of the trades and unions</a:t>
          </a:r>
        </a:p>
      </dgm:t>
    </dgm:pt>
    <dgm:pt modelId="{07C51A7A-D811-4CE9-8839-41F3B02E8C9F}" type="parTrans" cxnId="{90137404-19F6-4097-95CF-CC47C0334622}">
      <dgm:prSet/>
      <dgm:spPr/>
      <dgm:t>
        <a:bodyPr/>
        <a:lstStyle/>
        <a:p>
          <a:endParaRPr lang="en-US"/>
        </a:p>
      </dgm:t>
    </dgm:pt>
    <dgm:pt modelId="{6568798C-6220-4C56-998F-66BD7B8A429B}" type="sibTrans" cxnId="{90137404-19F6-4097-95CF-CC47C0334622}">
      <dgm:prSet/>
      <dgm:spPr/>
      <dgm:t>
        <a:bodyPr/>
        <a:lstStyle/>
        <a:p>
          <a:endParaRPr lang="en-US"/>
        </a:p>
      </dgm:t>
    </dgm:pt>
    <dgm:pt modelId="{17B331AB-7B2B-4D24-9C8E-D6C9A6A72D58}">
      <dgm:prSet phldrT="[Text]"/>
      <dgm:spPr/>
      <dgm:t>
        <a:bodyPr/>
        <a:lstStyle/>
        <a:p>
          <a:pPr algn="l">
            <a:spcAft>
              <a:spcPct val="15000"/>
            </a:spcAft>
          </a:pPr>
          <a:r>
            <a:rPr lang="en-US" dirty="0"/>
            <a:t>Basic components of a blueprint</a:t>
          </a:r>
        </a:p>
      </dgm:t>
    </dgm:pt>
    <dgm:pt modelId="{B911C528-DB89-4205-99B3-CBE104FF4851}" type="parTrans" cxnId="{687D7A38-5816-48A5-B896-6575B90537D7}">
      <dgm:prSet/>
      <dgm:spPr/>
      <dgm:t>
        <a:bodyPr/>
        <a:lstStyle/>
        <a:p>
          <a:endParaRPr lang="en-US"/>
        </a:p>
      </dgm:t>
    </dgm:pt>
    <dgm:pt modelId="{14132B0E-AD34-4EE1-8C0A-9CA29F80741E}" type="sibTrans" cxnId="{687D7A38-5816-48A5-B896-6575B90537D7}">
      <dgm:prSet/>
      <dgm:spPr/>
      <dgm:t>
        <a:bodyPr/>
        <a:lstStyle/>
        <a:p>
          <a:endParaRPr lang="en-US"/>
        </a:p>
      </dgm:t>
    </dgm:pt>
    <dgm:pt modelId="{2CFB3DD4-21BC-4FA8-8DA6-80D194AB88B9}">
      <dgm:prSet phldrT="[Text]"/>
      <dgm:spPr/>
      <dgm:t>
        <a:bodyPr/>
        <a:lstStyle/>
        <a:p>
          <a:pPr algn="l">
            <a:spcAft>
              <a:spcPct val="15000"/>
            </a:spcAft>
          </a:pPr>
          <a:r>
            <a:rPr lang="en-US" dirty="0"/>
            <a:t>Green construction</a:t>
          </a:r>
        </a:p>
      </dgm:t>
    </dgm:pt>
    <dgm:pt modelId="{0D5250E4-9AB6-49E3-B0B3-DE675D2360A7}" type="parTrans" cxnId="{FF067B95-DC92-4EEF-BD00-0F2BB7C6E84C}">
      <dgm:prSet/>
      <dgm:spPr/>
      <dgm:t>
        <a:bodyPr/>
        <a:lstStyle/>
        <a:p>
          <a:endParaRPr lang="en-US"/>
        </a:p>
      </dgm:t>
    </dgm:pt>
    <dgm:pt modelId="{677E0039-12AD-443C-AC76-B75AAFDED21D}" type="sibTrans" cxnId="{FF067B95-DC92-4EEF-BD00-0F2BB7C6E84C}">
      <dgm:prSet/>
      <dgm:spPr/>
      <dgm:t>
        <a:bodyPr/>
        <a:lstStyle/>
        <a:p>
          <a:endParaRPr lang="en-US"/>
        </a:p>
      </dgm:t>
    </dgm:pt>
    <dgm:pt modelId="{83710AC9-6BBE-4A87-A494-BCDF92126874}">
      <dgm:prSet phldrT="[Text]"/>
      <dgm:spPr/>
      <dgm:t>
        <a:bodyPr/>
        <a:lstStyle/>
        <a:p>
          <a:pPr algn="l">
            <a:spcAft>
              <a:spcPct val="15000"/>
            </a:spcAft>
          </a:pPr>
          <a:r>
            <a:rPr lang="en-US" dirty="0"/>
            <a:t>Financial literacy</a:t>
          </a:r>
        </a:p>
      </dgm:t>
    </dgm:pt>
    <dgm:pt modelId="{2CB97B6A-B04F-4A8E-B71B-D3C61E75634B}" type="parTrans" cxnId="{7841E112-6357-4802-9B8C-14B7526C4EAF}">
      <dgm:prSet/>
      <dgm:spPr/>
      <dgm:t>
        <a:bodyPr/>
        <a:lstStyle/>
        <a:p>
          <a:endParaRPr lang="en-US"/>
        </a:p>
      </dgm:t>
    </dgm:pt>
    <dgm:pt modelId="{E4563555-A6DA-4251-8AC4-FFEE264C0053}" type="sibTrans" cxnId="{7841E112-6357-4802-9B8C-14B7526C4EAF}">
      <dgm:prSet/>
      <dgm:spPr/>
      <dgm:t>
        <a:bodyPr/>
        <a:lstStyle/>
        <a:p>
          <a:endParaRPr lang="en-US"/>
        </a:p>
      </dgm:t>
    </dgm:pt>
    <dgm:pt modelId="{520CB7BB-485F-405F-BF6C-E45F39B0412B}">
      <dgm:prSet phldrT="[Text]"/>
      <dgm:spPr/>
      <dgm:t>
        <a:bodyPr/>
        <a:lstStyle/>
        <a:p>
          <a:pPr algn="l">
            <a:spcAft>
              <a:spcPct val="15000"/>
            </a:spcAft>
          </a:pPr>
          <a:r>
            <a:rPr lang="en-US" dirty="0"/>
            <a:t>Construction health and  safety</a:t>
          </a:r>
        </a:p>
      </dgm:t>
    </dgm:pt>
    <dgm:pt modelId="{2CEE3A00-6672-4E75-B85C-7EF66362E550}" type="parTrans" cxnId="{A528C690-019A-4AD7-A73A-31838206F07D}">
      <dgm:prSet/>
      <dgm:spPr/>
      <dgm:t>
        <a:bodyPr/>
        <a:lstStyle/>
        <a:p>
          <a:endParaRPr lang="en-US"/>
        </a:p>
      </dgm:t>
    </dgm:pt>
    <dgm:pt modelId="{1F662141-832A-444E-9CF1-8404A2362AFF}" type="sibTrans" cxnId="{A528C690-019A-4AD7-A73A-31838206F07D}">
      <dgm:prSet/>
      <dgm:spPr/>
      <dgm:t>
        <a:bodyPr/>
        <a:lstStyle/>
        <a:p>
          <a:endParaRPr lang="en-US"/>
        </a:p>
      </dgm:t>
    </dgm:pt>
    <dgm:pt modelId="{9676E9C8-4FAB-443B-9610-143DC9E7346D}">
      <dgm:prSet phldrT="[Text]"/>
      <dgm:spPr/>
      <dgm:t>
        <a:bodyPr/>
        <a:lstStyle/>
        <a:p>
          <a:pPr algn="l">
            <a:spcAft>
              <a:spcPct val="15000"/>
            </a:spcAft>
          </a:pPr>
          <a:r>
            <a:rPr lang="en-US" b="0" i="0" dirty="0"/>
            <a:t>Prepares students for successful transition to college, apprenticeships, and employment</a:t>
          </a:r>
          <a:endParaRPr lang="en-US" dirty="0"/>
        </a:p>
      </dgm:t>
    </dgm:pt>
    <dgm:pt modelId="{7F120B2F-0713-47ED-ABEF-0E75D0D52FAF}" type="parTrans" cxnId="{74CC1573-C58A-447D-A40D-A6CC08D0C47D}">
      <dgm:prSet/>
      <dgm:spPr/>
      <dgm:t>
        <a:bodyPr/>
        <a:lstStyle/>
        <a:p>
          <a:endParaRPr lang="en-US"/>
        </a:p>
      </dgm:t>
    </dgm:pt>
    <dgm:pt modelId="{2BB3AA27-9A11-4405-AEC2-AA592C5C8C85}" type="sibTrans" cxnId="{74CC1573-C58A-447D-A40D-A6CC08D0C47D}">
      <dgm:prSet/>
      <dgm:spPr/>
      <dgm:t>
        <a:bodyPr/>
        <a:lstStyle/>
        <a:p>
          <a:endParaRPr lang="en-US"/>
        </a:p>
      </dgm:t>
    </dgm:pt>
    <dgm:pt modelId="{7DEA48FA-2C28-4775-82DA-E7D958CDF1A2}">
      <dgm:prSet phldrT="[Text]"/>
      <dgm:spPr/>
      <dgm:t>
        <a:bodyPr/>
        <a:lstStyle/>
        <a:p>
          <a:pPr algn="l">
            <a:spcAft>
              <a:spcPct val="15000"/>
            </a:spcAft>
          </a:pPr>
          <a:r>
            <a:rPr lang="en-US" dirty="0"/>
            <a:t>Preparation for entrance into the apprenticeship programs and construction industry </a:t>
          </a:r>
        </a:p>
      </dgm:t>
    </dgm:pt>
    <dgm:pt modelId="{DE7896A6-A426-449E-A5B2-76187BD0959B}" type="parTrans" cxnId="{14DA1C43-FB9F-4B4C-9C13-88C3B90E91BD}">
      <dgm:prSet/>
      <dgm:spPr/>
      <dgm:t>
        <a:bodyPr/>
        <a:lstStyle/>
        <a:p>
          <a:endParaRPr lang="en-US"/>
        </a:p>
      </dgm:t>
    </dgm:pt>
    <dgm:pt modelId="{FEA1ED33-40F5-4D5C-B7AF-4EC3B59ED01C}" type="sibTrans" cxnId="{14DA1C43-FB9F-4B4C-9C13-88C3B90E91BD}">
      <dgm:prSet/>
      <dgm:spPr/>
      <dgm:t>
        <a:bodyPr/>
        <a:lstStyle/>
        <a:p>
          <a:endParaRPr lang="en-US"/>
        </a:p>
      </dgm:t>
    </dgm:pt>
    <dgm:pt modelId="{64E6C9F8-8F77-449A-9675-0FD4C014C4AB}">
      <dgm:prSet phldrT="[Text]"/>
      <dgm:spPr/>
      <dgm:t>
        <a:bodyPr/>
        <a:lstStyle/>
        <a:p>
          <a:pPr algn="l"/>
          <a:r>
            <a:rPr lang="en-US" dirty="0"/>
            <a:t>Exploration of career fields and employment opportunities</a:t>
          </a:r>
        </a:p>
      </dgm:t>
    </dgm:pt>
    <dgm:pt modelId="{C74F0DDB-66C4-4C73-9261-4233B207F54D}" type="parTrans" cxnId="{2B359579-9919-43AE-8EDD-06286E1AA8D1}">
      <dgm:prSet/>
      <dgm:spPr/>
      <dgm:t>
        <a:bodyPr/>
        <a:lstStyle/>
        <a:p>
          <a:endParaRPr lang="en-US"/>
        </a:p>
      </dgm:t>
    </dgm:pt>
    <dgm:pt modelId="{3550AE0E-AD25-4F35-8509-90A5A4673DD0}" type="sibTrans" cxnId="{2B359579-9919-43AE-8EDD-06286E1AA8D1}">
      <dgm:prSet/>
      <dgm:spPr/>
      <dgm:t>
        <a:bodyPr/>
        <a:lstStyle/>
        <a:p>
          <a:endParaRPr lang="en-US"/>
        </a:p>
      </dgm:t>
    </dgm:pt>
    <dgm:pt modelId="{A4778478-A20F-4C1C-ADFE-0AE38BBABD46}">
      <dgm:prSet phldrT="[Text]"/>
      <dgm:spPr/>
      <dgm:t>
        <a:bodyPr/>
        <a:lstStyle/>
        <a:p>
          <a:pPr algn="l"/>
          <a:r>
            <a:rPr lang="en-US" dirty="0"/>
            <a:t>Resume writing, cover letter, interview skills, and employment portfolio</a:t>
          </a:r>
        </a:p>
      </dgm:t>
    </dgm:pt>
    <dgm:pt modelId="{5DDD6E90-142E-432A-BAC4-50D5BC2F6B73}" type="parTrans" cxnId="{8A802185-63F5-41B8-99A0-5F061C993893}">
      <dgm:prSet/>
      <dgm:spPr/>
      <dgm:t>
        <a:bodyPr/>
        <a:lstStyle/>
        <a:p>
          <a:endParaRPr lang="en-US"/>
        </a:p>
      </dgm:t>
    </dgm:pt>
    <dgm:pt modelId="{9DB64129-AAA1-464B-897A-E25F4E5E3FF4}" type="sibTrans" cxnId="{8A802185-63F5-41B8-99A0-5F061C993893}">
      <dgm:prSet/>
      <dgm:spPr/>
      <dgm:t>
        <a:bodyPr/>
        <a:lstStyle/>
        <a:p>
          <a:endParaRPr lang="en-US"/>
        </a:p>
      </dgm:t>
    </dgm:pt>
    <dgm:pt modelId="{986DB9AE-F57A-4D81-995F-93E909333C94}">
      <dgm:prSet phldrT="[Text]"/>
      <dgm:spPr/>
      <dgm:t>
        <a:bodyPr/>
        <a:lstStyle/>
        <a:p>
          <a:pPr algn="l"/>
          <a:r>
            <a:rPr lang="en-US" dirty="0"/>
            <a:t>Internet for use in career exploration</a:t>
          </a:r>
        </a:p>
      </dgm:t>
    </dgm:pt>
    <dgm:pt modelId="{563CE533-2DA5-4CFD-A74F-E37BB9AC3A94}" type="parTrans" cxnId="{963E3AFF-E551-4B20-9629-AA60BB9F13DA}">
      <dgm:prSet/>
      <dgm:spPr/>
      <dgm:t>
        <a:bodyPr/>
        <a:lstStyle/>
        <a:p>
          <a:endParaRPr lang="en-US"/>
        </a:p>
      </dgm:t>
    </dgm:pt>
    <dgm:pt modelId="{17DF6395-879F-4295-9A3F-E749A86B9794}" type="sibTrans" cxnId="{963E3AFF-E551-4B20-9629-AA60BB9F13DA}">
      <dgm:prSet/>
      <dgm:spPr/>
      <dgm:t>
        <a:bodyPr/>
        <a:lstStyle/>
        <a:p>
          <a:endParaRPr lang="en-US"/>
        </a:p>
      </dgm:t>
    </dgm:pt>
    <dgm:pt modelId="{9FCAC282-0B39-44AC-9FC5-43576AAA824E}" type="pres">
      <dgm:prSet presAssocID="{A68D10EB-9A69-47FF-BCBE-16F5D4B4488B}" presName="composite" presStyleCnt="0">
        <dgm:presLayoutVars>
          <dgm:chMax val="1"/>
          <dgm:dir/>
          <dgm:resizeHandles val="exact"/>
        </dgm:presLayoutVars>
      </dgm:prSet>
      <dgm:spPr/>
      <dgm:t>
        <a:bodyPr/>
        <a:lstStyle/>
        <a:p>
          <a:endParaRPr lang="en-US"/>
        </a:p>
      </dgm:t>
    </dgm:pt>
    <dgm:pt modelId="{0E44735D-932F-4CCE-9F40-A4D4A7926B18}" type="pres">
      <dgm:prSet presAssocID="{160C7FE4-826B-4E98-9D86-81A46C025EDC}" presName="roof" presStyleLbl="dkBgShp" presStyleIdx="0" presStyleCnt="2" custLinFactNeighborX="310" custLinFactNeighborY="-516"/>
      <dgm:spPr/>
      <dgm:t>
        <a:bodyPr/>
        <a:lstStyle/>
        <a:p>
          <a:endParaRPr lang="en-US"/>
        </a:p>
      </dgm:t>
    </dgm:pt>
    <dgm:pt modelId="{227A0BB9-966F-4A94-97FD-C3BCEEFBC364}" type="pres">
      <dgm:prSet presAssocID="{160C7FE4-826B-4E98-9D86-81A46C025EDC}" presName="pillars" presStyleCnt="0"/>
      <dgm:spPr/>
    </dgm:pt>
    <dgm:pt modelId="{6B0A38AF-0B1C-4B4F-9192-A66734B7EC63}" type="pres">
      <dgm:prSet presAssocID="{160C7FE4-826B-4E98-9D86-81A46C025EDC}" presName="pillar1" presStyleLbl="node1" presStyleIdx="0" presStyleCnt="4">
        <dgm:presLayoutVars>
          <dgm:bulletEnabled val="1"/>
        </dgm:presLayoutVars>
      </dgm:prSet>
      <dgm:spPr/>
      <dgm:t>
        <a:bodyPr/>
        <a:lstStyle/>
        <a:p>
          <a:endParaRPr lang="en-US"/>
        </a:p>
      </dgm:t>
    </dgm:pt>
    <dgm:pt modelId="{E4A44A3F-AD8F-4343-A91B-E6593403F3AE}" type="pres">
      <dgm:prSet presAssocID="{166F24C0-3F29-4489-9E4B-1ED3673F2737}" presName="pillarX" presStyleLbl="node1" presStyleIdx="1" presStyleCnt="4">
        <dgm:presLayoutVars>
          <dgm:bulletEnabled val="1"/>
        </dgm:presLayoutVars>
      </dgm:prSet>
      <dgm:spPr/>
      <dgm:t>
        <a:bodyPr/>
        <a:lstStyle/>
        <a:p>
          <a:endParaRPr lang="en-US"/>
        </a:p>
      </dgm:t>
    </dgm:pt>
    <dgm:pt modelId="{541431CD-A724-48F9-8C15-E6ACF24E01C7}" type="pres">
      <dgm:prSet presAssocID="{5F8FED3E-5EFC-4865-A550-56F8B241622A}" presName="pillarX" presStyleLbl="node1" presStyleIdx="2" presStyleCnt="4">
        <dgm:presLayoutVars>
          <dgm:bulletEnabled val="1"/>
        </dgm:presLayoutVars>
      </dgm:prSet>
      <dgm:spPr/>
      <dgm:t>
        <a:bodyPr/>
        <a:lstStyle/>
        <a:p>
          <a:endParaRPr lang="en-US"/>
        </a:p>
      </dgm:t>
    </dgm:pt>
    <dgm:pt modelId="{E8A35BA4-E222-4653-8125-33064A8C72FA}" type="pres">
      <dgm:prSet presAssocID="{56581E96-9FDE-423D-9252-DC5B9A65FE21}" presName="pillarX" presStyleLbl="node1" presStyleIdx="3" presStyleCnt="4">
        <dgm:presLayoutVars>
          <dgm:bulletEnabled val="1"/>
        </dgm:presLayoutVars>
      </dgm:prSet>
      <dgm:spPr/>
      <dgm:t>
        <a:bodyPr/>
        <a:lstStyle/>
        <a:p>
          <a:endParaRPr lang="en-US"/>
        </a:p>
      </dgm:t>
    </dgm:pt>
    <dgm:pt modelId="{FA229802-2E89-4396-80DB-7137E3903F70}" type="pres">
      <dgm:prSet presAssocID="{160C7FE4-826B-4E98-9D86-81A46C025EDC}" presName="base" presStyleLbl="dkBgShp" presStyleIdx="1" presStyleCnt="2"/>
      <dgm:spPr/>
    </dgm:pt>
  </dgm:ptLst>
  <dgm:cxnLst>
    <dgm:cxn modelId="{8A802185-63F5-41B8-99A0-5F061C993893}" srcId="{56581E96-9FDE-423D-9252-DC5B9A65FE21}" destId="{A4778478-A20F-4C1C-ADFE-0AE38BBABD46}" srcOrd="2" destOrd="0" parTransId="{5DDD6E90-142E-432A-BAC4-50D5BC2F6B73}" sibTransId="{9DB64129-AAA1-464B-897A-E25F4E5E3FF4}"/>
    <dgm:cxn modelId="{223D9CE5-543D-43F2-A99E-15913740C1A1}" type="presOf" srcId="{166F24C0-3F29-4489-9E4B-1ED3673F2737}" destId="{E4A44A3F-AD8F-4343-A91B-E6593403F3AE}" srcOrd="0" destOrd="0" presId="urn:microsoft.com/office/officeart/2005/8/layout/hList3"/>
    <dgm:cxn modelId="{1B56D020-9428-41CD-80A5-6BCF18315EC8}" type="presOf" srcId="{83710AC9-6BBE-4A87-A494-BCDF92126874}" destId="{E4A44A3F-AD8F-4343-A91B-E6593403F3AE}" srcOrd="0" destOrd="5" presId="urn:microsoft.com/office/officeart/2005/8/layout/hList3"/>
    <dgm:cxn modelId="{FF067B95-DC92-4EEF-BD00-0F2BB7C6E84C}" srcId="{37920229-01C8-4720-B971-DF2A9EE3617A}" destId="{2CFB3DD4-21BC-4FA8-8DA6-80D194AB88B9}" srcOrd="2" destOrd="0" parTransId="{0D5250E4-9AB6-49E3-B0B3-DE675D2360A7}" sibTransId="{677E0039-12AD-443C-AC76-B75AAFDED21D}"/>
    <dgm:cxn modelId="{F91BE8DE-434E-4B41-9A7B-527FB6CEFC91}" type="presOf" srcId="{520CB7BB-485F-405F-BF6C-E45F39B0412B}" destId="{E4A44A3F-AD8F-4343-A91B-E6593403F3AE}" srcOrd="0" destOrd="2" presId="urn:microsoft.com/office/officeart/2005/8/layout/hList3"/>
    <dgm:cxn modelId="{6B080B7F-F529-4F71-8A60-4F82D8B48180}" type="presOf" srcId="{9676E9C8-4FAB-443B-9610-143DC9E7346D}" destId="{541431CD-A724-48F9-8C15-E6ACF24E01C7}" srcOrd="0" destOrd="2" presId="urn:microsoft.com/office/officeart/2005/8/layout/hList3"/>
    <dgm:cxn modelId="{30B9B0B9-11D6-485C-A7EF-921751237B03}" type="presOf" srcId="{A68D10EB-9A69-47FF-BCBE-16F5D4B4488B}" destId="{9FCAC282-0B39-44AC-9FC5-43576AAA824E}" srcOrd="0" destOrd="0" presId="urn:microsoft.com/office/officeart/2005/8/layout/hList3"/>
    <dgm:cxn modelId="{A9FCB39B-2D1B-400D-8855-1C5DBCD6672D}" type="presOf" srcId="{56581E96-9FDE-423D-9252-DC5B9A65FE21}" destId="{E8A35BA4-E222-4653-8125-33064A8C72FA}" srcOrd="0" destOrd="0" presId="urn:microsoft.com/office/officeart/2005/8/layout/hList3"/>
    <dgm:cxn modelId="{34550C8B-5EC5-4836-9F4A-283466900D5A}" srcId="{166F24C0-3F29-4489-9E4B-1ED3673F2737}" destId="{37920229-01C8-4720-B971-DF2A9EE3617A}" srcOrd="0" destOrd="0" parTransId="{E3640771-BB49-46E2-8ED8-F3DAB6277292}" sibTransId="{56F24AB8-1D6F-4378-8DF7-EE6B340A3EEB}"/>
    <dgm:cxn modelId="{7841E112-6357-4802-9B8C-14B7526C4EAF}" srcId="{37920229-01C8-4720-B971-DF2A9EE3617A}" destId="{83710AC9-6BBE-4A87-A494-BCDF92126874}" srcOrd="3" destOrd="0" parTransId="{2CB97B6A-B04F-4A8E-B71B-D3C61E75634B}" sibTransId="{E4563555-A6DA-4251-8AC4-FFEE264C0053}"/>
    <dgm:cxn modelId="{2B359579-9919-43AE-8EDD-06286E1AA8D1}" srcId="{56581E96-9FDE-423D-9252-DC5B9A65FE21}" destId="{64E6C9F8-8F77-449A-9675-0FD4C014C4AB}" srcOrd="1" destOrd="0" parTransId="{C74F0DDB-66C4-4C73-9261-4233B207F54D}" sibTransId="{3550AE0E-AD25-4F35-8509-90A5A4673DD0}"/>
    <dgm:cxn modelId="{EB795656-316C-46FF-AB25-4A414F459D73}" type="presOf" srcId="{5F8FED3E-5EFC-4865-A550-56F8B241622A}" destId="{541431CD-A724-48F9-8C15-E6ACF24E01C7}" srcOrd="0" destOrd="0" presId="urn:microsoft.com/office/officeart/2005/8/layout/hList3"/>
    <dgm:cxn modelId="{A528C690-019A-4AD7-A73A-31838206F07D}" srcId="{37920229-01C8-4720-B971-DF2A9EE3617A}" destId="{520CB7BB-485F-405F-BF6C-E45F39B0412B}" srcOrd="0" destOrd="0" parTransId="{2CEE3A00-6672-4E75-B85C-7EF66362E550}" sibTransId="{1F662141-832A-444E-9CF1-8404A2362AFF}"/>
    <dgm:cxn modelId="{26E42826-7CEF-4C1B-B29D-E8B1278D6BEF}" type="presOf" srcId="{3F5F8B59-4B3E-43AE-B9B4-2E872B641110}" destId="{6B0A38AF-0B1C-4B4F-9192-A66734B7EC63}" srcOrd="0" destOrd="0" presId="urn:microsoft.com/office/officeart/2005/8/layout/hList3"/>
    <dgm:cxn modelId="{14DA1C43-FB9F-4B4C-9C13-88C3B90E91BD}" srcId="{3F5F8B59-4B3E-43AE-B9B4-2E872B641110}" destId="{7DEA48FA-2C28-4775-82DA-E7D958CDF1A2}" srcOrd="2" destOrd="0" parTransId="{DE7896A6-A426-449E-A5B2-76187BD0959B}" sibTransId="{FEA1ED33-40F5-4D5C-B7AF-4EC3B59ED01C}"/>
    <dgm:cxn modelId="{1CC276D4-51BB-44CA-9CF0-D11155BDBE94}" srcId="{A68D10EB-9A69-47FF-BCBE-16F5D4B4488B}" destId="{160C7FE4-826B-4E98-9D86-81A46C025EDC}" srcOrd="0" destOrd="0" parTransId="{4713E2D2-CEDF-4FE2-8345-F8C935E42055}" sibTransId="{4C9E4A2D-F407-4B52-8FCB-843BFB1FE69E}"/>
    <dgm:cxn modelId="{FDEDCAFA-E4CB-42DC-94BF-D648F2CFC120}" type="presOf" srcId="{E790C7AD-A126-486C-AED6-B3BE9B275617}" destId="{6B0A38AF-0B1C-4B4F-9192-A66734B7EC63}" srcOrd="0" destOrd="2" presId="urn:microsoft.com/office/officeart/2005/8/layout/hList3"/>
    <dgm:cxn modelId="{FFD77519-6CED-4563-B176-A2734043C9C4}" srcId="{160C7FE4-826B-4E98-9D86-81A46C025EDC}" destId="{3F5F8B59-4B3E-43AE-B9B4-2E872B641110}" srcOrd="0" destOrd="0" parTransId="{D647DE92-4E2D-4744-AED3-BE4701093979}" sibTransId="{AB9EFAE5-62C9-4A04-9964-65E078E7EBD7}"/>
    <dgm:cxn modelId="{2CD3A0CB-FC56-4C83-8C3A-00A26D6BA56C}" type="presOf" srcId="{0CB4B63D-89A9-4451-AD27-1B2963EFC629}" destId="{6B0A38AF-0B1C-4B4F-9192-A66734B7EC63}" srcOrd="0" destOrd="1" presId="urn:microsoft.com/office/officeart/2005/8/layout/hList3"/>
    <dgm:cxn modelId="{A6AD581E-8FA5-4483-B1E9-38498A8AF446}" type="presOf" srcId="{64E6C9F8-8F77-449A-9675-0FD4C014C4AB}" destId="{E8A35BA4-E222-4653-8125-33064A8C72FA}" srcOrd="0" destOrd="2" presId="urn:microsoft.com/office/officeart/2005/8/layout/hList3"/>
    <dgm:cxn modelId="{415D62E8-1D49-4C9D-8E7A-A1749DB0C3C1}" srcId="{160C7FE4-826B-4E98-9D86-81A46C025EDC}" destId="{56581E96-9FDE-423D-9252-DC5B9A65FE21}" srcOrd="3" destOrd="0" parTransId="{4CD59675-906C-48B8-81B9-AE23D0C68102}" sibTransId="{B17054E3-5985-4AB8-AD37-5AB7A0146922}"/>
    <dgm:cxn modelId="{9B7B263B-C97D-4DE4-B1B9-7DAFC03D47BA}" srcId="{5F8FED3E-5EFC-4865-A550-56F8B241622A}" destId="{EE108E1C-DA00-4DD9-9406-A1D58C6FF5DD}" srcOrd="0" destOrd="0" parTransId="{BA9F75E8-317D-45D9-915E-4843AFC8D503}" sibTransId="{5DF36A67-C149-46D1-9C05-CD63FCF4C599}"/>
    <dgm:cxn modelId="{3053409D-53FD-4117-A558-893A208AC1FB}" type="presOf" srcId="{1F40AA53-CC1C-4D63-B1DF-B865DCF40AC8}" destId="{E8A35BA4-E222-4653-8125-33064A8C72FA}" srcOrd="0" destOrd="1" presId="urn:microsoft.com/office/officeart/2005/8/layout/hList3"/>
    <dgm:cxn modelId="{74CC1573-C58A-447D-A40D-A6CC08D0C47D}" srcId="{5F8FED3E-5EFC-4865-A550-56F8B241622A}" destId="{9676E9C8-4FAB-443B-9610-143DC9E7346D}" srcOrd="1" destOrd="0" parTransId="{7F120B2F-0713-47ED-ABEF-0E75D0D52FAF}" sibTransId="{2BB3AA27-9A11-4405-AEC2-AA592C5C8C85}"/>
    <dgm:cxn modelId="{56B56BD7-2DCE-43F3-A26C-80A3594A80B1}" srcId="{160C7FE4-826B-4E98-9D86-81A46C025EDC}" destId="{5F8FED3E-5EFC-4865-A550-56F8B241622A}" srcOrd="2" destOrd="0" parTransId="{9BE862B5-3BD8-4A01-8B35-E43969572F7A}" sibTransId="{71A9A94A-DFCA-455D-91AE-741233136C3D}"/>
    <dgm:cxn modelId="{2F7A335D-0AAE-45A3-9B9E-9A7772098EF6}" type="presOf" srcId="{A4778478-A20F-4C1C-ADFE-0AE38BBABD46}" destId="{E8A35BA4-E222-4653-8125-33064A8C72FA}" srcOrd="0" destOrd="3" presId="urn:microsoft.com/office/officeart/2005/8/layout/hList3"/>
    <dgm:cxn modelId="{90137404-19F6-4097-95CF-CC47C0334622}" srcId="{3F5F8B59-4B3E-43AE-B9B4-2E872B641110}" destId="{E790C7AD-A126-486C-AED6-B3BE9B275617}" srcOrd="1" destOrd="0" parTransId="{07C51A7A-D811-4CE9-8839-41F3B02E8C9F}" sibTransId="{6568798C-6220-4C56-998F-66BD7B8A429B}"/>
    <dgm:cxn modelId="{EBC01048-DED5-4997-B63E-DC269DC7BD8B}" type="presOf" srcId="{7DEA48FA-2C28-4775-82DA-E7D958CDF1A2}" destId="{6B0A38AF-0B1C-4B4F-9192-A66734B7EC63}" srcOrd="0" destOrd="3" presId="urn:microsoft.com/office/officeart/2005/8/layout/hList3"/>
    <dgm:cxn modelId="{E5C44030-4849-4DD8-BB2F-FEFE5BECFF58}" type="presOf" srcId="{EE108E1C-DA00-4DD9-9406-A1D58C6FF5DD}" destId="{541431CD-A724-48F9-8C15-E6ACF24E01C7}" srcOrd="0" destOrd="1" presId="urn:microsoft.com/office/officeart/2005/8/layout/hList3"/>
    <dgm:cxn modelId="{B1D33F9A-8474-42AC-9516-71016E298C0D}" srcId="{56581E96-9FDE-423D-9252-DC5B9A65FE21}" destId="{1F40AA53-CC1C-4D63-B1DF-B865DCF40AC8}" srcOrd="0" destOrd="0" parTransId="{87601D7F-C0D8-47EB-ACAF-FF33B239CCF1}" sibTransId="{D4721DAA-E14E-425D-ABF7-9188979C2E31}"/>
    <dgm:cxn modelId="{AB34D618-567D-4653-A834-1C6617719027}" type="presOf" srcId="{160C7FE4-826B-4E98-9D86-81A46C025EDC}" destId="{0E44735D-932F-4CCE-9F40-A4D4A7926B18}" srcOrd="0" destOrd="0" presId="urn:microsoft.com/office/officeart/2005/8/layout/hList3"/>
    <dgm:cxn modelId="{61E77E27-CA0E-4237-A91A-7533C50A6083}" type="presOf" srcId="{2CFB3DD4-21BC-4FA8-8DA6-80D194AB88B9}" destId="{E4A44A3F-AD8F-4343-A91B-E6593403F3AE}" srcOrd="0" destOrd="4" presId="urn:microsoft.com/office/officeart/2005/8/layout/hList3"/>
    <dgm:cxn modelId="{963E3AFF-E551-4B20-9629-AA60BB9F13DA}" srcId="{56581E96-9FDE-423D-9252-DC5B9A65FE21}" destId="{986DB9AE-F57A-4D81-995F-93E909333C94}" srcOrd="3" destOrd="0" parTransId="{563CE533-2DA5-4CFD-A74F-E37BB9AC3A94}" sibTransId="{17DF6395-879F-4295-9A3F-E749A86B9794}"/>
    <dgm:cxn modelId="{65672FB5-8AF6-4750-9E02-F80D35A700C3}" type="presOf" srcId="{986DB9AE-F57A-4D81-995F-93E909333C94}" destId="{E8A35BA4-E222-4653-8125-33064A8C72FA}" srcOrd="0" destOrd="4" presId="urn:microsoft.com/office/officeart/2005/8/layout/hList3"/>
    <dgm:cxn modelId="{9DDC2237-6D1B-4C1F-9AB5-57857689A22B}" type="presOf" srcId="{17B331AB-7B2B-4D24-9C8E-D6C9A6A72D58}" destId="{E4A44A3F-AD8F-4343-A91B-E6593403F3AE}" srcOrd="0" destOrd="3" presId="urn:microsoft.com/office/officeart/2005/8/layout/hList3"/>
    <dgm:cxn modelId="{687D7A38-5816-48A5-B896-6575B90537D7}" srcId="{37920229-01C8-4720-B971-DF2A9EE3617A}" destId="{17B331AB-7B2B-4D24-9C8E-D6C9A6A72D58}" srcOrd="1" destOrd="0" parTransId="{B911C528-DB89-4205-99B3-CBE104FF4851}" sibTransId="{14132B0E-AD34-4EE1-8C0A-9CA29F80741E}"/>
    <dgm:cxn modelId="{1C8F1985-4F9C-4829-ACA1-6F7591499089}" srcId="{160C7FE4-826B-4E98-9D86-81A46C025EDC}" destId="{166F24C0-3F29-4489-9E4B-1ED3673F2737}" srcOrd="1" destOrd="0" parTransId="{E41BC77F-8722-48BF-A025-C68D6F388D74}" sibTransId="{93FC262D-82E1-4B7F-9338-A69F5573E8D0}"/>
    <dgm:cxn modelId="{100FB90E-4BD7-4803-8DD4-1D27E4946523}" srcId="{3F5F8B59-4B3E-43AE-B9B4-2E872B641110}" destId="{0CB4B63D-89A9-4451-AD27-1B2963EFC629}" srcOrd="0" destOrd="0" parTransId="{B807C88A-C6FF-4668-9329-4043D50EBFF5}" sibTransId="{BDCBD061-9736-43D7-A5A1-07D3119F8EF6}"/>
    <dgm:cxn modelId="{0FEB8BFF-C58A-430D-A0DA-8142CFDAC538}" type="presOf" srcId="{37920229-01C8-4720-B971-DF2A9EE3617A}" destId="{E4A44A3F-AD8F-4343-A91B-E6593403F3AE}" srcOrd="0" destOrd="1" presId="urn:microsoft.com/office/officeart/2005/8/layout/hList3"/>
    <dgm:cxn modelId="{964180DD-2947-4438-91E6-46E2E6E7AE5E}" type="presParOf" srcId="{9FCAC282-0B39-44AC-9FC5-43576AAA824E}" destId="{0E44735D-932F-4CCE-9F40-A4D4A7926B18}" srcOrd="0" destOrd="0" presId="urn:microsoft.com/office/officeart/2005/8/layout/hList3"/>
    <dgm:cxn modelId="{162871B2-3BF2-41F8-B84C-4E2085E66727}" type="presParOf" srcId="{9FCAC282-0B39-44AC-9FC5-43576AAA824E}" destId="{227A0BB9-966F-4A94-97FD-C3BCEEFBC364}" srcOrd="1" destOrd="0" presId="urn:microsoft.com/office/officeart/2005/8/layout/hList3"/>
    <dgm:cxn modelId="{349BC841-FB13-47F5-BBC7-45FDAB25D830}" type="presParOf" srcId="{227A0BB9-966F-4A94-97FD-C3BCEEFBC364}" destId="{6B0A38AF-0B1C-4B4F-9192-A66734B7EC63}" srcOrd="0" destOrd="0" presId="urn:microsoft.com/office/officeart/2005/8/layout/hList3"/>
    <dgm:cxn modelId="{3741C1F0-74DD-41DD-98F1-4F34574DAA1C}" type="presParOf" srcId="{227A0BB9-966F-4A94-97FD-C3BCEEFBC364}" destId="{E4A44A3F-AD8F-4343-A91B-E6593403F3AE}" srcOrd="1" destOrd="0" presId="urn:microsoft.com/office/officeart/2005/8/layout/hList3"/>
    <dgm:cxn modelId="{329BDC35-D612-4E5D-8068-5166C9A2D835}" type="presParOf" srcId="{227A0BB9-966F-4A94-97FD-C3BCEEFBC364}" destId="{541431CD-A724-48F9-8C15-E6ACF24E01C7}" srcOrd="2" destOrd="0" presId="urn:microsoft.com/office/officeart/2005/8/layout/hList3"/>
    <dgm:cxn modelId="{936512A1-1889-409F-A686-33D343DC8ADD}" type="presParOf" srcId="{227A0BB9-966F-4A94-97FD-C3BCEEFBC364}" destId="{E8A35BA4-E222-4653-8125-33064A8C72FA}" srcOrd="3" destOrd="0" presId="urn:microsoft.com/office/officeart/2005/8/layout/hList3"/>
    <dgm:cxn modelId="{E9747B2E-C5DA-4B36-95D1-9BEECDDF0521}" type="presParOf" srcId="{9FCAC282-0B39-44AC-9FC5-43576AAA824E}" destId="{FA229802-2E89-4396-80DB-7137E3903F7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250B0-8D6F-47D7-8CBB-E4744ED10257}">
      <dsp:nvSpPr>
        <dsp:cNvPr id="0" name=""/>
        <dsp:cNvSpPr/>
      </dsp:nvSpPr>
      <dsp:spPr>
        <a:xfrm>
          <a:off x="9189" y="1322987"/>
          <a:ext cx="208672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a:t>Reading</a:t>
          </a:r>
        </a:p>
      </dsp:txBody>
      <dsp:txXfrm>
        <a:off x="9189" y="1322987"/>
        <a:ext cx="2086727" cy="1287000"/>
      </dsp:txXfrm>
    </dsp:sp>
    <dsp:sp modelId="{B8899927-C5B1-48C0-BA3B-06C2B8AE4216}">
      <dsp:nvSpPr>
        <dsp:cNvPr id="0" name=""/>
        <dsp:cNvSpPr/>
      </dsp:nvSpPr>
      <dsp:spPr>
        <a:xfrm>
          <a:off x="2114304" y="1164962"/>
          <a:ext cx="263002" cy="1429970"/>
        </a:xfrm>
        <a:prstGeom prst="leftBrace">
          <a:avLst>
            <a:gd name="adj1" fmla="val 35000"/>
            <a:gd name="adj2" fmla="val 50000"/>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E9B36-FA45-4772-8EF5-D393E947AF19}">
      <dsp:nvSpPr>
        <dsp:cNvPr id="0" name=""/>
        <dsp:cNvSpPr/>
      </dsp:nvSpPr>
      <dsp:spPr>
        <a:xfrm>
          <a:off x="2516670" y="1175225"/>
          <a:ext cx="5675899" cy="136743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i="0" u="none" kern="1200" dirty="0"/>
            <a:t>Contextualized reading skills to prepare students for biological lab and lectures</a:t>
          </a:r>
          <a:endParaRPr lang="en-US" sz="2000" kern="1200" dirty="0"/>
        </a:p>
        <a:p>
          <a:pPr marL="228600" lvl="1" indent="-228600" algn="l" defTabSz="889000">
            <a:lnSpc>
              <a:spcPct val="90000"/>
            </a:lnSpc>
            <a:spcBef>
              <a:spcPct val="0"/>
            </a:spcBef>
            <a:spcAft>
              <a:spcPct val="15000"/>
            </a:spcAft>
            <a:buChar char="••"/>
          </a:pPr>
          <a:r>
            <a:rPr lang="en-US" sz="2000" kern="1200" dirty="0"/>
            <a:t>Interpreting graphs and diagrams</a:t>
          </a:r>
        </a:p>
        <a:p>
          <a:pPr marL="228600" lvl="1" indent="-228600" algn="l" defTabSz="889000">
            <a:lnSpc>
              <a:spcPct val="90000"/>
            </a:lnSpc>
            <a:spcBef>
              <a:spcPct val="0"/>
            </a:spcBef>
            <a:spcAft>
              <a:spcPct val="15000"/>
            </a:spcAft>
            <a:buChar char="••"/>
          </a:pPr>
          <a:r>
            <a:rPr lang="en-US" sz="2000" kern="1200" dirty="0"/>
            <a:t>Analyzing text</a:t>
          </a:r>
        </a:p>
      </dsp:txBody>
      <dsp:txXfrm>
        <a:off x="2516670" y="1175225"/>
        <a:ext cx="5675899" cy="1367437"/>
      </dsp:txXfrm>
    </dsp:sp>
    <dsp:sp modelId="{06F05620-93A2-4043-B82C-32047D49EDD3}">
      <dsp:nvSpPr>
        <dsp:cNvPr id="0" name=""/>
        <dsp:cNvSpPr/>
      </dsp:nvSpPr>
      <dsp:spPr>
        <a:xfrm>
          <a:off x="0" y="2450672"/>
          <a:ext cx="208672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a:t>Study Skills</a:t>
          </a:r>
        </a:p>
      </dsp:txBody>
      <dsp:txXfrm>
        <a:off x="0" y="2450672"/>
        <a:ext cx="2086727" cy="1287000"/>
      </dsp:txXfrm>
    </dsp:sp>
    <dsp:sp modelId="{2745B9D2-5567-4526-8A95-DE2553BE350C}">
      <dsp:nvSpPr>
        <dsp:cNvPr id="0" name=""/>
        <dsp:cNvSpPr/>
      </dsp:nvSpPr>
      <dsp:spPr>
        <a:xfrm>
          <a:off x="2013191" y="2746064"/>
          <a:ext cx="417345" cy="1287000"/>
        </a:xfrm>
        <a:prstGeom prst="leftBrace">
          <a:avLst>
            <a:gd name="adj1" fmla="val 35000"/>
            <a:gd name="adj2" fmla="val 50000"/>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B9631-E8D3-4A1B-A044-51B0C8418FC3}">
      <dsp:nvSpPr>
        <dsp:cNvPr id="0" name=""/>
        <dsp:cNvSpPr/>
      </dsp:nvSpPr>
      <dsp:spPr>
        <a:xfrm>
          <a:off x="2496354" y="2738085"/>
          <a:ext cx="5675899" cy="12870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Study plan for managing time wisely </a:t>
          </a:r>
        </a:p>
        <a:p>
          <a:pPr marL="228600" lvl="1" indent="-228600" algn="l" defTabSz="977900">
            <a:lnSpc>
              <a:spcPct val="90000"/>
            </a:lnSpc>
            <a:spcBef>
              <a:spcPct val="0"/>
            </a:spcBef>
            <a:spcAft>
              <a:spcPct val="15000"/>
            </a:spcAft>
            <a:buChar char="••"/>
          </a:pPr>
          <a:r>
            <a:rPr lang="en-US" sz="2200" kern="1200" dirty="0"/>
            <a:t>Memorization techniques</a:t>
          </a:r>
        </a:p>
        <a:p>
          <a:pPr marL="228600" lvl="1" indent="-228600" algn="l" defTabSz="977900">
            <a:lnSpc>
              <a:spcPct val="90000"/>
            </a:lnSpc>
            <a:spcBef>
              <a:spcPct val="0"/>
            </a:spcBef>
            <a:spcAft>
              <a:spcPct val="15000"/>
            </a:spcAft>
            <a:buChar char="••"/>
          </a:pPr>
          <a:r>
            <a:rPr lang="en-US" sz="2200" kern="1200" dirty="0"/>
            <a:t>Test taking techniques for exams</a:t>
          </a:r>
        </a:p>
      </dsp:txBody>
      <dsp:txXfrm>
        <a:off x="2496354" y="2738085"/>
        <a:ext cx="5675899" cy="128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82F8-0D77-4362-ABED-266C51B45192}">
      <dsp:nvSpPr>
        <dsp:cNvPr id="0" name=""/>
        <dsp:cNvSpPr/>
      </dsp:nvSpPr>
      <dsp:spPr>
        <a:xfrm>
          <a:off x="0" y="153654"/>
          <a:ext cx="1600043" cy="1185031"/>
        </a:xfrm>
        <a:prstGeom prst="roundRect">
          <a:avLst>
            <a:gd name="adj" fmla="val 10000"/>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Prepare students to be college ready in CTE credit coursework by decreasing the skill gap  </a:t>
          </a:r>
        </a:p>
      </dsp:txBody>
      <dsp:txXfrm>
        <a:off x="34708" y="188362"/>
        <a:ext cx="1530627" cy="1115615"/>
      </dsp:txXfrm>
    </dsp:sp>
    <dsp:sp modelId="{8CB546F3-187A-4454-B854-C74ADCBC5650}">
      <dsp:nvSpPr>
        <dsp:cNvPr id="0" name=""/>
        <dsp:cNvSpPr/>
      </dsp:nvSpPr>
      <dsp:spPr>
        <a:xfrm rot="13872">
          <a:off x="1760960" y="552331"/>
          <a:ext cx="341151" cy="39681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60960" y="631487"/>
        <a:ext cx="238806" cy="238086"/>
      </dsp:txXfrm>
    </dsp:sp>
    <dsp:sp modelId="{7C9F8161-52A6-4E1A-83EA-B3F092970655}">
      <dsp:nvSpPr>
        <dsp:cNvPr id="0" name=""/>
        <dsp:cNvSpPr/>
      </dsp:nvSpPr>
      <dsp:spPr>
        <a:xfrm>
          <a:off x="2243719" y="162708"/>
          <a:ext cx="1600043" cy="1185031"/>
        </a:xfrm>
        <a:prstGeom prst="roundRect">
          <a:avLst>
            <a:gd name="adj" fmla="val 10000"/>
          </a:avLst>
        </a:prstGeom>
        <a:solidFill>
          <a:schemeClr val="accent1">
            <a:shade val="80000"/>
            <a:hueOff val="232767"/>
            <a:satOff val="-15854"/>
            <a:lumOff val="11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a:t>Regional collaboration among adult education/ noncredit programs</a:t>
          </a:r>
          <a:endParaRPr lang="en-US" sz="1200" b="1" kern="1200" dirty="0"/>
        </a:p>
      </dsp:txBody>
      <dsp:txXfrm>
        <a:off x="2278427" y="197416"/>
        <a:ext cx="1530627" cy="1115615"/>
      </dsp:txXfrm>
    </dsp:sp>
    <dsp:sp modelId="{CA0D67F8-AF9F-49BC-B450-4B86C05A778B}">
      <dsp:nvSpPr>
        <dsp:cNvPr id="0" name=""/>
        <dsp:cNvSpPr/>
      </dsp:nvSpPr>
      <dsp:spPr>
        <a:xfrm>
          <a:off x="4003767" y="556819"/>
          <a:ext cx="339209" cy="396810"/>
        </a:xfrm>
        <a:prstGeom prst="rightArrow">
          <a:avLst>
            <a:gd name="adj1" fmla="val 60000"/>
            <a:gd name="adj2" fmla="val 50000"/>
          </a:avLst>
        </a:prstGeom>
        <a:solidFill>
          <a:schemeClr val="accent1">
            <a:shade val="90000"/>
            <a:hueOff val="349133"/>
            <a:satOff val="-23465"/>
            <a:lumOff val="165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003767" y="636181"/>
        <a:ext cx="237446" cy="238086"/>
      </dsp:txXfrm>
    </dsp:sp>
    <dsp:sp modelId="{885C96B5-9774-4932-A212-B2D863E07CCB}">
      <dsp:nvSpPr>
        <dsp:cNvPr id="0" name=""/>
        <dsp:cNvSpPr/>
      </dsp:nvSpPr>
      <dsp:spPr>
        <a:xfrm>
          <a:off x="4483780" y="162708"/>
          <a:ext cx="1600043" cy="1185031"/>
        </a:xfrm>
        <a:prstGeom prst="roundRect">
          <a:avLst>
            <a:gd name="adj" fmla="val 10000"/>
          </a:avLst>
        </a:prstGeom>
        <a:solidFill>
          <a:schemeClr val="accent1">
            <a:shade val="80000"/>
            <a:hueOff val="465535"/>
            <a:satOff val="-31708"/>
            <a:lumOff val="234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Develop noncredit contextualized basic skills </a:t>
          </a:r>
          <a:r>
            <a:rPr lang="en-US" sz="1200" b="1" kern="1200" dirty="0" err="1"/>
            <a:t>bootcamps</a:t>
          </a:r>
          <a:r>
            <a:rPr lang="en-US" sz="1200" b="1" kern="1200" dirty="0"/>
            <a:t> through curriculum development  </a:t>
          </a:r>
        </a:p>
      </dsp:txBody>
      <dsp:txXfrm>
        <a:off x="4518488" y="197416"/>
        <a:ext cx="1530627" cy="1115615"/>
      </dsp:txXfrm>
    </dsp:sp>
    <dsp:sp modelId="{70DC93CF-AA8D-4EED-A6DD-C95EF3D5AA75}">
      <dsp:nvSpPr>
        <dsp:cNvPr id="0" name=""/>
        <dsp:cNvSpPr/>
      </dsp:nvSpPr>
      <dsp:spPr>
        <a:xfrm>
          <a:off x="6243827" y="556819"/>
          <a:ext cx="339209" cy="396810"/>
        </a:xfrm>
        <a:prstGeom prst="rightArrow">
          <a:avLst>
            <a:gd name="adj1" fmla="val 60000"/>
            <a:gd name="adj2" fmla="val 50000"/>
          </a:avLst>
        </a:prstGeom>
        <a:solidFill>
          <a:schemeClr val="accent1">
            <a:shade val="90000"/>
            <a:hueOff val="698265"/>
            <a:satOff val="-46931"/>
            <a:lumOff val="331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243827" y="636181"/>
        <a:ext cx="237446" cy="238086"/>
      </dsp:txXfrm>
    </dsp:sp>
    <dsp:sp modelId="{5C0ACFA5-3B2D-4CBC-81BF-0F0909669027}">
      <dsp:nvSpPr>
        <dsp:cNvPr id="0" name=""/>
        <dsp:cNvSpPr/>
      </dsp:nvSpPr>
      <dsp:spPr>
        <a:xfrm>
          <a:off x="6723840" y="162708"/>
          <a:ext cx="1600043" cy="1185031"/>
        </a:xfrm>
        <a:prstGeom prst="roundRect">
          <a:avLst>
            <a:gd name="adj" fmla="val 10000"/>
          </a:avLst>
        </a:prstGeom>
        <a:solidFill>
          <a:schemeClr val="accent1">
            <a:shade val="80000"/>
            <a:hueOff val="698302"/>
            <a:satOff val="-47562"/>
            <a:lumOff val="351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Engagement into Guided Pathways (local integration)</a:t>
          </a:r>
        </a:p>
      </dsp:txBody>
      <dsp:txXfrm>
        <a:off x="6758548" y="197416"/>
        <a:ext cx="1530627" cy="1115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05F81-FB85-4F58-AFB8-6B17423B4BB7}">
      <dsp:nvSpPr>
        <dsp:cNvPr id="0" name=""/>
        <dsp:cNvSpPr/>
      </dsp:nvSpPr>
      <dsp:spPr>
        <a:xfrm>
          <a:off x="36" y="199725"/>
          <a:ext cx="3525105" cy="5760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Contextualized Courses </a:t>
          </a:r>
        </a:p>
      </dsp:txBody>
      <dsp:txXfrm>
        <a:off x="36" y="199725"/>
        <a:ext cx="3525105" cy="576000"/>
      </dsp:txXfrm>
    </dsp:sp>
    <dsp:sp modelId="{D9EBD690-D05A-408D-B1D9-2C325E4B3DF8}">
      <dsp:nvSpPr>
        <dsp:cNvPr id="0" name=""/>
        <dsp:cNvSpPr/>
      </dsp:nvSpPr>
      <dsp:spPr>
        <a:xfrm>
          <a:off x="36" y="775725"/>
          <a:ext cx="3525105" cy="204159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Reading &amp; Writing </a:t>
          </a:r>
        </a:p>
        <a:p>
          <a:pPr marL="228600" lvl="1" indent="-228600" algn="l" defTabSz="889000">
            <a:lnSpc>
              <a:spcPct val="90000"/>
            </a:lnSpc>
            <a:spcBef>
              <a:spcPct val="0"/>
            </a:spcBef>
            <a:spcAft>
              <a:spcPct val="15000"/>
            </a:spcAft>
            <a:buChar char="••"/>
          </a:pPr>
          <a:r>
            <a:rPr lang="en-US" sz="2000" kern="1200" dirty="0"/>
            <a:t>Math </a:t>
          </a:r>
        </a:p>
        <a:p>
          <a:pPr marL="228600" lvl="1" indent="-228600" algn="l" defTabSz="889000">
            <a:lnSpc>
              <a:spcPct val="90000"/>
            </a:lnSpc>
            <a:spcBef>
              <a:spcPct val="0"/>
            </a:spcBef>
            <a:spcAft>
              <a:spcPct val="15000"/>
            </a:spcAft>
            <a:buChar char="••"/>
          </a:pPr>
          <a:r>
            <a:rPr lang="en-US" sz="2000" kern="1200" dirty="0"/>
            <a:t>English for Special Uses  </a:t>
          </a:r>
        </a:p>
        <a:p>
          <a:pPr marL="228600" lvl="1" indent="-228600" algn="l" defTabSz="889000">
            <a:lnSpc>
              <a:spcPct val="90000"/>
            </a:lnSpc>
            <a:spcBef>
              <a:spcPct val="0"/>
            </a:spcBef>
            <a:spcAft>
              <a:spcPct val="15000"/>
            </a:spcAft>
            <a:buChar char="••"/>
          </a:pPr>
          <a:r>
            <a:rPr lang="en-US" sz="2000" kern="1200" dirty="0"/>
            <a:t>Career Development </a:t>
          </a:r>
        </a:p>
        <a:p>
          <a:pPr marL="228600" lvl="1" indent="-228600" algn="l" defTabSz="889000">
            <a:lnSpc>
              <a:spcPct val="90000"/>
            </a:lnSpc>
            <a:spcBef>
              <a:spcPct val="0"/>
            </a:spcBef>
            <a:spcAft>
              <a:spcPct val="15000"/>
            </a:spcAft>
            <a:buChar char="••"/>
          </a:pPr>
          <a:r>
            <a:rPr lang="en-US" sz="2000" kern="1200" dirty="0"/>
            <a:t>Computer Skills </a:t>
          </a:r>
        </a:p>
      </dsp:txBody>
      <dsp:txXfrm>
        <a:off x="36" y="775725"/>
        <a:ext cx="3525105" cy="2041593"/>
      </dsp:txXfrm>
    </dsp:sp>
    <dsp:sp modelId="{0E7C4446-6940-4C75-954B-D839D2124A13}">
      <dsp:nvSpPr>
        <dsp:cNvPr id="0" name=""/>
        <dsp:cNvSpPr/>
      </dsp:nvSpPr>
      <dsp:spPr>
        <a:xfrm>
          <a:off x="4018657" y="199725"/>
          <a:ext cx="3525105" cy="576000"/>
        </a:xfrm>
        <a:prstGeom prst="rect">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Regional Collaboration </a:t>
          </a:r>
        </a:p>
      </dsp:txBody>
      <dsp:txXfrm>
        <a:off x="4018657" y="199725"/>
        <a:ext cx="3525105" cy="576000"/>
      </dsp:txXfrm>
    </dsp:sp>
    <dsp:sp modelId="{DE5DFDB9-213E-4BC1-9C91-F54659D12F9F}">
      <dsp:nvSpPr>
        <dsp:cNvPr id="0" name=""/>
        <dsp:cNvSpPr/>
      </dsp:nvSpPr>
      <dsp:spPr>
        <a:xfrm>
          <a:off x="4018657" y="775725"/>
          <a:ext cx="3525105" cy="2041593"/>
        </a:xfrm>
        <a:prstGeom prst="rect">
          <a:avLst/>
        </a:prstGeom>
        <a:solidFill>
          <a:schemeClr val="accent2">
            <a:tint val="40000"/>
            <a:alpha val="90000"/>
            <a:hueOff val="-20604188"/>
            <a:satOff val="1061"/>
            <a:lumOff val="55"/>
            <a:alphaOff val="0"/>
          </a:schemeClr>
        </a:solidFill>
        <a:ln w="19050" cap="rnd" cmpd="sng" algn="ctr">
          <a:solidFill>
            <a:schemeClr val="accent2">
              <a:tint val="40000"/>
              <a:alpha val="90000"/>
              <a:hueOff val="-20604188"/>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Worked with colleges to develop contextualized courses</a:t>
          </a:r>
        </a:p>
        <a:p>
          <a:pPr marL="228600" lvl="1" indent="-228600" algn="l" defTabSz="889000">
            <a:lnSpc>
              <a:spcPct val="90000"/>
            </a:lnSpc>
            <a:spcBef>
              <a:spcPct val="0"/>
            </a:spcBef>
            <a:spcAft>
              <a:spcPct val="15000"/>
            </a:spcAft>
            <a:buChar char="••"/>
          </a:pPr>
          <a:r>
            <a:rPr lang="en-US" sz="2000" kern="1200" dirty="0"/>
            <a:t>Held regional faculty work group meetings to review the curriculum</a:t>
          </a:r>
        </a:p>
      </dsp:txBody>
      <dsp:txXfrm>
        <a:off x="4018657" y="775725"/>
        <a:ext cx="3525105" cy="2041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4735D-932F-4CCE-9F40-A4D4A7926B18}">
      <dsp:nvSpPr>
        <dsp:cNvPr id="0" name=""/>
        <dsp:cNvSpPr/>
      </dsp:nvSpPr>
      <dsp:spPr>
        <a:xfrm>
          <a:off x="0" y="0"/>
          <a:ext cx="8620005" cy="12872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a:t>Pre-Apprenticeship Certificate </a:t>
          </a:r>
        </a:p>
      </dsp:txBody>
      <dsp:txXfrm>
        <a:off x="0" y="0"/>
        <a:ext cx="8620005" cy="1287201"/>
      </dsp:txXfrm>
    </dsp:sp>
    <dsp:sp modelId="{6B0A38AF-0B1C-4B4F-9192-A66734B7EC63}">
      <dsp:nvSpPr>
        <dsp:cNvPr id="0" name=""/>
        <dsp:cNvSpPr/>
      </dsp:nvSpPr>
      <dsp:spPr>
        <a:xfrm>
          <a:off x="0" y="1287201"/>
          <a:ext cx="2155001" cy="270312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ts val="0"/>
            </a:spcAft>
          </a:pPr>
          <a:r>
            <a:rPr lang="en-US" sz="1600" b="1" kern="1200" dirty="0"/>
            <a:t>Intro to Trades 1</a:t>
          </a:r>
        </a:p>
        <a:p>
          <a:pPr lvl="0" algn="ctr" defTabSz="711200">
            <a:lnSpc>
              <a:spcPct val="90000"/>
            </a:lnSpc>
            <a:spcBef>
              <a:spcPct val="0"/>
            </a:spcBef>
            <a:spcAft>
              <a:spcPts val="0"/>
            </a:spcAft>
          </a:pPr>
          <a:endParaRPr lang="en-US" sz="1600" b="1" kern="1200" dirty="0"/>
        </a:p>
        <a:p>
          <a:pPr marL="114300" lvl="1" indent="-114300" algn="l" defTabSz="533400">
            <a:lnSpc>
              <a:spcPct val="90000"/>
            </a:lnSpc>
            <a:spcBef>
              <a:spcPct val="0"/>
            </a:spcBef>
            <a:spcAft>
              <a:spcPct val="15000"/>
            </a:spcAft>
            <a:buChar char="••"/>
          </a:pPr>
          <a:r>
            <a:rPr lang="en-US" sz="1200" kern="1200" dirty="0"/>
            <a:t>Introduction to the various building and construction trades</a:t>
          </a:r>
        </a:p>
        <a:p>
          <a:pPr marL="114300" lvl="1" indent="-114300" algn="l" defTabSz="533400">
            <a:lnSpc>
              <a:spcPct val="90000"/>
            </a:lnSpc>
            <a:spcBef>
              <a:spcPct val="0"/>
            </a:spcBef>
            <a:spcAft>
              <a:spcPct val="15000"/>
            </a:spcAft>
            <a:buChar char="••"/>
          </a:pPr>
          <a:r>
            <a:rPr lang="en-US" sz="1200" kern="1200" dirty="0"/>
            <a:t>Overview and history of the trades and unions</a:t>
          </a:r>
        </a:p>
        <a:p>
          <a:pPr marL="114300" lvl="1" indent="-114300" algn="l" defTabSz="533400">
            <a:lnSpc>
              <a:spcPct val="90000"/>
            </a:lnSpc>
            <a:spcBef>
              <a:spcPct val="0"/>
            </a:spcBef>
            <a:spcAft>
              <a:spcPct val="15000"/>
            </a:spcAft>
            <a:buChar char="••"/>
          </a:pPr>
          <a:r>
            <a:rPr lang="en-US" sz="1200" kern="1200" dirty="0"/>
            <a:t>Preparation for entrance into the apprenticeship programs and construction industry </a:t>
          </a:r>
        </a:p>
      </dsp:txBody>
      <dsp:txXfrm>
        <a:off x="0" y="1287201"/>
        <a:ext cx="2155001" cy="2703123"/>
      </dsp:txXfrm>
    </dsp:sp>
    <dsp:sp modelId="{E4A44A3F-AD8F-4343-A91B-E6593403F3AE}">
      <dsp:nvSpPr>
        <dsp:cNvPr id="0" name=""/>
        <dsp:cNvSpPr/>
      </dsp:nvSpPr>
      <dsp:spPr>
        <a:xfrm>
          <a:off x="2155001" y="1287201"/>
          <a:ext cx="2155001" cy="270312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ts val="0"/>
            </a:spcAft>
          </a:pPr>
          <a:r>
            <a:rPr lang="en-US" sz="1600" b="1" kern="1200" dirty="0"/>
            <a:t>Intro to Trades 2</a:t>
          </a:r>
        </a:p>
        <a:p>
          <a:pPr lvl="0" algn="ctr" defTabSz="711200">
            <a:lnSpc>
              <a:spcPct val="90000"/>
            </a:lnSpc>
            <a:spcBef>
              <a:spcPct val="0"/>
            </a:spcBef>
            <a:spcAft>
              <a:spcPts val="0"/>
            </a:spcAft>
          </a:pPr>
          <a:endParaRPr lang="en-US" sz="1600" b="1" kern="1200" dirty="0"/>
        </a:p>
        <a:p>
          <a:pPr marL="114300" lvl="1" indent="-114300" algn="l" defTabSz="533400">
            <a:lnSpc>
              <a:spcPct val="90000"/>
            </a:lnSpc>
            <a:spcBef>
              <a:spcPct val="0"/>
            </a:spcBef>
            <a:spcAft>
              <a:spcPct val="15000"/>
            </a:spcAft>
            <a:buChar char="••"/>
          </a:pPr>
          <a:r>
            <a:rPr lang="en-US" sz="1200" kern="1200" dirty="0"/>
            <a:t>Essential topics related to various building and construction trades:</a:t>
          </a:r>
        </a:p>
        <a:p>
          <a:pPr marL="228600" lvl="2" indent="-114300" algn="l" defTabSz="533400">
            <a:lnSpc>
              <a:spcPct val="90000"/>
            </a:lnSpc>
            <a:spcBef>
              <a:spcPct val="0"/>
            </a:spcBef>
            <a:spcAft>
              <a:spcPct val="15000"/>
            </a:spcAft>
            <a:buChar char="••"/>
          </a:pPr>
          <a:r>
            <a:rPr lang="en-US" sz="1200" kern="1200" dirty="0"/>
            <a:t>Construction health and  safety</a:t>
          </a:r>
        </a:p>
        <a:p>
          <a:pPr marL="228600" lvl="2" indent="-114300" algn="l" defTabSz="533400">
            <a:lnSpc>
              <a:spcPct val="90000"/>
            </a:lnSpc>
            <a:spcBef>
              <a:spcPct val="0"/>
            </a:spcBef>
            <a:spcAft>
              <a:spcPct val="15000"/>
            </a:spcAft>
            <a:buChar char="••"/>
          </a:pPr>
          <a:r>
            <a:rPr lang="en-US" sz="1200" kern="1200" dirty="0"/>
            <a:t>Basic components of a blueprint</a:t>
          </a:r>
        </a:p>
        <a:p>
          <a:pPr marL="228600" lvl="2" indent="-114300" algn="l" defTabSz="533400">
            <a:lnSpc>
              <a:spcPct val="90000"/>
            </a:lnSpc>
            <a:spcBef>
              <a:spcPct val="0"/>
            </a:spcBef>
            <a:spcAft>
              <a:spcPct val="15000"/>
            </a:spcAft>
            <a:buChar char="••"/>
          </a:pPr>
          <a:r>
            <a:rPr lang="en-US" sz="1200" kern="1200" dirty="0"/>
            <a:t>Green construction</a:t>
          </a:r>
        </a:p>
        <a:p>
          <a:pPr marL="228600" lvl="2" indent="-114300" algn="l" defTabSz="533400">
            <a:lnSpc>
              <a:spcPct val="90000"/>
            </a:lnSpc>
            <a:spcBef>
              <a:spcPct val="0"/>
            </a:spcBef>
            <a:spcAft>
              <a:spcPct val="15000"/>
            </a:spcAft>
            <a:buChar char="••"/>
          </a:pPr>
          <a:r>
            <a:rPr lang="en-US" sz="1200" kern="1200" dirty="0"/>
            <a:t>Financial literacy</a:t>
          </a:r>
        </a:p>
      </dsp:txBody>
      <dsp:txXfrm>
        <a:off x="2155001" y="1287201"/>
        <a:ext cx="2155001" cy="2703123"/>
      </dsp:txXfrm>
    </dsp:sp>
    <dsp:sp modelId="{541431CD-A724-48F9-8C15-E6ACF24E01C7}">
      <dsp:nvSpPr>
        <dsp:cNvPr id="0" name=""/>
        <dsp:cNvSpPr/>
      </dsp:nvSpPr>
      <dsp:spPr>
        <a:xfrm>
          <a:off x="4310002" y="1287201"/>
          <a:ext cx="2155001" cy="270312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ts val="0"/>
            </a:spcAft>
          </a:pPr>
          <a:r>
            <a:rPr lang="en-US" sz="1600" b="1" kern="1200" dirty="0"/>
            <a:t>Math for College &amp; Career Readiness </a:t>
          </a:r>
        </a:p>
        <a:p>
          <a:pPr lvl="0" algn="ctr" defTabSz="711200">
            <a:lnSpc>
              <a:spcPct val="90000"/>
            </a:lnSpc>
            <a:spcBef>
              <a:spcPct val="0"/>
            </a:spcBef>
            <a:spcAft>
              <a:spcPts val="0"/>
            </a:spcAft>
          </a:pPr>
          <a:r>
            <a:rPr lang="en-US" sz="1600" b="1" kern="1200" dirty="0"/>
            <a:t> </a:t>
          </a:r>
          <a:endParaRPr lang="en-US" sz="1600" kern="1200" dirty="0"/>
        </a:p>
        <a:p>
          <a:pPr marL="114300" lvl="1" indent="-114300" algn="l" defTabSz="533400">
            <a:lnSpc>
              <a:spcPct val="90000"/>
            </a:lnSpc>
            <a:spcBef>
              <a:spcPct val="0"/>
            </a:spcBef>
            <a:spcAft>
              <a:spcPct val="15000"/>
            </a:spcAft>
            <a:buChar char="••"/>
          </a:pPr>
          <a:r>
            <a:rPr lang="en-US" sz="1200" b="0" i="0" kern="1200" dirty="0"/>
            <a:t>Contextualized math course</a:t>
          </a:r>
          <a:endParaRPr lang="en-US" sz="1200" kern="1200" dirty="0"/>
        </a:p>
        <a:p>
          <a:pPr marL="114300" lvl="1" indent="-114300" algn="l" defTabSz="533400">
            <a:lnSpc>
              <a:spcPct val="90000"/>
            </a:lnSpc>
            <a:spcBef>
              <a:spcPct val="0"/>
            </a:spcBef>
            <a:spcAft>
              <a:spcPct val="15000"/>
            </a:spcAft>
            <a:buChar char="••"/>
          </a:pPr>
          <a:r>
            <a:rPr lang="en-US" sz="1200" b="0" i="0" kern="1200" dirty="0"/>
            <a:t>Prepares students for successful transition to college, apprenticeships, and employment</a:t>
          </a:r>
          <a:endParaRPr lang="en-US" sz="1200" kern="1200" dirty="0"/>
        </a:p>
      </dsp:txBody>
      <dsp:txXfrm>
        <a:off x="4310002" y="1287201"/>
        <a:ext cx="2155001" cy="2703123"/>
      </dsp:txXfrm>
    </dsp:sp>
    <dsp:sp modelId="{E8A35BA4-E222-4653-8125-33064A8C72FA}">
      <dsp:nvSpPr>
        <dsp:cNvPr id="0" name=""/>
        <dsp:cNvSpPr/>
      </dsp:nvSpPr>
      <dsp:spPr>
        <a:xfrm>
          <a:off x="6465003" y="1287201"/>
          <a:ext cx="2155001" cy="2703123"/>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a:t>Career Development </a:t>
          </a:r>
        </a:p>
        <a:p>
          <a:pPr marL="114300" lvl="1" indent="-114300" algn="l" defTabSz="533400">
            <a:lnSpc>
              <a:spcPct val="90000"/>
            </a:lnSpc>
            <a:spcBef>
              <a:spcPct val="0"/>
            </a:spcBef>
            <a:spcAft>
              <a:spcPct val="15000"/>
            </a:spcAft>
            <a:buChar char="••"/>
          </a:pPr>
          <a:r>
            <a:rPr lang="en-US" sz="1200" kern="1200" dirty="0"/>
            <a:t>Career preparation, assessment, and interest inventory</a:t>
          </a:r>
        </a:p>
        <a:p>
          <a:pPr marL="114300" lvl="1" indent="-114300" algn="l" defTabSz="533400">
            <a:lnSpc>
              <a:spcPct val="90000"/>
            </a:lnSpc>
            <a:spcBef>
              <a:spcPct val="0"/>
            </a:spcBef>
            <a:spcAft>
              <a:spcPct val="15000"/>
            </a:spcAft>
            <a:buChar char="••"/>
          </a:pPr>
          <a:r>
            <a:rPr lang="en-US" sz="1200" kern="1200" dirty="0"/>
            <a:t>Exploration of career fields and employment opportunities</a:t>
          </a:r>
        </a:p>
        <a:p>
          <a:pPr marL="114300" lvl="1" indent="-114300" algn="l" defTabSz="533400">
            <a:lnSpc>
              <a:spcPct val="90000"/>
            </a:lnSpc>
            <a:spcBef>
              <a:spcPct val="0"/>
            </a:spcBef>
            <a:spcAft>
              <a:spcPct val="15000"/>
            </a:spcAft>
            <a:buChar char="••"/>
          </a:pPr>
          <a:r>
            <a:rPr lang="en-US" sz="1200" kern="1200" dirty="0"/>
            <a:t>Resume writing, cover letter, interview skills, and employment portfolio</a:t>
          </a:r>
        </a:p>
        <a:p>
          <a:pPr marL="114300" lvl="1" indent="-114300" algn="l" defTabSz="533400">
            <a:lnSpc>
              <a:spcPct val="90000"/>
            </a:lnSpc>
            <a:spcBef>
              <a:spcPct val="0"/>
            </a:spcBef>
            <a:spcAft>
              <a:spcPct val="15000"/>
            </a:spcAft>
            <a:buChar char="••"/>
          </a:pPr>
          <a:r>
            <a:rPr lang="en-US" sz="1200" kern="1200" dirty="0"/>
            <a:t>Internet for use in career exploration</a:t>
          </a:r>
        </a:p>
      </dsp:txBody>
      <dsp:txXfrm>
        <a:off x="6465003" y="1287201"/>
        <a:ext cx="2155001" cy="2703123"/>
      </dsp:txXfrm>
    </dsp:sp>
    <dsp:sp modelId="{FA229802-2E89-4396-80DB-7137E3903F70}">
      <dsp:nvSpPr>
        <dsp:cNvPr id="0" name=""/>
        <dsp:cNvSpPr/>
      </dsp:nvSpPr>
      <dsp:spPr>
        <a:xfrm>
          <a:off x="0" y="3990325"/>
          <a:ext cx="8620005" cy="30034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864C2C-2D20-4F10-B74B-97528041FBB9}" type="datetimeFigureOut">
              <a:rPr lang="en-US" smtClean="0"/>
              <a:t>5/7/18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B5F7704-2A92-49A7-811D-986E826C5DC6}" type="slidenum">
              <a:rPr lang="en-US" smtClean="0"/>
              <a:t>‹#›</a:t>
            </a:fld>
            <a:endParaRPr lang="en-US"/>
          </a:p>
        </p:txBody>
      </p:sp>
    </p:spTree>
    <p:extLst>
      <p:ext uri="{BB962C8B-B14F-4D97-AF65-F5344CB8AC3E}">
        <p14:creationId xmlns:p14="http://schemas.microsoft.com/office/powerpoint/2010/main" val="356720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61973-3483-414B-B6C5-40AD5B291AE1}" type="slidenum">
              <a:rPr lang="en-US" smtClean="0"/>
              <a:t>12</a:t>
            </a:fld>
            <a:endParaRPr lang="en-US"/>
          </a:p>
        </p:txBody>
      </p:sp>
    </p:spTree>
    <p:extLst>
      <p:ext uri="{BB962C8B-B14F-4D97-AF65-F5344CB8AC3E}">
        <p14:creationId xmlns:p14="http://schemas.microsoft.com/office/powerpoint/2010/main" val="378693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61973-3483-414B-B6C5-40AD5B291AE1}" type="slidenum">
              <a:rPr lang="en-US" smtClean="0"/>
              <a:t>15</a:t>
            </a:fld>
            <a:endParaRPr lang="en-US"/>
          </a:p>
        </p:txBody>
      </p:sp>
    </p:spTree>
    <p:extLst>
      <p:ext uri="{BB962C8B-B14F-4D97-AF65-F5344CB8AC3E}">
        <p14:creationId xmlns:p14="http://schemas.microsoft.com/office/powerpoint/2010/main" val="154192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F7704-2A92-49A7-811D-986E826C5DC6}" type="slidenum">
              <a:rPr lang="en-US" smtClean="0"/>
              <a:t>16</a:t>
            </a:fld>
            <a:endParaRPr lang="en-US"/>
          </a:p>
        </p:txBody>
      </p:sp>
    </p:spTree>
    <p:extLst>
      <p:ext uri="{BB962C8B-B14F-4D97-AF65-F5344CB8AC3E}">
        <p14:creationId xmlns:p14="http://schemas.microsoft.com/office/powerpoint/2010/main" val="332447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t>
            </a:r>
            <a:r>
              <a:rPr lang="en-US" baseline="0" dirty="0"/>
              <a:t> marketing</a:t>
            </a:r>
            <a:endParaRPr lang="en-US" dirty="0"/>
          </a:p>
        </p:txBody>
      </p:sp>
      <p:sp>
        <p:nvSpPr>
          <p:cNvPr id="4" name="Slide Number Placeholder 3"/>
          <p:cNvSpPr>
            <a:spLocks noGrp="1"/>
          </p:cNvSpPr>
          <p:nvPr>
            <p:ph type="sldNum" sz="quarter" idx="10"/>
          </p:nvPr>
        </p:nvSpPr>
        <p:spPr/>
        <p:txBody>
          <a:bodyPr/>
          <a:lstStyle/>
          <a:p>
            <a:fld id="{B6F61973-3483-414B-B6C5-40AD5B291AE1}" type="slidenum">
              <a:rPr lang="en-US" smtClean="0"/>
              <a:t>18</a:t>
            </a:fld>
            <a:endParaRPr lang="en-US"/>
          </a:p>
        </p:txBody>
      </p:sp>
    </p:spTree>
    <p:extLst>
      <p:ext uri="{BB962C8B-B14F-4D97-AF65-F5344CB8AC3E}">
        <p14:creationId xmlns:p14="http://schemas.microsoft.com/office/powerpoint/2010/main" val="327012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option 2 - Noncredit courses are those</a:t>
            </a:r>
            <a:r>
              <a:rPr lang="en-US" baseline="0" dirty="0"/>
              <a:t> that some colleges had either requested we work with their faculty to create. </a:t>
            </a:r>
          </a:p>
          <a:p>
            <a:r>
              <a:rPr lang="en-US" baseline="0" dirty="0"/>
              <a:t>Helping to build capacity </a:t>
            </a:r>
            <a:endParaRPr lang="en-US" dirty="0"/>
          </a:p>
        </p:txBody>
      </p:sp>
      <p:sp>
        <p:nvSpPr>
          <p:cNvPr id="4" name="Slide Number Placeholder 3"/>
          <p:cNvSpPr>
            <a:spLocks noGrp="1"/>
          </p:cNvSpPr>
          <p:nvPr>
            <p:ph type="sldNum" sz="quarter" idx="10"/>
          </p:nvPr>
        </p:nvSpPr>
        <p:spPr/>
        <p:txBody>
          <a:bodyPr/>
          <a:lstStyle/>
          <a:p>
            <a:fld id="{0B9496C9-FDEC-4B9A-A5D5-A23E9F61CFD6}" type="slidenum">
              <a:rPr lang="en-US" smtClean="0"/>
              <a:t>19</a:t>
            </a:fld>
            <a:endParaRPr lang="en-US"/>
          </a:p>
        </p:txBody>
      </p:sp>
    </p:spTree>
    <p:extLst>
      <p:ext uri="{BB962C8B-B14F-4D97-AF65-F5344CB8AC3E}">
        <p14:creationId xmlns:p14="http://schemas.microsoft.com/office/powerpoint/2010/main" val="104957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 &amp; LE </a:t>
            </a:r>
          </a:p>
        </p:txBody>
      </p:sp>
      <p:sp>
        <p:nvSpPr>
          <p:cNvPr id="4" name="Slide Number Placeholder 3"/>
          <p:cNvSpPr>
            <a:spLocks noGrp="1"/>
          </p:cNvSpPr>
          <p:nvPr>
            <p:ph type="sldNum" sz="quarter" idx="10"/>
          </p:nvPr>
        </p:nvSpPr>
        <p:spPr/>
        <p:txBody>
          <a:bodyPr/>
          <a:lstStyle/>
          <a:p>
            <a:fld id="{0B9496C9-FDEC-4B9A-A5D5-A23E9F61CFD6}" type="slidenum">
              <a:rPr lang="en-US" smtClean="0"/>
              <a:t>20</a:t>
            </a:fld>
            <a:endParaRPr lang="en-US"/>
          </a:p>
        </p:txBody>
      </p:sp>
    </p:spTree>
    <p:extLst>
      <p:ext uri="{BB962C8B-B14F-4D97-AF65-F5344CB8AC3E}">
        <p14:creationId xmlns:p14="http://schemas.microsoft.com/office/powerpoint/2010/main" val="103879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04AF466F-BDA4-4F18-9C7B-FF0A9A1B0E80}" type="datetime1">
              <a:rPr lang="en-US" smtClean="0"/>
              <a:pPr/>
              <a:t>5/7/18</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93706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5/7/18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5023051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5/7/18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226942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5/7/18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4088266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5/7/18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3114187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7B613C-1AD7-49D3-885D-F654C5CDBAA6}" type="datetime1">
              <a:rPr lang="en-US" smtClean="0"/>
              <a:pPr/>
              <a:t>5/7/18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3671164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7B613C-1AD7-49D3-885D-F654C5CDBAA6}" type="datetime1">
              <a:rPr lang="en-US" smtClean="0"/>
              <a:pPr/>
              <a:t>5/7/18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7671681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8FB4290-6522-4139-852E-05BD9E7F0D2E}" type="datetime1">
              <a:rPr lang="en-US" smtClean="0"/>
              <a:pPr/>
              <a:t>5/7/18</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163600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5/7/18</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445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pPr/>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101080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5/7/18</a:t>
            </a:fld>
            <a:endParaRPr lang="en-US"/>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381045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67036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5/7/18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197547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5/7/18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133556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DF226C0-9885-4BA9-BBFA-A52CBFEBB775}" type="datetime1">
              <a:rPr lang="en-US" smtClean="0"/>
              <a:pPr/>
              <a:t>5/7/18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387418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5/7/18</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a:p>
        </p:txBody>
      </p:sp>
    </p:spTree>
    <p:extLst>
      <p:ext uri="{BB962C8B-B14F-4D97-AF65-F5344CB8AC3E}">
        <p14:creationId xmlns:p14="http://schemas.microsoft.com/office/powerpoint/2010/main" val="233757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5/7/18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3569372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27B613C-1AD7-49D3-885D-F654C5CDBAA6}" type="datetime1">
              <a:rPr lang="en-US" smtClean="0"/>
              <a:pPr/>
              <a:t>5/7/18</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894128875"/>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image" Target="../media/image5.png"/><Relationship Id="rId20" Type="http://schemas.openxmlformats.org/officeDocument/2006/relationships/image" Target="../media/image16.jpeg"/><Relationship Id="rId21" Type="http://schemas.openxmlformats.org/officeDocument/2006/relationships/image" Target="../media/image17.jpeg"/><Relationship Id="rId22" Type="http://schemas.openxmlformats.org/officeDocument/2006/relationships/image" Target="../media/image18.jpe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gif"/><Relationship Id="rId14" Type="http://schemas.openxmlformats.org/officeDocument/2006/relationships/image" Target="../media/image10.jpeg"/><Relationship Id="rId15" Type="http://schemas.openxmlformats.org/officeDocument/2006/relationships/image" Target="../media/image11.gif"/><Relationship Id="rId16" Type="http://schemas.openxmlformats.org/officeDocument/2006/relationships/image" Target="../media/image12.png"/><Relationship Id="rId17" Type="http://schemas.openxmlformats.org/officeDocument/2006/relationships/image" Target="../media/image13.png"/><Relationship Id="rId18" Type="http://schemas.openxmlformats.org/officeDocument/2006/relationships/image" Target="../media/image14.jpeg"/><Relationship Id="rId19"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aschenbach@lassencollege.edu" TargetMode="External"/><Relationship Id="rId3" Type="http://schemas.openxmlformats.org/officeDocument/2006/relationships/hyperlink" Target="mailto:lfoisia@mtsac.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crc.tc.columbia.edu/media/k2/attachments/facilitating-learning-contextualization-working-paper.pdf" TargetMode="External"/><Relationship Id="rId4" Type="http://schemas.openxmlformats.org/officeDocument/2006/relationships/hyperlink" Target="http://files.eric.ed.gov/fulltext/ED513404.pdf" TargetMode="External"/><Relationship Id="rId1" Type="http://schemas.openxmlformats.org/officeDocument/2006/relationships/slideLayout" Target="../slideLayouts/slideLayout2.xml"/><Relationship Id="rId2" Type="http://schemas.openxmlformats.org/officeDocument/2006/relationships/hyperlink" Target="http://asccc.org/papers/contextualized-teaching-learning-faculty-prim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rd.org/contextual-teaching-and-learning/" TargetMode="External"/><Relationship Id="rId3" Type="http://schemas.openxmlformats.org/officeDocument/2006/relationships/hyperlink" Target="https://www.youtube.com/watch?v=BuRKVjyLEV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ghereducation.org/reports/Policy_Practice/IBE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Contextualized Noncredit Curriculum for CTE </a:t>
            </a:r>
          </a:p>
        </p:txBody>
      </p:sp>
      <p:sp>
        <p:nvSpPr>
          <p:cNvPr id="3" name="Subtitle 2"/>
          <p:cNvSpPr>
            <a:spLocks noGrp="1"/>
          </p:cNvSpPr>
          <p:nvPr>
            <p:ph type="subTitle" idx="1"/>
          </p:nvPr>
        </p:nvSpPr>
        <p:spPr/>
        <p:txBody>
          <a:bodyPr>
            <a:normAutofit/>
          </a:bodyPr>
          <a:lstStyle/>
          <a:p>
            <a:r>
              <a:rPr lang="en-US" dirty="0"/>
              <a:t>Cheryl Aschenbach, Lassen College</a:t>
            </a:r>
          </a:p>
          <a:p>
            <a:r>
              <a:rPr lang="en-US" dirty="0"/>
              <a:t>L.E. Foisia, Mount San Antonio College </a:t>
            </a:r>
          </a:p>
        </p:txBody>
      </p:sp>
    </p:spTree>
    <p:extLst>
      <p:ext uri="{BB962C8B-B14F-4D97-AF65-F5344CB8AC3E}">
        <p14:creationId xmlns:p14="http://schemas.microsoft.com/office/powerpoint/2010/main" val="193364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I-BEST</a:t>
            </a:r>
          </a:p>
        </p:txBody>
      </p:sp>
      <p:sp>
        <p:nvSpPr>
          <p:cNvPr id="3" name="Content Placeholder 2"/>
          <p:cNvSpPr>
            <a:spLocks noGrp="1"/>
          </p:cNvSpPr>
          <p:nvPr>
            <p:ph idx="1"/>
          </p:nvPr>
        </p:nvSpPr>
        <p:spPr>
          <a:xfrm>
            <a:off x="440267" y="2302933"/>
            <a:ext cx="8229600" cy="4402667"/>
          </a:xfrm>
        </p:spPr>
        <p:txBody>
          <a:bodyPr>
            <a:normAutofit/>
          </a:bodyPr>
          <a:lstStyle/>
          <a:p>
            <a:r>
              <a:rPr lang="en-US" sz="2400" dirty="0"/>
              <a:t>Now a nationally recognized instructional model that boosts students' </a:t>
            </a:r>
            <a:r>
              <a:rPr lang="en-US" sz="2400" b="1" dirty="0"/>
              <a:t>basic</a:t>
            </a:r>
            <a:r>
              <a:rPr lang="en-US" sz="2400" dirty="0"/>
              <a:t> skills in reading, writing and math while they pursue a certificate in a career/technical program.</a:t>
            </a:r>
          </a:p>
          <a:p>
            <a:r>
              <a:rPr lang="en-US" sz="2400" dirty="0"/>
              <a:t>Used at some California Community Colleges as part of AEBG efforts</a:t>
            </a:r>
          </a:p>
          <a:p>
            <a:pPr lvl="1"/>
            <a:r>
              <a:rPr lang="en-US" sz="2000" dirty="0"/>
              <a:t>Traditional FTES apportionment model does not allow for compensation for two faculty in the classroom at the same time</a:t>
            </a:r>
          </a:p>
          <a:p>
            <a:pPr lvl="1"/>
            <a:r>
              <a:rPr lang="en-US" sz="2000" dirty="0"/>
              <a:t>AEBG funds can be used to pay one of the two instructors</a:t>
            </a:r>
          </a:p>
        </p:txBody>
      </p:sp>
    </p:spTree>
    <p:extLst>
      <p:ext uri="{BB962C8B-B14F-4D97-AF65-F5344CB8AC3E}">
        <p14:creationId xmlns:p14="http://schemas.microsoft.com/office/powerpoint/2010/main" val="192645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Mt. SAC School of Continuing Education</a:t>
            </a:r>
          </a:p>
        </p:txBody>
      </p:sp>
      <p:sp>
        <p:nvSpPr>
          <p:cNvPr id="3" name="Subtitle 2"/>
          <p:cNvSpPr>
            <a:spLocks noGrp="1"/>
          </p:cNvSpPr>
          <p:nvPr>
            <p:ph type="subTitle" idx="1"/>
          </p:nvPr>
        </p:nvSpPr>
        <p:spPr/>
        <p:txBody>
          <a:bodyPr/>
          <a:lstStyle/>
          <a:p>
            <a:r>
              <a:rPr lang="en-US" dirty="0"/>
              <a:t>Existing models of noncredit contextualized courses </a:t>
            </a:r>
          </a:p>
        </p:txBody>
      </p:sp>
    </p:spTree>
    <p:extLst>
      <p:ext uri="{BB962C8B-B14F-4D97-AF65-F5344CB8AC3E}">
        <p14:creationId xmlns:p14="http://schemas.microsoft.com/office/powerpoint/2010/main" val="260840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101" r="26581" b="-1"/>
          <a:stretch/>
        </p:blipFill>
        <p:spPr>
          <a:xfrm>
            <a:off x="4575299" y="857257"/>
            <a:ext cx="4570809" cy="5143493"/>
          </a:xfrm>
          <a:prstGeom prst="rect">
            <a:avLst/>
          </a:prstGeom>
        </p:spPr>
      </p:pic>
      <p:sp>
        <p:nvSpPr>
          <p:cNvPr id="2" name="Title 1"/>
          <p:cNvSpPr>
            <a:spLocks noGrp="1"/>
          </p:cNvSpPr>
          <p:nvPr>
            <p:ph type="title"/>
          </p:nvPr>
        </p:nvSpPr>
        <p:spPr>
          <a:xfrm>
            <a:off x="730889" y="713454"/>
            <a:ext cx="3601523" cy="1231490"/>
          </a:xfrm>
        </p:spPr>
        <p:txBody>
          <a:bodyPr>
            <a:normAutofit fontScale="90000"/>
          </a:bodyPr>
          <a:lstStyle/>
          <a:p>
            <a:r>
              <a:rPr lang="en-US" b="1" dirty="0"/>
              <a:t>English</a:t>
            </a:r>
            <a:r>
              <a:rPr lang="en-US" dirty="0"/>
              <a:t> </a:t>
            </a:r>
            <a:r>
              <a:rPr lang="en-US" b="1" dirty="0"/>
              <a:t>for Special Uses (ESU)</a:t>
            </a:r>
          </a:p>
        </p:txBody>
      </p:sp>
      <p:sp>
        <p:nvSpPr>
          <p:cNvPr id="3" name="Content Placeholder 2"/>
          <p:cNvSpPr>
            <a:spLocks noGrp="1"/>
          </p:cNvSpPr>
          <p:nvPr>
            <p:ph idx="1"/>
          </p:nvPr>
        </p:nvSpPr>
        <p:spPr>
          <a:xfrm>
            <a:off x="272921" y="2560689"/>
            <a:ext cx="3816604" cy="3146748"/>
          </a:xfrm>
        </p:spPr>
        <p:txBody>
          <a:bodyPr>
            <a:noAutofit/>
          </a:bodyPr>
          <a:lstStyle/>
          <a:p>
            <a:r>
              <a:rPr lang="en-US" sz="1650" dirty="0"/>
              <a:t>Advanced level ESL students</a:t>
            </a:r>
          </a:p>
          <a:p>
            <a:r>
              <a:rPr lang="en-US" sz="1650" dirty="0"/>
              <a:t>Contextualized curriculum</a:t>
            </a:r>
          </a:p>
          <a:p>
            <a:r>
              <a:rPr lang="en-US" sz="1650" dirty="0"/>
              <a:t>Concurrently or supplemental to credit</a:t>
            </a:r>
          </a:p>
          <a:p>
            <a:r>
              <a:rPr lang="en-US" sz="1650" dirty="0"/>
              <a:t>Easily tailored to different subjects</a:t>
            </a:r>
          </a:p>
        </p:txBody>
      </p:sp>
    </p:spTree>
    <p:extLst>
      <p:ext uri="{BB962C8B-B14F-4D97-AF65-F5344CB8AC3E}">
        <p14:creationId xmlns:p14="http://schemas.microsoft.com/office/powerpoint/2010/main" val="417317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b="1" dirty="0"/>
              <a:t>Welding</a:t>
            </a:r>
          </a:p>
        </p:txBody>
      </p:sp>
      <p:grpSp>
        <p:nvGrpSpPr>
          <p:cNvPr id="2" name="Group 1">
            <a:extLst>
              <a:ext uri="{FF2B5EF4-FFF2-40B4-BE49-F238E27FC236}">
                <a16:creationId xmlns:a16="http://schemas.microsoft.com/office/drawing/2014/main" xmlns="" id="{4FF4E485-110A-4758-B584-783B5E34BF0D}"/>
              </a:ext>
            </a:extLst>
          </p:cNvPr>
          <p:cNvGrpSpPr/>
          <p:nvPr/>
        </p:nvGrpSpPr>
        <p:grpSpPr>
          <a:xfrm>
            <a:off x="310635" y="2364094"/>
            <a:ext cx="8460082" cy="3664564"/>
            <a:chOff x="297053" y="2030086"/>
            <a:chExt cx="8460082" cy="3664564"/>
          </a:xfrm>
        </p:grpSpPr>
        <p:sp>
          <p:nvSpPr>
            <p:cNvPr id="4" name="Flowchart: Data 3"/>
            <p:cNvSpPr/>
            <p:nvPr/>
          </p:nvSpPr>
          <p:spPr>
            <a:xfrm>
              <a:off x="5377156" y="2031818"/>
              <a:ext cx="3379979" cy="59351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Beginning Arc Welding</a:t>
              </a:r>
            </a:p>
          </p:txBody>
        </p:sp>
        <p:sp>
          <p:nvSpPr>
            <p:cNvPr id="5" name="Flowchart: Data 4"/>
            <p:cNvSpPr/>
            <p:nvPr/>
          </p:nvSpPr>
          <p:spPr>
            <a:xfrm>
              <a:off x="3579115" y="3457822"/>
              <a:ext cx="2288474" cy="738554"/>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Intermediate Arc Welding</a:t>
              </a:r>
            </a:p>
            <a:p>
              <a:pPr algn="ctr"/>
              <a:r>
                <a:rPr lang="en-US" sz="1350" dirty="0"/>
                <a:t> </a:t>
              </a:r>
            </a:p>
          </p:txBody>
        </p:sp>
        <p:sp>
          <p:nvSpPr>
            <p:cNvPr id="7" name="Flowchart: Data 6"/>
            <p:cNvSpPr/>
            <p:nvPr/>
          </p:nvSpPr>
          <p:spPr>
            <a:xfrm flipH="1">
              <a:off x="1787245" y="4847679"/>
              <a:ext cx="2176976" cy="738554"/>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Certification Exam</a:t>
              </a:r>
            </a:p>
          </p:txBody>
        </p:sp>
        <p:cxnSp>
          <p:nvCxnSpPr>
            <p:cNvPr id="23" name="Straight Arrow Connector 22"/>
            <p:cNvCxnSpPr/>
            <p:nvPr/>
          </p:nvCxnSpPr>
          <p:spPr>
            <a:xfrm>
              <a:off x="4498389" y="2380095"/>
              <a:ext cx="766444" cy="18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705381" y="4353435"/>
              <a:ext cx="710825" cy="4731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Flowchart: Data 30"/>
            <p:cNvSpPr/>
            <p:nvPr/>
          </p:nvSpPr>
          <p:spPr>
            <a:xfrm flipH="1">
              <a:off x="2393266" y="2030086"/>
              <a:ext cx="2022940" cy="59524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Introduction to Welding</a:t>
              </a:r>
            </a:p>
          </p:txBody>
        </p:sp>
        <p:sp>
          <p:nvSpPr>
            <p:cNvPr id="32" name="Flowchart: Data 31"/>
            <p:cNvSpPr/>
            <p:nvPr/>
          </p:nvSpPr>
          <p:spPr>
            <a:xfrm>
              <a:off x="297053" y="2030086"/>
              <a:ext cx="1906178" cy="595242"/>
            </a:xfrm>
            <a:prstGeom prst="flowChartInputOutp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FF0000"/>
                  </a:solidFill>
                </a:rPr>
                <a:t>ESU for Welding</a:t>
              </a:r>
            </a:p>
          </p:txBody>
        </p:sp>
        <p:sp>
          <p:nvSpPr>
            <p:cNvPr id="33" name="Rectangle 32"/>
            <p:cNvSpPr/>
            <p:nvPr/>
          </p:nvSpPr>
          <p:spPr>
            <a:xfrm>
              <a:off x="2132247" y="2035654"/>
              <a:ext cx="338042" cy="692497"/>
            </a:xfrm>
            <a:prstGeom prst="rect">
              <a:avLst/>
            </a:prstGeom>
            <a:noFill/>
          </p:spPr>
          <p:txBody>
            <a:bodyPr wrap="square" lIns="68580" tIns="34290" rIns="68580" bIns="34290">
              <a:spAutoFit/>
            </a:bodyPr>
            <a:lstStyle/>
            <a:p>
              <a:pPr algn="ctr"/>
              <a:r>
                <a:rPr lang="en-US" sz="4050" dirty="0">
                  <a:ln w="0"/>
                  <a:effectLst>
                    <a:outerShdw blurRad="38100" dist="19050" dir="2700000" algn="tl" rotWithShape="0">
                      <a:schemeClr val="dk1">
                        <a:alpha val="40000"/>
                      </a:schemeClr>
                    </a:outerShdw>
                  </a:effectLst>
                </a:rPr>
                <a:t>+</a:t>
              </a:r>
            </a:p>
          </p:txBody>
        </p:sp>
        <p:cxnSp>
          <p:nvCxnSpPr>
            <p:cNvPr id="35" name="Straight Arrow Connector 34"/>
            <p:cNvCxnSpPr/>
            <p:nvPr/>
          </p:nvCxnSpPr>
          <p:spPr>
            <a:xfrm flipH="1">
              <a:off x="5676315" y="2810128"/>
              <a:ext cx="444491" cy="5441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145507" y="5272296"/>
              <a:ext cx="1231650" cy="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698514" y="4352014"/>
              <a:ext cx="890245" cy="589329"/>
            </a:xfrm>
            <a:prstGeom prst="straightConnector1">
              <a:avLst/>
            </a:prstGeom>
            <a:ln w="76200">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7" name="Round Diagonal Corner Rectangle 66"/>
            <p:cNvSpPr/>
            <p:nvPr/>
          </p:nvSpPr>
          <p:spPr>
            <a:xfrm>
              <a:off x="5676316" y="4849943"/>
              <a:ext cx="2901461" cy="844707"/>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Print Reading/Computations </a:t>
              </a:r>
              <a:r>
                <a:rPr lang="en-US" sz="1350" dirty="0"/>
                <a:t> </a:t>
              </a:r>
            </a:p>
            <a:p>
              <a:pPr algn="ctr"/>
              <a:r>
                <a:rPr lang="en-US" sz="1200" dirty="0"/>
                <a:t>and / or</a:t>
              </a:r>
            </a:p>
            <a:p>
              <a:pPr algn="ctr"/>
              <a:r>
                <a:rPr lang="en-US" sz="1350" b="1" dirty="0"/>
                <a:t>Certification Prep </a:t>
              </a:r>
              <a:r>
                <a:rPr lang="en-US" sz="1350" dirty="0"/>
                <a:t> </a:t>
              </a:r>
            </a:p>
          </p:txBody>
        </p:sp>
        <p:sp>
          <p:nvSpPr>
            <p:cNvPr id="15" name="Rectangle 14"/>
            <p:cNvSpPr/>
            <p:nvPr/>
          </p:nvSpPr>
          <p:spPr>
            <a:xfrm rot="2032452">
              <a:off x="4503836" y="4381750"/>
              <a:ext cx="1343678" cy="276999"/>
            </a:xfrm>
            <a:prstGeom prst="rect">
              <a:avLst/>
            </a:prstGeom>
            <a:noFill/>
          </p:spPr>
          <p:txBody>
            <a:bodyPr wrap="square" lIns="68580" tIns="34290" rIns="68580" bIns="34290">
              <a:spAutoFit/>
            </a:bodyPr>
            <a:lstStyle/>
            <a:p>
              <a:pPr algn="ctr"/>
              <a:r>
                <a:rPr lang="en-US" sz="1350" dirty="0">
                  <a:ln w="0"/>
                  <a:effectLst>
                    <a:outerShdw blurRad="38100" dist="19050" dir="2700000" algn="tl" rotWithShape="0">
                      <a:schemeClr val="dk1">
                        <a:alpha val="40000"/>
                      </a:schemeClr>
                    </a:outerShdw>
                  </a:effectLst>
                </a:rPr>
                <a:t>Optional</a:t>
              </a:r>
            </a:p>
          </p:txBody>
        </p:sp>
      </p:grpSp>
    </p:spTree>
    <p:extLst>
      <p:ext uri="{BB962C8B-B14F-4D97-AF65-F5344CB8AC3E}">
        <p14:creationId xmlns:p14="http://schemas.microsoft.com/office/powerpoint/2010/main" val="208636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Pass Rates and Next Semester</a:t>
            </a:r>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534888640"/>
              </p:ext>
            </p:extLst>
          </p:nvPr>
        </p:nvGraphicFramePr>
        <p:xfrm>
          <a:off x="412738" y="2252460"/>
          <a:ext cx="2743200" cy="3442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2676116824"/>
              </p:ext>
            </p:extLst>
          </p:nvPr>
        </p:nvGraphicFramePr>
        <p:xfrm>
          <a:off x="3210198" y="2252460"/>
          <a:ext cx="2743200" cy="3442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p:cNvGraphicFramePr>
            <a:graphicFrameLocks/>
          </p:cNvGraphicFramePr>
          <p:nvPr>
            <p:extLst/>
          </p:nvPr>
        </p:nvGraphicFramePr>
        <p:xfrm>
          <a:off x="6007658" y="2252460"/>
          <a:ext cx="2743200" cy="34420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339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57" y="1189759"/>
            <a:ext cx="6845687" cy="582216"/>
          </a:xfrm>
        </p:spPr>
        <p:txBody>
          <a:bodyPr>
            <a:normAutofit/>
          </a:bodyPr>
          <a:lstStyle/>
          <a:p>
            <a:pPr algn="ctr"/>
            <a:r>
              <a:rPr lang="en-US" b="1" dirty="0"/>
              <a:t>Biology Basic Skills</a:t>
            </a:r>
            <a:endParaRPr lang="en-US" sz="2100" b="1" dirty="0"/>
          </a:p>
        </p:txBody>
      </p:sp>
      <p:sp>
        <p:nvSpPr>
          <p:cNvPr id="3" name="Content Placeholder 2"/>
          <p:cNvSpPr>
            <a:spLocks noGrp="1"/>
          </p:cNvSpPr>
          <p:nvPr>
            <p:ph idx="1"/>
          </p:nvPr>
        </p:nvSpPr>
        <p:spPr>
          <a:xfrm>
            <a:off x="601146" y="2232830"/>
            <a:ext cx="7933254" cy="3510642"/>
          </a:xfrm>
        </p:spPr>
        <p:txBody>
          <a:bodyPr/>
          <a:lstStyle/>
          <a:p>
            <a:pPr>
              <a:spcBef>
                <a:spcPts val="225"/>
              </a:spcBef>
            </a:pPr>
            <a:r>
              <a:rPr lang="en-US" dirty="0"/>
              <a:t>Lack of reading and critical thinking skills by credit biology students  </a:t>
            </a:r>
          </a:p>
          <a:p>
            <a:pPr marL="0" indent="0">
              <a:spcBef>
                <a:spcPts val="225"/>
              </a:spcBef>
              <a:buNone/>
            </a:pPr>
            <a:endParaRPr lang="en-US" dirty="0"/>
          </a:p>
          <a:p>
            <a:endParaRPr lang="en-US" dirty="0"/>
          </a:p>
        </p:txBody>
      </p:sp>
      <p:graphicFrame>
        <p:nvGraphicFramePr>
          <p:cNvPr id="6" name="Diagram 5"/>
          <p:cNvGraphicFramePr/>
          <p:nvPr>
            <p:extLst>
              <p:ext uri="{D42A27DB-BD31-4B8C-83A1-F6EECF244321}">
                <p14:modId xmlns:p14="http://schemas.microsoft.com/office/powerpoint/2010/main" val="3199617820"/>
              </p:ext>
            </p:extLst>
          </p:nvPr>
        </p:nvGraphicFramePr>
        <p:xfrm>
          <a:off x="263832" y="1725963"/>
          <a:ext cx="8346911" cy="452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669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C720B-1B51-4393-BF21-8FFC8AA7B40D}"/>
              </a:ext>
            </a:extLst>
          </p:cNvPr>
          <p:cNvSpPr>
            <a:spLocks noGrp="1"/>
          </p:cNvSpPr>
          <p:nvPr>
            <p:ph type="title"/>
          </p:nvPr>
        </p:nvSpPr>
        <p:spPr/>
        <p:txBody>
          <a:bodyPr/>
          <a:lstStyle/>
          <a:p>
            <a:r>
              <a:rPr lang="en-US" dirty="0"/>
              <a:t>Biology Basic Skills (BBS) </a:t>
            </a:r>
          </a:p>
        </p:txBody>
      </p:sp>
      <p:graphicFrame>
        <p:nvGraphicFramePr>
          <p:cNvPr id="9" name="Content Placeholder 8">
            <a:extLst>
              <a:ext uri="{FF2B5EF4-FFF2-40B4-BE49-F238E27FC236}">
                <a16:creationId xmlns:a16="http://schemas.microsoft.com/office/drawing/2014/main" xmlns="" id="{DEE031F6-9011-4AA7-AD9C-33E0760CD439}"/>
              </a:ext>
            </a:extLst>
          </p:cNvPr>
          <p:cNvGraphicFramePr>
            <a:graphicFrameLocks noGrp="1"/>
          </p:cNvGraphicFramePr>
          <p:nvPr>
            <p:ph idx="1"/>
            <p:extLst>
              <p:ext uri="{D42A27DB-BD31-4B8C-83A1-F6EECF244321}">
                <p14:modId xmlns:p14="http://schemas.microsoft.com/office/powerpoint/2010/main" val="1972561618"/>
              </p:ext>
            </p:extLst>
          </p:nvPr>
        </p:nvGraphicFramePr>
        <p:xfrm>
          <a:off x="865970" y="2278063"/>
          <a:ext cx="7274420" cy="3911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732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1E065-CD9B-4B83-B6D3-ED37961FB56F}"/>
              </a:ext>
            </a:extLst>
          </p:cNvPr>
          <p:cNvSpPr>
            <a:spLocks noGrp="1"/>
          </p:cNvSpPr>
          <p:nvPr>
            <p:ph type="title"/>
          </p:nvPr>
        </p:nvSpPr>
        <p:spPr/>
        <p:txBody>
          <a:bodyPr/>
          <a:lstStyle/>
          <a:p>
            <a:r>
              <a:rPr lang="en-US" sz="2800" dirty="0"/>
              <a:t>Transitional Math for Healthcare </a:t>
            </a:r>
          </a:p>
        </p:txBody>
      </p:sp>
      <p:sp>
        <p:nvSpPr>
          <p:cNvPr id="5" name="Content Placeholder 4">
            <a:extLst>
              <a:ext uri="{FF2B5EF4-FFF2-40B4-BE49-F238E27FC236}">
                <a16:creationId xmlns:a16="http://schemas.microsoft.com/office/drawing/2014/main" xmlns="" id="{CFBC7728-65DD-448C-9893-A00F377487D9}"/>
              </a:ext>
            </a:extLst>
          </p:cNvPr>
          <p:cNvSpPr>
            <a:spLocks noGrp="1"/>
          </p:cNvSpPr>
          <p:nvPr>
            <p:ph idx="1"/>
          </p:nvPr>
        </p:nvSpPr>
        <p:spPr>
          <a:xfrm>
            <a:off x="985763" y="2374902"/>
            <a:ext cx="6345261" cy="3530600"/>
          </a:xfrm>
        </p:spPr>
        <p:txBody>
          <a:bodyPr>
            <a:normAutofit/>
          </a:bodyPr>
          <a:lstStyle/>
          <a:p>
            <a:r>
              <a:rPr lang="en-US" dirty="0"/>
              <a:t>Basic skills improvement for credit health care career programs</a:t>
            </a:r>
          </a:p>
          <a:p>
            <a:r>
              <a:rPr lang="en-US" dirty="0"/>
              <a:t>Contextualized basic skills math course</a:t>
            </a:r>
          </a:p>
          <a:p>
            <a:pPr lvl="1"/>
            <a:r>
              <a:rPr lang="en-US" sz="1800" dirty="0"/>
              <a:t>4-week pre-requisite (Nursing)</a:t>
            </a:r>
          </a:p>
          <a:p>
            <a:pPr lvl="1"/>
            <a:r>
              <a:rPr lang="en-US" sz="1800" dirty="0"/>
              <a:t>92% of students increased their score on average by 25%</a:t>
            </a:r>
          </a:p>
          <a:p>
            <a:r>
              <a:rPr lang="en-US" dirty="0"/>
              <a:t>12-week co-requisite (Psych tech)</a:t>
            </a:r>
          </a:p>
          <a:p>
            <a:pPr lvl="1"/>
            <a:r>
              <a:rPr lang="en-US" sz="1800" dirty="0"/>
              <a:t>56% of students are at/above the 8th grade math level </a:t>
            </a:r>
            <a:r>
              <a:rPr lang="en-US" sz="1800" b="1" dirty="0"/>
              <a:t>post tutoring testing </a:t>
            </a:r>
            <a:r>
              <a:rPr lang="en-US" sz="1800" dirty="0"/>
              <a:t>vs 24% of students at/above 8</a:t>
            </a:r>
            <a:r>
              <a:rPr lang="en-US" sz="1800" baseline="30000" dirty="0"/>
              <a:t>th</a:t>
            </a:r>
            <a:r>
              <a:rPr lang="en-US" sz="1800" dirty="0"/>
              <a:t> grade level </a:t>
            </a:r>
            <a:r>
              <a:rPr lang="en-US" sz="1800" b="1" dirty="0"/>
              <a:t>pre tutoring</a:t>
            </a:r>
            <a:endParaRPr lang="en-US" sz="1800" dirty="0"/>
          </a:p>
        </p:txBody>
      </p:sp>
      <p:pic>
        <p:nvPicPr>
          <p:cNvPr id="6" name="Picture 5" descr="Original file ‎ (SVG file, nominally 175 × 159 pixels, file size: 4 ...">
            <a:extLst>
              <a:ext uri="{FF2B5EF4-FFF2-40B4-BE49-F238E27FC236}">
                <a16:creationId xmlns:a16="http://schemas.microsoft.com/office/drawing/2014/main" xmlns="" id="{623ACB7D-50AF-4F98-9908-CAE6AD964AD3}"/>
              </a:ext>
            </a:extLst>
          </p:cNvPr>
          <p:cNvPicPr>
            <a:picLocks noChangeAspect="1"/>
          </p:cNvPicPr>
          <p:nvPr/>
        </p:nvPicPr>
        <p:blipFill>
          <a:blip r:embed="rId2"/>
          <a:stretch>
            <a:fillRect/>
          </a:stretch>
        </p:blipFill>
        <p:spPr>
          <a:xfrm>
            <a:off x="7369175" y="4470400"/>
            <a:ext cx="1367693" cy="1244600"/>
          </a:xfrm>
          <a:prstGeom prst="rect">
            <a:avLst/>
          </a:prstGeom>
          <a:effectLst/>
        </p:spPr>
      </p:pic>
    </p:spTree>
    <p:extLst>
      <p:ext uri="{BB962C8B-B14F-4D97-AF65-F5344CB8AC3E}">
        <p14:creationId xmlns:p14="http://schemas.microsoft.com/office/powerpoint/2010/main" val="1842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846540"/>
            <a:ext cx="9144000" cy="217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 name="Diagram 3"/>
          <p:cNvGraphicFramePr/>
          <p:nvPr>
            <p:extLst>
              <p:ext uri="{D42A27DB-BD31-4B8C-83A1-F6EECF244321}">
                <p14:modId xmlns:p14="http://schemas.microsoft.com/office/powerpoint/2010/main" val="3217358872"/>
              </p:ext>
            </p:extLst>
          </p:nvPr>
        </p:nvGraphicFramePr>
        <p:xfrm>
          <a:off x="376322" y="4684379"/>
          <a:ext cx="8327543" cy="1510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965904" y="954391"/>
            <a:ext cx="7148380" cy="2054039"/>
            <a:chOff x="0" y="0"/>
            <a:chExt cx="8621292" cy="2296984"/>
          </a:xfrm>
        </p:grpSpPr>
        <p:pic>
          <p:nvPicPr>
            <p:cNvPr id="6" name="Picture 5" descr="Image result for Citrus College"/>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04086" y="140043"/>
              <a:ext cx="2453640" cy="603250"/>
            </a:xfrm>
            <a:prstGeom prst="rect">
              <a:avLst/>
            </a:prstGeom>
            <a:noFill/>
            <a:ln>
              <a:noFill/>
            </a:ln>
          </p:spPr>
        </p:pic>
        <p:pic>
          <p:nvPicPr>
            <p:cNvPr id="7" name="Picture 6" descr="Image result for el camino compton college"/>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25297" y="0"/>
              <a:ext cx="1232535" cy="1104900"/>
            </a:xfrm>
            <a:prstGeom prst="rect">
              <a:avLst/>
            </a:prstGeom>
            <a:noFill/>
            <a:ln>
              <a:noFill/>
            </a:ln>
          </p:spPr>
        </p:pic>
        <p:pic>
          <p:nvPicPr>
            <p:cNvPr id="8" name="Picture 7" descr="Image result for elac logo"/>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366054" y="8238"/>
              <a:ext cx="1268095" cy="945515"/>
            </a:xfrm>
            <a:prstGeom prst="rect">
              <a:avLst/>
            </a:prstGeom>
            <a:noFill/>
            <a:ln>
              <a:noFill/>
            </a:ln>
          </p:spPr>
        </p:pic>
        <p:pic>
          <p:nvPicPr>
            <p:cNvPr id="9" name="Picture 8" descr="Image result for glendale community college logo"/>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109254" y="107092"/>
              <a:ext cx="1153160" cy="1033145"/>
            </a:xfrm>
            <a:prstGeom prst="rect">
              <a:avLst/>
            </a:prstGeom>
            <a:noFill/>
            <a:ln>
              <a:noFill/>
            </a:ln>
          </p:spPr>
        </p:pic>
        <p:pic>
          <p:nvPicPr>
            <p:cNvPr id="10" name="Picture 9" descr="Image result for la harbor college"/>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204519" y="807308"/>
              <a:ext cx="1544955" cy="669925"/>
            </a:xfrm>
            <a:prstGeom prst="rect">
              <a:avLst/>
            </a:prstGeom>
            <a:noFill/>
            <a:ln>
              <a:noFill/>
            </a:ln>
          </p:spPr>
        </p:pic>
        <p:pic>
          <p:nvPicPr>
            <p:cNvPr id="11" name="Picture 10" descr="Image result for la city college logo"/>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260389" y="848497"/>
              <a:ext cx="1784350" cy="440690"/>
            </a:xfrm>
            <a:prstGeom prst="rect">
              <a:avLst/>
            </a:prstGeom>
            <a:noFill/>
            <a:ln>
              <a:noFill/>
            </a:ln>
          </p:spPr>
        </p:pic>
        <p:pic>
          <p:nvPicPr>
            <p:cNvPr id="12" name="Picture 11" descr="Image result for la mission college logo"/>
            <p:cNvPicPr>
              <a:picLocks noChangeAspect="1"/>
            </p:cNvPicPr>
            <p:nvPr/>
          </p:nvPicPr>
          <p:blipFill rotWithShape="1">
            <a:blip r:embed="rId14" cstate="email">
              <a:extLst>
                <a:ext uri="{28A0092B-C50C-407E-A947-70E740481C1C}">
                  <a14:useLocalDpi xmlns:a14="http://schemas.microsoft.com/office/drawing/2010/main" val="0"/>
                </a:ext>
              </a:extLst>
            </a:blip>
            <a:srcRect l="4199" t="39373" r="6192" b="39401"/>
            <a:stretch/>
          </p:blipFill>
          <p:spPr bwMode="auto">
            <a:xfrm>
              <a:off x="4769708" y="1062681"/>
              <a:ext cx="2218690" cy="351790"/>
            </a:xfrm>
            <a:prstGeom prst="rect">
              <a:avLst/>
            </a:prstGeom>
            <a:noFill/>
            <a:ln>
              <a:noFill/>
            </a:ln>
            <a:extLst>
              <a:ext uri="{53640926-AAD7-44D8-BBD7-CCE9431645EC}">
                <a14:shadowObscured xmlns:a14="http://schemas.microsoft.com/office/drawing/2010/main"/>
              </a:ext>
            </a:extLst>
          </p:spPr>
        </p:pic>
        <p:pic>
          <p:nvPicPr>
            <p:cNvPr id="13" name="Picture 12" descr="Image result for pasadena city college"/>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795849" y="1491049"/>
              <a:ext cx="1158240" cy="732155"/>
            </a:xfrm>
            <a:prstGeom prst="rect">
              <a:avLst/>
            </a:prstGeom>
            <a:noFill/>
            <a:ln>
              <a:noFill/>
            </a:ln>
          </p:spPr>
        </p:pic>
        <p:pic>
          <p:nvPicPr>
            <p:cNvPr id="14" name="Picture 13" descr="Image result for LATTC logo"/>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7059827" y="1227438"/>
              <a:ext cx="1561465" cy="696595"/>
            </a:xfrm>
            <a:prstGeom prst="rect">
              <a:avLst/>
            </a:prstGeom>
            <a:noFill/>
            <a:ln>
              <a:noFill/>
            </a:ln>
          </p:spPr>
        </p:pic>
        <p:pic>
          <p:nvPicPr>
            <p:cNvPr id="15" name="Picture 14" descr="Image result for west la college"/>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544065" y="1433384"/>
              <a:ext cx="1456690" cy="800100"/>
            </a:xfrm>
            <a:prstGeom prst="rect">
              <a:avLst/>
            </a:prstGeom>
            <a:noFill/>
            <a:ln>
              <a:noFill/>
            </a:ln>
          </p:spPr>
        </p:pic>
        <p:pic>
          <p:nvPicPr>
            <p:cNvPr id="16" name="Picture 15" descr="Image result for rio hondo college logo"/>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423719" y="1507524"/>
              <a:ext cx="866140" cy="745490"/>
            </a:xfrm>
            <a:prstGeom prst="rect">
              <a:avLst/>
            </a:prstGeom>
            <a:noFill/>
            <a:ln>
              <a:noFill/>
            </a:ln>
          </p:spPr>
        </p:pic>
        <p:pic>
          <p:nvPicPr>
            <p:cNvPr id="17" name="Picture 16" descr="Image result for la pierce college logo"/>
            <p:cNvPicPr>
              <a:picLocks noChangeAspect="1"/>
            </p:cNvPicPr>
            <p:nvPr/>
          </p:nvPicPr>
          <p:blipFill rotWithShape="1">
            <a:blip r:embed="rId19" cstate="email">
              <a:extLst>
                <a:ext uri="{28A0092B-C50C-407E-A947-70E740481C1C}">
                  <a14:useLocalDpi xmlns:a14="http://schemas.microsoft.com/office/drawing/2010/main" val="0"/>
                </a:ext>
              </a:extLst>
            </a:blip>
            <a:srcRect t="25970" b="28322"/>
            <a:stretch/>
          </p:blipFill>
          <p:spPr bwMode="auto">
            <a:xfrm>
              <a:off x="3146854" y="1581665"/>
              <a:ext cx="1090295" cy="445770"/>
            </a:xfrm>
            <a:prstGeom prst="rect">
              <a:avLst/>
            </a:prstGeom>
            <a:noFill/>
            <a:ln>
              <a:noFill/>
            </a:ln>
            <a:extLst>
              <a:ext uri="{53640926-AAD7-44D8-BBD7-CCE9431645EC}">
                <a14:shadowObscured xmlns:a14="http://schemas.microsoft.com/office/drawing/2010/main"/>
              </a:ext>
            </a:extLst>
          </p:spPr>
        </p:pic>
        <p:pic>
          <p:nvPicPr>
            <p:cNvPr id="18" name="Picture 17" descr="Image result for Mt.SAC"/>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41189" y="1433384"/>
              <a:ext cx="1368425" cy="863600"/>
            </a:xfrm>
            <a:prstGeom prst="rect">
              <a:avLst/>
            </a:prstGeom>
            <a:noFill/>
            <a:ln>
              <a:noFill/>
            </a:ln>
          </p:spPr>
        </p:pic>
        <p:pic>
          <p:nvPicPr>
            <p:cNvPr id="19" name="Picture 18" descr="Image result for cerritos college"/>
            <p:cNvPicPr>
              <a:picLocks noChangeAspect="1"/>
            </p:cNvPicPr>
            <p:nvPr/>
          </p:nvPicPr>
          <p:blipFill rotWithShape="1">
            <a:blip r:embed="rId21" cstate="email">
              <a:extLst>
                <a:ext uri="{28A0092B-C50C-407E-A947-70E740481C1C}">
                  <a14:useLocalDpi xmlns:a14="http://schemas.microsoft.com/office/drawing/2010/main" val="0"/>
                </a:ext>
              </a:extLst>
            </a:blip>
            <a:srcRect t="5724" b="15010"/>
            <a:stretch/>
          </p:blipFill>
          <p:spPr bwMode="auto">
            <a:xfrm>
              <a:off x="535459" y="0"/>
              <a:ext cx="1123950" cy="765810"/>
            </a:xfrm>
            <a:prstGeom prst="rect">
              <a:avLst/>
            </a:prstGeom>
            <a:noFill/>
            <a:ln>
              <a:noFill/>
            </a:ln>
            <a:extLst>
              <a:ext uri="{53640926-AAD7-44D8-BBD7-CCE9431645EC}">
                <a14:shadowObscured xmlns:a14="http://schemas.microsoft.com/office/drawing/2010/main"/>
              </a:ext>
            </a:extLst>
          </p:spPr>
        </p:pic>
        <p:pic>
          <p:nvPicPr>
            <p:cNvPr id="20" name="Picture 19" descr="Image result for LBCC"/>
            <p:cNvPicPr>
              <a:picLocks noChangeAspect="1"/>
            </p:cNvPicPr>
            <p:nvPr/>
          </p:nvPicPr>
          <p:blipFill rotWithShape="1">
            <a:blip r:embed="rId22" cstate="email">
              <a:extLst>
                <a:ext uri="{28A0092B-C50C-407E-A947-70E740481C1C}">
                  <a14:useLocalDpi xmlns:a14="http://schemas.microsoft.com/office/drawing/2010/main" val="0"/>
                </a:ext>
              </a:extLst>
            </a:blip>
            <a:srcRect t="8227" b="12276"/>
            <a:stretch/>
          </p:blipFill>
          <p:spPr bwMode="auto">
            <a:xfrm>
              <a:off x="0" y="716692"/>
              <a:ext cx="1173480" cy="836295"/>
            </a:xfrm>
            <a:prstGeom prst="rect">
              <a:avLst/>
            </a:prstGeom>
            <a:noFill/>
            <a:ln>
              <a:noFill/>
            </a:ln>
            <a:extLst>
              <a:ext uri="{53640926-AAD7-44D8-BBD7-CCE9431645EC}">
                <a14:shadowObscured xmlns:a14="http://schemas.microsoft.com/office/drawing/2010/main"/>
              </a:ext>
            </a:extLst>
          </p:spPr>
        </p:pic>
      </p:grpSp>
      <p:sp>
        <p:nvSpPr>
          <p:cNvPr id="21" name="Rectangle 18"/>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2" name="Rectangle 19"/>
          <p:cNvSpPr>
            <a:spLocks noChangeArrowheads="1"/>
          </p:cNvSpPr>
          <p:nvPr/>
        </p:nvSpPr>
        <p:spPr bwMode="auto">
          <a:xfrm>
            <a:off x="466498" y="3005973"/>
            <a:ext cx="8147192"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2700" b="1" dirty="0">
                <a:solidFill>
                  <a:schemeClr val="bg1"/>
                </a:solidFill>
                <a:latin typeface="Calibri" panose="020F0502020204030204" pitchFamily="34" charset="0"/>
                <a:ea typeface="Calibri" panose="020F0502020204030204" pitchFamily="34" charset="0"/>
                <a:cs typeface="Calibri" panose="020F0502020204030204" pitchFamily="34" charset="0"/>
              </a:rPr>
              <a:t>Noncredit CTE Readiness (SWP Project Round 1) </a:t>
            </a:r>
            <a:endParaRPr lang="en-US" altLang="en-US" sz="825" dirty="0">
              <a:solidFill>
                <a:schemeClr val="bg1"/>
              </a:solidFill>
            </a:endParaRPr>
          </a:p>
          <a:p>
            <a:pPr algn="ctr" defTabSz="685800" eaLnBrk="0" fontAlgn="base" hangingPunct="0">
              <a:spcBef>
                <a:spcPct val="0"/>
              </a:spcBef>
              <a:spcAft>
                <a:spcPct val="0"/>
              </a:spcAft>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Noncredit CTE Readiness Project seeks to develop contextualized, short-term noncredit courses to better prepare students to enter college and be successful in credit CTE coursework. Examples of contextualized noncredit courses are Math for Health Careers, Vocational ESL, and pre-CTE coursework</a:t>
            </a:r>
            <a:r>
              <a:rPr lang="en-US" altLang="en-US" sz="1500" dirty="0">
                <a:latin typeface="Calibri" panose="020F0502020204030204" pitchFamily="34" charset="0"/>
                <a:ea typeface="Calibri" panose="020F0502020204030204" pitchFamily="34" charset="0"/>
                <a:cs typeface="Calibri" panose="020F0502020204030204" pitchFamily="34" charset="0"/>
              </a:rPr>
              <a:t>. </a:t>
            </a:r>
            <a:endParaRPr lang="en-US" altLang="en-US" sz="825" dirty="0"/>
          </a:p>
        </p:txBody>
      </p:sp>
      <p:sp>
        <p:nvSpPr>
          <p:cNvPr id="23" name="Rectangle 20"/>
          <p:cNvSpPr>
            <a:spLocks noChangeArrowheads="1"/>
          </p:cNvSpPr>
          <p:nvPr/>
        </p:nvSpPr>
        <p:spPr bwMode="auto">
          <a:xfrm>
            <a:off x="1" y="223322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9333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Noncredit Readiness Courses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279326"/>
              </p:ext>
            </p:extLst>
          </p:nvPr>
        </p:nvGraphicFramePr>
        <p:xfrm>
          <a:off x="822722" y="2241948"/>
          <a:ext cx="7543800" cy="301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96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CTL Basics</a:t>
            </a:r>
          </a:p>
        </p:txBody>
      </p:sp>
      <p:sp>
        <p:nvSpPr>
          <p:cNvPr id="3" name="Content Placeholder 2"/>
          <p:cNvSpPr>
            <a:spLocks noGrp="1"/>
          </p:cNvSpPr>
          <p:nvPr>
            <p:ph idx="1"/>
          </p:nvPr>
        </p:nvSpPr>
        <p:spPr>
          <a:xfrm>
            <a:off x="576514" y="2269066"/>
            <a:ext cx="8059485" cy="3530600"/>
          </a:xfrm>
        </p:spPr>
        <p:txBody>
          <a:bodyPr>
            <a:noAutofit/>
          </a:bodyPr>
          <a:lstStyle/>
          <a:p>
            <a:r>
              <a:rPr lang="en-US" sz="2400" dirty="0"/>
              <a:t>Contextualized Teaching and Learning (CTL) is an instructional strategy designed to link the learning of basic skills (math, English, ESL) with academic or occupational content </a:t>
            </a:r>
          </a:p>
          <a:p>
            <a:endParaRPr lang="en-US" sz="2400" dirty="0"/>
          </a:p>
          <a:p>
            <a:r>
              <a:rPr lang="en-US" sz="2400" dirty="0"/>
              <a:t>Focuses teaching and learning directly on concrete applications in a specific career context of interest to students</a:t>
            </a:r>
          </a:p>
        </p:txBody>
      </p:sp>
    </p:spTree>
    <p:extLst>
      <p:ext uri="{BB962C8B-B14F-4D97-AF65-F5344CB8AC3E}">
        <p14:creationId xmlns:p14="http://schemas.microsoft.com/office/powerpoint/2010/main" val="152792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95395" y="1184324"/>
          <a:ext cx="8620005" cy="4290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lated imag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424127" y="1184324"/>
            <a:ext cx="1943148" cy="1295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4757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Ideas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920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Contact Us:</a:t>
            </a:r>
            <a:br>
              <a:rPr lang="en-US" dirty="0" smtClean="0"/>
            </a:br>
            <a:endParaRPr lang="en-US" dirty="0"/>
          </a:p>
        </p:txBody>
      </p:sp>
      <p:sp>
        <p:nvSpPr>
          <p:cNvPr id="3" name="Subtitle 2"/>
          <p:cNvSpPr>
            <a:spLocks noGrp="1"/>
          </p:cNvSpPr>
          <p:nvPr>
            <p:ph type="subTitle" idx="1"/>
          </p:nvPr>
        </p:nvSpPr>
        <p:spPr>
          <a:xfrm>
            <a:off x="866440" y="4242215"/>
            <a:ext cx="5917679" cy="1888761"/>
          </a:xfrm>
        </p:spPr>
        <p:txBody>
          <a:bodyPr>
            <a:normAutofit fontScale="92500" lnSpcReduction="10000"/>
          </a:bodyPr>
          <a:lstStyle/>
          <a:p>
            <a:r>
              <a:rPr lang="en-US" sz="2400" dirty="0" smtClean="0"/>
              <a:t>Cheryl </a:t>
            </a:r>
            <a:r>
              <a:rPr lang="en-US" sz="2400" dirty="0" err="1" smtClean="0"/>
              <a:t>aschenbach</a:t>
            </a:r>
            <a:r>
              <a:rPr lang="en-US" sz="2400" dirty="0" smtClean="0"/>
              <a:t> </a:t>
            </a:r>
            <a:r>
              <a:rPr lang="en-US" sz="2400" dirty="0" smtClean="0">
                <a:hlinkClick r:id="rId2"/>
              </a:rPr>
              <a:t>caschenbach@lassencollege.edu</a:t>
            </a:r>
            <a:endParaRPr lang="en-US" sz="2400" dirty="0" smtClean="0"/>
          </a:p>
          <a:p>
            <a:endParaRPr lang="en-US" sz="2400" dirty="0"/>
          </a:p>
          <a:p>
            <a:r>
              <a:rPr lang="en-US" sz="2400" dirty="0" smtClean="0"/>
              <a:t>L.E. </a:t>
            </a:r>
            <a:r>
              <a:rPr lang="en-US" sz="2400" dirty="0" err="1" smtClean="0"/>
              <a:t>Foisia</a:t>
            </a:r>
            <a:r>
              <a:rPr lang="en-US" sz="2400" dirty="0" smtClean="0"/>
              <a:t> </a:t>
            </a:r>
            <a:br>
              <a:rPr lang="en-US" sz="2400" dirty="0" smtClean="0"/>
            </a:br>
            <a:r>
              <a:rPr lang="en-US" sz="2400" dirty="0" smtClean="0">
                <a:hlinkClick r:id="rId3"/>
              </a:rPr>
              <a:t>lfoisia@mtsac.edu</a:t>
            </a:r>
            <a:endParaRPr lang="en-US" sz="2400" dirty="0" smtClean="0"/>
          </a:p>
          <a:p>
            <a:endParaRPr lang="en-US" dirty="0" smtClean="0"/>
          </a:p>
          <a:p>
            <a:endParaRPr lang="en-US" dirty="0"/>
          </a:p>
        </p:txBody>
      </p:sp>
    </p:spTree>
    <p:extLst>
      <p:ext uri="{BB962C8B-B14F-4D97-AF65-F5344CB8AC3E}">
        <p14:creationId xmlns:p14="http://schemas.microsoft.com/office/powerpoint/2010/main" val="6212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77500" lnSpcReduction="20000"/>
          </a:bodyPr>
          <a:lstStyle/>
          <a:p>
            <a:r>
              <a:rPr lang="en-US" i="1" dirty="0"/>
              <a:t>Contextualized Teaching and Learning: A Faculty Primer </a:t>
            </a:r>
            <a:r>
              <a:rPr lang="en-US" dirty="0"/>
              <a:t>(ASCCC Paper, Spring 2009)</a:t>
            </a:r>
            <a:br>
              <a:rPr lang="en-US" dirty="0"/>
            </a:br>
            <a:r>
              <a:rPr lang="en-US" sz="1600" dirty="0"/>
              <a:t>In association with the Academic Senate for California Community Colleges, Center for Student Success/RP Group, Basic Skills Initiative, Bay Area Workforce Funding Collaborative, and funded by the California Community Chancellor’s Office. </a:t>
            </a:r>
            <a:r>
              <a:rPr lang="en-US" sz="1600" dirty="0">
                <a:hlinkClick r:id="rId2"/>
              </a:rPr>
              <a:t>http://asccc.org/papers/contextualized-teaching-learning-faculty-primer</a:t>
            </a:r>
            <a:endParaRPr lang="en-US" sz="1600" dirty="0"/>
          </a:p>
          <a:p>
            <a:r>
              <a:rPr lang="en-US" i="1" dirty="0"/>
              <a:t>Facilitating Student Learning Through Contextualization </a:t>
            </a:r>
            <a:r>
              <a:rPr lang="en-US" dirty="0"/>
              <a:t>(Dolores </a:t>
            </a:r>
            <a:r>
              <a:rPr lang="en-US" dirty="0" err="1"/>
              <a:t>Perin</a:t>
            </a:r>
            <a:r>
              <a:rPr lang="en-US" dirty="0"/>
              <a:t>, February 2011)</a:t>
            </a:r>
            <a:br>
              <a:rPr lang="en-US" dirty="0"/>
            </a:br>
            <a:r>
              <a:rPr lang="en-US" sz="1600" dirty="0"/>
              <a:t>A resource published by the Community College Research Center. </a:t>
            </a:r>
            <a:r>
              <a:rPr lang="en-US" sz="1600" dirty="0">
                <a:hlinkClick r:id="rId3"/>
              </a:rPr>
              <a:t>http://ccrc.tc.columbia.edu/media/k2/attachments/facilitating-learning-contextualization-working-paper.pdf</a:t>
            </a:r>
            <a:endParaRPr lang="en-US" sz="1600" dirty="0"/>
          </a:p>
          <a:p>
            <a:r>
              <a:rPr lang="en-US" dirty="0"/>
              <a:t>The Theory and Application of Contextualized Teaching and Learning in Relation to Programs of Study and Career Pathways (</a:t>
            </a:r>
            <a:r>
              <a:rPr lang="en-US" dirty="0" err="1"/>
              <a:t>Kalchik</a:t>
            </a:r>
            <a:r>
              <a:rPr lang="en-US" dirty="0"/>
              <a:t> &amp; </a:t>
            </a:r>
            <a:r>
              <a:rPr lang="en-US" dirty="0" err="1"/>
              <a:t>Oertle</a:t>
            </a:r>
            <a:r>
              <a:rPr lang="en-US" dirty="0"/>
              <a:t>, September 2010)</a:t>
            </a:r>
            <a:br>
              <a:rPr lang="en-US" dirty="0"/>
            </a:br>
            <a:r>
              <a:rPr lang="en-US" sz="1600" dirty="0"/>
              <a:t>Article published by the Office of Community College Research and Leadership at University of Illinois. </a:t>
            </a:r>
            <a:r>
              <a:rPr lang="en-US" sz="1600" dirty="0">
                <a:hlinkClick r:id="rId4"/>
              </a:rPr>
              <a:t>http://files.eric.ed.gov/fulltext/ED513404.pdf</a:t>
            </a:r>
            <a:endParaRPr lang="en-US" sz="1600" dirty="0"/>
          </a:p>
          <a:p>
            <a:endParaRPr lang="en-US" sz="1600" dirty="0"/>
          </a:p>
          <a:p>
            <a:endParaRPr lang="en-US" dirty="0"/>
          </a:p>
        </p:txBody>
      </p:sp>
    </p:spTree>
    <p:extLst>
      <p:ext uri="{BB962C8B-B14F-4D97-AF65-F5344CB8AC3E}">
        <p14:creationId xmlns:p14="http://schemas.microsoft.com/office/powerpoint/2010/main" val="12835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92500" lnSpcReduction="10000"/>
          </a:bodyPr>
          <a:lstStyle/>
          <a:p>
            <a:r>
              <a:rPr lang="en-US" dirty="0"/>
              <a:t>Contextual Learning - CORD</a:t>
            </a:r>
            <a:br>
              <a:rPr lang="en-US" dirty="0"/>
            </a:br>
            <a:r>
              <a:rPr lang="en-US" sz="1600" dirty="0"/>
              <a:t>Center for Occupational Research and Development (CORD) is a national nonprofit dedicated to leading change in education. It is committed to supporting educators who use contextual teaching strategies. This section of the CORD Web site offers general information about contextual teaching and learning, research papers, and descriptions of contextual materials developed by CORD. </a:t>
            </a:r>
            <a:r>
              <a:rPr lang="en-US" sz="1600" dirty="0">
                <a:hlinkClick r:id="rId2"/>
              </a:rPr>
              <a:t>http://www.cord.org/contextual-teaching-and-learning/</a:t>
            </a:r>
            <a:endParaRPr lang="en-US" sz="1600" dirty="0"/>
          </a:p>
          <a:p>
            <a:r>
              <a:rPr lang="en-US" dirty="0"/>
              <a:t>Contextualized Teaching and Learning Overview: Students and Faculty Talk (Video – Career Ladders Project, December 2010)</a:t>
            </a:r>
            <a:br>
              <a:rPr lang="en-US" dirty="0"/>
            </a:br>
            <a:r>
              <a:rPr lang="en-US" sz="1600" dirty="0"/>
              <a:t>Key CTL issues are illustrated using interviews with faculty and students. </a:t>
            </a:r>
            <a:r>
              <a:rPr lang="en-US" sz="1600" dirty="0">
                <a:hlinkClick r:id="rId3"/>
              </a:rPr>
              <a:t>https://www.youtube.com/watch?v=BuRKVjyLEVI</a:t>
            </a:r>
            <a:endParaRPr lang="en-US" sz="1600" dirty="0"/>
          </a:p>
          <a:p>
            <a:endParaRPr lang="en-US" dirty="0"/>
          </a:p>
        </p:txBody>
      </p:sp>
    </p:spTree>
    <p:extLst>
      <p:ext uri="{BB962C8B-B14F-4D97-AF65-F5344CB8AC3E}">
        <p14:creationId xmlns:p14="http://schemas.microsoft.com/office/powerpoint/2010/main" val="154245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CTL: Formats</a:t>
            </a:r>
          </a:p>
        </p:txBody>
      </p:sp>
      <p:sp>
        <p:nvSpPr>
          <p:cNvPr id="3" name="Content Placeholder 2"/>
          <p:cNvSpPr>
            <a:spLocks noGrp="1"/>
          </p:cNvSpPr>
          <p:nvPr>
            <p:ph idx="1"/>
          </p:nvPr>
        </p:nvSpPr>
        <p:spPr>
          <a:xfrm>
            <a:off x="419100" y="2200275"/>
            <a:ext cx="8448674" cy="4471458"/>
          </a:xfrm>
        </p:spPr>
        <p:txBody>
          <a:bodyPr>
            <a:noAutofit/>
          </a:bodyPr>
          <a:lstStyle/>
          <a:p>
            <a:pPr marL="0" indent="0">
              <a:buNone/>
            </a:pPr>
            <a:r>
              <a:rPr lang="en-US" sz="2400" dirty="0"/>
              <a:t>Stand-alone classroom practices</a:t>
            </a:r>
          </a:p>
          <a:p>
            <a:pPr lvl="1"/>
            <a:r>
              <a:rPr lang="en-US" sz="2400" dirty="0"/>
              <a:t>Academic classes with embedded CTE</a:t>
            </a:r>
            <a:br>
              <a:rPr lang="en-US" sz="2400" dirty="0"/>
            </a:br>
            <a:r>
              <a:rPr lang="en-US" sz="2400" dirty="0"/>
              <a:t>“Infused academic” – skills building with CTL, relevance of skills, and opportunities for students to engage</a:t>
            </a:r>
          </a:p>
          <a:p>
            <a:pPr lvl="1"/>
            <a:r>
              <a:rPr lang="en-US" sz="2400" dirty="0"/>
              <a:t>CTE courses with embedded basic skills instruction</a:t>
            </a:r>
            <a:br>
              <a:rPr lang="en-US" sz="2400" dirty="0"/>
            </a:br>
            <a:r>
              <a:rPr lang="en-US" sz="2400" dirty="0"/>
              <a:t>“Infused occupational” – vocational focus, integrating academic skills with occupational content</a:t>
            </a:r>
          </a:p>
          <a:p>
            <a:pPr lvl="1"/>
            <a:r>
              <a:rPr lang="en-US" sz="2400" dirty="0"/>
              <a:t>Courses contextualized for meta-majors</a:t>
            </a:r>
          </a:p>
          <a:p>
            <a:pPr marL="114300" indent="0">
              <a:buNone/>
            </a:pPr>
            <a:endParaRPr lang="en-US" sz="1200" dirty="0"/>
          </a:p>
          <a:p>
            <a:pPr marL="114300" indent="0">
              <a:buNone/>
            </a:pPr>
            <a:endParaRPr lang="en-US" sz="1200" dirty="0"/>
          </a:p>
          <a:p>
            <a:pPr marL="114300" indent="0">
              <a:buNone/>
            </a:pPr>
            <a:r>
              <a:rPr lang="en-US" sz="1200" dirty="0"/>
              <a:t>*Resource: </a:t>
            </a:r>
            <a:r>
              <a:rPr lang="en-US" sz="1200" i="1" dirty="0"/>
              <a:t>Contextualized Teaching and Learning: A Faculty Primer</a:t>
            </a:r>
            <a:r>
              <a:rPr lang="en-US" sz="1200" dirty="0"/>
              <a:t>, a joint product of RP Group, BSI, ASCCC, and Bay Area Workforce Funding Collaborative</a:t>
            </a:r>
          </a:p>
        </p:txBody>
      </p:sp>
    </p:spTree>
    <p:extLst>
      <p:ext uri="{BB962C8B-B14F-4D97-AF65-F5344CB8AC3E}">
        <p14:creationId xmlns:p14="http://schemas.microsoft.com/office/powerpoint/2010/main" val="231771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CTL: Formats</a:t>
            </a:r>
          </a:p>
        </p:txBody>
      </p:sp>
      <p:sp>
        <p:nvSpPr>
          <p:cNvPr id="3" name="Content Placeholder 2"/>
          <p:cNvSpPr>
            <a:spLocks noGrp="1"/>
          </p:cNvSpPr>
          <p:nvPr>
            <p:ph idx="1"/>
          </p:nvPr>
        </p:nvSpPr>
        <p:spPr>
          <a:xfrm>
            <a:off x="419100" y="2200275"/>
            <a:ext cx="8448674" cy="4471458"/>
          </a:xfrm>
        </p:spPr>
        <p:txBody>
          <a:bodyPr>
            <a:noAutofit/>
          </a:bodyPr>
          <a:lstStyle/>
          <a:p>
            <a:pPr marL="0" indent="0">
              <a:buNone/>
            </a:pPr>
            <a:r>
              <a:rPr lang="en-US" sz="2400" dirty="0"/>
              <a:t>Team models</a:t>
            </a:r>
          </a:p>
          <a:p>
            <a:pPr lvl="1"/>
            <a:r>
              <a:rPr lang="en-US" sz="2200" dirty="0"/>
              <a:t>Linked courses or learning communities</a:t>
            </a:r>
          </a:p>
          <a:p>
            <a:pPr lvl="1"/>
            <a:r>
              <a:rPr lang="en-US" sz="2200" dirty="0"/>
              <a:t>Team teaching or integrated academic and occupational courses</a:t>
            </a:r>
          </a:p>
          <a:p>
            <a:pPr lvl="2"/>
            <a:r>
              <a:rPr lang="en-US" sz="2200" dirty="0"/>
              <a:t>Connected courses, shared goals</a:t>
            </a:r>
          </a:p>
          <a:p>
            <a:pPr lvl="2"/>
            <a:r>
              <a:rPr lang="en-US" sz="2200" dirty="0"/>
              <a:t>Context for delivery</a:t>
            </a:r>
          </a:p>
          <a:p>
            <a:pPr lvl="2"/>
            <a:r>
              <a:rPr lang="en-US" sz="2200" dirty="0"/>
              <a:t>Collaboration between instructors and student</a:t>
            </a:r>
          </a:p>
          <a:p>
            <a:pPr lvl="1"/>
            <a:endParaRPr lang="en-US" sz="2400" dirty="0"/>
          </a:p>
          <a:p>
            <a:pPr lvl="1"/>
            <a:endParaRPr lang="en-US" sz="2400" dirty="0"/>
          </a:p>
          <a:p>
            <a:pPr lvl="1"/>
            <a:endParaRPr lang="en-US" sz="2400" dirty="0"/>
          </a:p>
          <a:p>
            <a:pPr lvl="1"/>
            <a:endParaRPr lang="en-US" sz="1200" dirty="0"/>
          </a:p>
          <a:p>
            <a:pPr marL="114300" indent="0">
              <a:buNone/>
            </a:pPr>
            <a:r>
              <a:rPr lang="en-US" sz="1200" dirty="0"/>
              <a:t>*Resource: </a:t>
            </a:r>
            <a:r>
              <a:rPr lang="en-US" sz="1200" i="1" dirty="0"/>
              <a:t>Contextualized Teaching and Learning: A Faculty Primer</a:t>
            </a:r>
            <a:r>
              <a:rPr lang="en-US" sz="1200" dirty="0"/>
              <a:t>, a joint product of RP Group, BSI, ASCCC, and Bay Area Workforce Funding Collaborative</a:t>
            </a:r>
          </a:p>
        </p:txBody>
      </p:sp>
    </p:spTree>
    <p:extLst>
      <p:ext uri="{BB962C8B-B14F-4D97-AF65-F5344CB8AC3E}">
        <p14:creationId xmlns:p14="http://schemas.microsoft.com/office/powerpoint/2010/main" val="201260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800" b="1" dirty="0"/>
              <a:t>What are the pros and cons for these models?</a:t>
            </a:r>
          </a:p>
          <a:p>
            <a:endParaRPr lang="en-US" dirty="0"/>
          </a:p>
        </p:txBody>
      </p:sp>
    </p:spTree>
    <p:extLst>
      <p:ext uri="{BB962C8B-B14F-4D97-AF65-F5344CB8AC3E}">
        <p14:creationId xmlns:p14="http://schemas.microsoft.com/office/powerpoint/2010/main" val="103661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CTL: </a:t>
            </a:r>
            <a:br>
              <a:rPr lang="en-US" dirty="0"/>
            </a:br>
            <a:r>
              <a:rPr lang="en-US" dirty="0"/>
              <a:t>Central Components</a:t>
            </a:r>
          </a:p>
        </p:txBody>
      </p:sp>
      <p:sp>
        <p:nvSpPr>
          <p:cNvPr id="3" name="Content Placeholder 2"/>
          <p:cNvSpPr>
            <a:spLocks noGrp="1"/>
          </p:cNvSpPr>
          <p:nvPr>
            <p:ph idx="1"/>
          </p:nvPr>
        </p:nvSpPr>
        <p:spPr>
          <a:xfrm>
            <a:off x="474133" y="2275840"/>
            <a:ext cx="8144087" cy="4328160"/>
          </a:xfrm>
        </p:spPr>
        <p:txBody>
          <a:bodyPr>
            <a:normAutofit fontScale="62500" lnSpcReduction="20000"/>
          </a:bodyPr>
          <a:lstStyle/>
          <a:p>
            <a:r>
              <a:rPr lang="en-US" sz="2900" b="1" dirty="0"/>
              <a:t>Faculty Collaboration </a:t>
            </a:r>
            <a:r>
              <a:rPr lang="en-US" sz="2900" dirty="0"/>
              <a:t>– faculty should be collaborating on many aspects of CTL including program design, curriculum development, resource acquisition, and assessment of practices</a:t>
            </a:r>
          </a:p>
          <a:p>
            <a:r>
              <a:rPr lang="en-US" sz="2900" b="1" dirty="0"/>
              <a:t>Curriculum/Instructional Material Development </a:t>
            </a:r>
            <a:r>
              <a:rPr lang="en-US" sz="2900" dirty="0"/>
              <a:t>– moving from traditional texts and activities to an authentic, contextualized approach requires new materials; time and support is needed</a:t>
            </a:r>
          </a:p>
          <a:p>
            <a:r>
              <a:rPr lang="en-US" sz="2900" b="1" dirty="0"/>
              <a:t>Relevant Context </a:t>
            </a:r>
            <a:r>
              <a:rPr lang="en-US" sz="2900" dirty="0"/>
              <a:t>– all CTL is based on relevant context. Faculty might choose one, develop context with students, or offer options based on career or educational interests</a:t>
            </a:r>
          </a:p>
          <a:p>
            <a:r>
              <a:rPr lang="en-US" sz="2900" b="1" dirty="0"/>
              <a:t>Interactive Teaching </a:t>
            </a:r>
            <a:r>
              <a:rPr lang="en-US" sz="2900" dirty="0"/>
              <a:t>– engaging interactive activities may include team work, peer to peer review, real-world data collection and problem solving, experiences with community partners, authentic assessments, and reflective essays</a:t>
            </a:r>
          </a:p>
          <a:p>
            <a:pPr marL="114300" indent="0">
              <a:buNone/>
            </a:pPr>
            <a:endParaRPr lang="en-US" sz="1600" dirty="0"/>
          </a:p>
          <a:p>
            <a:pPr marL="114300" indent="0">
              <a:buNone/>
            </a:pPr>
            <a:r>
              <a:rPr lang="en-US" sz="1600" dirty="0"/>
              <a:t>*Resource: </a:t>
            </a:r>
            <a:r>
              <a:rPr lang="en-US" sz="1600" i="1" dirty="0"/>
              <a:t>Contextualized Teaching and Learning: A Faculty Primer</a:t>
            </a:r>
            <a:r>
              <a:rPr lang="en-US" sz="1600" dirty="0"/>
              <a:t>, a joint product of RP Group, BSI, ASCCC, and Bay Area Workforce Funding Collaborative</a:t>
            </a:r>
          </a:p>
        </p:txBody>
      </p:sp>
    </p:spTree>
    <p:extLst>
      <p:ext uri="{BB962C8B-B14F-4D97-AF65-F5344CB8AC3E}">
        <p14:creationId xmlns:p14="http://schemas.microsoft.com/office/powerpoint/2010/main" val="300742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CTL: </a:t>
            </a:r>
            <a:br>
              <a:rPr lang="en-US" dirty="0"/>
            </a:br>
            <a:r>
              <a:rPr lang="en-US"/>
              <a:t>Central Components</a:t>
            </a:r>
            <a:endParaRPr lang="en-US" dirty="0"/>
          </a:p>
        </p:txBody>
      </p:sp>
      <p:sp>
        <p:nvSpPr>
          <p:cNvPr id="3" name="Content Placeholder 2"/>
          <p:cNvSpPr>
            <a:spLocks noGrp="1"/>
          </p:cNvSpPr>
          <p:nvPr>
            <p:ph idx="1"/>
          </p:nvPr>
        </p:nvSpPr>
        <p:spPr>
          <a:xfrm>
            <a:off x="423333" y="2308859"/>
            <a:ext cx="8398934" cy="4379807"/>
          </a:xfrm>
        </p:spPr>
        <p:txBody>
          <a:bodyPr>
            <a:normAutofit fontScale="70000" lnSpcReduction="20000"/>
          </a:bodyPr>
          <a:lstStyle/>
          <a:p>
            <a:r>
              <a:rPr lang="en-US" sz="2600" b="1" dirty="0"/>
              <a:t>Professional Development </a:t>
            </a:r>
            <a:r>
              <a:rPr lang="en-US" sz="2600" dirty="0"/>
              <a:t>– may focus on better understanding of course content to exploring how to use CTL</a:t>
            </a:r>
          </a:p>
          <a:p>
            <a:r>
              <a:rPr lang="en-US" sz="2600" b="1" dirty="0"/>
              <a:t>Institutional Support</a:t>
            </a:r>
            <a:r>
              <a:rPr lang="en-US" sz="2600" dirty="0"/>
              <a:t> – vital to success and sustainability of CTL, especially linked courses. May include administrative backing for new course creating, release time for professional and curricular development, sharing of faculty across departments, flexible scheduling, and more </a:t>
            </a:r>
          </a:p>
          <a:p>
            <a:r>
              <a:rPr lang="en-US" sz="2600" b="1" dirty="0"/>
              <a:t>Continuous Improvement </a:t>
            </a:r>
            <a:r>
              <a:rPr lang="en-US" sz="2600" dirty="0"/>
              <a:t>– ongoing reflection and revision is necessary due to the integrated nature of CTL. Course and program modifications are a natural part of CTL</a:t>
            </a:r>
          </a:p>
          <a:p>
            <a:r>
              <a:rPr lang="en-US" sz="2600" b="1" dirty="0"/>
              <a:t>Improved Outcomes </a:t>
            </a:r>
            <a:r>
              <a:rPr lang="en-US" sz="2600" dirty="0"/>
              <a:t>– most common improved outcomes include increased student engagement, motivation, and self-esteem as well as quantitative measures of improved course completion, GPA, performance in college-level work, and employment </a:t>
            </a:r>
          </a:p>
          <a:p>
            <a:pPr marL="114300" indent="0">
              <a:buNone/>
            </a:pPr>
            <a:endParaRPr lang="en-US" sz="1600" dirty="0"/>
          </a:p>
          <a:p>
            <a:pPr marL="114300" indent="0">
              <a:buNone/>
            </a:pPr>
            <a:r>
              <a:rPr lang="en-US" sz="1600" dirty="0"/>
              <a:t>*Resource: </a:t>
            </a:r>
            <a:r>
              <a:rPr lang="en-US" sz="1600" i="1" dirty="0"/>
              <a:t>Contextualized Teaching and Learning: A Faculty Primer</a:t>
            </a:r>
            <a:r>
              <a:rPr lang="en-US" sz="1600" dirty="0"/>
              <a:t>, a joint product of RP Group, BSI, ASCCC, and Bay Area Workforce Funding Collaborative</a:t>
            </a:r>
          </a:p>
        </p:txBody>
      </p:sp>
    </p:spTree>
    <p:extLst>
      <p:ext uri="{BB962C8B-B14F-4D97-AF65-F5344CB8AC3E}">
        <p14:creationId xmlns:p14="http://schemas.microsoft.com/office/powerpoint/2010/main" val="65622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578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I-BEST: Integrated Basic Education Skills Training </a:t>
            </a:r>
          </a:p>
        </p:txBody>
      </p:sp>
      <p:sp>
        <p:nvSpPr>
          <p:cNvPr id="3" name="Content Placeholder 2"/>
          <p:cNvSpPr>
            <a:spLocks noGrp="1"/>
          </p:cNvSpPr>
          <p:nvPr>
            <p:ph idx="1"/>
          </p:nvPr>
        </p:nvSpPr>
        <p:spPr>
          <a:xfrm>
            <a:off x="457199" y="2162174"/>
            <a:ext cx="8297333" cy="4695825"/>
          </a:xfrm>
        </p:spPr>
        <p:txBody>
          <a:bodyPr>
            <a:normAutofit/>
          </a:bodyPr>
          <a:lstStyle/>
          <a:p>
            <a:r>
              <a:rPr lang="en-US" dirty="0"/>
              <a:t>Initially a demonstration project in 10 WA CCs (2004)</a:t>
            </a:r>
          </a:p>
          <a:p>
            <a:r>
              <a:rPr lang="en-US" dirty="0"/>
              <a:t>Designed to reach students with limited English proficiency seeking the skills that lead to higher wage and higher skills jobs </a:t>
            </a:r>
          </a:p>
          <a:p>
            <a:r>
              <a:rPr lang="en-US" dirty="0"/>
              <a:t>Classroom teams of English as a second language (ESL)/adult basic education (ABE) instructors and professional-technical instructors, who co-teach an integrated course of language and vocational skills training at the same time </a:t>
            </a:r>
          </a:p>
          <a:p>
            <a:r>
              <a:rPr lang="en-US" dirty="0"/>
              <a:t>Shifted traditional teaching ESL within context of family &amp; citizenship (social environment) to teaching students how to learn language and college study skills within context of and along with workforce education</a:t>
            </a:r>
          </a:p>
          <a:p>
            <a:endParaRPr lang="en-US" dirty="0"/>
          </a:p>
          <a:p>
            <a:r>
              <a:rPr lang="en-US" sz="1700" dirty="0"/>
              <a:t>Resource: </a:t>
            </a:r>
            <a:r>
              <a:rPr lang="en-US" sz="1700" dirty="0">
                <a:hlinkClick r:id="rId2"/>
              </a:rPr>
              <a:t>http://www.highereducation.org/reports/Policy_Practice/IBEST.pdf</a:t>
            </a:r>
            <a:endParaRPr lang="en-US" sz="1700" dirty="0"/>
          </a:p>
        </p:txBody>
      </p:sp>
    </p:spTree>
    <p:extLst>
      <p:ext uri="{BB962C8B-B14F-4D97-AF65-F5344CB8AC3E}">
        <p14:creationId xmlns:p14="http://schemas.microsoft.com/office/powerpoint/2010/main" val="1594901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1726</TotalTime>
  <Words>1101</Words>
  <Application>Microsoft Macintosh PowerPoint</Application>
  <PresentationFormat>On-screen Show (4:3)</PresentationFormat>
  <Paragraphs>160</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Gothic</vt:lpstr>
      <vt:lpstr>Wingdings 3</vt:lpstr>
      <vt:lpstr>Arial</vt:lpstr>
      <vt:lpstr>Ion Boardroom</vt:lpstr>
      <vt:lpstr>Contextualized Noncredit Curriculum for CTE </vt:lpstr>
      <vt:lpstr>CTL Basics</vt:lpstr>
      <vt:lpstr>Using CTL: Formats</vt:lpstr>
      <vt:lpstr>Using CTL: Formats</vt:lpstr>
      <vt:lpstr>PowerPoint Presentation</vt:lpstr>
      <vt:lpstr>Using CTL:  Central Components</vt:lpstr>
      <vt:lpstr>Using CTL:  Central Components</vt:lpstr>
      <vt:lpstr>Examples</vt:lpstr>
      <vt:lpstr>I-BEST: Integrated Basic Education Skills Training </vt:lpstr>
      <vt:lpstr>I-BEST</vt:lpstr>
      <vt:lpstr>Mt. SAC School of Continuing Education</vt:lpstr>
      <vt:lpstr>English for Special Uses (ESU)</vt:lpstr>
      <vt:lpstr>Welding</vt:lpstr>
      <vt:lpstr>Pass Rates and Next Semester</vt:lpstr>
      <vt:lpstr>Biology Basic Skills</vt:lpstr>
      <vt:lpstr>Biology Basic Skills (BBS) </vt:lpstr>
      <vt:lpstr>Transitional Math for Healthcare </vt:lpstr>
      <vt:lpstr>PowerPoint Presentation</vt:lpstr>
      <vt:lpstr>Noncredit Readiness Courses</vt:lpstr>
      <vt:lpstr>PowerPoint Presentation</vt:lpstr>
      <vt:lpstr>Additional Ideas</vt:lpstr>
      <vt:lpstr>Contact Us: </vt:lpstr>
      <vt:lpstr>Resources</vt:lpstr>
      <vt:lpstr>Resources</vt:lpstr>
    </vt:vector>
  </TitlesOfParts>
  <Company>Lassen Community College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Contextualization in English and Reading:  A Few Examples</dc:title>
  <dc:creator>Cheryl Aschenbach</dc:creator>
  <cp:lastModifiedBy>Microsoft Office User</cp:lastModifiedBy>
  <cp:revision>38</cp:revision>
  <dcterms:created xsi:type="dcterms:W3CDTF">2016-12-02T17:21:59Z</dcterms:created>
  <dcterms:modified xsi:type="dcterms:W3CDTF">2018-05-07T13:40:44Z</dcterms:modified>
</cp:coreProperties>
</file>