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67" r:id="rId4"/>
    <p:sldId id="268" r:id="rId5"/>
    <p:sldId id="258" r:id="rId6"/>
    <p:sldId id="273" r:id="rId7"/>
    <p:sldId id="259" r:id="rId8"/>
    <p:sldId id="260" r:id="rId9"/>
    <p:sldId id="261" r:id="rId10"/>
    <p:sldId id="262" r:id="rId11"/>
    <p:sldId id="263" r:id="rId12"/>
    <p:sldId id="264" r:id="rId13"/>
    <p:sldId id="265" r:id="rId14"/>
    <p:sldId id="269" r:id="rId15"/>
    <p:sldId id="274" r:id="rId16"/>
    <p:sldId id="275" r:id="rId17"/>
    <p:sldId id="276" r:id="rId18"/>
    <p:sldId id="277" r:id="rId19"/>
    <p:sldId id="272" r:id="rId20"/>
    <p:sldId id="270" r:id="rId21"/>
    <p:sldId id="266"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72B0F-2A8F-49A1-850B-B3596875EB1C}" type="datetimeFigureOut">
              <a:rPr lang="en-US" smtClean="0"/>
              <a:t>5/8/2018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0A644-3E2C-44C2-A384-E24C741EEB98}" type="slidenum">
              <a:rPr lang="en-US" smtClean="0"/>
              <a:t>‹#›</a:t>
            </a:fld>
            <a:endParaRPr lang="en-US"/>
          </a:p>
        </p:txBody>
      </p:sp>
    </p:spTree>
    <p:extLst>
      <p:ext uri="{BB962C8B-B14F-4D97-AF65-F5344CB8AC3E}">
        <p14:creationId xmlns:p14="http://schemas.microsoft.com/office/powerpoint/2010/main" val="328850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1</a:t>
            </a:fld>
            <a:endParaRPr lang="en-US"/>
          </a:p>
        </p:txBody>
      </p:sp>
    </p:spTree>
    <p:extLst>
      <p:ext uri="{BB962C8B-B14F-4D97-AF65-F5344CB8AC3E}">
        <p14:creationId xmlns:p14="http://schemas.microsoft.com/office/powerpoint/2010/main" val="13551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2</a:t>
            </a:fld>
            <a:endParaRPr lang="en-US"/>
          </a:p>
        </p:txBody>
      </p:sp>
    </p:spTree>
    <p:extLst>
      <p:ext uri="{BB962C8B-B14F-4D97-AF65-F5344CB8AC3E}">
        <p14:creationId xmlns:p14="http://schemas.microsoft.com/office/powerpoint/2010/main" val="4117338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 Craig to double check that accuracy of my statement here: Of these different types of Cooperative Work Experience Education, which are specifically mention in Title 5, Chapter 6, Curriculum and Instruction?</a:t>
            </a:r>
          </a:p>
          <a:p>
            <a:r>
              <a:rPr lang="en-US" dirty="0" smtClean="0"/>
              <a:t>General Cooperative Education Experience</a:t>
            </a:r>
          </a:p>
          <a:p>
            <a:r>
              <a:rPr lang="en-US" dirty="0" smtClean="0"/>
              <a:t>Occupational Cooperative Education Experience</a:t>
            </a:r>
          </a:p>
          <a:p>
            <a:endParaRPr lang="en-US" dirty="0"/>
          </a:p>
          <a:p>
            <a:r>
              <a:rPr lang="en-US" dirty="0" smtClean="0"/>
              <a:t>Internships are not called out specifically in T5, Chapter 6.</a:t>
            </a:r>
          </a:p>
          <a:p>
            <a:r>
              <a:rPr lang="en-US" dirty="0" smtClean="0"/>
              <a:t>Clinical Experience </a:t>
            </a:r>
            <a:r>
              <a:rPr lang="en-US" dirty="0" smtClean="0">
                <a:solidFill>
                  <a:srgbClr val="FF0000"/>
                </a:solidFill>
              </a:rPr>
              <a:t>isT5 , for nursing</a:t>
            </a:r>
            <a:r>
              <a:rPr lang="en-US" dirty="0" smtClean="0"/>
              <a:t>..</a:t>
            </a:r>
          </a:p>
          <a:p>
            <a:r>
              <a:rPr lang="en-US" dirty="0" smtClean="0"/>
              <a:t>Apprenticeships are Labor Code, Division 3</a:t>
            </a:r>
          </a:p>
          <a:p>
            <a:r>
              <a:rPr lang="en-US" dirty="0" smtClean="0"/>
              <a:t>The others: Service Learning, Field Experience, Mentoring/Job shadowing and “work study” are not referenced in Title 5 Chapter 6.</a:t>
            </a:r>
          </a:p>
          <a:p>
            <a:endParaRPr lang="en-US" dirty="0" smtClean="0"/>
          </a:p>
          <a:p>
            <a:endParaRPr lang="en-US" dirty="0"/>
          </a:p>
          <a:p>
            <a:endParaRPr lang="en-US" dirty="0" smtClean="0"/>
          </a:p>
          <a:p>
            <a:endParaRPr lang="en-US" dirty="0"/>
          </a:p>
          <a:p>
            <a:r>
              <a:rPr lang="en-US" dirty="0" smtClean="0"/>
              <a:t>While the link to the booklet,  </a:t>
            </a:r>
            <a:r>
              <a:rPr lang="en-US" i="1" dirty="0" smtClean="0"/>
              <a:t>Work-Based Learning Handbook</a:t>
            </a:r>
            <a:r>
              <a:rPr lang="en-US" dirty="0" smtClean="0"/>
              <a:t> may be dated, I find it to be the most straightforward. </a:t>
            </a:r>
          </a:p>
          <a:p>
            <a:r>
              <a:rPr lang="en-US" dirty="0" smtClean="0"/>
              <a:t>There are several other resources which will be listed at the end of this presentation.</a:t>
            </a:r>
            <a:endParaRPr lang="en-US" dirty="0"/>
          </a:p>
        </p:txBody>
      </p:sp>
      <p:sp>
        <p:nvSpPr>
          <p:cNvPr id="4" name="Slide Number Placeholder 3"/>
          <p:cNvSpPr>
            <a:spLocks noGrp="1"/>
          </p:cNvSpPr>
          <p:nvPr>
            <p:ph type="sldNum" sz="quarter" idx="10"/>
          </p:nvPr>
        </p:nvSpPr>
        <p:spPr/>
        <p:txBody>
          <a:bodyPr/>
          <a:lstStyle/>
          <a:p>
            <a:fld id="{2B00A644-3E2C-44C2-A384-E24C741EEB98}" type="slidenum">
              <a:rPr lang="en-US" smtClean="0"/>
              <a:t>3</a:t>
            </a:fld>
            <a:endParaRPr lang="en-US"/>
          </a:p>
        </p:txBody>
      </p:sp>
    </p:spTree>
    <p:extLst>
      <p:ext uri="{BB962C8B-B14F-4D97-AF65-F5344CB8AC3E}">
        <p14:creationId xmlns:p14="http://schemas.microsoft.com/office/powerpoint/2010/main" val="270912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Distribute my Title 5 document</a:t>
            </a:r>
            <a:endParaRPr lang="en-US" b="1" dirty="0"/>
          </a:p>
        </p:txBody>
      </p:sp>
      <p:sp>
        <p:nvSpPr>
          <p:cNvPr id="4" name="Slide Number Placeholder 3"/>
          <p:cNvSpPr>
            <a:spLocks noGrp="1"/>
          </p:cNvSpPr>
          <p:nvPr>
            <p:ph type="sldNum" sz="quarter" idx="10"/>
          </p:nvPr>
        </p:nvSpPr>
        <p:spPr/>
        <p:txBody>
          <a:bodyPr/>
          <a:lstStyle/>
          <a:p>
            <a:fld id="{2B00A644-3E2C-44C2-A384-E24C741EEB98}" type="slidenum">
              <a:rPr lang="en-US" smtClean="0"/>
              <a:t>4</a:t>
            </a:fld>
            <a:endParaRPr lang="en-US"/>
          </a:p>
        </p:txBody>
      </p:sp>
    </p:spTree>
    <p:extLst>
      <p:ext uri="{BB962C8B-B14F-4D97-AF65-F5344CB8AC3E}">
        <p14:creationId xmlns:p14="http://schemas.microsoft.com/office/powerpoint/2010/main" val="19994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0A644-3E2C-44C2-A384-E24C741EEB98}" type="slidenum">
              <a:rPr lang="en-US" smtClean="0"/>
              <a:t>5</a:t>
            </a:fld>
            <a:endParaRPr lang="en-US"/>
          </a:p>
        </p:txBody>
      </p:sp>
    </p:spTree>
    <p:extLst>
      <p:ext uri="{BB962C8B-B14F-4D97-AF65-F5344CB8AC3E}">
        <p14:creationId xmlns:p14="http://schemas.microsoft.com/office/powerpoint/2010/main" val="204133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doing the Sector Strategies Organizational Self-Assessment – make copies – I will</a:t>
            </a:r>
            <a:endParaRPr lang="en-US" dirty="0"/>
          </a:p>
        </p:txBody>
      </p:sp>
      <p:sp>
        <p:nvSpPr>
          <p:cNvPr id="4" name="Slide Number Placeholder 3"/>
          <p:cNvSpPr>
            <a:spLocks noGrp="1"/>
          </p:cNvSpPr>
          <p:nvPr>
            <p:ph type="sldNum" sz="quarter" idx="10"/>
          </p:nvPr>
        </p:nvSpPr>
        <p:spPr/>
        <p:txBody>
          <a:bodyPr/>
          <a:lstStyle/>
          <a:p>
            <a:fld id="{2B00A644-3E2C-44C2-A384-E24C741EEB98}" type="slidenum">
              <a:rPr lang="en-US" smtClean="0"/>
              <a:t>8</a:t>
            </a:fld>
            <a:endParaRPr lang="en-US"/>
          </a:p>
        </p:txBody>
      </p:sp>
    </p:spTree>
    <p:extLst>
      <p:ext uri="{BB962C8B-B14F-4D97-AF65-F5344CB8AC3E}">
        <p14:creationId xmlns:p14="http://schemas.microsoft.com/office/powerpoint/2010/main" val="3450985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careeronestop.org/competencymodel/competency-models/water-sector.aspx" TargetMode="External"/><Relationship Id="rId1" Type="http://schemas.openxmlformats.org/officeDocument/2006/relationships/slideLayout" Target="../slideLayouts/slideLayout2.xml"/><Relationship Id="rId4" Type="http://schemas.openxmlformats.org/officeDocument/2006/relationships/hyperlink" Target="https://www.careeronestop.org/CompetencyModel/competency-models/entrepreneurship.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acareerbriefs.com/wp-content/uploads/new-handbook-1.pdf" TargetMode="External"/><Relationship Id="rId2" Type="http://schemas.openxmlformats.org/officeDocument/2006/relationships/hyperlink" Target="http://extranet.cccco.edu/Divisions/WorkforceandEconDev/CareerEducationPractices/CoopWorkExperienceEduc.aspx" TargetMode="External"/><Relationship Id="rId1" Type="http://schemas.openxmlformats.org/officeDocument/2006/relationships/slideLayout" Target="../slideLayouts/slideLayout2.xml"/><Relationship Id="rId5" Type="http://schemas.openxmlformats.org/officeDocument/2006/relationships/hyperlink" Target="http://www.connectedcalifornia.org/downloads/WBLReport.pdf" TargetMode="External"/><Relationship Id="rId4" Type="http://schemas.openxmlformats.org/officeDocument/2006/relationships/hyperlink" Target="https://www.careeronestop.org/CompetencyModel/careerpathway/cpwreviewsamplepaths.asp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asccc.org/sites/default/files/Resolutions%20Packet%20F17%20Saturday%2011-4-2017%20Fin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areerpathways.workforcegps.org/announcements/2016/10/20/09/37/Career_Pathways_Toolkit_An_Enhanced_Guide_and_Workboo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reeronestop.org/CompetencyModel/competency-models/entrepreneurship.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Cooperative Work Experience/Internships</a:t>
            </a:r>
            <a:endParaRPr lang="en-US" dirty="0"/>
          </a:p>
        </p:txBody>
      </p:sp>
      <p:sp>
        <p:nvSpPr>
          <p:cNvPr id="3" name="Subtitle 2"/>
          <p:cNvSpPr>
            <a:spLocks noGrp="1"/>
          </p:cNvSpPr>
          <p:nvPr>
            <p:ph type="subTitle" idx="1"/>
          </p:nvPr>
        </p:nvSpPr>
        <p:spPr>
          <a:xfrm>
            <a:off x="2672340" y="4777381"/>
            <a:ext cx="8915399" cy="833711"/>
          </a:xfrm>
        </p:spPr>
        <p:txBody>
          <a:bodyPr>
            <a:normAutofit/>
          </a:bodyPr>
          <a:lstStyle/>
          <a:p>
            <a:r>
              <a:rPr lang="en-US" dirty="0" smtClean="0"/>
              <a:t>Marie Boyd, ASCCC CTEL Committee, Chaffey College</a:t>
            </a:r>
          </a:p>
          <a:p>
            <a:r>
              <a:rPr lang="en-US" dirty="0" smtClean="0"/>
              <a:t>Dolores Davison, ASCCC Secretary, Foothill College</a:t>
            </a:r>
          </a:p>
          <a:p>
            <a:endParaRPr lang="en-US" dirty="0"/>
          </a:p>
          <a:p>
            <a:endParaRPr lang="en-US" dirty="0"/>
          </a:p>
        </p:txBody>
      </p:sp>
      <p:pic>
        <p:nvPicPr>
          <p:cNvPr id="4" name="Picture 3"/>
          <p:cNvPicPr>
            <a:picLocks noChangeAspect="1"/>
          </p:cNvPicPr>
          <p:nvPr/>
        </p:nvPicPr>
        <p:blipFill>
          <a:blip r:embed="rId3"/>
          <a:stretch>
            <a:fillRect/>
          </a:stretch>
        </p:blipFill>
        <p:spPr>
          <a:xfrm>
            <a:off x="3922315" y="425578"/>
            <a:ext cx="4230991" cy="786452"/>
          </a:xfrm>
          <a:prstGeom prst="rect">
            <a:avLst/>
          </a:prstGeom>
        </p:spPr>
      </p:pic>
      <p:sp>
        <p:nvSpPr>
          <p:cNvPr id="5" name="TextBox 4"/>
          <p:cNvSpPr txBox="1"/>
          <p:nvPr/>
        </p:nvSpPr>
        <p:spPr>
          <a:xfrm>
            <a:off x="2672340" y="5756785"/>
            <a:ext cx="7065819" cy="646331"/>
          </a:xfrm>
          <a:prstGeom prst="rect">
            <a:avLst/>
          </a:prstGeom>
          <a:noFill/>
        </p:spPr>
        <p:txBody>
          <a:bodyPr wrap="square" rtlCol="0">
            <a:spAutoFit/>
          </a:bodyPr>
          <a:lstStyle/>
          <a:p>
            <a:r>
              <a:rPr lang="en-US" dirty="0"/>
              <a:t>Career and Noncredit Education Institute</a:t>
            </a:r>
          </a:p>
          <a:p>
            <a:r>
              <a:rPr lang="en-US" dirty="0"/>
              <a:t>May 3, 2018, Westin South Coast Plaza</a:t>
            </a:r>
          </a:p>
        </p:txBody>
      </p:sp>
    </p:spTree>
    <p:extLst>
      <p:ext uri="{BB962C8B-B14F-4D97-AF65-F5344CB8AC3E}">
        <p14:creationId xmlns:p14="http://schemas.microsoft.com/office/powerpoint/2010/main" val="130150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485" y="624110"/>
            <a:ext cx="9817128" cy="1280890"/>
          </a:xfrm>
        </p:spPr>
        <p:txBody>
          <a:bodyPr>
            <a:normAutofit fontScale="90000"/>
          </a:bodyPr>
          <a:lstStyle/>
          <a:p>
            <a:r>
              <a:rPr lang="en-US" dirty="0"/>
              <a:t>Element Three: Design Education and Training Programs</a:t>
            </a:r>
            <a:br>
              <a:rPr lang="en-US" dirty="0"/>
            </a:br>
            <a:r>
              <a:rPr lang="en-US" dirty="0"/>
              <a:t/>
            </a:r>
            <a:br>
              <a:rPr lang="en-US" dirty="0"/>
            </a:br>
            <a:endParaRPr lang="en-US" dirty="0"/>
          </a:p>
        </p:txBody>
      </p:sp>
      <p:sp>
        <p:nvSpPr>
          <p:cNvPr id="3" name="Content Placeholder 2"/>
          <p:cNvSpPr>
            <a:spLocks noGrp="1"/>
          </p:cNvSpPr>
          <p:nvPr>
            <p:ph idx="1"/>
          </p:nvPr>
        </p:nvSpPr>
        <p:spPr>
          <a:xfrm>
            <a:off x="955964" y="2133600"/>
            <a:ext cx="10548648" cy="3777622"/>
          </a:xfrm>
        </p:spPr>
        <p:txBody>
          <a:bodyPr>
            <a:normAutofit fontScale="85000" lnSpcReduction="20000"/>
          </a:bodyPr>
          <a:lstStyle/>
          <a:p>
            <a:r>
              <a:rPr lang="en-US" dirty="0" smtClean="0"/>
              <a:t>HOW?</a:t>
            </a:r>
          </a:p>
          <a:p>
            <a:r>
              <a:rPr lang="en-US" dirty="0" smtClean="0"/>
              <a:t>Identify and Engage Education and Training Partners</a:t>
            </a:r>
          </a:p>
          <a:p>
            <a:r>
              <a:rPr lang="en-US" dirty="0" smtClean="0"/>
              <a:t>Identify Target Populations, Entry points, and Recruitment Strategies</a:t>
            </a:r>
          </a:p>
          <a:p>
            <a:r>
              <a:rPr lang="en-US" dirty="0" smtClean="0"/>
              <a:t>Review, Develop, or Modify Competency Models with Employers and Develop and Validate Career Ladders/Lattices</a:t>
            </a:r>
          </a:p>
          <a:p>
            <a:r>
              <a:rPr lang="en-US" dirty="0" smtClean="0"/>
              <a:t>Develop or Modify programs to Ensure They Meet Industry Recognized and/or Postsecondary Credentials</a:t>
            </a:r>
          </a:p>
          <a:p>
            <a:r>
              <a:rPr lang="en-US" dirty="0" smtClean="0"/>
              <a:t>Analyze the state’s and Region’s Education and Training Resource and Response Capability</a:t>
            </a:r>
          </a:p>
          <a:p>
            <a:r>
              <a:rPr lang="en-US" dirty="0" smtClean="0"/>
              <a:t>Research and Promote work-based Learning opportunities Within Business and Industry</a:t>
            </a:r>
          </a:p>
          <a:p>
            <a:r>
              <a:rPr lang="en-US" dirty="0" smtClean="0"/>
              <a:t>Develop Integrated, Accelerated, Contextualized Learning Strategies</a:t>
            </a:r>
          </a:p>
          <a:p>
            <a:r>
              <a:rPr lang="en-US" dirty="0" smtClean="0"/>
              <a:t>Provide Flexible Delivery Methods</a:t>
            </a:r>
          </a:p>
          <a:p>
            <a:r>
              <a:rPr lang="en-US" dirty="0" smtClean="0"/>
              <a:t>Provide Career Services, Case Management, and Comprehensive Supportive Services.</a:t>
            </a:r>
          </a:p>
          <a:p>
            <a:r>
              <a:rPr lang="en-US" dirty="0" smtClean="0"/>
              <a:t>Provide Employment Assistance and Retention Services</a:t>
            </a:r>
            <a:endParaRPr lang="en-US" dirty="0"/>
          </a:p>
          <a:p>
            <a:endParaRPr lang="en-US" dirty="0"/>
          </a:p>
        </p:txBody>
      </p:sp>
    </p:spTree>
    <p:extLst>
      <p:ext uri="{BB962C8B-B14F-4D97-AF65-F5344CB8AC3E}">
        <p14:creationId xmlns:p14="http://schemas.microsoft.com/office/powerpoint/2010/main" val="1391178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858" y="624110"/>
            <a:ext cx="9942021" cy="1280890"/>
          </a:xfrm>
        </p:spPr>
        <p:txBody>
          <a:bodyPr>
            <a:normAutofit fontScale="90000"/>
          </a:bodyPr>
          <a:lstStyle/>
          <a:p>
            <a:r>
              <a:rPr lang="en-US" dirty="0"/>
              <a:t>Element Four: Identify Funding Needs and Sources</a:t>
            </a:r>
            <a:br>
              <a:rPr lang="en-US" dirty="0"/>
            </a:br>
            <a:r>
              <a:rPr lang="en-US" dirty="0"/>
              <a:t/>
            </a:r>
            <a:br>
              <a:rPr lang="en-US" dirty="0"/>
            </a:br>
            <a:endParaRPr lang="en-US" dirty="0"/>
          </a:p>
        </p:txBody>
      </p:sp>
      <p:sp>
        <p:nvSpPr>
          <p:cNvPr id="3" name="Content Placeholder 2"/>
          <p:cNvSpPr>
            <a:spLocks noGrp="1"/>
          </p:cNvSpPr>
          <p:nvPr>
            <p:ph idx="1"/>
          </p:nvPr>
        </p:nvSpPr>
        <p:spPr>
          <a:xfrm>
            <a:off x="1255221" y="2133600"/>
            <a:ext cx="10457411" cy="3777622"/>
          </a:xfrm>
        </p:spPr>
        <p:txBody>
          <a:bodyPr/>
          <a:lstStyle/>
          <a:p>
            <a:r>
              <a:rPr lang="en-US" dirty="0" smtClean="0"/>
              <a:t>HOW?</a:t>
            </a:r>
          </a:p>
          <a:p>
            <a:r>
              <a:rPr lang="en-US" dirty="0" smtClean="0"/>
              <a:t>Identify the Costs </a:t>
            </a:r>
            <a:r>
              <a:rPr lang="en-US" dirty="0"/>
              <a:t>A</a:t>
            </a:r>
            <a:r>
              <a:rPr lang="en-US" dirty="0" smtClean="0"/>
              <a:t>ssociated with System and Program </a:t>
            </a:r>
            <a:r>
              <a:rPr lang="en-US" dirty="0"/>
              <a:t>D</a:t>
            </a:r>
            <a:r>
              <a:rPr lang="en-US" dirty="0" smtClean="0"/>
              <a:t>evelopment and Operations</a:t>
            </a:r>
          </a:p>
          <a:p>
            <a:r>
              <a:rPr lang="en-US" dirty="0" smtClean="0"/>
              <a:t>Identify Sources of Funding </a:t>
            </a:r>
            <a:r>
              <a:rPr lang="en-US" dirty="0"/>
              <a:t>A</a:t>
            </a:r>
            <a:r>
              <a:rPr lang="en-US" dirty="0" smtClean="0"/>
              <a:t>vailable from Partner Agencies and Related Public and Private Resources and Secure Funding</a:t>
            </a:r>
          </a:p>
          <a:p>
            <a:r>
              <a:rPr lang="en-US" dirty="0" smtClean="0"/>
              <a:t>Develop Long-term Sustainability Plan with State of Local Partners</a:t>
            </a:r>
          </a:p>
          <a:p>
            <a:endParaRPr lang="en-US" dirty="0"/>
          </a:p>
        </p:txBody>
      </p:sp>
    </p:spTree>
    <p:extLst>
      <p:ext uri="{BB962C8B-B14F-4D97-AF65-F5344CB8AC3E}">
        <p14:creationId xmlns:p14="http://schemas.microsoft.com/office/powerpoint/2010/main" val="4019121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989" y="624110"/>
            <a:ext cx="9617623" cy="1280890"/>
          </a:xfrm>
        </p:spPr>
        <p:txBody>
          <a:bodyPr>
            <a:normAutofit/>
          </a:bodyPr>
          <a:lstStyle/>
          <a:p>
            <a:r>
              <a:rPr lang="en-US" dirty="0"/>
              <a:t>Element Five: Align Policies and Programs</a:t>
            </a:r>
            <a:br>
              <a:rPr lang="en-US" dirty="0"/>
            </a:br>
            <a:endParaRPr lang="en-US" dirty="0"/>
          </a:p>
        </p:txBody>
      </p:sp>
      <p:sp>
        <p:nvSpPr>
          <p:cNvPr id="3" name="Content Placeholder 2"/>
          <p:cNvSpPr>
            <a:spLocks noGrp="1"/>
          </p:cNvSpPr>
          <p:nvPr>
            <p:ph idx="1"/>
          </p:nvPr>
        </p:nvSpPr>
        <p:spPr/>
        <p:txBody>
          <a:bodyPr/>
          <a:lstStyle/>
          <a:p>
            <a:r>
              <a:rPr lang="en-US" dirty="0" smtClean="0"/>
              <a:t>How?</a:t>
            </a:r>
          </a:p>
          <a:p>
            <a:r>
              <a:rPr lang="en-US" dirty="0" smtClean="0"/>
              <a:t>Identify State and Local Policies Necessary to Implement Career Pathways Systems</a:t>
            </a:r>
          </a:p>
          <a:p>
            <a:r>
              <a:rPr lang="en-US" dirty="0" smtClean="0"/>
              <a:t>Identify and Pursue Needed Reforms in State and Local policy</a:t>
            </a:r>
          </a:p>
          <a:p>
            <a:r>
              <a:rPr lang="en-US" dirty="0" smtClean="0"/>
              <a:t>Implement Statutory and Administrative Procedures to Facilities Cross-Agency Collaboration.</a:t>
            </a:r>
            <a:endParaRPr lang="en-US" dirty="0"/>
          </a:p>
        </p:txBody>
      </p:sp>
    </p:spTree>
    <p:extLst>
      <p:ext uri="{BB962C8B-B14F-4D97-AF65-F5344CB8AC3E}">
        <p14:creationId xmlns:p14="http://schemas.microsoft.com/office/powerpoint/2010/main" val="1207871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485" y="624110"/>
            <a:ext cx="9817128" cy="1280890"/>
          </a:xfrm>
        </p:spPr>
        <p:txBody>
          <a:bodyPr>
            <a:normAutofit fontScale="90000"/>
          </a:bodyPr>
          <a:lstStyle/>
          <a:p>
            <a:r>
              <a:rPr lang="en-US" dirty="0"/>
              <a:t>Element Six: Measure System Change and Performance</a:t>
            </a:r>
            <a:br>
              <a:rPr lang="en-US" dirty="0"/>
            </a:br>
            <a:endParaRPr lang="en-US" dirty="0"/>
          </a:p>
        </p:txBody>
      </p:sp>
      <p:sp>
        <p:nvSpPr>
          <p:cNvPr id="3" name="Content Placeholder 2"/>
          <p:cNvSpPr>
            <a:spLocks noGrp="1"/>
          </p:cNvSpPr>
          <p:nvPr>
            <p:ph idx="1"/>
          </p:nvPr>
        </p:nvSpPr>
        <p:spPr/>
        <p:txBody>
          <a:bodyPr/>
          <a:lstStyle/>
          <a:p>
            <a:r>
              <a:rPr lang="en-US" dirty="0" smtClean="0"/>
              <a:t>How?</a:t>
            </a:r>
          </a:p>
          <a:p>
            <a:r>
              <a:rPr lang="en-US" dirty="0" smtClean="0"/>
              <a:t>Define Desired System, Program, and Particular Outcomes</a:t>
            </a:r>
          </a:p>
          <a:p>
            <a:r>
              <a:rPr lang="en-US" dirty="0" smtClean="0"/>
              <a:t>Identify the Data Needed to Measure System, Program and Participant outcomes</a:t>
            </a:r>
          </a:p>
          <a:p>
            <a:r>
              <a:rPr lang="en-US" dirty="0" smtClean="0"/>
              <a:t>Implement a Process to Collect, Store, Track, Share, and Analyze Data</a:t>
            </a:r>
          </a:p>
          <a:p>
            <a:r>
              <a:rPr lang="en-US" dirty="0" smtClean="0"/>
              <a:t>Design and Implement a Plan for Reporting System and Program Outcomes</a:t>
            </a:r>
            <a:endParaRPr lang="en-US" dirty="0"/>
          </a:p>
        </p:txBody>
      </p:sp>
    </p:spTree>
    <p:extLst>
      <p:ext uri="{BB962C8B-B14F-4D97-AF65-F5344CB8AC3E}">
        <p14:creationId xmlns:p14="http://schemas.microsoft.com/office/powerpoint/2010/main" val="988964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Internships</a:t>
            </a:r>
            <a:endParaRPr lang="en-US" dirty="0"/>
          </a:p>
        </p:txBody>
      </p:sp>
      <p:sp>
        <p:nvSpPr>
          <p:cNvPr id="3" name="Content Placeholder 2"/>
          <p:cNvSpPr>
            <a:spLocks noGrp="1"/>
          </p:cNvSpPr>
          <p:nvPr>
            <p:ph idx="1"/>
          </p:nvPr>
        </p:nvSpPr>
        <p:spPr/>
        <p:txBody>
          <a:bodyPr/>
          <a:lstStyle/>
          <a:p>
            <a:r>
              <a:rPr lang="en-US" dirty="0" smtClean="0"/>
              <a:t>Which part of establishing Internships have you found to be the most confusing or time-consuming on your campus?</a:t>
            </a:r>
          </a:p>
          <a:p>
            <a:pPr lvl="1"/>
            <a:r>
              <a:rPr lang="en-US" dirty="0" smtClean="0"/>
              <a:t>Responsibilities of the District</a:t>
            </a:r>
          </a:p>
          <a:p>
            <a:pPr lvl="1"/>
            <a:r>
              <a:rPr lang="en-US" dirty="0" smtClean="0"/>
              <a:t>Responsibilities of the College</a:t>
            </a:r>
          </a:p>
          <a:p>
            <a:pPr lvl="1"/>
            <a:r>
              <a:rPr lang="en-US" dirty="0" smtClean="0"/>
              <a:t>Responsibilities of the Student</a:t>
            </a:r>
          </a:p>
          <a:p>
            <a:pPr lvl="1"/>
            <a:r>
              <a:rPr lang="en-US" dirty="0" smtClean="0"/>
              <a:t>Responsibilities of  the Instructor</a:t>
            </a:r>
          </a:p>
          <a:p>
            <a:endParaRPr lang="en-US" dirty="0"/>
          </a:p>
        </p:txBody>
      </p:sp>
    </p:spTree>
    <p:extLst>
      <p:ext uri="{BB962C8B-B14F-4D97-AF65-F5344CB8AC3E}">
        <p14:creationId xmlns:p14="http://schemas.microsoft.com/office/powerpoint/2010/main" val="2573267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Critiquing a CWEE Course Outline of Record from Sunshine College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6768" y="1975658"/>
            <a:ext cx="5387053" cy="4533900"/>
          </a:xfrm>
        </p:spPr>
      </p:pic>
    </p:spTree>
    <p:extLst>
      <p:ext uri="{BB962C8B-B14F-4D97-AF65-F5344CB8AC3E}">
        <p14:creationId xmlns:p14="http://schemas.microsoft.com/office/powerpoint/2010/main" val="2283428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9892" y="-67425"/>
            <a:ext cx="7960834" cy="6810454"/>
          </a:xfrm>
          <a:prstGeom prst="rect">
            <a:avLst/>
          </a:prstGeom>
          <a:noFill/>
        </p:spPr>
        <p:txBody>
          <a:bodyPr wrap="none" rtlCol="0">
            <a:spAutoFit/>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1000" b="1" dirty="0">
                <a:latin typeface="Calibri" panose="020F0502020204030204" pitchFamily="34" charset="0"/>
                <a:ea typeface="Calibri" panose="020F0502020204030204" pitchFamily="34" charset="0"/>
                <a:cs typeface="Times New Roman" panose="02020603050405020304" pitchFamily="18" charset="0"/>
              </a:rPr>
              <a:t>8. CONTENT (Scope and Description of Content):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A. Assignment to production and performance responsibilities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 Grip or stage hand</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2. </a:t>
            </a:r>
            <a:r>
              <a:rPr lang="en-US" sz="1000" dirty="0" err="1">
                <a:latin typeface="Calibri" panose="020F0502020204030204" pitchFamily="34" charset="0"/>
                <a:ea typeface="Calibri" panose="020F0502020204030204" pitchFamily="34" charset="0"/>
                <a:cs typeface="Times New Roman" panose="02020603050405020304" pitchFamily="18" charset="0"/>
              </a:rPr>
              <a:t>Flyman</a:t>
            </a:r>
            <a:r>
              <a:rPr lang="en-US" sz="1000" dirty="0">
                <a:latin typeface="Calibri" panose="020F0502020204030204" pitchFamily="34" charset="0"/>
                <a:ea typeface="Calibri" panose="020F0502020204030204" pitchFamily="34" charset="0"/>
                <a:cs typeface="Times New Roman" panose="02020603050405020304" pitchFamily="18" charset="0"/>
              </a:rPr>
              <a:t> or stage hand</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3. Automated scenery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4. Prop master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5. Electrician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6. Deck electrician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7. Light board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8. Moving light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9. Follow spot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10. Audio Technician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11. Audio Board Operator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12. Mic Technician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13. Costume Technician</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14. Dresser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15. Wardrobe</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16. Costume Laundry</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B. Preparation for production including necessary theatrical techniques.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 </a:t>
            </a:r>
            <a:r>
              <a:rPr lang="en-US" sz="1000" dirty="0" smtClean="0">
                <a:latin typeface="Calibri" panose="020F0502020204030204" pitchFamily="34" charset="0"/>
                <a:ea typeface="Calibri" panose="020F0502020204030204" pitchFamily="34" charset="0"/>
                <a:cs typeface="Times New Roman" panose="02020603050405020304" pitchFamily="18" charset="0"/>
              </a:rPr>
              <a:t>Scenery</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2. Costumes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3. Lighting</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4. Audio</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5. Properties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6. Make Up</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7. Hair</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8. Wigs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9. Special effects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10. Projections</a:t>
            </a:r>
          </a:p>
          <a:p>
            <a:pPr indent="457200">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11. Promotional</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C. Appropriate tools to fulfill production requirements for performance.</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D. Basic technical theatre terminology.</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E. Collaborative responsibilities with the director, designers, and crew supervisors.</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F. Basic skills in running a production.</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G. Creation, maintenance or construction of basic production elements.</a:t>
            </a: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H. Proper use and basic understanding of appropriate tools to fulfill production requirements for performance which may include the following areas:</a:t>
            </a:r>
          </a:p>
          <a:p>
            <a:pPr marL="457200" marR="0" indent="28575">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1. Carpenter and/or painter - Construction and implementation of scenery and properties required for the production.</a:t>
            </a:r>
          </a:p>
          <a:p>
            <a:pPr marL="457200" marR="0">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2. </a:t>
            </a:r>
            <a:r>
              <a:rPr lang="en-US" sz="1000" dirty="0" err="1">
                <a:latin typeface="Calibri" panose="020F0502020204030204" pitchFamily="34" charset="0"/>
                <a:ea typeface="Calibri" panose="020F0502020204030204" pitchFamily="34" charset="0"/>
                <a:cs typeface="Times New Roman" panose="02020603050405020304" pitchFamily="18" charset="0"/>
              </a:rPr>
              <a:t>Stitcher</a:t>
            </a:r>
            <a:r>
              <a:rPr lang="en-US" sz="1000" dirty="0">
                <a:latin typeface="Calibri" panose="020F0502020204030204" pitchFamily="34" charset="0"/>
                <a:ea typeface="Calibri" panose="020F0502020204030204" pitchFamily="34" charset="0"/>
                <a:cs typeface="Times New Roman" panose="02020603050405020304" pitchFamily="18" charset="0"/>
              </a:rPr>
              <a:t>, cutter, draper - Construction and implementation of costumes required for the production</a:t>
            </a:r>
          </a:p>
          <a:p>
            <a:pPr marL="457200" marR="0" indent="28575">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3. Makeup technician -Construction and implementation of make-up required for the production.</a:t>
            </a:r>
          </a:p>
        </p:txBody>
      </p:sp>
    </p:spTree>
    <p:extLst>
      <p:ext uri="{BB962C8B-B14F-4D97-AF65-F5344CB8AC3E}">
        <p14:creationId xmlns:p14="http://schemas.microsoft.com/office/powerpoint/2010/main" val="1206635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2352" y="0"/>
            <a:ext cx="6168619" cy="6858000"/>
          </a:xfrm>
          <a:prstGeom prst="rect">
            <a:avLst/>
          </a:prstGeom>
        </p:spPr>
      </p:pic>
    </p:spTree>
    <p:extLst>
      <p:ext uri="{BB962C8B-B14F-4D97-AF65-F5344CB8AC3E}">
        <p14:creationId xmlns:p14="http://schemas.microsoft.com/office/powerpoint/2010/main" val="317723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312" y="1218074"/>
            <a:ext cx="6762750" cy="1628775"/>
          </a:xfrm>
          <a:prstGeom prst="rect">
            <a:avLst/>
          </a:prstGeom>
        </p:spPr>
      </p:pic>
    </p:spTree>
    <p:extLst>
      <p:ext uri="{BB962C8B-B14F-4D97-AF65-F5344CB8AC3E}">
        <p14:creationId xmlns:p14="http://schemas.microsoft.com/office/powerpoint/2010/main" val="1159124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1" y="149628"/>
            <a:ext cx="8911687" cy="2078183"/>
          </a:xfrm>
        </p:spPr>
        <p:txBody>
          <a:bodyPr>
            <a:normAutofit fontScale="90000"/>
          </a:bodyPr>
          <a:lstStyle/>
          <a:p>
            <a:r>
              <a:rPr lang="en-US" dirty="0" smtClean="0"/>
              <a:t>Building an Internship</a:t>
            </a:r>
            <a:br>
              <a:rPr lang="en-US" dirty="0" smtClean="0"/>
            </a:br>
            <a:r>
              <a:rPr lang="en-US" dirty="0" smtClean="0"/>
              <a:t/>
            </a:r>
            <a:br>
              <a:rPr lang="en-US" dirty="0" smtClean="0"/>
            </a:br>
            <a:r>
              <a:rPr lang="en-US" dirty="0" smtClean="0"/>
              <a:t>from: </a:t>
            </a:r>
            <a:r>
              <a:rPr lang="en-US" dirty="0" smtClean="0">
                <a:hlinkClick r:id="rId2"/>
              </a:rPr>
              <a:t>Competency Model</a:t>
            </a:r>
            <a:br>
              <a:rPr lang="en-US" dirty="0" smtClean="0">
                <a:hlinkClick r:id="rId2"/>
              </a:rPr>
            </a:br>
            <a:r>
              <a:rPr lang="en-US" dirty="0" smtClean="0">
                <a:hlinkClick r:id="rId2"/>
              </a:rPr>
              <a:t>Clearinghouse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226273" y="-254649"/>
            <a:ext cx="6965727" cy="6604541"/>
          </a:xfrm>
        </p:spPr>
      </p:pic>
      <p:sp>
        <p:nvSpPr>
          <p:cNvPr id="5" name="TextBox 4"/>
          <p:cNvSpPr txBox="1"/>
          <p:nvPr/>
        </p:nvSpPr>
        <p:spPr>
          <a:xfrm>
            <a:off x="166254" y="6026727"/>
            <a:ext cx="11168442" cy="646331"/>
          </a:xfrm>
          <a:prstGeom prst="rect">
            <a:avLst/>
          </a:prstGeom>
          <a:noFill/>
        </p:spPr>
        <p:txBody>
          <a:bodyPr wrap="none" rtlCol="0">
            <a:spAutoFit/>
          </a:bodyPr>
          <a:lstStyle/>
          <a:p>
            <a:r>
              <a:rPr lang="en-US" dirty="0" smtClean="0"/>
              <a:t>EXAMPLE: Entrepreneurship from</a:t>
            </a:r>
          </a:p>
          <a:p>
            <a:r>
              <a:rPr lang="en-US" dirty="0"/>
              <a:t> </a:t>
            </a:r>
            <a:r>
              <a:rPr lang="en-US" dirty="0">
                <a:hlinkClick r:id="rId4"/>
              </a:rPr>
              <a:t>https://</a:t>
            </a:r>
            <a:r>
              <a:rPr lang="en-US" dirty="0" smtClean="0">
                <a:hlinkClick r:id="rId4"/>
              </a:rPr>
              <a:t>www.careeronestop.org/CompetencyModel/competency-models/entrepreneurship.aspx</a:t>
            </a:r>
            <a:r>
              <a:rPr lang="en-US" dirty="0" smtClean="0"/>
              <a:t> </a:t>
            </a:r>
            <a:endParaRPr lang="en-US" dirty="0"/>
          </a:p>
        </p:txBody>
      </p:sp>
      <p:sp>
        <p:nvSpPr>
          <p:cNvPr id="3" name="TextBox 2"/>
          <p:cNvSpPr txBox="1"/>
          <p:nvPr/>
        </p:nvSpPr>
        <p:spPr>
          <a:xfrm>
            <a:off x="1650197" y="4995948"/>
            <a:ext cx="2507787" cy="369332"/>
          </a:xfrm>
          <a:prstGeom prst="rect">
            <a:avLst/>
          </a:prstGeom>
          <a:noFill/>
        </p:spPr>
        <p:txBody>
          <a:bodyPr wrap="square" rtlCol="0">
            <a:spAutoFit/>
          </a:bodyPr>
          <a:lstStyle/>
          <a:p>
            <a:r>
              <a:rPr lang="en-US" dirty="0" smtClean="0"/>
              <a:t>Pre-requisite Courses</a:t>
            </a:r>
            <a:endParaRPr lang="en-US" dirty="0"/>
          </a:p>
        </p:txBody>
      </p:sp>
      <p:sp>
        <p:nvSpPr>
          <p:cNvPr id="6" name="TextBox 5"/>
          <p:cNvSpPr txBox="1"/>
          <p:nvPr/>
        </p:nvSpPr>
        <p:spPr>
          <a:xfrm>
            <a:off x="1238596" y="4106487"/>
            <a:ext cx="2919389" cy="646331"/>
          </a:xfrm>
          <a:prstGeom prst="rect">
            <a:avLst/>
          </a:prstGeom>
          <a:noFill/>
        </p:spPr>
        <p:txBody>
          <a:bodyPr wrap="none" rtlCol="0">
            <a:spAutoFit/>
          </a:bodyPr>
          <a:lstStyle/>
          <a:p>
            <a:r>
              <a:rPr lang="en-US" dirty="0" smtClean="0"/>
              <a:t>Work Site Requirements: </a:t>
            </a:r>
          </a:p>
          <a:p>
            <a:r>
              <a:rPr lang="en-US" dirty="0" smtClean="0"/>
              <a:t>Content on the COR </a:t>
            </a:r>
            <a:endParaRPr lang="en-US" dirty="0"/>
          </a:p>
        </p:txBody>
      </p:sp>
      <p:cxnSp>
        <p:nvCxnSpPr>
          <p:cNvPr id="8" name="Straight Arrow Connector 7"/>
          <p:cNvCxnSpPr/>
          <p:nvPr/>
        </p:nvCxnSpPr>
        <p:spPr>
          <a:xfrm>
            <a:off x="4010466" y="4453251"/>
            <a:ext cx="1537855" cy="24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 idx="3"/>
          </p:cNvCxnSpPr>
          <p:nvPr/>
        </p:nvCxnSpPr>
        <p:spPr>
          <a:xfrm>
            <a:off x="4157984" y="5180614"/>
            <a:ext cx="1266236" cy="22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04356" y="3566160"/>
            <a:ext cx="2489784" cy="369332"/>
          </a:xfrm>
          <a:prstGeom prst="rect">
            <a:avLst/>
          </a:prstGeom>
          <a:noFill/>
        </p:spPr>
        <p:txBody>
          <a:bodyPr wrap="none" rtlCol="0">
            <a:spAutoFit/>
          </a:bodyPr>
          <a:lstStyle/>
          <a:p>
            <a:r>
              <a:rPr lang="en-US" dirty="0" smtClean="0"/>
              <a:t>Pre-requisite Courses</a:t>
            </a:r>
            <a:endParaRPr lang="en-US" dirty="0"/>
          </a:p>
        </p:txBody>
      </p:sp>
      <p:cxnSp>
        <p:nvCxnSpPr>
          <p:cNvPr id="18" name="Straight Arrow Connector 17"/>
          <p:cNvCxnSpPr>
            <a:stCxn id="16" idx="3"/>
          </p:cNvCxnSpPr>
          <p:nvPr/>
        </p:nvCxnSpPr>
        <p:spPr>
          <a:xfrm flipV="1">
            <a:off x="4094140" y="3743098"/>
            <a:ext cx="1656335" cy="7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214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For </a:t>
            </a:r>
            <a:r>
              <a:rPr lang="en-US" dirty="0"/>
              <a:t>T</a:t>
            </a:r>
            <a:r>
              <a:rPr lang="en-US" dirty="0" smtClean="0"/>
              <a:t>his </a:t>
            </a:r>
            <a:r>
              <a:rPr lang="en-US" dirty="0"/>
              <a:t>S</a:t>
            </a:r>
            <a:r>
              <a:rPr lang="en-US" dirty="0" smtClean="0"/>
              <a:t>ession</a:t>
            </a:r>
            <a:endParaRPr lang="en-US" dirty="0"/>
          </a:p>
        </p:txBody>
      </p:sp>
      <p:sp>
        <p:nvSpPr>
          <p:cNvPr id="3" name="Content Placeholder 2"/>
          <p:cNvSpPr>
            <a:spLocks noGrp="1"/>
          </p:cNvSpPr>
          <p:nvPr>
            <p:ph idx="1"/>
          </p:nvPr>
        </p:nvSpPr>
        <p:spPr/>
        <p:txBody>
          <a:bodyPr/>
          <a:lstStyle/>
          <a:p>
            <a:r>
              <a:rPr lang="en-US" dirty="0" smtClean="0"/>
              <a:t>Review </a:t>
            </a:r>
            <a:r>
              <a:rPr lang="en-US" dirty="0"/>
              <a:t>various forms of </a:t>
            </a:r>
            <a:r>
              <a:rPr lang="en-US" dirty="0" smtClean="0"/>
              <a:t>Cooperative Work Experience Education (CWEE)</a:t>
            </a:r>
          </a:p>
          <a:p>
            <a:r>
              <a:rPr lang="en-US" dirty="0" smtClean="0"/>
              <a:t>Review Title 5 and CWEE</a:t>
            </a:r>
          </a:p>
          <a:p>
            <a:r>
              <a:rPr lang="en-US" dirty="0"/>
              <a:t>Review Strong Workforce Priorities and the CTE Guided Pathways Tool </a:t>
            </a:r>
            <a:r>
              <a:rPr lang="en-US" dirty="0" smtClean="0"/>
              <a:t>Kit</a:t>
            </a:r>
          </a:p>
          <a:p>
            <a:r>
              <a:rPr lang="en-US" dirty="0" smtClean="0"/>
              <a:t>Review how CWEE fits within a CTE Guided Pathways – Possible ways to form Internship opportunities</a:t>
            </a:r>
            <a:endParaRPr lang="en-US" dirty="0"/>
          </a:p>
          <a:p>
            <a:endParaRPr lang="en-US" dirty="0"/>
          </a:p>
        </p:txBody>
      </p:sp>
    </p:spTree>
    <p:extLst>
      <p:ext uri="{BB962C8B-B14F-4D97-AF65-F5344CB8AC3E}">
        <p14:creationId xmlns:p14="http://schemas.microsoft.com/office/powerpoint/2010/main" val="792459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278" y="83783"/>
            <a:ext cx="8911687" cy="1280890"/>
          </a:xfrm>
        </p:spPr>
        <p:txBody>
          <a:bodyPr/>
          <a:lstStyle/>
          <a:p>
            <a:r>
              <a:rPr lang="en-US" dirty="0" smtClean="0"/>
              <a:t>Coming Soon!</a:t>
            </a:r>
            <a:endParaRPr lang="en-US" dirty="0"/>
          </a:p>
        </p:txBody>
      </p:sp>
      <p:sp>
        <p:nvSpPr>
          <p:cNvPr id="3" name="Content Placeholder 2"/>
          <p:cNvSpPr>
            <a:spLocks noGrp="1"/>
          </p:cNvSpPr>
          <p:nvPr>
            <p:ph idx="1"/>
          </p:nvPr>
        </p:nvSpPr>
        <p:spPr>
          <a:xfrm>
            <a:off x="786938" y="947651"/>
            <a:ext cx="11405062" cy="5437398"/>
          </a:xfrm>
        </p:spPr>
        <p:txBody>
          <a:bodyPr>
            <a:normAutofit/>
          </a:bodyPr>
          <a:lstStyle/>
          <a:p>
            <a:pPr marL="0" indent="0">
              <a:buNone/>
            </a:pPr>
            <a:r>
              <a:rPr lang="en-US" b="1" dirty="0" smtClean="0"/>
              <a:t>              RESOLUTION 13.05S18  </a:t>
            </a:r>
            <a:r>
              <a:rPr lang="en-US" dirty="0" smtClean="0">
                <a:latin typeface="Times New Roman" panose="02020603050405020304" pitchFamily="18" charset="0"/>
                <a:cs typeface="Times New Roman" panose="02020603050405020304" pitchFamily="18" charset="0"/>
              </a:rPr>
              <a:t>ASCCC White Paper on </a:t>
            </a:r>
            <a:r>
              <a:rPr lang="en-US" dirty="0">
                <a:latin typeface="Times New Roman" panose="02020603050405020304" pitchFamily="18" charset="0"/>
                <a:cs typeface="Times New Roman" panose="02020603050405020304" pitchFamily="18" charset="0"/>
              </a:rPr>
              <a:t>Career and Technical Education, </a:t>
            </a:r>
            <a:r>
              <a:rPr lang="en-US" dirty="0" smtClean="0">
                <a:latin typeface="Times New Roman" panose="02020603050405020304" pitchFamily="18" charset="0"/>
                <a:cs typeface="Times New Roman" panose="02020603050405020304" pitchFamily="18" charset="0"/>
              </a:rPr>
              <a:t>Cooperative Work 		Experience, Internship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Apprenticeship </a:t>
            </a:r>
            <a:r>
              <a:rPr lang="en-US" dirty="0">
                <a:latin typeface="Times New Roman" panose="02020603050405020304" pitchFamily="18" charset="0"/>
                <a:cs typeface="Times New Roman" panose="02020603050405020304" pitchFamily="18" charset="0"/>
              </a:rPr>
              <a:t>Programs</a:t>
            </a:r>
          </a:p>
          <a:p>
            <a:pPr>
              <a:lnSpc>
                <a:spcPct val="110000"/>
              </a:lnSpc>
            </a:pPr>
            <a:r>
              <a:rPr lang="en-US" b="1" dirty="0">
                <a:latin typeface="Times New Roman" panose="02020603050405020304" pitchFamily="18" charset="0"/>
                <a:cs typeface="Times New Roman" panose="02020603050405020304" pitchFamily="18" charset="0"/>
              </a:rPr>
              <a:t>Whereas,</a:t>
            </a:r>
            <a:r>
              <a:rPr lang="en-US" dirty="0">
                <a:latin typeface="Times New Roman" panose="02020603050405020304" pitchFamily="18" charset="0"/>
                <a:cs typeface="Times New Roman" panose="02020603050405020304" pitchFamily="18" charset="0"/>
              </a:rPr>
              <a:t> apprenticeship programs are regulated by federal labor laws and are </a:t>
            </a:r>
            <a:r>
              <a:rPr lang="en-US" dirty="0" smtClean="0">
                <a:latin typeface="Times New Roman" panose="02020603050405020304" pitchFamily="18" charset="0"/>
                <a:cs typeface="Times New Roman" panose="02020603050405020304" pitchFamily="18" charset="0"/>
              </a:rPr>
              <a:t>primarily funded </a:t>
            </a:r>
            <a:r>
              <a:rPr lang="en-US" dirty="0">
                <a:latin typeface="Times New Roman" panose="02020603050405020304" pitchFamily="18" charset="0"/>
                <a:cs typeface="Times New Roman" panose="02020603050405020304" pitchFamily="18" charset="0"/>
              </a:rPr>
              <a:t>by labor unions </a:t>
            </a:r>
            <a:r>
              <a:rPr lang="en-US" dirty="0" smtClean="0">
                <a:latin typeface="Times New Roman" panose="02020603050405020304" pitchFamily="18" charset="0"/>
                <a:cs typeface="Times New Roman" panose="02020603050405020304" pitchFamily="18" charset="0"/>
              </a:rPr>
              <a:t>and/or </a:t>
            </a:r>
            <a:r>
              <a:rPr lang="en-US" dirty="0">
                <a:latin typeface="Times New Roman" panose="02020603050405020304" pitchFamily="18" charset="0"/>
                <a:cs typeface="Times New Roman" panose="02020603050405020304" pitchFamily="18" charset="0"/>
              </a:rPr>
              <a:t>industry;</a:t>
            </a:r>
          </a:p>
          <a:p>
            <a:r>
              <a:rPr lang="en-US" b="1" dirty="0">
                <a:latin typeface="Times New Roman" panose="02020603050405020304" pitchFamily="18" charset="0"/>
                <a:cs typeface="Times New Roman" panose="02020603050405020304" pitchFamily="18" charset="0"/>
              </a:rPr>
              <a:t>Whereas</a:t>
            </a:r>
            <a:r>
              <a:rPr lang="en-US" dirty="0">
                <a:latin typeface="Times New Roman" panose="02020603050405020304" pitchFamily="18" charset="0"/>
                <a:cs typeface="Times New Roman" panose="02020603050405020304" pitchFamily="18" charset="0"/>
              </a:rPr>
              <a:t>, Career and Technical Education (CTE), Cooperative Work Experience (CWE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internship programs are </a:t>
            </a:r>
            <a:r>
              <a:rPr lang="en-US" dirty="0" smtClean="0">
                <a:latin typeface="Times New Roman" panose="02020603050405020304" pitchFamily="18" charset="0"/>
                <a:cs typeface="Times New Roman" panose="02020603050405020304" pitchFamily="18" charset="0"/>
              </a:rPr>
              <a:t>regulated by </a:t>
            </a:r>
            <a:r>
              <a:rPr lang="en-US" dirty="0">
                <a:latin typeface="Times New Roman" panose="02020603050405020304" pitchFamily="18" charset="0"/>
                <a:cs typeface="Times New Roman" panose="02020603050405020304" pitchFamily="18" charset="0"/>
              </a:rPr>
              <a:t>California Education Code and </a:t>
            </a:r>
            <a:r>
              <a:rPr lang="en-US" dirty="0" smtClean="0">
                <a:latin typeface="Times New Roman" panose="02020603050405020304" pitchFamily="18" charset="0"/>
                <a:cs typeface="Times New Roman" panose="02020603050405020304" pitchFamily="18" charset="0"/>
              </a:rPr>
              <a:t>primarily funded </a:t>
            </a:r>
            <a:r>
              <a:rPr lang="en-US" dirty="0">
                <a:latin typeface="Times New Roman" panose="02020603050405020304" pitchFamily="18" charset="0"/>
                <a:cs typeface="Times New Roman" panose="02020603050405020304" pitchFamily="18" charset="0"/>
              </a:rPr>
              <a:t>by public funds; </a:t>
            </a:r>
            <a:r>
              <a:rPr lang="en-US" dirty="0" smtClean="0">
                <a:latin typeface="Times New Roman" panose="02020603050405020304" pitchFamily="18" charset="0"/>
                <a:cs typeface="Times New Roman" panose="02020603050405020304" pitchFamily="18" charset="0"/>
              </a:rPr>
              <a:t>and 41 </a:t>
            </a:r>
            <a:r>
              <a:rPr lang="en-US" dirty="0">
                <a:latin typeface="Times New Roman" panose="02020603050405020304" pitchFamily="18" charset="0"/>
                <a:cs typeface="Times New Roman" panose="02020603050405020304" pitchFamily="18" charset="0"/>
              </a:rPr>
              <a:t>Section 504, the Americans with </a:t>
            </a:r>
            <a:r>
              <a:rPr lang="en-US" dirty="0" smtClean="0">
                <a:latin typeface="Times New Roman" panose="02020603050405020304" pitchFamily="18" charset="0"/>
                <a:cs typeface="Times New Roman" panose="02020603050405020304" pitchFamily="18" charset="0"/>
              </a:rPr>
              <a:t>Disabilities </a:t>
            </a:r>
            <a:r>
              <a:rPr lang="en-US" dirty="0">
                <a:latin typeface="Times New Roman" panose="02020603050405020304" pitchFamily="18" charset="0"/>
                <a:cs typeface="Times New Roman" panose="02020603050405020304" pitchFamily="18" charset="0"/>
              </a:rPr>
              <a:t>Act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California Government Code section 1135 et. </a:t>
            </a:r>
            <a:r>
              <a:rPr lang="en-US" dirty="0" smtClean="0">
                <a:latin typeface="Times New Roman" panose="02020603050405020304" pitchFamily="18" charset="0"/>
                <a:cs typeface="Times New Roman" panose="02020603050405020304" pitchFamily="18" charset="0"/>
              </a:rPr>
              <a:t>seq. 42 </a:t>
            </a:r>
            <a:r>
              <a:rPr lang="en-US" dirty="0">
                <a:latin typeface="Times New Roman" panose="02020603050405020304" pitchFamily="18" charset="0"/>
                <a:cs typeface="Times New Roman" panose="02020603050405020304" pitchFamily="18" charset="0"/>
              </a:rPr>
              <a:t>California Title 5 Code of Regulations, </a:t>
            </a:r>
            <a:r>
              <a:rPr lang="en-US">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56000-56076 (DSPS) </a:t>
            </a:r>
            <a:r>
              <a:rPr lang="en-US" dirty="0" smtClean="0">
                <a:latin typeface="Times New Roman" panose="02020603050405020304" pitchFamily="18" charset="0"/>
                <a:cs typeface="Times New Roman" panose="02020603050405020304" pitchFamily="18" charset="0"/>
              </a:rPr>
              <a:t>43  California </a:t>
            </a:r>
            <a:r>
              <a:rPr lang="en-US" dirty="0">
                <a:latin typeface="Times New Roman" panose="02020603050405020304" pitchFamily="18" charset="0"/>
                <a:cs typeface="Times New Roman" panose="02020603050405020304" pitchFamily="18" charset="0"/>
              </a:rPr>
              <a:t>Education Code, §§67310-13 and 8485028</a:t>
            </a:r>
          </a:p>
          <a:p>
            <a:r>
              <a:rPr lang="en-US" b="1" dirty="0">
                <a:latin typeface="Times New Roman" panose="02020603050405020304" pitchFamily="18" charset="0"/>
                <a:cs typeface="Times New Roman" panose="02020603050405020304" pitchFamily="18" charset="0"/>
              </a:rPr>
              <a:t>Whereas, </a:t>
            </a:r>
            <a:r>
              <a:rPr lang="en-US" dirty="0">
                <a:latin typeface="Times New Roman" panose="02020603050405020304" pitchFamily="18" charset="0"/>
                <a:cs typeface="Times New Roman" panose="02020603050405020304" pitchFamily="18" charset="0"/>
              </a:rPr>
              <a:t>CTE, CWE, internship programs, and apprenticeship programs are </a:t>
            </a:r>
            <a:r>
              <a:rPr lang="en-US" dirty="0" smtClean="0">
                <a:latin typeface="Times New Roman" panose="02020603050405020304" pitchFamily="18" charset="0"/>
                <a:cs typeface="Times New Roman" panose="02020603050405020304" pitchFamily="18" charset="0"/>
              </a:rPr>
              <a:t>often conflated</a:t>
            </a:r>
            <a:r>
              <a:rPr lang="en-US" dirty="0">
                <a:latin typeface="Times New Roman" panose="02020603050405020304" pitchFamily="18" charset="0"/>
                <a:cs typeface="Times New Roman" panose="02020603050405020304" pitchFamily="18" charset="0"/>
              </a:rPr>
              <a:t>, and no current clear guidelines </a:t>
            </a:r>
            <a:r>
              <a:rPr lang="en-US" dirty="0" smtClean="0">
                <a:latin typeface="Times New Roman" panose="02020603050405020304" pitchFamily="18" charset="0"/>
                <a:cs typeface="Times New Roman" panose="02020603050405020304" pitchFamily="18" charset="0"/>
              </a:rPr>
              <a:t>exist </a:t>
            </a:r>
            <a:r>
              <a:rPr lang="en-US" dirty="0">
                <a:latin typeface="Times New Roman" panose="02020603050405020304" pitchFamily="18" charset="0"/>
                <a:cs typeface="Times New Roman" panose="02020603050405020304" pitchFamily="18" charset="0"/>
              </a:rPr>
              <a:t>for the use of best practices for setting </a:t>
            </a:r>
            <a:r>
              <a:rPr lang="en-US" dirty="0" smtClean="0">
                <a:latin typeface="Times New Roman" panose="02020603050405020304" pitchFamily="18" charset="0"/>
                <a:cs typeface="Times New Roman" panose="02020603050405020304" pitchFamily="18" charset="0"/>
              </a:rPr>
              <a:t>up these </a:t>
            </a:r>
            <a:r>
              <a:rPr lang="en-US" dirty="0">
                <a:latin typeface="Times New Roman" panose="02020603050405020304" pitchFamily="18" charset="0"/>
                <a:cs typeface="Times New Roman" panose="02020603050405020304" pitchFamily="18" charset="0"/>
              </a:rPr>
              <a:t>various programs;</a:t>
            </a:r>
          </a:p>
          <a:p>
            <a:r>
              <a:rPr lang="en-US" b="1" dirty="0">
                <a:latin typeface="Times New Roman" panose="02020603050405020304" pitchFamily="18" charset="0"/>
                <a:cs typeface="Times New Roman" panose="02020603050405020304" pitchFamily="18" charset="0"/>
              </a:rPr>
              <a:t>Resolved</a:t>
            </a:r>
            <a:r>
              <a:rPr lang="en-US" dirty="0">
                <a:latin typeface="Times New Roman" panose="02020603050405020304" pitchFamily="18" charset="0"/>
                <a:cs typeface="Times New Roman" panose="02020603050405020304" pitchFamily="18" charset="0"/>
              </a:rPr>
              <a:t>, That the Academic Senate for California Community Colleges develop a </a:t>
            </a:r>
            <a:r>
              <a:rPr lang="en-US" dirty="0" smtClean="0">
                <a:latin typeface="Times New Roman" panose="02020603050405020304" pitchFamily="18" charset="0"/>
                <a:cs typeface="Times New Roman" panose="02020603050405020304" pitchFamily="18" charset="0"/>
              </a:rPr>
              <a:t>paper that </a:t>
            </a:r>
            <a:r>
              <a:rPr lang="en-US" dirty="0">
                <a:latin typeface="Times New Roman" panose="02020603050405020304" pitchFamily="18" charset="0"/>
                <a:cs typeface="Times New Roman" panose="02020603050405020304" pitchFamily="18" charset="0"/>
              </a:rPr>
              <a:t>clearly explains and </a:t>
            </a:r>
            <a:r>
              <a:rPr lang="en-US" dirty="0" smtClean="0">
                <a:latin typeface="Times New Roman" panose="02020603050405020304" pitchFamily="18" charset="0"/>
                <a:cs typeface="Times New Roman" panose="02020603050405020304" pitchFamily="18" charset="0"/>
              </a:rPr>
              <a:t>differentiates </a:t>
            </a:r>
            <a:r>
              <a:rPr lang="en-US" dirty="0">
                <a:latin typeface="Times New Roman" panose="02020603050405020304" pitchFamily="18" charset="0"/>
                <a:cs typeface="Times New Roman" panose="02020603050405020304" pitchFamily="18" charset="0"/>
              </a:rPr>
              <a:t>Career and Technical Education, </a:t>
            </a:r>
            <a:r>
              <a:rPr lang="en-US" dirty="0" smtClean="0">
                <a:latin typeface="Times New Roman" panose="02020603050405020304" pitchFamily="18" charset="0"/>
                <a:cs typeface="Times New Roman" panose="02020603050405020304" pitchFamily="18" charset="0"/>
              </a:rPr>
              <a:t>Cooperative	Work </a:t>
            </a:r>
            <a:r>
              <a:rPr lang="en-US" dirty="0">
                <a:latin typeface="Times New Roman" panose="02020603050405020304" pitchFamily="18" charset="0"/>
                <a:cs typeface="Times New Roman" panose="02020603050405020304" pitchFamily="18" charset="0"/>
              </a:rPr>
              <a:t>Experience, internship, and apprenticeship programs, </a:t>
            </a:r>
            <a:r>
              <a:rPr lang="en-US" dirty="0" smtClean="0">
                <a:latin typeface="Times New Roman" panose="02020603050405020304" pitchFamily="18" charset="0"/>
                <a:cs typeface="Times New Roman" panose="02020603050405020304" pitchFamily="18" charset="0"/>
              </a:rPr>
              <a:t>including </a:t>
            </a:r>
            <a:r>
              <a:rPr lang="en-US" dirty="0">
                <a:latin typeface="Times New Roman" panose="02020603050405020304" pitchFamily="18" charset="0"/>
                <a:cs typeface="Times New Roman" panose="02020603050405020304" pitchFamily="18" charset="0"/>
              </a:rPr>
              <a:t>their </a:t>
            </a:r>
            <a:r>
              <a:rPr lang="en-US" dirty="0" smtClean="0">
                <a:latin typeface="Times New Roman" panose="02020603050405020304" pitchFamily="18" charset="0"/>
                <a:cs typeface="Times New Roman" panose="02020603050405020304" pitchFamily="18" charset="0"/>
              </a:rPr>
              <a:t>regulations, funding </a:t>
            </a:r>
            <a:r>
              <a:rPr lang="en-US" dirty="0">
                <a:latin typeface="Times New Roman" panose="02020603050405020304" pitchFamily="18" charset="0"/>
                <a:cs typeface="Times New Roman" panose="02020603050405020304" pitchFamily="18" charset="0"/>
              </a:rPr>
              <a:t>models, and overall guiding principles, and bring the paper to the Spring </a:t>
            </a:r>
            <a:r>
              <a:rPr lang="en-US" dirty="0" smtClean="0">
                <a:latin typeface="Times New Roman" panose="02020603050405020304" pitchFamily="18" charset="0"/>
                <a:cs typeface="Times New Roman" panose="02020603050405020304" pitchFamily="18" charset="0"/>
              </a:rPr>
              <a:t>2019 Plenary </a:t>
            </a:r>
            <a:r>
              <a:rPr lang="en-US" dirty="0">
                <a:latin typeface="Times New Roman" panose="02020603050405020304" pitchFamily="18" charset="0"/>
                <a:cs typeface="Times New Roman" panose="02020603050405020304" pitchFamily="18" charset="0"/>
              </a:rPr>
              <a:t>Session for approval.</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580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Chancellor’s Office. Cooperative Work </a:t>
            </a:r>
            <a:r>
              <a:rPr lang="en-US" dirty="0"/>
              <a:t>Experience Education. </a:t>
            </a:r>
            <a:r>
              <a:rPr lang="en-US" dirty="0">
                <a:hlinkClick r:id="rId2"/>
              </a:rPr>
              <a:t>http://</a:t>
            </a:r>
            <a:r>
              <a:rPr lang="en-US" dirty="0" smtClean="0">
                <a:hlinkClick r:id="rId2"/>
              </a:rPr>
              <a:t>extranet.cccco.edu/Divisions/WorkforceandEconDev/CareerEducationPractices/CoopWorkExperienceEduc.aspx</a:t>
            </a:r>
            <a:endParaRPr lang="en-US" dirty="0" smtClean="0"/>
          </a:p>
          <a:p>
            <a:r>
              <a:rPr lang="en-US" dirty="0" smtClean="0"/>
              <a:t>California Statewide System Advisory Committee on Work-Based Learning and Student Employment</a:t>
            </a:r>
            <a:r>
              <a:rPr lang="en-US" dirty="0"/>
              <a:t>. </a:t>
            </a:r>
            <a:r>
              <a:rPr lang="en-US" dirty="0">
                <a:hlinkClick r:id="rId3"/>
              </a:rPr>
              <a:t>http://</a:t>
            </a:r>
            <a:r>
              <a:rPr lang="en-US" dirty="0" smtClean="0">
                <a:hlinkClick r:id="rId3"/>
              </a:rPr>
              <a:t>cacareerbriefs.com/wp-content/uploads/new-handbook-1.pdf</a:t>
            </a:r>
            <a:endParaRPr lang="en-US" dirty="0"/>
          </a:p>
          <a:p>
            <a:r>
              <a:rPr lang="en-US" dirty="0" smtClean="0"/>
              <a:t>U. S. Department of Labor. Competency Model Clearinghouse. </a:t>
            </a:r>
            <a:r>
              <a:rPr lang="en-US" dirty="0" err="1" smtClean="0"/>
              <a:t>Careeronestop</a:t>
            </a:r>
            <a:r>
              <a:rPr lang="en-US" dirty="0"/>
              <a:t>. </a:t>
            </a:r>
            <a:r>
              <a:rPr lang="en-US" dirty="0">
                <a:hlinkClick r:id="rId4"/>
              </a:rPr>
              <a:t>https://</a:t>
            </a:r>
            <a:r>
              <a:rPr lang="en-US" dirty="0" smtClean="0">
                <a:hlinkClick r:id="rId4"/>
              </a:rPr>
              <a:t>www.careeronestop.org/CompetencyModel/careerpathway/cpwreviewsamplepaths.aspx</a:t>
            </a:r>
            <a:r>
              <a:rPr lang="en-US" dirty="0" smtClean="0"/>
              <a:t> </a:t>
            </a:r>
          </a:p>
          <a:p>
            <a:r>
              <a:rPr lang="en-US" dirty="0" err="1" smtClean="0"/>
              <a:t>Darche</a:t>
            </a:r>
            <a:r>
              <a:rPr lang="en-US" dirty="0" smtClean="0"/>
              <a:t>, S., </a:t>
            </a:r>
            <a:r>
              <a:rPr lang="en-US" dirty="0" err="1" smtClean="0"/>
              <a:t>Nayar</a:t>
            </a:r>
            <a:r>
              <a:rPr lang="en-US" dirty="0" smtClean="0"/>
              <a:t>, N., Reeves, K., Work-Based Learning in California. </a:t>
            </a:r>
            <a:r>
              <a:rPr lang="en-US" dirty="0"/>
              <a:t>West ED, 2009 </a:t>
            </a:r>
            <a:r>
              <a:rPr lang="en-US" dirty="0">
                <a:hlinkClick r:id="rId5"/>
              </a:rPr>
              <a:t>http://</a:t>
            </a:r>
            <a:r>
              <a:rPr lang="en-US" dirty="0" smtClean="0">
                <a:hlinkClick r:id="rId5"/>
              </a:rPr>
              <a:t>www.connectedcalifornia.org/downloads/WBLReport.pdf</a:t>
            </a:r>
            <a:r>
              <a:rPr lang="en-US" dirty="0" smtClean="0"/>
              <a:t> </a:t>
            </a:r>
          </a:p>
          <a:p>
            <a:endParaRPr lang="en-US" dirty="0"/>
          </a:p>
        </p:txBody>
      </p:sp>
    </p:spTree>
    <p:extLst>
      <p:ext uri="{BB962C8B-B14F-4D97-AF65-F5344CB8AC3E}">
        <p14:creationId xmlns:p14="http://schemas.microsoft.com/office/powerpoint/2010/main" val="1683425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a:t>
            </a:r>
            <a:endParaRPr lang="en-US" dirty="0"/>
          </a:p>
        </p:txBody>
      </p:sp>
      <p:sp>
        <p:nvSpPr>
          <p:cNvPr id="3" name="Content Placeholder 2"/>
          <p:cNvSpPr>
            <a:spLocks noGrp="1"/>
          </p:cNvSpPr>
          <p:nvPr>
            <p:ph idx="1"/>
          </p:nvPr>
        </p:nvSpPr>
        <p:spPr>
          <a:xfrm>
            <a:off x="856211" y="1280160"/>
            <a:ext cx="10648401" cy="4631062"/>
          </a:xfrm>
        </p:spPr>
        <p:txBody>
          <a:bodyPr/>
          <a:lstStyle/>
          <a:p>
            <a:pPr marL="0" indent="0">
              <a:buNone/>
            </a:pPr>
            <a:r>
              <a:rPr lang="en-US" sz="1000" dirty="0" smtClean="0"/>
              <a:t>As promised, here are some follow-ups: </a:t>
            </a:r>
          </a:p>
          <a:p>
            <a:pPr marL="0" indent="0">
              <a:buNone/>
            </a:pPr>
            <a:r>
              <a:rPr lang="en-US" sz="1000" b="1" dirty="0" smtClean="0"/>
              <a:t>1. Q: Where are “faculty responsibilities” listed in the Internship outline document I distributed?</a:t>
            </a:r>
          </a:p>
          <a:p>
            <a:pPr marL="0" indent="0">
              <a:buNone/>
            </a:pPr>
            <a:r>
              <a:rPr lang="en-US" sz="1000" dirty="0" smtClean="0"/>
              <a:t>          A: In the attempt to make this outline fit on one page, I abbreviated the outline GREATLY! Consequently, some material was minimized. The “faculty responsibilities” were listed under 2.5 and 2.6 of the fuller document. I will send this fuller outline to be attached with the PP of the presentation.</a:t>
            </a:r>
          </a:p>
          <a:p>
            <a:pPr marL="0" indent="0">
              <a:buNone/>
            </a:pPr>
            <a:r>
              <a:rPr lang="en-US" sz="1000" b="1" dirty="0" smtClean="0"/>
              <a:t>2. Q: Can Internships be offered on a noncredit basis?</a:t>
            </a:r>
          </a:p>
          <a:p>
            <a:pPr marL="0" indent="0">
              <a:buNone/>
            </a:pPr>
            <a:r>
              <a:rPr lang="en-US" sz="1000" dirty="0"/>
              <a:t> </a:t>
            </a:r>
            <a:r>
              <a:rPr lang="en-US" sz="1000" dirty="0" smtClean="0"/>
              <a:t>         A: At the Fall 2017 plenary, 7.04 </a:t>
            </a:r>
            <a:r>
              <a:rPr lang="en-US" sz="1000" dirty="0"/>
              <a:t>F17 was passed (</a:t>
            </a:r>
            <a:r>
              <a:rPr lang="en-US" sz="1000" dirty="0">
                <a:hlinkClick r:id="rId2"/>
              </a:rPr>
              <a:t>https://</a:t>
            </a:r>
            <a:r>
              <a:rPr lang="en-US" sz="1000" dirty="0" smtClean="0">
                <a:hlinkClick r:id="rId2"/>
              </a:rPr>
              <a:t>asccc.org/sites/default/files/Resolutions%20Packet%20F17%20Saturday%2011-4-2017%20Final.pdf</a:t>
            </a:r>
            <a:r>
              <a:rPr lang="en-US" sz="1000" dirty="0" smtClean="0"/>
              <a:t>) which calls for consultation with the </a:t>
            </a:r>
            <a:r>
              <a:rPr lang="en-US" sz="1000" dirty="0"/>
              <a:t>Chancellor’s Office: </a:t>
            </a:r>
            <a:r>
              <a:rPr lang="en-US" sz="1000" b="1" i="1" dirty="0"/>
              <a:t>Resolved, That the Academic Senate for California Community Colleges work with </a:t>
            </a:r>
            <a:r>
              <a:rPr lang="en-US" sz="1000" b="1" i="1" dirty="0" smtClean="0"/>
              <a:t>the California </a:t>
            </a:r>
            <a:r>
              <a:rPr lang="en-US" sz="1000" b="1" i="1" dirty="0"/>
              <a:t>Community Colleges Chancellor’s Office and other system partners to </a:t>
            </a:r>
            <a:r>
              <a:rPr lang="en-US" sz="1000" b="1" i="1" dirty="0" smtClean="0"/>
              <a:t>identify and </a:t>
            </a:r>
            <a:r>
              <a:rPr lang="en-US" sz="1000" b="1" i="1" dirty="0"/>
              <a:t>eliminate state-level barriers to providing internship opportunities for </a:t>
            </a:r>
            <a:r>
              <a:rPr lang="en-US" sz="1000" b="1" i="1" dirty="0" smtClean="0"/>
              <a:t>students enrolled </a:t>
            </a:r>
            <a:r>
              <a:rPr lang="en-US" sz="1000" b="1" i="1" dirty="0"/>
              <a:t>in noncredit courses and programs</a:t>
            </a:r>
            <a:r>
              <a:rPr lang="en-US" sz="1000" b="1" i="1" dirty="0" smtClean="0"/>
              <a:t>.</a:t>
            </a:r>
          </a:p>
          <a:p>
            <a:pPr marL="0" indent="0">
              <a:buNone/>
            </a:pPr>
            <a:r>
              <a:rPr lang="en-US" sz="1000" b="1" i="1" dirty="0" smtClean="0"/>
              <a:t>Needless to say, this has not happened yet with the Chancellor’s Office. </a:t>
            </a:r>
            <a:endParaRPr lang="en-US" sz="1000" dirty="0" smtClean="0"/>
          </a:p>
          <a:p>
            <a:pPr marL="0" indent="0">
              <a:buNone/>
            </a:pPr>
            <a:endParaRPr lang="en-US" sz="1000" b="1" i="1" dirty="0"/>
          </a:p>
          <a:p>
            <a:pPr marL="0" indent="0">
              <a:buNone/>
            </a:pPr>
            <a:r>
              <a:rPr lang="en-US" sz="1000" dirty="0" smtClean="0"/>
              <a:t>3. Some of you asked abut that colorful chart I passed out towards the end of the session. It was to be an exercise in building an Internship by filling in the blanks on your sheet, using the model on slide 19 as a guide. Have fun with this back at your college.</a:t>
            </a:r>
          </a:p>
          <a:p>
            <a:pPr marL="0" indent="0">
              <a:buNone/>
            </a:pPr>
            <a:r>
              <a:rPr lang="en-US" sz="1000" dirty="0"/>
              <a:t>It was very nice to share the afternoon event with you all discussing Internships</a:t>
            </a:r>
            <a:r>
              <a:rPr lang="en-US" sz="1000" dirty="0" smtClean="0"/>
              <a:t>.</a:t>
            </a:r>
          </a:p>
          <a:p>
            <a:pPr marL="0" indent="0">
              <a:buNone/>
            </a:pPr>
            <a:r>
              <a:rPr lang="en-US" sz="1000" dirty="0" smtClean="0"/>
              <a:t>Marie Boyd</a:t>
            </a:r>
          </a:p>
          <a:p>
            <a:pPr marL="0" indent="0">
              <a:buNone/>
            </a:pPr>
            <a:r>
              <a:rPr lang="en-US" sz="1000" dirty="0" smtClean="0"/>
              <a:t>Chaffey College</a:t>
            </a:r>
            <a:endParaRPr lang="en-US" sz="1000" dirty="0"/>
          </a:p>
          <a:p>
            <a:pPr marL="0" indent="0">
              <a:buNone/>
            </a:pPr>
            <a:endParaRPr lang="en-US" dirty="0" smtClean="0"/>
          </a:p>
          <a:p>
            <a:pPr>
              <a:buAutoNum type="arabicPeriod"/>
            </a:pPr>
            <a:endParaRPr lang="en-US" dirty="0"/>
          </a:p>
        </p:txBody>
      </p:sp>
    </p:spTree>
    <p:extLst>
      <p:ext uri="{BB962C8B-B14F-4D97-AF65-F5344CB8AC3E}">
        <p14:creationId xmlns:p14="http://schemas.microsoft.com/office/powerpoint/2010/main" val="242973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044" y="124690"/>
            <a:ext cx="10374283" cy="6209607"/>
          </a:xfrm>
        </p:spPr>
        <p:txBody>
          <a:bodyPr>
            <a:normAutofit fontScale="92500" lnSpcReduction="10000"/>
          </a:bodyPr>
          <a:lstStyle/>
          <a:p>
            <a:r>
              <a:rPr lang="en-US" dirty="0" smtClean="0"/>
              <a:t>Contextualized Learning</a:t>
            </a:r>
          </a:p>
          <a:p>
            <a:r>
              <a:rPr lang="en-US" dirty="0" smtClean="0"/>
              <a:t>General Cooperative Education Experience</a:t>
            </a:r>
          </a:p>
          <a:p>
            <a:r>
              <a:rPr lang="en-US" dirty="0" smtClean="0"/>
              <a:t>Occupational Cooperative Education Experience</a:t>
            </a:r>
          </a:p>
          <a:p>
            <a:r>
              <a:rPr lang="en-US" dirty="0" smtClean="0"/>
              <a:t>Internships</a:t>
            </a:r>
          </a:p>
          <a:p>
            <a:r>
              <a:rPr lang="en-US" dirty="0" smtClean="0"/>
              <a:t>Service Learning</a:t>
            </a:r>
          </a:p>
          <a:p>
            <a:r>
              <a:rPr lang="en-US" dirty="0" smtClean="0"/>
              <a:t>Clinical Experience</a:t>
            </a:r>
          </a:p>
          <a:p>
            <a:r>
              <a:rPr lang="en-US" dirty="0"/>
              <a:t>Field Experience</a:t>
            </a:r>
          </a:p>
          <a:p>
            <a:r>
              <a:rPr lang="en-US" dirty="0"/>
              <a:t>Mentoring</a:t>
            </a:r>
          </a:p>
          <a:p>
            <a:r>
              <a:rPr lang="en-US" dirty="0"/>
              <a:t>Job shadowing: an initial experience where the individual follows a regular employee through a day to gather information on the job and the work setting; Typically unpaid;</a:t>
            </a:r>
          </a:p>
          <a:p>
            <a:r>
              <a:rPr lang="en-US" dirty="0"/>
              <a:t>Work Study</a:t>
            </a:r>
          </a:p>
          <a:p>
            <a:r>
              <a:rPr lang="en-US" dirty="0"/>
              <a:t>APPRENTICESHIPS – Labor Code, division 3 and the California Apprenticeship Council </a:t>
            </a:r>
          </a:p>
          <a:p>
            <a:r>
              <a:rPr lang="en-US" dirty="0"/>
              <a:t>Field Experience</a:t>
            </a:r>
          </a:p>
          <a:p>
            <a:r>
              <a:rPr lang="en-US" dirty="0"/>
              <a:t>Mentoring</a:t>
            </a:r>
          </a:p>
          <a:p>
            <a:r>
              <a:rPr lang="en-US" dirty="0"/>
              <a:t>Job shadowing: an initial experience where the individual follows a regular employee through a day to gather information on the job and the work setting; Typically unpaid;</a:t>
            </a:r>
          </a:p>
          <a:p>
            <a:r>
              <a:rPr lang="en-US" dirty="0"/>
              <a:t>Work Study</a:t>
            </a:r>
          </a:p>
          <a:p>
            <a:r>
              <a:rPr lang="en-US" dirty="0"/>
              <a:t>APPRENTICESHIPS – Labor Code, division 3 and the California Apprenticeship Council </a:t>
            </a:r>
          </a:p>
          <a:p>
            <a:endParaRPr lang="en-US" dirty="0" smtClean="0"/>
          </a:p>
          <a:p>
            <a:endParaRPr lang="en-US" dirty="0"/>
          </a:p>
          <a:p>
            <a:endParaRPr lang="en-US" dirty="0"/>
          </a:p>
        </p:txBody>
      </p:sp>
      <p:sp>
        <p:nvSpPr>
          <p:cNvPr id="6" name="TextBox 5"/>
          <p:cNvSpPr txBox="1"/>
          <p:nvPr/>
        </p:nvSpPr>
        <p:spPr>
          <a:xfrm>
            <a:off x="8071657" y="706582"/>
            <a:ext cx="3509294" cy="1569660"/>
          </a:xfrm>
          <a:prstGeom prst="rect">
            <a:avLst/>
          </a:prstGeom>
          <a:noFill/>
        </p:spPr>
        <p:txBody>
          <a:bodyPr wrap="none" rtlCol="0">
            <a:spAutoFit/>
          </a:bodyPr>
          <a:lstStyle/>
          <a:p>
            <a:r>
              <a:rPr lang="en-US" sz="3200" dirty="0" smtClean="0"/>
              <a:t>Various Types of </a:t>
            </a:r>
          </a:p>
          <a:p>
            <a:r>
              <a:rPr lang="en-US" sz="3200" dirty="0" smtClean="0"/>
              <a:t>Cooperative</a:t>
            </a:r>
          </a:p>
          <a:p>
            <a:r>
              <a:rPr lang="en-US" sz="3200" dirty="0" smtClean="0"/>
              <a:t>Work Experience</a:t>
            </a:r>
            <a:endParaRPr lang="en-US" sz="3200" dirty="0"/>
          </a:p>
        </p:txBody>
      </p:sp>
    </p:spTree>
    <p:extLst>
      <p:ext uri="{BB962C8B-B14F-4D97-AF65-F5344CB8AC3E}">
        <p14:creationId xmlns:p14="http://schemas.microsoft.com/office/powerpoint/2010/main" val="386445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3">
                                            <p:txEl>
                                              <p:pRg st="1" end="1"/>
                                            </p:txEl>
                                          </p:spTgt>
                                        </p:tgtEl>
                                        <p:attrNameLst>
                                          <p:attrName>style.color</p:attrName>
                                        </p:attrNameLst>
                                      </p:cBhvr>
                                      <p:by>
                                        <p:hsl h="0" s="-12549" l="-25098"/>
                                      </p:by>
                                    </p:animClr>
                                    <p:animClr clrSpc="hsl" dir="cw">
                                      <p:cBhvr>
                                        <p:cTn id="14" dur="500" fill="hold"/>
                                        <p:tgtEl>
                                          <p:spTgt spid="3">
                                            <p:txEl>
                                              <p:pRg st="1" end="1"/>
                                            </p:txEl>
                                          </p:spTgt>
                                        </p:tgtEl>
                                        <p:attrNameLst>
                                          <p:attrName>fillcolor</p:attrName>
                                        </p:attrNameLst>
                                      </p:cBhvr>
                                      <p:by>
                                        <p:hsl h="0" s="-12549" l="-25098"/>
                                      </p:by>
                                    </p:animClr>
                                    <p:animClr clrSpc="hsl" dir="cw">
                                      <p:cBhvr>
                                        <p:cTn id="15" dur="500" fill="hold"/>
                                        <p:tgtEl>
                                          <p:spTgt spid="3">
                                            <p:txEl>
                                              <p:pRg st="1" end="1"/>
                                            </p:txEl>
                                          </p:spTgt>
                                        </p:tgtEl>
                                        <p:attrNameLst>
                                          <p:attrName>stroke.color</p:attrName>
                                        </p:attrNameLst>
                                      </p:cBhvr>
                                      <p:by>
                                        <p:hsl h="0" s="-12549" l="-25098"/>
                                      </p:by>
                                    </p:animClr>
                                    <p:set>
                                      <p:cBhvr>
                                        <p:cTn id="16" dur="500" fill="hold"/>
                                        <p:tgtEl>
                                          <p:spTgt spid="3">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par>
                                <p:cTn id="17" presetID="24" presetClass="emph" presetSubtype="0" fill="hold" nodeType="withEffect">
                                  <p:stCondLst>
                                    <p:cond delay="0"/>
                                  </p:stCondLst>
                                  <p:childTnLst>
                                    <p:animClr clrSpc="hsl" dir="cw">
                                      <p:cBhvr override="childStyle">
                                        <p:cTn id="18" dur="500" fill="hold"/>
                                        <p:tgtEl>
                                          <p:spTgt spid="3">
                                            <p:txEl>
                                              <p:pRg st="2" end="2"/>
                                            </p:txEl>
                                          </p:spTgt>
                                        </p:tgtEl>
                                        <p:attrNameLst>
                                          <p:attrName>style.color</p:attrName>
                                        </p:attrNameLst>
                                      </p:cBhvr>
                                      <p:by>
                                        <p:hsl h="0" s="-12549" l="-25098"/>
                                      </p:by>
                                    </p:animClr>
                                    <p:animClr clrSpc="hsl" dir="cw">
                                      <p:cBhvr>
                                        <p:cTn id="19" dur="500" fill="hold"/>
                                        <p:tgtEl>
                                          <p:spTgt spid="3">
                                            <p:txEl>
                                              <p:pRg st="2" end="2"/>
                                            </p:txEl>
                                          </p:spTgt>
                                        </p:tgtEl>
                                        <p:attrNameLst>
                                          <p:attrName>fillcolor</p:attrName>
                                        </p:attrNameLst>
                                      </p:cBhvr>
                                      <p:by>
                                        <p:hsl h="0" s="-12549" l="-25098"/>
                                      </p:by>
                                    </p:animClr>
                                    <p:animClr clrSpc="hsl" dir="cw">
                                      <p:cBhvr>
                                        <p:cTn id="20" dur="500" fill="hold"/>
                                        <p:tgtEl>
                                          <p:spTgt spid="3">
                                            <p:txEl>
                                              <p:pRg st="2" end="2"/>
                                            </p:txEl>
                                          </p:spTgt>
                                        </p:tgtEl>
                                        <p:attrNameLst>
                                          <p:attrName>stroke.color</p:attrName>
                                        </p:attrNameLst>
                                      </p:cBhvr>
                                      <p:by>
                                        <p:hsl h="0" s="-12549" l="-25098"/>
                                      </p:by>
                                    </p:animClr>
                                    <p:set>
                                      <p:cBhvr>
                                        <p:cTn id="21" dur="500" fill="hold"/>
                                        <p:tgtEl>
                                          <p:spTgt spid="3">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par>
                                <p:cTn id="22" presetID="24" presetClass="emph" presetSubtype="0" fill="hold" nodeType="withEffect">
                                  <p:stCondLst>
                                    <p:cond delay="0"/>
                                  </p:stCondLst>
                                  <p:childTnLst>
                                    <p:animClr clrSpc="hsl" dir="cw">
                                      <p:cBhvr override="childStyle">
                                        <p:cTn id="23" dur="500" fill="hold"/>
                                        <p:tgtEl>
                                          <p:spTgt spid="3">
                                            <p:txEl>
                                              <p:pRg st="3" end="3"/>
                                            </p:txEl>
                                          </p:spTgt>
                                        </p:tgtEl>
                                        <p:attrNameLst>
                                          <p:attrName>style.color</p:attrName>
                                        </p:attrNameLst>
                                      </p:cBhvr>
                                      <p:by>
                                        <p:hsl h="0" s="-12549" l="-25098"/>
                                      </p:by>
                                    </p:animClr>
                                    <p:animClr clrSpc="hsl" dir="cw">
                                      <p:cBhvr>
                                        <p:cTn id="24" dur="500" fill="hold"/>
                                        <p:tgtEl>
                                          <p:spTgt spid="3">
                                            <p:txEl>
                                              <p:pRg st="3" end="3"/>
                                            </p:txEl>
                                          </p:spTgt>
                                        </p:tgtEl>
                                        <p:attrNameLst>
                                          <p:attrName>fillcolor</p:attrName>
                                        </p:attrNameLst>
                                      </p:cBhvr>
                                      <p:by>
                                        <p:hsl h="0" s="-12549" l="-25098"/>
                                      </p:by>
                                    </p:animClr>
                                    <p:animClr clrSpc="hsl" dir="cw">
                                      <p:cBhvr>
                                        <p:cTn id="25" dur="500" fill="hold"/>
                                        <p:tgtEl>
                                          <p:spTgt spid="3">
                                            <p:txEl>
                                              <p:pRg st="3" end="3"/>
                                            </p:txEl>
                                          </p:spTgt>
                                        </p:tgtEl>
                                        <p:attrNameLst>
                                          <p:attrName>stroke.color</p:attrName>
                                        </p:attrNameLst>
                                      </p:cBhvr>
                                      <p:by>
                                        <p:hsl h="0" s="-12549" l="-25098"/>
                                      </p:by>
                                    </p:animClr>
                                    <p:set>
                                      <p:cBhvr>
                                        <p:cTn id="26"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096" y="216786"/>
            <a:ext cx="8911687" cy="1280890"/>
          </a:xfrm>
        </p:spPr>
        <p:txBody>
          <a:bodyPr/>
          <a:lstStyle/>
          <a:p>
            <a:r>
              <a:rPr lang="en-US" dirty="0" smtClean="0"/>
              <a:t>Title 5 and Work Experience (WE)</a:t>
            </a:r>
            <a:br>
              <a:rPr lang="en-US" dirty="0" smtClean="0"/>
            </a:br>
            <a:r>
              <a:rPr lang="en-US" dirty="0" smtClean="0"/>
              <a:t>§55250 - 55257</a:t>
            </a:r>
            <a:endParaRPr lang="en-US" dirty="0"/>
          </a:p>
        </p:txBody>
      </p:sp>
      <p:sp>
        <p:nvSpPr>
          <p:cNvPr id="3" name="Content Placeholder 2"/>
          <p:cNvSpPr>
            <a:spLocks noGrp="1"/>
          </p:cNvSpPr>
          <p:nvPr>
            <p:ph idx="1"/>
          </p:nvPr>
        </p:nvSpPr>
        <p:spPr>
          <a:xfrm>
            <a:off x="1039091" y="2133600"/>
            <a:ext cx="11030989" cy="4475018"/>
          </a:xfrm>
        </p:spPr>
        <p:txBody>
          <a:bodyPr>
            <a:normAutofit lnSpcReduction="10000"/>
          </a:bodyPr>
          <a:lstStyle/>
          <a:p>
            <a:pPr marL="0" indent="0">
              <a:buNone/>
            </a:pPr>
            <a:r>
              <a:rPr lang="en-US" b="1" dirty="0"/>
              <a:t>Responsibilities of the District, College, Student, and Employer</a:t>
            </a:r>
            <a:r>
              <a:rPr lang="en-US" dirty="0"/>
              <a:t> </a:t>
            </a:r>
            <a:endParaRPr lang="en-US" dirty="0" smtClean="0"/>
          </a:p>
          <a:p>
            <a:r>
              <a:rPr lang="en-US" b="1" dirty="0"/>
              <a:t>Responsibilities of the </a:t>
            </a:r>
            <a:r>
              <a:rPr lang="en-US" b="1" dirty="0" smtClean="0"/>
              <a:t>District:</a:t>
            </a:r>
          </a:p>
          <a:p>
            <a:pPr lvl="1"/>
            <a:r>
              <a:rPr lang="en-US" dirty="0" smtClean="0"/>
              <a:t>Approved Plan Required; Requirements of the Plan; types of Cooperative Work Experience; Laws/Rules Pertaining to Minors in WE; Funds for WE for Students with Developmental Disabilities; WE Involving Apprenticeships; WE Outside the District; Wages &amp; Workers’ Compensation; College Credit and Repetition; District Services; Records</a:t>
            </a:r>
          </a:p>
          <a:p>
            <a:r>
              <a:rPr lang="en-US" b="1" dirty="0" smtClean="0"/>
              <a:t>Responsibilities of the College:</a:t>
            </a:r>
          </a:p>
          <a:p>
            <a:pPr lvl="1"/>
            <a:r>
              <a:rPr lang="en-US" dirty="0" smtClean="0"/>
              <a:t>College-defined Student Qualifications; Work Experience Credit; Retention of a WE Coordinator; Retention of WE Instructors; Retention of Adequate Clerical Assistance; Retention of Adequate Instructional Services</a:t>
            </a:r>
          </a:p>
          <a:p>
            <a:r>
              <a:rPr lang="en-US" b="1" dirty="0" smtClean="0"/>
              <a:t>Responsibilities of the Student: </a:t>
            </a:r>
          </a:p>
          <a:p>
            <a:pPr lvl="1"/>
            <a:r>
              <a:rPr lang="en-US" dirty="0" smtClean="0"/>
              <a:t>Student Qualifications; Student Responsibilities; </a:t>
            </a:r>
          </a:p>
          <a:p>
            <a:r>
              <a:rPr lang="en-US" b="1" dirty="0" smtClean="0"/>
              <a:t>Responsibilities of the Employer and Job Learning Stations: </a:t>
            </a:r>
          </a:p>
          <a:p>
            <a:pPr lvl="1"/>
            <a:r>
              <a:rPr lang="en-US" dirty="0" smtClean="0"/>
              <a:t>Learning Station Criteria; Employers’ Records; </a:t>
            </a:r>
          </a:p>
          <a:p>
            <a:pPr marL="0" indent="0">
              <a:buNone/>
            </a:pPr>
            <a:endParaRPr lang="en-US" dirty="0" smtClean="0"/>
          </a:p>
          <a:p>
            <a:endParaRPr lang="en-US" dirty="0"/>
          </a:p>
        </p:txBody>
      </p:sp>
    </p:spTree>
    <p:extLst>
      <p:ext uri="{BB962C8B-B14F-4D97-AF65-F5344CB8AC3E}">
        <p14:creationId xmlns:p14="http://schemas.microsoft.com/office/powerpoint/2010/main" val="1864759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Workforce</a:t>
            </a:r>
            <a:endParaRPr lang="en-US" dirty="0"/>
          </a:p>
        </p:txBody>
      </p:sp>
      <p:sp>
        <p:nvSpPr>
          <p:cNvPr id="3" name="Content Placeholder 2"/>
          <p:cNvSpPr>
            <a:spLocks noGrp="1"/>
          </p:cNvSpPr>
          <p:nvPr>
            <p:ph idx="1"/>
          </p:nvPr>
        </p:nvSpPr>
        <p:spPr>
          <a:xfrm>
            <a:off x="1612669" y="2133599"/>
            <a:ext cx="9891943" cy="4524895"/>
          </a:xfrm>
        </p:spPr>
        <p:txBody>
          <a:bodyPr>
            <a:normAutofit/>
          </a:bodyPr>
          <a:lstStyle/>
          <a:p>
            <a:pPr marL="0" lvl="0" indent="0" defTabSz="914400">
              <a:lnSpc>
                <a:spcPct val="90000"/>
              </a:lnSpc>
              <a:buClrTx/>
              <a:buNone/>
            </a:pPr>
            <a:r>
              <a:rPr lang="en-US" sz="2800" dirty="0">
                <a:solidFill>
                  <a:prstClr val="black"/>
                </a:solidFill>
                <a:latin typeface="Calibri" panose="020F0502020204030204"/>
              </a:rPr>
              <a:t>The goals of Doing What Matters for Jobs and the Economy:</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 to supply in-demand skills for employers - </a:t>
            </a:r>
          </a:p>
          <a:p>
            <a:pPr marL="685800" lvl="1" indent="-228600" defTabSz="914400">
              <a:lnSpc>
                <a:spcPct val="90000"/>
              </a:lnSpc>
              <a:spcBef>
                <a:spcPts val="500"/>
              </a:spcBef>
              <a:buClrTx/>
              <a:buFont typeface="Arial" panose="020B0604020202020204" pitchFamily="34" charset="0"/>
              <a:buChar char="•"/>
            </a:pPr>
            <a:r>
              <a:rPr lang="en-US" sz="2400" b="1" dirty="0">
                <a:solidFill>
                  <a:prstClr val="black"/>
                </a:solidFill>
                <a:latin typeface="Calibri" panose="020F0502020204030204"/>
              </a:rPr>
              <a:t>create relevant career pathways and stackable credentials</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 promote student success and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get Californians into open jobs</a:t>
            </a:r>
          </a:p>
          <a:p>
            <a:pPr marL="0" lvl="0" indent="0" defTabSz="914400">
              <a:lnSpc>
                <a:spcPct val="90000"/>
              </a:lnSpc>
              <a:buClrTx/>
              <a:buNone/>
            </a:pPr>
            <a:r>
              <a:rPr lang="en-US" sz="2800" dirty="0">
                <a:solidFill>
                  <a:prstClr val="black"/>
                </a:solidFill>
                <a:latin typeface="Calibri" panose="020F0502020204030204"/>
              </a:rPr>
              <a:t>HOW?</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Give Priority for Jobs and the Economy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Make Room for Jobs and the Economy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Promote Student Success </a:t>
            </a:r>
          </a:p>
          <a:p>
            <a:pPr marL="685800" lvl="1" indent="-228600" defTabSz="914400">
              <a:lnSpc>
                <a:spcPct val="90000"/>
              </a:lnSpc>
              <a:spcBef>
                <a:spcPts val="500"/>
              </a:spcBef>
              <a:buClrTx/>
              <a:buFont typeface="Arial" panose="020B0604020202020204" pitchFamily="34" charset="0"/>
              <a:buChar char="•"/>
            </a:pPr>
            <a:r>
              <a:rPr lang="en-US" sz="2400" dirty="0">
                <a:solidFill>
                  <a:prstClr val="black"/>
                </a:solidFill>
                <a:latin typeface="Calibri" panose="020F0502020204030204"/>
              </a:rPr>
              <a:t>Innovate for Jobs and the Economy </a:t>
            </a:r>
          </a:p>
          <a:p>
            <a:endParaRPr lang="en-US" dirty="0"/>
          </a:p>
        </p:txBody>
      </p:sp>
      <p:pic>
        <p:nvPicPr>
          <p:cNvPr id="5" name="Picture 4"/>
          <p:cNvPicPr>
            <a:picLocks noChangeAspect="1"/>
          </p:cNvPicPr>
          <p:nvPr/>
        </p:nvPicPr>
        <p:blipFill>
          <a:blip r:embed="rId3"/>
          <a:stretch>
            <a:fillRect/>
          </a:stretch>
        </p:blipFill>
        <p:spPr>
          <a:xfrm>
            <a:off x="7616790" y="4337216"/>
            <a:ext cx="3724979" cy="2024047"/>
          </a:xfrm>
          <a:prstGeom prst="rect">
            <a:avLst/>
          </a:prstGeom>
        </p:spPr>
      </p:pic>
    </p:spTree>
    <p:extLst>
      <p:ext uri="{BB962C8B-B14F-4D97-AF65-F5344CB8AC3E}">
        <p14:creationId xmlns:p14="http://schemas.microsoft.com/office/powerpoint/2010/main" val="3271511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776" y="2436285"/>
            <a:ext cx="2802035" cy="3565504"/>
          </a:xfrm>
        </p:spPr>
        <p:txBody>
          <a:bodyPr>
            <a:normAutofit/>
          </a:bodyPr>
          <a:lstStyle/>
          <a:p>
            <a:r>
              <a:rPr lang="en-US" sz="2800" dirty="0" smtClean="0"/>
              <a:t>Milestones incorporating CC CWEE!</a:t>
            </a:r>
            <a:endParaRPr lang="en-US" sz="2800" dirty="0"/>
          </a:p>
        </p:txBody>
      </p:sp>
      <p:pic>
        <p:nvPicPr>
          <p:cNvPr id="4" name="Content Placeholder 3"/>
          <p:cNvPicPr>
            <a:picLocks noGrp="1" noChangeAspect="1"/>
          </p:cNvPicPr>
          <p:nvPr>
            <p:ph idx="1"/>
          </p:nvPr>
        </p:nvPicPr>
        <p:blipFill>
          <a:blip r:embed="rId2"/>
          <a:stretch>
            <a:fillRect/>
          </a:stretch>
        </p:blipFill>
        <p:spPr>
          <a:xfrm>
            <a:off x="5303520" y="292560"/>
            <a:ext cx="6474029" cy="6450562"/>
          </a:xfrm>
          <a:prstGeom prst="rect">
            <a:avLst/>
          </a:prstGeom>
        </p:spPr>
      </p:pic>
      <p:cxnSp>
        <p:nvCxnSpPr>
          <p:cNvPr id="6" name="Straight Arrow Connector 5"/>
          <p:cNvCxnSpPr/>
          <p:nvPr/>
        </p:nvCxnSpPr>
        <p:spPr>
          <a:xfrm>
            <a:off x="3624349" y="3591097"/>
            <a:ext cx="2044931" cy="1230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731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303" y="624110"/>
            <a:ext cx="9609310" cy="1280890"/>
          </a:xfrm>
        </p:spPr>
        <p:txBody>
          <a:bodyPr/>
          <a:lstStyle/>
          <a:p>
            <a:r>
              <a:rPr lang="en-US" dirty="0" smtClean="0">
                <a:hlinkClick r:id="rId2"/>
              </a:rPr>
              <a:t>Strong Workforce CTE Guided Pathways Tool Kit: </a:t>
            </a:r>
            <a:endParaRPr lang="en-US" dirty="0"/>
          </a:p>
        </p:txBody>
      </p:sp>
      <p:sp>
        <p:nvSpPr>
          <p:cNvPr id="3" name="Content Placeholder 2"/>
          <p:cNvSpPr>
            <a:spLocks noGrp="1"/>
          </p:cNvSpPr>
          <p:nvPr>
            <p:ph idx="1"/>
          </p:nvPr>
        </p:nvSpPr>
        <p:spPr>
          <a:xfrm>
            <a:off x="1463040" y="2133600"/>
            <a:ext cx="10041572" cy="4591396"/>
          </a:xfrm>
        </p:spPr>
        <p:txBody>
          <a:bodyPr>
            <a:normAutofit/>
          </a:bodyPr>
          <a:lstStyle/>
          <a:p>
            <a:r>
              <a:rPr lang="en-US" dirty="0"/>
              <a:t>Element One: Build Cross-Agency Partnerships</a:t>
            </a:r>
          </a:p>
          <a:p>
            <a:endParaRPr lang="en-US" dirty="0"/>
          </a:p>
          <a:p>
            <a:r>
              <a:rPr lang="en-US" dirty="0"/>
              <a:t>Element Two: Identify Industry Sector and Engage </a:t>
            </a:r>
            <a:r>
              <a:rPr lang="en-US" dirty="0" smtClean="0"/>
              <a:t>Employers</a:t>
            </a:r>
          </a:p>
          <a:p>
            <a:pPr marL="0" indent="0">
              <a:buNone/>
            </a:pPr>
            <a:endParaRPr lang="en-US" dirty="0"/>
          </a:p>
          <a:p>
            <a:r>
              <a:rPr lang="en-US" dirty="0"/>
              <a:t>Element Three: Design Education and Training Programs</a:t>
            </a:r>
          </a:p>
          <a:p>
            <a:endParaRPr lang="en-US" dirty="0"/>
          </a:p>
          <a:p>
            <a:r>
              <a:rPr lang="en-US" dirty="0"/>
              <a:t>Element Four: Identify Funding Needs and Sources</a:t>
            </a:r>
          </a:p>
          <a:p>
            <a:endParaRPr lang="en-US" dirty="0"/>
          </a:p>
          <a:p>
            <a:r>
              <a:rPr lang="en-US" dirty="0"/>
              <a:t>Element Five: Align Policies and Programs</a:t>
            </a:r>
          </a:p>
          <a:p>
            <a:endParaRPr lang="en-US" dirty="0"/>
          </a:p>
          <a:p>
            <a:r>
              <a:rPr lang="en-US" dirty="0"/>
              <a:t>Element Six: Measure System Change and Performance</a:t>
            </a:r>
          </a:p>
          <a:p>
            <a:endParaRPr lang="en-US" dirty="0"/>
          </a:p>
        </p:txBody>
      </p:sp>
      <p:cxnSp>
        <p:nvCxnSpPr>
          <p:cNvPr id="11" name="Straight Arrow Connector 10"/>
          <p:cNvCxnSpPr/>
          <p:nvPr/>
        </p:nvCxnSpPr>
        <p:spPr>
          <a:xfrm flipH="1">
            <a:off x="7223760" y="2286000"/>
            <a:ext cx="3574473" cy="41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8653549" y="3158836"/>
            <a:ext cx="22610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8262851" y="3915295"/>
            <a:ext cx="2892829"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7606145" y="4788131"/>
            <a:ext cx="3308466"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708371" y="5527965"/>
            <a:ext cx="2992481" cy="8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8088284" y="6350927"/>
            <a:ext cx="2369127" cy="8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58514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925" y="624110"/>
            <a:ext cx="9725688" cy="1280890"/>
          </a:xfrm>
        </p:spPr>
        <p:txBody>
          <a:bodyPr>
            <a:normAutofit fontScale="90000"/>
          </a:bodyPr>
          <a:lstStyle/>
          <a:p>
            <a:r>
              <a:rPr lang="en-US" dirty="0"/>
              <a:t>Element One: Build Cross-Agency Partnerships</a:t>
            </a:r>
            <a:br>
              <a:rPr lang="en-US" dirty="0"/>
            </a:br>
            <a:endParaRPr lang="en-US" dirty="0"/>
          </a:p>
        </p:txBody>
      </p:sp>
      <p:sp>
        <p:nvSpPr>
          <p:cNvPr id="3" name="Content Placeholder 2"/>
          <p:cNvSpPr>
            <a:spLocks noGrp="1"/>
          </p:cNvSpPr>
          <p:nvPr>
            <p:ph idx="1"/>
          </p:nvPr>
        </p:nvSpPr>
        <p:spPr/>
        <p:txBody>
          <a:bodyPr/>
          <a:lstStyle/>
          <a:p>
            <a:r>
              <a:rPr lang="en-US" dirty="0" smtClean="0"/>
              <a:t>HOW?</a:t>
            </a:r>
          </a:p>
          <a:p>
            <a:pPr lvl="1"/>
            <a:r>
              <a:rPr lang="en-US" dirty="0" smtClean="0"/>
              <a:t>Engage Cross-Agency Partners and Employers</a:t>
            </a:r>
          </a:p>
          <a:p>
            <a:pPr lvl="2"/>
            <a:r>
              <a:rPr lang="en-US" dirty="0" smtClean="0"/>
              <a:t>Partner Contact Information</a:t>
            </a:r>
          </a:p>
          <a:p>
            <a:pPr lvl="2"/>
            <a:r>
              <a:rPr lang="en-US" dirty="0" smtClean="0"/>
              <a:t>Governance Structure</a:t>
            </a:r>
          </a:p>
          <a:p>
            <a:pPr lvl="2"/>
            <a:r>
              <a:rPr lang="en-US" dirty="0" smtClean="0"/>
              <a:t>Asset Map Worksheet</a:t>
            </a:r>
          </a:p>
          <a:p>
            <a:pPr lvl="2"/>
            <a:r>
              <a:rPr lang="en-US" dirty="0" smtClean="0"/>
              <a:t>Pre-Partnership Checklist</a:t>
            </a:r>
          </a:p>
          <a:p>
            <a:pPr lvl="2"/>
            <a:r>
              <a:rPr lang="en-US" dirty="0" smtClean="0"/>
              <a:t>Existing Partnership Checklist</a:t>
            </a:r>
          </a:p>
          <a:p>
            <a:pPr lvl="1"/>
            <a:r>
              <a:rPr lang="en-US" dirty="0" smtClean="0"/>
              <a:t>Establish a Shared Vision, Mission, Goals, and Strategies</a:t>
            </a:r>
          </a:p>
          <a:p>
            <a:pPr lvl="1"/>
            <a:r>
              <a:rPr lang="en-US" dirty="0" smtClean="0"/>
              <a:t>Define the Roles and Responsibilities of All Partners</a:t>
            </a:r>
          </a:p>
          <a:p>
            <a:pPr lvl="1"/>
            <a:r>
              <a:rPr lang="en-US" dirty="0" smtClean="0"/>
              <a:t>Develop a Work Plan and/or Memorandum of Understanding for the partnership</a:t>
            </a:r>
          </a:p>
        </p:txBody>
      </p:sp>
    </p:spTree>
    <p:extLst>
      <p:ext uri="{BB962C8B-B14F-4D97-AF65-F5344CB8AC3E}">
        <p14:creationId xmlns:p14="http://schemas.microsoft.com/office/powerpoint/2010/main" val="1981667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423" y="624110"/>
            <a:ext cx="9933708" cy="1280890"/>
          </a:xfrm>
        </p:spPr>
        <p:txBody>
          <a:bodyPr>
            <a:normAutofit fontScale="90000"/>
          </a:bodyPr>
          <a:lstStyle/>
          <a:p>
            <a:r>
              <a:rPr lang="en-US" dirty="0"/>
              <a:t>Element Two: Identify Industry Sector and Engage Employers</a:t>
            </a:r>
            <a:br>
              <a:rPr lang="en-US" dirty="0"/>
            </a:br>
            <a:r>
              <a:rPr lang="en-US" dirty="0"/>
              <a:t/>
            </a:r>
            <a:br>
              <a:rPr lang="en-US" dirty="0"/>
            </a:br>
            <a:endParaRPr lang="en-US" dirty="0"/>
          </a:p>
        </p:txBody>
      </p:sp>
      <p:sp>
        <p:nvSpPr>
          <p:cNvPr id="3" name="Content Placeholder 2"/>
          <p:cNvSpPr>
            <a:spLocks noGrp="1"/>
          </p:cNvSpPr>
          <p:nvPr>
            <p:ph idx="1"/>
          </p:nvPr>
        </p:nvSpPr>
        <p:spPr>
          <a:xfrm>
            <a:off x="847898" y="2133600"/>
            <a:ext cx="11155679" cy="4175760"/>
          </a:xfrm>
        </p:spPr>
        <p:txBody>
          <a:bodyPr>
            <a:normAutofit/>
          </a:bodyPr>
          <a:lstStyle/>
          <a:p>
            <a:r>
              <a:rPr lang="en-US" dirty="0" smtClean="0"/>
              <a:t>HOW?</a:t>
            </a:r>
          </a:p>
          <a:p>
            <a:pPr lvl="1"/>
            <a:r>
              <a:rPr lang="en-US" dirty="0" smtClean="0"/>
              <a:t>Conduct </a:t>
            </a:r>
            <a:r>
              <a:rPr lang="en-US" dirty="0"/>
              <a:t>Labor Market Analysis to Target High Demand and Growing </a:t>
            </a:r>
            <a:r>
              <a:rPr lang="en-US" dirty="0" smtClean="0"/>
              <a:t>Industries</a:t>
            </a:r>
          </a:p>
          <a:p>
            <a:pPr lvl="2"/>
            <a:r>
              <a:rPr lang="en-US" dirty="0" smtClean="0"/>
              <a:t>Labor Market Analysis</a:t>
            </a:r>
          </a:p>
          <a:p>
            <a:pPr lvl="2"/>
            <a:r>
              <a:rPr lang="en-US" dirty="0" smtClean="0"/>
              <a:t>Data and Resource Guide for Identifying Target Industry Sectors</a:t>
            </a:r>
            <a:endParaRPr lang="en-US" dirty="0"/>
          </a:p>
          <a:p>
            <a:pPr lvl="1"/>
            <a:r>
              <a:rPr lang="en-US" dirty="0"/>
              <a:t>Survey and Engage Key Industry Leaders from Targeted Industries and/or Sector </a:t>
            </a:r>
            <a:r>
              <a:rPr lang="en-US" dirty="0" smtClean="0"/>
              <a:t>Partnership (Assessment Tool)</a:t>
            </a:r>
            <a:endParaRPr lang="en-US" dirty="0"/>
          </a:p>
          <a:p>
            <a:pPr lvl="1"/>
            <a:r>
              <a:rPr lang="en-US" dirty="0"/>
              <a:t>Clarify Role of Employers in the Development and Operation of Programs</a:t>
            </a:r>
          </a:p>
          <a:p>
            <a:pPr lvl="1"/>
            <a:r>
              <a:rPr lang="en-US" dirty="0"/>
              <a:t>Identify Existing Training Systems within Industry and the Natural Progression and/or Mobility </a:t>
            </a:r>
            <a:r>
              <a:rPr lang="en-US" dirty="0" smtClean="0"/>
              <a:t>(Career </a:t>
            </a:r>
            <a:r>
              <a:rPr lang="en-US" dirty="0"/>
              <a:t>Ladders/Lattices)</a:t>
            </a:r>
          </a:p>
          <a:p>
            <a:pPr lvl="1"/>
            <a:r>
              <a:rPr lang="en-US" dirty="0"/>
              <a:t>Identify the Skill Competencies and Associated Training </a:t>
            </a:r>
            <a:r>
              <a:rPr lang="en-US" dirty="0" smtClean="0"/>
              <a:t>Needs (Employer Needs Guide)</a:t>
            </a:r>
            <a:endParaRPr lang="en-US" dirty="0"/>
          </a:p>
          <a:p>
            <a:pPr lvl="1"/>
            <a:r>
              <a:rPr lang="en-US" dirty="0"/>
              <a:t>Sustain and Expand Business </a:t>
            </a:r>
            <a:r>
              <a:rPr lang="en-US" dirty="0" smtClean="0"/>
              <a:t>Partnerships (</a:t>
            </a:r>
            <a:r>
              <a:rPr lang="en-US" dirty="0" smtClean="0">
                <a:hlinkClick r:id="rId2"/>
              </a:rPr>
              <a:t>Matrix of Employer Engagement Activities within a Partnership)</a:t>
            </a:r>
            <a:endParaRPr lang="en-US"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724126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653</TotalTime>
  <Words>1452</Words>
  <Application>Microsoft Office PowerPoint</Application>
  <PresentationFormat>Widescreen</PresentationFormat>
  <Paragraphs>212</Paragraphs>
  <Slides>22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Times New Roman</vt:lpstr>
      <vt:lpstr>Wingdings 3</vt:lpstr>
      <vt:lpstr>Wisp</vt:lpstr>
      <vt:lpstr>Cooperative Work Experience/Internships</vt:lpstr>
      <vt:lpstr>Outcomes For This Session</vt:lpstr>
      <vt:lpstr>PowerPoint Presentation</vt:lpstr>
      <vt:lpstr>Title 5 and Work Experience (WE) §55250 - 55257</vt:lpstr>
      <vt:lpstr>Strong Workforce</vt:lpstr>
      <vt:lpstr>Milestones incorporating CC CWEE!</vt:lpstr>
      <vt:lpstr>Strong Workforce CTE Guided Pathways Tool Kit: </vt:lpstr>
      <vt:lpstr>Element One: Build Cross-Agency Partnerships </vt:lpstr>
      <vt:lpstr>Element Two: Identify Industry Sector and Engage Employers  </vt:lpstr>
      <vt:lpstr>Element Three: Design Education and Training Programs  </vt:lpstr>
      <vt:lpstr>Element Four: Identify Funding Needs and Sources  </vt:lpstr>
      <vt:lpstr>Element Five: Align Policies and Programs </vt:lpstr>
      <vt:lpstr>Element Six: Measure System Change and Performance </vt:lpstr>
      <vt:lpstr>Establishing Internships</vt:lpstr>
      <vt:lpstr>Critiquing a CWEE Course Outline of Record from Sunshine College</vt:lpstr>
      <vt:lpstr>PowerPoint Presentation</vt:lpstr>
      <vt:lpstr>PowerPoint Presentation</vt:lpstr>
      <vt:lpstr>PowerPoint Presentation</vt:lpstr>
      <vt:lpstr>Building an Internship  from: Competency Model Clearinghouse</vt:lpstr>
      <vt:lpstr>Coming Soon!</vt:lpstr>
      <vt:lpstr>Resources</vt:lpstr>
      <vt:lpstr>FOLLOW-UP!</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Work Experience/Internships</dc:title>
  <dc:creator>Marie Boyd</dc:creator>
  <cp:lastModifiedBy>Marie Boyd</cp:lastModifiedBy>
  <cp:revision>54</cp:revision>
  <dcterms:created xsi:type="dcterms:W3CDTF">2018-04-27T00:06:35Z</dcterms:created>
  <dcterms:modified xsi:type="dcterms:W3CDTF">2018-05-08T18:49:36Z</dcterms:modified>
</cp:coreProperties>
</file>