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48" r:id="rId1"/>
  </p:sldMasterIdLst>
  <p:notesMasterIdLst>
    <p:notesMasterId r:id="rId32"/>
  </p:notesMasterIdLst>
  <p:sldIdLst>
    <p:sldId id="278" r:id="rId2"/>
    <p:sldId id="291" r:id="rId3"/>
    <p:sldId id="279" r:id="rId4"/>
    <p:sldId id="281" r:id="rId5"/>
    <p:sldId id="280" r:id="rId6"/>
    <p:sldId id="275" r:id="rId7"/>
    <p:sldId id="256" r:id="rId8"/>
    <p:sldId id="293" r:id="rId9"/>
    <p:sldId id="294" r:id="rId10"/>
    <p:sldId id="295" r:id="rId11"/>
    <p:sldId id="296" r:id="rId12"/>
    <p:sldId id="297" r:id="rId13"/>
    <p:sldId id="286" r:id="rId14"/>
    <p:sldId id="298" r:id="rId15"/>
    <p:sldId id="299" r:id="rId16"/>
    <p:sldId id="300" r:id="rId17"/>
    <p:sldId id="301" r:id="rId18"/>
    <p:sldId id="302" r:id="rId19"/>
    <p:sldId id="303" r:id="rId20"/>
    <p:sldId id="304" r:id="rId21"/>
    <p:sldId id="282" r:id="rId22"/>
    <p:sldId id="283" r:id="rId23"/>
    <p:sldId id="285" r:id="rId24"/>
    <p:sldId id="288" r:id="rId25"/>
    <p:sldId id="289" r:id="rId26"/>
    <p:sldId id="287" r:id="rId27"/>
    <p:sldId id="290" r:id="rId28"/>
    <p:sldId id="284" r:id="rId29"/>
    <p:sldId id="277" r:id="rId30"/>
    <p:sldId id="305"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9" roundtripDataSignature="AMtx7mj6s4s0K/lfTPIbPiLFHtln7fzR/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37"/>
    <p:restoredTop sz="91394"/>
  </p:normalViewPr>
  <p:slideViewPr>
    <p:cSldViewPr snapToGrid="0" snapToObjects="1">
      <p:cViewPr>
        <p:scale>
          <a:sx n="54" d="100"/>
          <a:sy n="54" d="100"/>
        </p:scale>
        <p:origin x="2144"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9" Type="http://customschemas.google.com/relationships/presentationmetadata" Target="metadata"/><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www.ted.com/talks/simon_sinek_how_great_leaders_inspire_action?language=en"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7" name="Google Shape;177;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extLst>
      <p:ext uri="{BB962C8B-B14F-4D97-AF65-F5344CB8AC3E}">
        <p14:creationId xmlns:p14="http://schemas.microsoft.com/office/powerpoint/2010/main" val="1713869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6501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5" name="Google Shape;24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157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8594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8458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 name="Google Shape;4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Sinek, S. </a:t>
            </a:r>
            <a:r>
              <a:rPr lang="en-US" sz="1200" i="1" u="sng" dirty="0">
                <a:solidFill>
                  <a:schemeClr val="hlink"/>
                </a:solidFill>
                <a:hlinkClick r:id="rId3"/>
              </a:rPr>
              <a:t>Start with Why</a:t>
            </a:r>
            <a:r>
              <a:rPr lang="en-US" sz="1200" i="1" dirty="0"/>
              <a:t>: How great leaders inspire everyone to take action</a:t>
            </a:r>
            <a:r>
              <a:rPr lang="en-US" sz="1200" dirty="0"/>
              <a:t>.</a:t>
            </a:r>
          </a:p>
          <a:p>
            <a:pPr marL="0" lvl="0" indent="0" algn="l" rtl="0">
              <a:lnSpc>
                <a:spcPct val="100000"/>
              </a:lnSpc>
              <a:spcBef>
                <a:spcPts val="0"/>
              </a:spcBef>
              <a:spcAft>
                <a:spcPts val="0"/>
              </a:spcAft>
              <a:buSzPts val="1400"/>
              <a:buNone/>
            </a:pPr>
            <a:endParaRPr dirty="0"/>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4905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599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2559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a:p>
            <a:pPr marL="0" marR="0" lvl="0" indent="0" algn="l" rtl="0">
              <a:lnSpc>
                <a:spcPct val="100000"/>
              </a:lnSpc>
              <a:spcBef>
                <a:spcPts val="0"/>
              </a:spcBef>
              <a:spcAft>
                <a:spcPts val="0"/>
              </a:spcAft>
              <a:buClr>
                <a:srgbClr val="3F3F3F"/>
              </a:buClr>
              <a:buSzPts val="2405"/>
              <a:buFont typeface="Arial"/>
              <a:buNone/>
            </a:pPr>
            <a:r>
              <a:rPr lang="en-US" sz="2000" dirty="0"/>
              <a:t>Providing educational opportunities through:</a:t>
            </a:r>
          </a:p>
          <a:p>
            <a:pPr lvl="1" indent="-444182">
              <a:lnSpc>
                <a:spcPct val="100000"/>
              </a:lnSpc>
              <a:spcBef>
                <a:spcPts val="1000"/>
              </a:spcBef>
              <a:buSzPts val="2200"/>
            </a:pPr>
            <a:r>
              <a:rPr lang="en-US" sz="2000" dirty="0"/>
              <a:t>Tutoring sessions </a:t>
            </a:r>
          </a:p>
          <a:p>
            <a:pPr lvl="1" indent="-444182">
              <a:lnSpc>
                <a:spcPct val="100000"/>
              </a:lnSpc>
              <a:spcBef>
                <a:spcPts val="1000"/>
              </a:spcBef>
              <a:buSzPts val="2200"/>
            </a:pPr>
            <a:r>
              <a:rPr lang="en-US" sz="2000" dirty="0"/>
              <a:t>Individualized feedback for each student </a:t>
            </a:r>
          </a:p>
          <a:p>
            <a:pPr lvl="1" indent="-444182">
              <a:lnSpc>
                <a:spcPct val="100000"/>
              </a:lnSpc>
              <a:spcBef>
                <a:spcPts val="1000"/>
              </a:spcBef>
              <a:buSzPts val="2200"/>
            </a:pPr>
            <a:r>
              <a:rPr lang="en-US" sz="2000" dirty="0"/>
              <a:t>Bi-weekly administrative/faculty presence</a:t>
            </a:r>
          </a:p>
          <a:p>
            <a:pPr lvl="1" indent="-444182">
              <a:lnSpc>
                <a:spcPct val="100000"/>
              </a:lnSpc>
              <a:spcBef>
                <a:spcPts val="1000"/>
              </a:spcBef>
              <a:buSzPts val="2200"/>
            </a:pPr>
            <a:r>
              <a:rPr lang="en-US" sz="2000" dirty="0"/>
              <a:t>Video-broadcasted supplemental course lectures </a:t>
            </a:r>
          </a:p>
          <a:p>
            <a:pPr lvl="1" indent="-444182">
              <a:lnSpc>
                <a:spcPct val="100000"/>
              </a:lnSpc>
              <a:spcBef>
                <a:spcPts val="1000"/>
              </a:spcBef>
              <a:buSzPts val="2200"/>
            </a:pPr>
            <a:r>
              <a:rPr lang="en-US" sz="2000" dirty="0"/>
              <a:t>Personalized registration</a:t>
            </a:r>
          </a:p>
          <a:p>
            <a:pPr lvl="1" indent="-444182">
              <a:lnSpc>
                <a:spcPct val="100000"/>
              </a:lnSpc>
              <a:spcBef>
                <a:spcPts val="1000"/>
              </a:spcBef>
              <a:buSzPts val="2200"/>
            </a:pPr>
            <a:r>
              <a:rPr lang="en-US" sz="2000" dirty="0"/>
              <a:t>Office hour/counseling request documents/hotline</a:t>
            </a:r>
          </a:p>
          <a:p>
            <a:pPr lvl="1" indent="-444182">
              <a:lnSpc>
                <a:spcPct val="100000"/>
              </a:lnSpc>
              <a:spcBef>
                <a:spcPts val="1000"/>
              </a:spcBef>
              <a:buSzPts val="2200"/>
            </a:pPr>
            <a:r>
              <a:rPr lang="en-US" sz="2000" dirty="0"/>
              <a:t>Other student success support efforts</a:t>
            </a:r>
          </a:p>
          <a:p>
            <a:pPr marL="0" marR="0" lvl="0" indent="0" algn="l" rtl="0">
              <a:lnSpc>
                <a:spcPct val="110000"/>
              </a:lnSpc>
              <a:spcBef>
                <a:spcPts val="1000"/>
              </a:spcBef>
              <a:spcAft>
                <a:spcPts val="1000"/>
              </a:spcAft>
              <a:buClr>
                <a:srgbClr val="3F3F3F"/>
              </a:buClr>
              <a:buSzPts val="2405"/>
              <a:buFont typeface="Arial"/>
              <a:buNone/>
            </a:pPr>
            <a:r>
              <a:rPr lang="en-US" sz="2000" dirty="0"/>
              <a:t>The Enhanced One-on-One model enriches student’s potential to succeed.</a:t>
            </a:r>
          </a:p>
          <a:p>
            <a:pPr marL="0" lvl="0" indent="0" algn="l" rtl="0">
              <a:lnSpc>
                <a:spcPct val="100000"/>
              </a:lnSpc>
              <a:spcBef>
                <a:spcPts val="0"/>
              </a:spcBef>
              <a:spcAft>
                <a:spcPts val="0"/>
              </a:spcAft>
              <a:buSzPts val="1400"/>
              <a:buNone/>
            </a:pPr>
            <a:endParaRPr dirty="0"/>
          </a:p>
        </p:txBody>
      </p:sp>
      <p:sp>
        <p:nvSpPr>
          <p:cNvPr id="134" name="Google Shape;13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1980748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76363"/>
              </a:lnSpc>
              <a:spcBef>
                <a:spcPts val="1000"/>
              </a:spcBef>
              <a:spcAft>
                <a:spcPts val="0"/>
              </a:spcAft>
              <a:buClr>
                <a:schemeClr val="dk2"/>
              </a:buClr>
              <a:buSzPts val="1100"/>
              <a:buFont typeface="Arial"/>
              <a:buNone/>
            </a:pPr>
            <a:r>
              <a:rPr lang="en-US" dirty="0">
                <a:solidFill>
                  <a:schemeClr val="dk2"/>
                </a:solidFill>
              </a:rPr>
              <a:t>- Track everything, assignments in and assignments out</a:t>
            </a:r>
          </a:p>
          <a:p>
            <a:pPr marL="0" lvl="0" indent="0" algn="l" rtl="0">
              <a:lnSpc>
                <a:spcPct val="76363"/>
              </a:lnSpc>
              <a:spcBef>
                <a:spcPts val="1000"/>
              </a:spcBef>
              <a:spcAft>
                <a:spcPts val="0"/>
              </a:spcAft>
              <a:buClr>
                <a:schemeClr val="dk2"/>
              </a:buClr>
              <a:buSzPts val="1100"/>
              <a:buFont typeface="Arial"/>
              <a:buNone/>
            </a:pPr>
            <a:r>
              <a:rPr lang="en-US" dirty="0">
                <a:solidFill>
                  <a:schemeClr val="dk2"/>
                </a:solidFill>
              </a:rPr>
              <a:t>- Use clear and concise communication. There needs to be light at the end of the tunnel, and that tunnel needs to be as direct and transparent as possible</a:t>
            </a:r>
          </a:p>
          <a:p>
            <a:pPr marL="0" lvl="0" indent="0" algn="l" rtl="0">
              <a:lnSpc>
                <a:spcPct val="76363"/>
              </a:lnSpc>
              <a:spcBef>
                <a:spcPts val="1000"/>
              </a:spcBef>
              <a:spcAft>
                <a:spcPts val="0"/>
              </a:spcAft>
              <a:buClr>
                <a:schemeClr val="dk2"/>
              </a:buClr>
              <a:buSzPts val="1100"/>
              <a:buFont typeface="Arial"/>
              <a:buNone/>
            </a:pPr>
            <a:r>
              <a:rPr lang="en-US" dirty="0">
                <a:solidFill>
                  <a:schemeClr val="dk2"/>
                </a:solidFill>
              </a:rPr>
              <a:t>- Replicate face-to-face interactions in every letter, homework assignment, and course exercise. This is our chance to let the students know who you are and what a college education at LTCC is all about. Furthermore, while the students are not always interacting with you in a face-to-face setting, they are quite aware of the level of an instructor’s commitment to the class, and the evaluations show this. </a:t>
            </a:r>
          </a:p>
          <a:p>
            <a:pPr marL="0" lvl="0" indent="0" algn="l" rtl="0">
              <a:lnSpc>
                <a:spcPct val="76363"/>
              </a:lnSpc>
              <a:spcBef>
                <a:spcPts val="1000"/>
              </a:spcBef>
              <a:spcAft>
                <a:spcPts val="0"/>
              </a:spcAft>
              <a:buClr>
                <a:schemeClr val="dk2"/>
              </a:buClr>
              <a:buSzPts val="1100"/>
              <a:buFont typeface="Arial"/>
              <a:buNone/>
            </a:pPr>
            <a:r>
              <a:rPr lang="en-US" dirty="0">
                <a:solidFill>
                  <a:schemeClr val="dk2"/>
                </a:solidFill>
              </a:rPr>
              <a:t>-Remember that the detail and quality of your written communications with the students is the foundation of your instruction; that is where you are doing all of your teachings in the course. Your communication is at the heart of all student learning in the course- this is the essence of the Enhanced One-on-One model. </a:t>
            </a:r>
            <a:endParaRPr dirty="0"/>
          </a:p>
        </p:txBody>
      </p:sp>
      <p:sp>
        <p:nvSpPr>
          <p:cNvPr id="195" name="Google Shape;19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23707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Integration of your ISP is paramount for the success of your program and imperative for your students. One-off course/instructor assignments in an ad-hoc way will undermine your goals as a college of serving incarcerated populations. The totality of your organization needs to believes in your program, and you are the advocates!</a:t>
            </a:r>
            <a:endParaRPr dirty="0"/>
          </a:p>
        </p:txBody>
      </p:sp>
      <p:sp>
        <p:nvSpPr>
          <p:cNvPr id="159" name="Google Shape;159;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extLst>
      <p:ext uri="{BB962C8B-B14F-4D97-AF65-F5344CB8AC3E}">
        <p14:creationId xmlns:p14="http://schemas.microsoft.com/office/powerpoint/2010/main" val="1165542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8" name="Google Shape;168;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extLst>
      <p:ext uri="{BB962C8B-B14F-4D97-AF65-F5344CB8AC3E}">
        <p14:creationId xmlns:p14="http://schemas.microsoft.com/office/powerpoint/2010/main" val="1901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19"/>
          <p:cNvSpPr txBox="1">
            <a:spLocks noGrp="1"/>
          </p:cNvSpPr>
          <p:nvPr>
            <p:ph type="title"/>
          </p:nvPr>
        </p:nvSpPr>
        <p:spPr>
          <a:xfrm>
            <a:off x="815926" y="5176909"/>
            <a:ext cx="10547847" cy="1505243"/>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4400"/>
              <a:buFont typeface="Palatino"/>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bg>
      <p:bgPr>
        <a:solidFill>
          <a:schemeClr val="lt1"/>
        </a:solidFill>
        <a:effectLst/>
      </p:bgPr>
    </p:bg>
    <p:spTree>
      <p:nvGrpSpPr>
        <p:cNvPr id="1" name="Shape 15"/>
        <p:cNvGrpSpPr/>
        <p:nvPr/>
      </p:nvGrpSpPr>
      <p:grpSpPr>
        <a:xfrm>
          <a:off x="0" y="0"/>
          <a:ext cx="0" cy="0"/>
          <a:chOff x="0" y="0"/>
          <a:chExt cx="0" cy="0"/>
        </a:xfrm>
      </p:grpSpPr>
      <p:sp>
        <p:nvSpPr>
          <p:cNvPr id="16" name="Google Shape;16;p20"/>
          <p:cNvSpPr/>
          <p:nvPr/>
        </p:nvSpPr>
        <p:spPr>
          <a:xfrm>
            <a:off x="0" y="0"/>
            <a:ext cx="927847" cy="6858000"/>
          </a:xfrm>
          <a:prstGeom prst="rect">
            <a:avLst/>
          </a:prstGeom>
          <a:solidFill>
            <a:srgbClr val="3197AE"/>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20"/>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32E11"/>
              </a:buClr>
              <a:buSzPts val="3600"/>
              <a:buFont typeface="Palatin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0"/>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0"/>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p:nvPr/>
        </p:nvSpPr>
        <p:spPr>
          <a:xfrm>
            <a:off x="8580493" y="6356350"/>
            <a:ext cx="2743200" cy="365125"/>
          </a:xfrm>
          <a:prstGeom prst="rect">
            <a:avLst/>
          </a:prstGeom>
          <a:noFill/>
          <a:ln>
            <a:noFill/>
          </a:ln>
        </p:spPr>
        <p:txBody>
          <a:bodyPr spcFirstLastPara="1" wrap="square" lIns="91425" tIns="45700" rIns="0" bIns="45700" anchor="ctr" anchorCtr="0">
            <a:noAutofit/>
          </a:bodyPr>
          <a:lstStyle/>
          <a:p>
            <a:pPr marL="0" marR="0" lvl="0" indent="0" algn="r" rtl="0">
              <a:spcBef>
                <a:spcPts val="0"/>
              </a:spcBef>
              <a:spcAft>
                <a:spcPts val="0"/>
              </a:spcAft>
              <a:buNone/>
            </a:pPr>
            <a:fld id="{00000000-1234-1234-1234-123412341234}" type="slidenum">
              <a:rPr lang="en-US" sz="1000" b="0" i="0" u="none" strike="noStrike" cap="none">
                <a:solidFill>
                  <a:schemeClr val="accent2"/>
                </a:solidFill>
                <a:latin typeface="Arial"/>
                <a:ea typeface="Arial"/>
                <a:cs typeface="Arial"/>
                <a:sym typeface="Arial"/>
              </a:rPr>
              <a:t>‹#›</a:t>
            </a:fld>
            <a:endParaRPr sz="1000" b="0" i="0" u="none" strike="noStrike" cap="none">
              <a:solidFill>
                <a:schemeClr val="accent2"/>
              </a:solidFill>
              <a:latin typeface="Arial"/>
              <a:ea typeface="Arial"/>
              <a:cs typeface="Arial"/>
              <a:sym typeface="Arial"/>
            </a:endParaRPr>
          </a:p>
        </p:txBody>
      </p:sp>
      <p:cxnSp>
        <p:nvCxnSpPr>
          <p:cNvPr id="21" name="Google Shape;21;p20"/>
          <p:cNvCxnSpPr/>
          <p:nvPr/>
        </p:nvCxnSpPr>
        <p:spPr>
          <a:xfrm rot="10800000">
            <a:off x="907790" y="-37217"/>
            <a:ext cx="0" cy="6895220"/>
          </a:xfrm>
          <a:prstGeom prst="straightConnector1">
            <a:avLst/>
          </a:prstGeom>
          <a:noFill/>
          <a:ln w="38100" cap="flat" cmpd="sng">
            <a:solidFill>
              <a:schemeClr val="accent2"/>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Slide A">
  <p:cSld name="Section Slide A">
    <p:bg>
      <p:bgPr>
        <a:solidFill>
          <a:schemeClr val="lt1"/>
        </a:solidFill>
        <a:effectLst/>
      </p:bgPr>
    </p:bg>
    <p:spTree>
      <p:nvGrpSpPr>
        <p:cNvPr id="1" name="Shape 22"/>
        <p:cNvGrpSpPr/>
        <p:nvPr/>
      </p:nvGrpSpPr>
      <p:grpSpPr>
        <a:xfrm>
          <a:off x="0" y="0"/>
          <a:ext cx="0" cy="0"/>
          <a:chOff x="0" y="0"/>
          <a:chExt cx="0" cy="0"/>
        </a:xfrm>
      </p:grpSpPr>
      <p:sp>
        <p:nvSpPr>
          <p:cNvPr id="23" name="Google Shape;23;p21"/>
          <p:cNvSpPr/>
          <p:nvPr/>
        </p:nvSpPr>
        <p:spPr>
          <a:xfrm>
            <a:off x="0" y="0"/>
            <a:ext cx="12192000" cy="2355163"/>
          </a:xfrm>
          <a:prstGeom prst="rect">
            <a:avLst/>
          </a:prstGeom>
          <a:solidFill>
            <a:srgbClr val="3197AE"/>
          </a:solidFill>
          <a:ln>
            <a:noFill/>
          </a:ln>
          <a:effectLst>
            <a:outerShdw blurRad="190500" dist="38100" dir="54000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 name="Google Shape;24;p21"/>
          <p:cNvSpPr txBox="1">
            <a:spLocks noGrp="1"/>
          </p:cNvSpPr>
          <p:nvPr>
            <p:ph type="title"/>
          </p:nvPr>
        </p:nvSpPr>
        <p:spPr>
          <a:xfrm>
            <a:off x="1066801" y="403412"/>
            <a:ext cx="10058400" cy="168576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1"/>
          <p:cNvSpPr txBox="1">
            <a:spLocks noGrp="1"/>
          </p:cNvSpPr>
          <p:nvPr>
            <p:ph type="body" idx="1"/>
          </p:nvPr>
        </p:nvSpPr>
        <p:spPr>
          <a:xfrm>
            <a:off x="1066800" y="2662569"/>
            <a:ext cx="10058400" cy="3120392"/>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rgbClr val="3F3F3F"/>
              </a:buClr>
              <a:buSzPts val="2600"/>
              <a:buFont typeface="Arial"/>
              <a:buNone/>
              <a:defRPr sz="2600"/>
            </a:lvl1pPr>
            <a:lvl2pPr marL="914400" lvl="1" indent="-381000" algn="l">
              <a:lnSpc>
                <a:spcPct val="90000"/>
              </a:lnSpc>
              <a:spcBef>
                <a:spcPts val="500"/>
              </a:spcBef>
              <a:spcAft>
                <a:spcPts val="0"/>
              </a:spcAft>
              <a:buClr>
                <a:srgbClr val="3F3F3F"/>
              </a:buClr>
              <a:buSzPts val="2400"/>
              <a:buChar char="•"/>
              <a:defRPr sz="2400"/>
            </a:lvl2pPr>
            <a:lvl3pPr marL="1371600" lvl="2" indent="-355600" algn="l">
              <a:lnSpc>
                <a:spcPct val="90000"/>
              </a:lnSpc>
              <a:spcBef>
                <a:spcPts val="500"/>
              </a:spcBef>
              <a:spcAft>
                <a:spcPts val="0"/>
              </a:spcAft>
              <a:buClr>
                <a:srgbClr val="3F3F3F"/>
              </a:buClr>
              <a:buSzPts val="2000"/>
              <a:buChar char="•"/>
              <a:defRPr sz="2000"/>
            </a:lvl3pPr>
            <a:lvl4pPr marL="1828800" lvl="3" indent="-342900" algn="l">
              <a:lnSpc>
                <a:spcPct val="90000"/>
              </a:lnSpc>
              <a:spcBef>
                <a:spcPts val="500"/>
              </a:spcBef>
              <a:spcAft>
                <a:spcPts val="0"/>
              </a:spcAft>
              <a:buClr>
                <a:srgbClr val="3F3F3F"/>
              </a:buClr>
              <a:buSzPts val="1800"/>
              <a:buChar char="•"/>
              <a:defRPr sz="1800"/>
            </a:lvl4pPr>
            <a:lvl5pPr marL="2286000" lvl="4" indent="-355600" algn="l">
              <a:lnSpc>
                <a:spcPct val="90000"/>
              </a:lnSpc>
              <a:spcBef>
                <a:spcPts val="500"/>
              </a:spcBef>
              <a:spcAft>
                <a:spcPts val="0"/>
              </a:spcAft>
              <a:buClr>
                <a:srgbClr val="3F3F3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6" name="Google Shape;26;p21"/>
          <p:cNvSpPr txBox="1">
            <a:spLocks noGrp="1"/>
          </p:cNvSpPr>
          <p:nvPr>
            <p:ph type="sldNum" idx="12"/>
          </p:nvPr>
        </p:nvSpPr>
        <p:spPr>
          <a:xfrm>
            <a:off x="8382000" y="6356350"/>
            <a:ext cx="2743200"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7" name="Google Shape;27;p21"/>
          <p:cNvCxnSpPr/>
          <p:nvPr/>
        </p:nvCxnSpPr>
        <p:spPr>
          <a:xfrm rot="10800000">
            <a:off x="0" y="2329763"/>
            <a:ext cx="12192000" cy="0"/>
          </a:xfrm>
          <a:prstGeom prst="straightConnector1">
            <a:avLst/>
          </a:prstGeom>
          <a:noFill/>
          <a:ln w="38100" cap="flat" cmpd="sng">
            <a:solidFill>
              <a:schemeClr val="accent2"/>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Slide B" type="objTx">
  <p:cSld name="OBJECT_WITH_CAPTION_TEXT">
    <p:bg>
      <p:bgPr>
        <a:solidFill>
          <a:schemeClr val="lt1"/>
        </a:solidFill>
        <a:effectLst/>
      </p:bgPr>
    </p:bg>
    <p:spTree>
      <p:nvGrpSpPr>
        <p:cNvPr id="1" name="Shape 28"/>
        <p:cNvGrpSpPr/>
        <p:nvPr/>
      </p:nvGrpSpPr>
      <p:grpSpPr>
        <a:xfrm>
          <a:off x="0" y="0"/>
          <a:ext cx="0" cy="0"/>
          <a:chOff x="0" y="0"/>
          <a:chExt cx="0" cy="0"/>
        </a:xfrm>
      </p:grpSpPr>
      <p:sp>
        <p:nvSpPr>
          <p:cNvPr id="29" name="Google Shape;29;p22"/>
          <p:cNvSpPr/>
          <p:nvPr/>
        </p:nvSpPr>
        <p:spPr>
          <a:xfrm>
            <a:off x="0" y="0"/>
            <a:ext cx="4049486" cy="6858000"/>
          </a:xfrm>
          <a:prstGeom prst="rect">
            <a:avLst/>
          </a:prstGeom>
          <a:solidFill>
            <a:schemeClr val="accent5"/>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 name="Google Shape;30;p22"/>
          <p:cNvSpPr/>
          <p:nvPr/>
        </p:nvSpPr>
        <p:spPr>
          <a:xfrm>
            <a:off x="-1734" y="1112108"/>
            <a:ext cx="4049486" cy="4559350"/>
          </a:xfrm>
          <a:prstGeom prst="rect">
            <a:avLst/>
          </a:prstGeom>
          <a:solidFill>
            <a:srgbClr val="3EBF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1" name="Google Shape;31;p22"/>
          <p:cNvSpPr txBox="1">
            <a:spLocks noGrp="1"/>
          </p:cNvSpPr>
          <p:nvPr>
            <p:ph type="title"/>
          </p:nvPr>
        </p:nvSpPr>
        <p:spPr>
          <a:xfrm>
            <a:off x="247135" y="1335091"/>
            <a:ext cx="3583461" cy="161199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2"/>
          <p:cNvSpPr txBox="1">
            <a:spLocks noGrp="1"/>
          </p:cNvSpPr>
          <p:nvPr>
            <p:ph type="body" idx="1"/>
          </p:nvPr>
        </p:nvSpPr>
        <p:spPr>
          <a:xfrm>
            <a:off x="4360759" y="1112108"/>
            <a:ext cx="6672648" cy="4670854"/>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rgbClr val="3F3F3F"/>
              </a:buClr>
              <a:buSzPts val="2800"/>
              <a:buFont typeface="Arial"/>
              <a:buNone/>
              <a:defRPr sz="2800"/>
            </a:lvl1pPr>
            <a:lvl2pPr marL="914400" lvl="1" indent="-381000" algn="l">
              <a:lnSpc>
                <a:spcPct val="90000"/>
              </a:lnSpc>
              <a:spcBef>
                <a:spcPts val="500"/>
              </a:spcBef>
              <a:spcAft>
                <a:spcPts val="0"/>
              </a:spcAft>
              <a:buClr>
                <a:srgbClr val="3F3F3F"/>
              </a:buClr>
              <a:buSzPts val="2400"/>
              <a:buChar char="•"/>
              <a:defRPr sz="2400"/>
            </a:lvl2pPr>
            <a:lvl3pPr marL="1371600" lvl="2" indent="-355600" algn="l">
              <a:lnSpc>
                <a:spcPct val="90000"/>
              </a:lnSpc>
              <a:spcBef>
                <a:spcPts val="500"/>
              </a:spcBef>
              <a:spcAft>
                <a:spcPts val="0"/>
              </a:spcAft>
              <a:buClr>
                <a:srgbClr val="3F3F3F"/>
              </a:buClr>
              <a:buSzPts val="2000"/>
              <a:buChar char="•"/>
              <a:defRPr sz="2000"/>
            </a:lvl3pPr>
            <a:lvl4pPr marL="1828800" lvl="3" indent="-342900" algn="l">
              <a:lnSpc>
                <a:spcPct val="90000"/>
              </a:lnSpc>
              <a:spcBef>
                <a:spcPts val="500"/>
              </a:spcBef>
              <a:spcAft>
                <a:spcPts val="0"/>
              </a:spcAft>
              <a:buClr>
                <a:srgbClr val="3F3F3F"/>
              </a:buClr>
              <a:buSzPts val="1800"/>
              <a:buChar char="•"/>
              <a:defRPr sz="1800"/>
            </a:lvl4pPr>
            <a:lvl5pPr marL="2286000" lvl="4" indent="-355600" algn="l">
              <a:lnSpc>
                <a:spcPct val="90000"/>
              </a:lnSpc>
              <a:spcBef>
                <a:spcPts val="500"/>
              </a:spcBef>
              <a:spcAft>
                <a:spcPts val="0"/>
              </a:spcAft>
              <a:buClr>
                <a:srgbClr val="3F3F3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3" name="Google Shape;33;p22"/>
          <p:cNvSpPr txBox="1">
            <a:spLocks noGrp="1"/>
          </p:cNvSpPr>
          <p:nvPr>
            <p:ph type="body" idx="2"/>
          </p:nvPr>
        </p:nvSpPr>
        <p:spPr>
          <a:xfrm>
            <a:off x="247135" y="2928551"/>
            <a:ext cx="3583461" cy="2533135"/>
          </a:xfrm>
          <a:prstGeom prst="rect">
            <a:avLst/>
          </a:prstGeom>
          <a:noFill/>
          <a:ln w="9525" cap="flat" cmpd="sng">
            <a:solidFill>
              <a:srgbClr val="F8EEDB"/>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2"/>
              </a:buClr>
              <a:buSzPts val="2600"/>
              <a:buNone/>
              <a:defRPr sz="2600">
                <a:solidFill>
                  <a:schemeClr val="lt2"/>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 name="Google Shape;34;p22"/>
          <p:cNvSpPr txBox="1">
            <a:spLocks noGrp="1"/>
          </p:cNvSpPr>
          <p:nvPr>
            <p:ph type="sldNum" idx="12"/>
          </p:nvPr>
        </p:nvSpPr>
        <p:spPr>
          <a:xfrm>
            <a:off x="8290207" y="6356350"/>
            <a:ext cx="2743200"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sz="1000" b="0" i="0" u="none" strike="noStrike" cap="none">
                <a:solidFill>
                  <a:schemeClr val="accent2"/>
                </a:solidFill>
                <a:latin typeface="Arial"/>
                <a:ea typeface="Arial"/>
                <a:cs typeface="Arial"/>
                <a:sym typeface="Arial"/>
              </a:defRPr>
            </a:lvl1pPr>
            <a:lvl2pPr marL="0" lvl="1" indent="0" algn="r">
              <a:spcBef>
                <a:spcPts val="0"/>
              </a:spcBef>
              <a:buNone/>
              <a:defRPr sz="1000" b="0" i="0" u="none" strike="noStrike" cap="none">
                <a:solidFill>
                  <a:schemeClr val="accent2"/>
                </a:solidFill>
                <a:latin typeface="Arial"/>
                <a:ea typeface="Arial"/>
                <a:cs typeface="Arial"/>
                <a:sym typeface="Arial"/>
              </a:defRPr>
            </a:lvl2pPr>
            <a:lvl3pPr marL="0" lvl="2" indent="0" algn="r">
              <a:spcBef>
                <a:spcPts val="0"/>
              </a:spcBef>
              <a:buNone/>
              <a:defRPr sz="1000" b="0" i="0" u="none" strike="noStrike" cap="none">
                <a:solidFill>
                  <a:schemeClr val="accent2"/>
                </a:solidFill>
                <a:latin typeface="Arial"/>
                <a:ea typeface="Arial"/>
                <a:cs typeface="Arial"/>
                <a:sym typeface="Arial"/>
              </a:defRPr>
            </a:lvl3pPr>
            <a:lvl4pPr marL="0" lvl="3" indent="0" algn="r">
              <a:spcBef>
                <a:spcPts val="0"/>
              </a:spcBef>
              <a:buNone/>
              <a:defRPr sz="1000" b="0" i="0" u="none" strike="noStrike" cap="none">
                <a:solidFill>
                  <a:schemeClr val="accent2"/>
                </a:solidFill>
                <a:latin typeface="Arial"/>
                <a:ea typeface="Arial"/>
                <a:cs typeface="Arial"/>
                <a:sym typeface="Arial"/>
              </a:defRPr>
            </a:lvl4pPr>
            <a:lvl5pPr marL="0" lvl="4" indent="0" algn="r">
              <a:spcBef>
                <a:spcPts val="0"/>
              </a:spcBef>
              <a:buNone/>
              <a:defRPr sz="1000" b="0" i="0" u="none" strike="noStrike" cap="none">
                <a:solidFill>
                  <a:schemeClr val="accent2"/>
                </a:solidFill>
                <a:latin typeface="Arial"/>
                <a:ea typeface="Arial"/>
                <a:cs typeface="Arial"/>
                <a:sym typeface="Arial"/>
              </a:defRPr>
            </a:lvl5pPr>
            <a:lvl6pPr marL="0" lvl="5" indent="0" algn="r">
              <a:spcBef>
                <a:spcPts val="0"/>
              </a:spcBef>
              <a:buNone/>
              <a:defRPr sz="1000" b="0" i="0" u="none" strike="noStrike" cap="none">
                <a:solidFill>
                  <a:schemeClr val="accent2"/>
                </a:solidFill>
                <a:latin typeface="Arial"/>
                <a:ea typeface="Arial"/>
                <a:cs typeface="Arial"/>
                <a:sym typeface="Arial"/>
              </a:defRPr>
            </a:lvl6pPr>
            <a:lvl7pPr marL="0" lvl="6" indent="0" algn="r">
              <a:spcBef>
                <a:spcPts val="0"/>
              </a:spcBef>
              <a:buNone/>
              <a:defRPr sz="1000" b="0" i="0" u="none" strike="noStrike" cap="none">
                <a:solidFill>
                  <a:schemeClr val="accent2"/>
                </a:solidFill>
                <a:latin typeface="Arial"/>
                <a:ea typeface="Arial"/>
                <a:cs typeface="Arial"/>
                <a:sym typeface="Arial"/>
              </a:defRPr>
            </a:lvl7pPr>
            <a:lvl8pPr marL="0" lvl="7" indent="0" algn="r">
              <a:spcBef>
                <a:spcPts val="0"/>
              </a:spcBef>
              <a:buNone/>
              <a:defRPr sz="1000" b="0" i="0" u="none" strike="noStrike" cap="none">
                <a:solidFill>
                  <a:schemeClr val="accent2"/>
                </a:solidFill>
                <a:latin typeface="Arial"/>
                <a:ea typeface="Arial"/>
                <a:cs typeface="Arial"/>
                <a:sym typeface="Arial"/>
              </a:defRPr>
            </a:lvl8pPr>
            <a:lvl9pPr marL="0" lvl="8" indent="0" algn="r">
              <a:spcBef>
                <a:spcPts val="0"/>
              </a:spcBef>
              <a:buNone/>
              <a:defRPr sz="10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22"/>
          <p:cNvSpPr/>
          <p:nvPr/>
        </p:nvSpPr>
        <p:spPr>
          <a:xfrm>
            <a:off x="11510682" y="-37218"/>
            <a:ext cx="681318" cy="6895217"/>
          </a:xfrm>
          <a:prstGeom prst="rect">
            <a:avLst/>
          </a:prstGeom>
          <a:solidFill>
            <a:schemeClr val="accent5"/>
          </a:solidFill>
          <a:ln>
            <a:noFill/>
          </a:ln>
          <a:effectLst>
            <a:outerShdw blurRad="190500" dist="38100" dir="108000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36" name="Google Shape;36;p22"/>
          <p:cNvCxnSpPr/>
          <p:nvPr/>
        </p:nvCxnSpPr>
        <p:spPr>
          <a:xfrm rot="10800000">
            <a:off x="-1734" y="1112108"/>
            <a:ext cx="4049486" cy="0"/>
          </a:xfrm>
          <a:prstGeom prst="straightConnector1">
            <a:avLst/>
          </a:prstGeom>
          <a:noFill/>
          <a:ln w="38100" cap="flat" cmpd="sng">
            <a:solidFill>
              <a:schemeClr val="accent2"/>
            </a:solidFill>
            <a:prstDash val="solid"/>
            <a:miter lim="800000"/>
            <a:headEnd type="none" w="sm" len="sm"/>
            <a:tailEnd type="none" w="sm" len="sm"/>
          </a:ln>
        </p:spPr>
      </p:cxnSp>
      <p:cxnSp>
        <p:nvCxnSpPr>
          <p:cNvPr id="37" name="Google Shape;37;p22"/>
          <p:cNvCxnSpPr/>
          <p:nvPr/>
        </p:nvCxnSpPr>
        <p:spPr>
          <a:xfrm rot="10800000">
            <a:off x="-1734" y="5671458"/>
            <a:ext cx="4049486" cy="0"/>
          </a:xfrm>
          <a:prstGeom prst="straightConnector1">
            <a:avLst/>
          </a:prstGeom>
          <a:noFill/>
          <a:ln w="38100" cap="flat" cmpd="sng">
            <a:solidFill>
              <a:schemeClr val="accent2"/>
            </a:solidFill>
            <a:prstDash val="solid"/>
            <a:miter lim="800000"/>
            <a:headEnd type="none" w="sm" len="sm"/>
            <a:tailEnd type="none" w="sm" len="sm"/>
          </a:ln>
        </p:spPr>
      </p:cxnSp>
      <p:cxnSp>
        <p:nvCxnSpPr>
          <p:cNvPr id="38" name="Google Shape;38;p22"/>
          <p:cNvCxnSpPr/>
          <p:nvPr/>
        </p:nvCxnSpPr>
        <p:spPr>
          <a:xfrm rot="10800000">
            <a:off x="11510682" y="-37217"/>
            <a:ext cx="0" cy="6895220"/>
          </a:xfrm>
          <a:prstGeom prst="straightConnector1">
            <a:avLst/>
          </a:prstGeom>
          <a:noFill/>
          <a:ln w="38100" cap="flat" cmpd="sng">
            <a:solidFill>
              <a:schemeClr val="accent2"/>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bg>
      <p:bgPr>
        <a:solidFill>
          <a:schemeClr val="lt1"/>
        </a:solidFill>
        <a:effectLst/>
      </p:bgPr>
    </p:bg>
    <p:spTree>
      <p:nvGrpSpPr>
        <p:cNvPr id="1" name="Shape 39"/>
        <p:cNvGrpSpPr/>
        <p:nvPr/>
      </p:nvGrpSpPr>
      <p:grpSpPr>
        <a:xfrm>
          <a:off x="0" y="0"/>
          <a:ext cx="0" cy="0"/>
          <a:chOff x="0" y="0"/>
          <a:chExt cx="0" cy="0"/>
        </a:xfrm>
      </p:grpSpPr>
      <p:sp>
        <p:nvSpPr>
          <p:cNvPr id="40" name="Google Shape;40;p23"/>
          <p:cNvSpPr/>
          <p:nvPr/>
        </p:nvSpPr>
        <p:spPr>
          <a:xfrm>
            <a:off x="0" y="0"/>
            <a:ext cx="927847" cy="6858000"/>
          </a:xfrm>
          <a:prstGeom prst="rect">
            <a:avLst/>
          </a:prstGeom>
          <a:solidFill>
            <a:srgbClr val="3197AE"/>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1" name="Google Shape;41;p23"/>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32E11"/>
              </a:buClr>
              <a:buSzPts val="3600"/>
              <a:buFont typeface="Palatin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p:nvPr/>
        </p:nvSpPr>
        <p:spPr>
          <a:xfrm>
            <a:off x="8580493" y="6356350"/>
            <a:ext cx="2743200" cy="365125"/>
          </a:xfrm>
          <a:prstGeom prst="rect">
            <a:avLst/>
          </a:prstGeom>
          <a:noFill/>
          <a:ln>
            <a:noFill/>
          </a:ln>
        </p:spPr>
        <p:txBody>
          <a:bodyPr spcFirstLastPara="1" wrap="square" lIns="91425" tIns="45700" rIns="0" bIns="45700" anchor="ctr" anchorCtr="0">
            <a:noAutofit/>
          </a:bodyPr>
          <a:lstStyle/>
          <a:p>
            <a:pPr marL="0" marR="0" lvl="0" indent="0" algn="r" rtl="0">
              <a:spcBef>
                <a:spcPts val="0"/>
              </a:spcBef>
              <a:spcAft>
                <a:spcPts val="0"/>
              </a:spcAft>
              <a:buNone/>
            </a:pPr>
            <a:fld id="{00000000-1234-1234-1234-123412341234}" type="slidenum">
              <a:rPr lang="en-US" sz="1000" b="0" i="0" u="none" strike="noStrike" cap="none">
                <a:solidFill>
                  <a:srgbClr val="532E11"/>
                </a:solidFill>
                <a:latin typeface="Arial"/>
                <a:ea typeface="Arial"/>
                <a:cs typeface="Arial"/>
                <a:sym typeface="Arial"/>
              </a:rPr>
              <a:t>‹#›</a:t>
            </a:fld>
            <a:endParaRPr sz="1000" b="0" i="0" u="none" strike="noStrike" cap="none">
              <a:solidFill>
                <a:srgbClr val="532E11"/>
              </a:solidFill>
              <a:latin typeface="Arial"/>
              <a:ea typeface="Arial"/>
              <a:cs typeface="Arial"/>
              <a:sym typeface="Arial"/>
            </a:endParaRPr>
          </a:p>
        </p:txBody>
      </p:sp>
      <p:sp>
        <p:nvSpPr>
          <p:cNvPr id="43" name="Google Shape;43;p23"/>
          <p:cNvSpPr txBox="1">
            <a:spLocks noGrp="1"/>
          </p:cNvSpPr>
          <p:nvPr>
            <p:ph type="body" idx="1"/>
          </p:nvPr>
        </p:nvSpPr>
        <p:spPr>
          <a:xfrm>
            <a:off x="1277650" y="1798320"/>
            <a:ext cx="100584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4" name="Google Shape;44;p23"/>
          <p:cNvCxnSpPr/>
          <p:nvPr/>
        </p:nvCxnSpPr>
        <p:spPr>
          <a:xfrm rot="10800000">
            <a:off x="907790" y="-37217"/>
            <a:ext cx="0" cy="6895220"/>
          </a:xfrm>
          <a:prstGeom prst="straightConnector1">
            <a:avLst/>
          </a:prstGeom>
          <a:noFill/>
          <a:ln w="38100" cap="flat" cmpd="sng">
            <a:solidFill>
              <a:schemeClr val="accent2"/>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sz="1000" b="0" i="0" u="none" strike="noStrike" cap="none">
                <a:solidFill>
                  <a:srgbClr val="532E11"/>
                </a:solidFill>
                <a:latin typeface="Arial"/>
                <a:ea typeface="Arial"/>
                <a:cs typeface="Arial"/>
                <a:sym typeface="Arial"/>
              </a:defRPr>
            </a:lvl1pPr>
            <a:lvl2pPr marL="0" lvl="1" indent="0" algn="r">
              <a:spcBef>
                <a:spcPts val="0"/>
              </a:spcBef>
              <a:buNone/>
              <a:defRPr sz="1000" b="0" i="0" u="none" strike="noStrike" cap="none">
                <a:solidFill>
                  <a:srgbClr val="532E11"/>
                </a:solidFill>
                <a:latin typeface="Arial"/>
                <a:ea typeface="Arial"/>
                <a:cs typeface="Arial"/>
                <a:sym typeface="Arial"/>
              </a:defRPr>
            </a:lvl2pPr>
            <a:lvl3pPr marL="0" lvl="2" indent="0" algn="r">
              <a:spcBef>
                <a:spcPts val="0"/>
              </a:spcBef>
              <a:buNone/>
              <a:defRPr sz="1000" b="0" i="0" u="none" strike="noStrike" cap="none">
                <a:solidFill>
                  <a:srgbClr val="532E11"/>
                </a:solidFill>
                <a:latin typeface="Arial"/>
                <a:ea typeface="Arial"/>
                <a:cs typeface="Arial"/>
                <a:sym typeface="Arial"/>
              </a:defRPr>
            </a:lvl3pPr>
            <a:lvl4pPr marL="0" lvl="3" indent="0" algn="r">
              <a:spcBef>
                <a:spcPts val="0"/>
              </a:spcBef>
              <a:buNone/>
              <a:defRPr sz="1000" b="0" i="0" u="none" strike="noStrike" cap="none">
                <a:solidFill>
                  <a:srgbClr val="532E11"/>
                </a:solidFill>
                <a:latin typeface="Arial"/>
                <a:ea typeface="Arial"/>
                <a:cs typeface="Arial"/>
                <a:sym typeface="Arial"/>
              </a:defRPr>
            </a:lvl4pPr>
            <a:lvl5pPr marL="0" lvl="4" indent="0" algn="r">
              <a:spcBef>
                <a:spcPts val="0"/>
              </a:spcBef>
              <a:buNone/>
              <a:defRPr sz="1000" b="0" i="0" u="none" strike="noStrike" cap="none">
                <a:solidFill>
                  <a:srgbClr val="532E11"/>
                </a:solidFill>
                <a:latin typeface="Arial"/>
                <a:ea typeface="Arial"/>
                <a:cs typeface="Arial"/>
                <a:sym typeface="Arial"/>
              </a:defRPr>
            </a:lvl5pPr>
            <a:lvl6pPr marL="0" lvl="5" indent="0" algn="r">
              <a:spcBef>
                <a:spcPts val="0"/>
              </a:spcBef>
              <a:buNone/>
              <a:defRPr sz="1000" b="0" i="0" u="none" strike="noStrike" cap="none">
                <a:solidFill>
                  <a:srgbClr val="532E11"/>
                </a:solidFill>
                <a:latin typeface="Arial"/>
                <a:ea typeface="Arial"/>
                <a:cs typeface="Arial"/>
                <a:sym typeface="Arial"/>
              </a:defRPr>
            </a:lvl6pPr>
            <a:lvl7pPr marL="0" lvl="6" indent="0" algn="r">
              <a:spcBef>
                <a:spcPts val="0"/>
              </a:spcBef>
              <a:buNone/>
              <a:defRPr sz="1000" b="0" i="0" u="none" strike="noStrike" cap="none">
                <a:solidFill>
                  <a:srgbClr val="532E11"/>
                </a:solidFill>
                <a:latin typeface="Arial"/>
                <a:ea typeface="Arial"/>
                <a:cs typeface="Arial"/>
                <a:sym typeface="Arial"/>
              </a:defRPr>
            </a:lvl7pPr>
            <a:lvl8pPr marL="0" lvl="7" indent="0" algn="r">
              <a:spcBef>
                <a:spcPts val="0"/>
              </a:spcBef>
              <a:buNone/>
              <a:defRPr sz="1000" b="0" i="0" u="none" strike="noStrike" cap="none">
                <a:solidFill>
                  <a:srgbClr val="532E11"/>
                </a:solidFill>
                <a:latin typeface="Arial"/>
                <a:ea typeface="Arial"/>
                <a:cs typeface="Arial"/>
                <a:sym typeface="Arial"/>
              </a:defRPr>
            </a:lvl8pPr>
            <a:lvl9pPr marL="0" lvl="8" indent="0" algn="r">
              <a:spcBef>
                <a:spcPts val="0"/>
              </a:spcBef>
              <a:buNone/>
              <a:defRPr sz="1000" b="0" i="0" u="none" strike="noStrike" cap="none">
                <a:solidFill>
                  <a:srgbClr val="532E1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32E11"/>
              </a:buClr>
              <a:buSzPts val="4400"/>
              <a:buFont typeface="Palatino"/>
              <a:buNone/>
              <a:defRPr sz="4400" b="0" i="0" u="none" strike="noStrike" cap="none">
                <a:solidFill>
                  <a:srgbClr val="532E11"/>
                </a:solidFill>
                <a:latin typeface="Palatino"/>
                <a:ea typeface="Palatino"/>
                <a:cs typeface="Palatino"/>
                <a:sym typeface="Palatin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1pPr>
            <a:lvl2pPr marL="914400" marR="0" lvl="1" indent="-368300" algn="l" rtl="0">
              <a:lnSpc>
                <a:spcPct val="90000"/>
              </a:lnSpc>
              <a:spcBef>
                <a:spcPts val="500"/>
              </a:spcBef>
              <a:spcAft>
                <a:spcPts val="0"/>
              </a:spcAft>
              <a:buClr>
                <a:srgbClr val="3F3F3F"/>
              </a:buClr>
              <a:buSzPts val="2200"/>
              <a:buFont typeface="Arial"/>
              <a:buChar char="•"/>
              <a:defRPr sz="22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0" bIns="45700" anchor="ctr" anchorCtr="0">
            <a:noAutofit/>
          </a:bodyPr>
          <a:lstStyle>
            <a:lvl1pPr marL="0" marR="0" lvl="0" indent="0" algn="r" rtl="0">
              <a:spcBef>
                <a:spcPts val="0"/>
              </a:spcBef>
              <a:buNone/>
              <a:defRPr sz="1000" b="0" i="0" u="none" strike="noStrike" cap="none">
                <a:solidFill>
                  <a:srgbClr val="532E11"/>
                </a:solidFill>
                <a:latin typeface="Arial"/>
                <a:ea typeface="Arial"/>
                <a:cs typeface="Arial"/>
                <a:sym typeface="Arial"/>
              </a:defRPr>
            </a:lvl1pPr>
            <a:lvl2pPr marL="0" marR="0" lvl="1" indent="0" algn="r" rtl="0">
              <a:spcBef>
                <a:spcPts val="0"/>
              </a:spcBef>
              <a:buNone/>
              <a:defRPr sz="1000" b="0" i="0" u="none" strike="noStrike" cap="none">
                <a:solidFill>
                  <a:srgbClr val="532E11"/>
                </a:solidFill>
                <a:latin typeface="Arial"/>
                <a:ea typeface="Arial"/>
                <a:cs typeface="Arial"/>
                <a:sym typeface="Arial"/>
              </a:defRPr>
            </a:lvl2pPr>
            <a:lvl3pPr marL="0" marR="0" lvl="2" indent="0" algn="r" rtl="0">
              <a:spcBef>
                <a:spcPts val="0"/>
              </a:spcBef>
              <a:buNone/>
              <a:defRPr sz="1000" b="0" i="0" u="none" strike="noStrike" cap="none">
                <a:solidFill>
                  <a:srgbClr val="532E11"/>
                </a:solidFill>
                <a:latin typeface="Arial"/>
                <a:ea typeface="Arial"/>
                <a:cs typeface="Arial"/>
                <a:sym typeface="Arial"/>
              </a:defRPr>
            </a:lvl3pPr>
            <a:lvl4pPr marL="0" marR="0" lvl="3" indent="0" algn="r" rtl="0">
              <a:spcBef>
                <a:spcPts val="0"/>
              </a:spcBef>
              <a:buNone/>
              <a:defRPr sz="1000" b="0" i="0" u="none" strike="noStrike" cap="none">
                <a:solidFill>
                  <a:srgbClr val="532E11"/>
                </a:solidFill>
                <a:latin typeface="Arial"/>
                <a:ea typeface="Arial"/>
                <a:cs typeface="Arial"/>
                <a:sym typeface="Arial"/>
              </a:defRPr>
            </a:lvl4pPr>
            <a:lvl5pPr marL="0" marR="0" lvl="4" indent="0" algn="r" rtl="0">
              <a:spcBef>
                <a:spcPts val="0"/>
              </a:spcBef>
              <a:buNone/>
              <a:defRPr sz="1000" b="0" i="0" u="none" strike="noStrike" cap="none">
                <a:solidFill>
                  <a:srgbClr val="532E11"/>
                </a:solidFill>
                <a:latin typeface="Arial"/>
                <a:ea typeface="Arial"/>
                <a:cs typeface="Arial"/>
                <a:sym typeface="Arial"/>
              </a:defRPr>
            </a:lvl5pPr>
            <a:lvl6pPr marL="0" marR="0" lvl="5" indent="0" algn="r" rtl="0">
              <a:spcBef>
                <a:spcPts val="0"/>
              </a:spcBef>
              <a:buNone/>
              <a:defRPr sz="1000" b="0" i="0" u="none" strike="noStrike" cap="none">
                <a:solidFill>
                  <a:srgbClr val="532E11"/>
                </a:solidFill>
                <a:latin typeface="Arial"/>
                <a:ea typeface="Arial"/>
                <a:cs typeface="Arial"/>
                <a:sym typeface="Arial"/>
              </a:defRPr>
            </a:lvl6pPr>
            <a:lvl7pPr marL="0" marR="0" lvl="6" indent="0" algn="r" rtl="0">
              <a:spcBef>
                <a:spcPts val="0"/>
              </a:spcBef>
              <a:buNone/>
              <a:defRPr sz="1000" b="0" i="0" u="none" strike="noStrike" cap="none">
                <a:solidFill>
                  <a:srgbClr val="532E11"/>
                </a:solidFill>
                <a:latin typeface="Arial"/>
                <a:ea typeface="Arial"/>
                <a:cs typeface="Arial"/>
                <a:sym typeface="Arial"/>
              </a:defRPr>
            </a:lvl7pPr>
            <a:lvl8pPr marL="0" marR="0" lvl="7" indent="0" algn="r" rtl="0">
              <a:spcBef>
                <a:spcPts val="0"/>
              </a:spcBef>
              <a:buNone/>
              <a:defRPr sz="1000" b="0" i="0" u="none" strike="noStrike" cap="none">
                <a:solidFill>
                  <a:srgbClr val="532E11"/>
                </a:solidFill>
                <a:latin typeface="Arial"/>
                <a:ea typeface="Arial"/>
                <a:cs typeface="Arial"/>
                <a:sym typeface="Arial"/>
              </a:defRPr>
            </a:lvl8pPr>
            <a:lvl9pPr marL="0" marR="0" lvl="8" indent="0" algn="r" rtl="0">
              <a:spcBef>
                <a:spcPts val="0"/>
              </a:spcBef>
              <a:buNone/>
              <a:defRPr sz="1000" b="0" i="0" u="none" strike="noStrike" cap="none">
                <a:solidFill>
                  <a:srgbClr val="532E1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ted.com/talks/simon_sinek_how_great_leaders_inspire_action?language=en" TargetMode="External"/><Relationship Id="rId4" Type="http://schemas.openxmlformats.org/officeDocument/2006/relationships/hyperlink" Target="https://www.facebook.com/CorrectionsToCollegeCA" TargetMode="External"/><Relationship Id="rId5" Type="http://schemas.openxmlformats.org/officeDocument/2006/relationships/hyperlink" Target="https://correctionstocollegeca.org/" TargetMode="External"/><Relationship Id="rId6" Type="http://schemas.openxmlformats.org/officeDocument/2006/relationships/hyperlink" Target="https://visionresourcecenter.cccco.edu/login/" TargetMode="External"/><Relationship Id="rId7" Type="http://schemas.openxmlformats.org/officeDocument/2006/relationships/hyperlink" Target="NULL" TargetMode="External"/><Relationship Id="rId8" Type="http://schemas.openxmlformats.org/officeDocument/2006/relationships/hyperlink" Target="https://www.cccco.edu/About-Us/Chancellors-Office/Divisions/Communications-and-Marketing/Novel-Coronavirus/co-communications-to-colleges" TargetMode="External"/><Relationship Id="rId9" Type="http://schemas.openxmlformats.org/officeDocument/2006/relationships/hyperlink" Target="https://correctionstocollegeca.org/assets/general/StrivingForSuccess_4printR1.pdf" TargetMode="External"/><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8" y="5176909"/>
            <a:ext cx="11357810" cy="1505243"/>
          </a:xfrm>
        </p:spPr>
        <p:txBody>
          <a:bodyPr>
            <a:normAutofit fontScale="90000"/>
          </a:bodyPr>
          <a:lstStyle/>
          <a:p>
            <a:r>
              <a:rPr lang="en-US" dirty="0" smtClean="0"/>
              <a:t>Delivering via Correspondence:</a:t>
            </a:r>
            <a:br>
              <a:rPr lang="en-US" dirty="0" smtClean="0"/>
            </a:br>
            <a:r>
              <a:rPr lang="en-US" dirty="0" smtClean="0"/>
              <a:t>Regulations, Local Standards, and Considerations</a:t>
            </a:r>
            <a:endParaRPr lang="en-US" dirty="0"/>
          </a:p>
        </p:txBody>
      </p:sp>
    </p:spTree>
    <p:extLst>
      <p:ext uri="{BB962C8B-B14F-4D97-AF65-F5344CB8AC3E}">
        <p14:creationId xmlns:p14="http://schemas.microsoft.com/office/powerpoint/2010/main" val="2141358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title"/>
          </p:nvPr>
        </p:nvSpPr>
        <p:spPr>
          <a:xfrm>
            <a:off x="247135" y="2232723"/>
            <a:ext cx="3583461" cy="161199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Palatino"/>
              <a:buNone/>
            </a:pPr>
            <a:r>
              <a:rPr lang="en-US" dirty="0"/>
              <a:t>How It Works</a:t>
            </a:r>
            <a:br>
              <a:rPr lang="en-US" dirty="0"/>
            </a:br>
            <a:r>
              <a:rPr lang="en-US" dirty="0"/>
              <a:t>in Collaboration with CDCR</a:t>
            </a:r>
            <a:endParaRPr dirty="0"/>
          </a:p>
        </p:txBody>
      </p:sp>
      <p:sp>
        <p:nvSpPr>
          <p:cNvPr id="121" name="Google Shape;121;p4"/>
          <p:cNvSpPr txBox="1">
            <a:spLocks noGrp="1"/>
          </p:cNvSpPr>
          <p:nvPr>
            <p:ph type="sldNum" idx="12"/>
          </p:nvPr>
        </p:nvSpPr>
        <p:spPr>
          <a:xfrm>
            <a:off x="8290207" y="6356350"/>
            <a:ext cx="2743200" cy="365125"/>
          </a:xfrm>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10</a:t>
            </a:fld>
            <a:endParaRPr/>
          </a:p>
        </p:txBody>
      </p:sp>
      <p:grpSp>
        <p:nvGrpSpPr>
          <p:cNvPr id="123" name="Google Shape;123;p4"/>
          <p:cNvGrpSpPr/>
          <p:nvPr/>
        </p:nvGrpSpPr>
        <p:grpSpPr>
          <a:xfrm>
            <a:off x="4495604" y="556447"/>
            <a:ext cx="6672600" cy="6301553"/>
            <a:chOff x="-9" y="290545"/>
            <a:chExt cx="6672600" cy="4377598"/>
          </a:xfrm>
        </p:grpSpPr>
        <p:sp>
          <p:nvSpPr>
            <p:cNvPr id="124" name="Google Shape;124;p4"/>
            <p:cNvSpPr/>
            <p:nvPr/>
          </p:nvSpPr>
          <p:spPr>
            <a:xfrm>
              <a:off x="-9" y="290545"/>
              <a:ext cx="6672600" cy="1724400"/>
            </a:xfrm>
            <a:prstGeom prst="roundRect">
              <a:avLst>
                <a:gd name="adj" fmla="val 10000"/>
              </a:avLst>
            </a:prstGeom>
            <a:solidFill>
              <a:srgbClr val="CDCA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4"/>
            <p:cNvSpPr/>
            <p:nvPr/>
          </p:nvSpPr>
          <p:spPr>
            <a:xfrm>
              <a:off x="37104" y="896184"/>
              <a:ext cx="750000" cy="7494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6" name="Google Shape;126;p4"/>
            <p:cNvSpPr txBox="1"/>
            <p:nvPr/>
          </p:nvSpPr>
          <p:spPr>
            <a:xfrm>
              <a:off x="810272" y="587488"/>
              <a:ext cx="5695649" cy="1363800"/>
            </a:xfrm>
            <a:prstGeom prst="rect">
              <a:avLst/>
            </a:prstGeom>
            <a:noFill/>
            <a:ln>
              <a:noFill/>
            </a:ln>
          </p:spPr>
          <p:txBody>
            <a:bodyPr spcFirstLastPara="1" wrap="square" lIns="144300" tIns="144300" rIns="144300" bIns="144300" anchor="ctr" anchorCtr="0">
              <a:noAutofit/>
            </a:bodyPr>
            <a:lstStyle/>
            <a:p>
              <a:pPr lvl="0">
                <a:buClr>
                  <a:schemeClr val="dk1"/>
                </a:buClr>
                <a:buSzPts val="1400"/>
              </a:pPr>
              <a:r>
                <a:rPr lang="en-US" sz="2200" dirty="0"/>
                <a:t>In the middle of each quarter, students receive registration forms for next quarter. </a:t>
              </a:r>
            </a:p>
            <a:p>
              <a:pPr lvl="0">
                <a:buClr>
                  <a:schemeClr val="dk1"/>
                </a:buClr>
                <a:buSzPts val="1400"/>
              </a:pPr>
              <a:endParaRPr lang="en-US" sz="2200" dirty="0"/>
            </a:p>
            <a:p>
              <a:pPr lvl="0">
                <a:buClr>
                  <a:schemeClr val="dk1"/>
                </a:buClr>
                <a:buSzPts val="1400"/>
              </a:pPr>
              <a:r>
                <a:rPr lang="en-US" sz="2200" dirty="0"/>
                <a:t>Once students indicate they want to continue their studies, the next set of class modules are prepared for distribution. </a:t>
              </a:r>
            </a:p>
            <a:p>
              <a:pPr marL="0" marR="0" lvl="0" indent="0" algn="l" rtl="0">
                <a:lnSpc>
                  <a:spcPct val="90000"/>
                </a:lnSpc>
                <a:spcBef>
                  <a:spcPts val="0"/>
                </a:spcBef>
                <a:spcAft>
                  <a:spcPts val="0"/>
                </a:spcAft>
                <a:buClr>
                  <a:schemeClr val="dk1"/>
                </a:buClr>
                <a:buSzPts val="1400"/>
                <a:buFont typeface="Arial"/>
                <a:buNone/>
              </a:pPr>
              <a:endParaRPr sz="2200" b="0" i="0" u="none" strike="noStrike" cap="none" dirty="0">
                <a:solidFill>
                  <a:srgbClr val="000000"/>
                </a:solidFill>
                <a:latin typeface="Arial"/>
                <a:ea typeface="Arial"/>
                <a:cs typeface="Arial"/>
                <a:sym typeface="Arial"/>
              </a:endParaRPr>
            </a:p>
          </p:txBody>
        </p:sp>
        <p:sp>
          <p:nvSpPr>
            <p:cNvPr id="127" name="Google Shape;127;p4"/>
            <p:cNvSpPr/>
            <p:nvPr/>
          </p:nvSpPr>
          <p:spPr>
            <a:xfrm>
              <a:off x="-9" y="2354405"/>
              <a:ext cx="6672600" cy="2085900"/>
            </a:xfrm>
            <a:prstGeom prst="roundRect">
              <a:avLst>
                <a:gd name="adj" fmla="val 10000"/>
              </a:avLst>
            </a:prstGeom>
            <a:solidFill>
              <a:srgbClr val="CDCA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4"/>
            <p:cNvSpPr/>
            <p:nvPr/>
          </p:nvSpPr>
          <p:spPr>
            <a:xfrm>
              <a:off x="37104" y="3022648"/>
              <a:ext cx="750000" cy="7494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4"/>
            <p:cNvSpPr/>
            <p:nvPr/>
          </p:nvSpPr>
          <p:spPr>
            <a:xfrm>
              <a:off x="1574221" y="3304343"/>
              <a:ext cx="4931700" cy="1363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4"/>
            <p:cNvSpPr txBox="1"/>
            <p:nvPr/>
          </p:nvSpPr>
          <p:spPr>
            <a:xfrm>
              <a:off x="990787" y="2478148"/>
              <a:ext cx="5681770" cy="1838400"/>
            </a:xfrm>
            <a:prstGeom prst="rect">
              <a:avLst/>
            </a:prstGeom>
            <a:noFill/>
            <a:ln>
              <a:noFill/>
            </a:ln>
          </p:spPr>
          <p:txBody>
            <a:bodyPr spcFirstLastPara="1" wrap="square" lIns="144300" tIns="144300" rIns="144300" bIns="14430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en-US" sz="2200" b="0" i="0" u="none" strike="noStrike" cap="none" dirty="0">
                  <a:solidFill>
                    <a:srgbClr val="000000"/>
                  </a:solidFill>
                  <a:latin typeface="Arial"/>
                  <a:ea typeface="Arial"/>
                  <a:cs typeface="Arial"/>
                  <a:sym typeface="Arial"/>
                </a:rPr>
                <a:t>Students receive modules and begin the upcoming quarter shortly after finishing the previous set of classes. </a:t>
              </a:r>
            </a:p>
            <a:p>
              <a:pPr marL="0" marR="0" lvl="0" indent="0" algn="l" rtl="0">
                <a:lnSpc>
                  <a:spcPct val="90000"/>
                </a:lnSpc>
                <a:spcBef>
                  <a:spcPts val="0"/>
                </a:spcBef>
                <a:spcAft>
                  <a:spcPts val="0"/>
                </a:spcAft>
                <a:buClr>
                  <a:schemeClr val="dk1"/>
                </a:buClr>
                <a:buSzPts val="1400"/>
                <a:buFont typeface="Arial"/>
                <a:buNone/>
              </a:pPr>
              <a:endParaRPr lang="en-US" sz="2200" dirty="0"/>
            </a:p>
            <a:p>
              <a:pPr marL="0" marR="0" lvl="0" indent="0" algn="l" rtl="0">
                <a:lnSpc>
                  <a:spcPct val="90000"/>
                </a:lnSpc>
                <a:spcBef>
                  <a:spcPts val="0"/>
                </a:spcBef>
                <a:spcAft>
                  <a:spcPts val="0"/>
                </a:spcAft>
                <a:buClr>
                  <a:schemeClr val="dk1"/>
                </a:buClr>
                <a:buSzPts val="1400"/>
                <a:buFont typeface="Arial"/>
                <a:buNone/>
              </a:pPr>
              <a:r>
                <a:rPr lang="en-US" sz="2200" b="0" i="0" u="none" strike="noStrike" cap="none" dirty="0">
                  <a:solidFill>
                    <a:srgbClr val="000000"/>
                  </a:solidFill>
                  <a:latin typeface="Arial"/>
                  <a:ea typeface="Arial"/>
                  <a:cs typeface="Arial"/>
                  <a:sym typeface="Arial"/>
                </a:rPr>
                <a:t>The entire degree can be completed in 10 quarters depending on the student's circumstances and the number of courses completed each term. </a:t>
              </a:r>
              <a:endParaRPr sz="22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052665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txBox="1">
            <a:spLocks noGrp="1"/>
          </p:cNvSpPr>
          <p:nvPr>
            <p:ph type="title"/>
          </p:nvPr>
        </p:nvSpPr>
        <p:spPr>
          <a:xfrm>
            <a:off x="1066800" y="768537"/>
            <a:ext cx="10058400" cy="94325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1000"/>
              </a:spcAft>
              <a:buClr>
                <a:schemeClr val="lt1"/>
              </a:buClr>
              <a:buSzPts val="3600"/>
              <a:buFont typeface="Palatino"/>
              <a:buNone/>
            </a:pPr>
            <a:r>
              <a:rPr lang="en-US" dirty="0"/>
              <a:t>What Is Our </a:t>
            </a:r>
            <a:r>
              <a:rPr lang="en-US" sz="4400" i="1" dirty="0"/>
              <a:t>Enhanced One-on-One </a:t>
            </a:r>
            <a:r>
              <a:rPr lang="en-US" dirty="0"/>
              <a:t>Approach?</a:t>
            </a:r>
            <a:endParaRPr dirty="0"/>
          </a:p>
        </p:txBody>
      </p:sp>
      <p:sp>
        <p:nvSpPr>
          <p:cNvPr id="137" name="Google Shape;137;p5"/>
          <p:cNvSpPr txBox="1">
            <a:spLocks noGrp="1"/>
          </p:cNvSpPr>
          <p:nvPr>
            <p:ph type="body" idx="1"/>
          </p:nvPr>
        </p:nvSpPr>
        <p:spPr>
          <a:xfrm>
            <a:off x="1672856" y="2328000"/>
            <a:ext cx="8846288" cy="4530000"/>
          </a:xfrm>
          <a:prstGeom prst="rect">
            <a:avLst/>
          </a:prstGeom>
          <a:noFill/>
          <a:ln>
            <a:noFill/>
          </a:ln>
        </p:spPr>
        <p:txBody>
          <a:bodyPr spcFirstLastPara="1" wrap="square" lIns="91425" tIns="45700" rIns="91425" bIns="45700" anchor="ctr" anchorCtr="0">
            <a:normAutofit/>
          </a:bodyPr>
          <a:lstStyle/>
          <a:p>
            <a:pPr marL="342900" indent="-342900">
              <a:lnSpc>
                <a:spcPct val="100000"/>
              </a:lnSpc>
              <a:spcBef>
                <a:spcPts val="0"/>
              </a:spcBef>
              <a:buSzPts val="2405"/>
              <a:buFont typeface="Arial" panose="020B0604020202020204" pitchFamily="34" charset="0"/>
              <a:buChar char="•"/>
            </a:pPr>
            <a:r>
              <a:rPr lang="en-US" sz="2000" dirty="0"/>
              <a:t>The Enhanced One-on-One model prioritizes individualized student experiences. </a:t>
            </a:r>
            <a:br>
              <a:rPr lang="en-US" sz="2000" dirty="0"/>
            </a:br>
            <a:endParaRPr lang="en-US" sz="2000" dirty="0"/>
          </a:p>
          <a:p>
            <a:pPr marL="342900" indent="-342900">
              <a:lnSpc>
                <a:spcPct val="100000"/>
              </a:lnSpc>
              <a:spcBef>
                <a:spcPts val="0"/>
              </a:spcBef>
              <a:buSzPts val="2405"/>
              <a:buFont typeface="Arial" panose="020B0604020202020204" pitchFamily="34" charset="0"/>
              <a:buChar char="•"/>
            </a:pPr>
            <a:r>
              <a:rPr lang="en-US" sz="2000" dirty="0"/>
              <a:t>It focuses on supporting faculty to provide regular and meaningful feedback while maintaining the same quality and standard of instruction offered through other modalities. </a:t>
            </a:r>
            <a:br>
              <a:rPr lang="en-US" sz="2000" dirty="0"/>
            </a:br>
            <a:endParaRPr lang="en-US" sz="2000" dirty="0"/>
          </a:p>
          <a:p>
            <a:pPr marL="342900" indent="-342900">
              <a:lnSpc>
                <a:spcPct val="100000"/>
              </a:lnSpc>
              <a:spcBef>
                <a:spcPts val="0"/>
              </a:spcBef>
              <a:buSzPts val="2405"/>
              <a:buFont typeface="Arial" panose="020B0604020202020204" pitchFamily="34" charset="0"/>
              <a:buChar char="•"/>
            </a:pPr>
            <a:r>
              <a:rPr lang="en-US" sz="2000" dirty="0"/>
              <a:t>It is based on responding to the core ideals of social justice, valuing the humanity of this unique student population, and providing students the educational opportunities and the support they need to access their potential and achieve their educational goals. </a:t>
            </a:r>
          </a:p>
          <a:p>
            <a:pPr marL="0" marR="0" lvl="0" indent="0" algn="l" rtl="0">
              <a:lnSpc>
                <a:spcPct val="100000"/>
              </a:lnSpc>
              <a:spcBef>
                <a:spcPts val="0"/>
              </a:spcBef>
              <a:spcAft>
                <a:spcPts val="0"/>
              </a:spcAft>
              <a:buClr>
                <a:srgbClr val="3F3F3F"/>
              </a:buClr>
              <a:buSzPts val="2405"/>
              <a:buFont typeface="Arial"/>
              <a:buNone/>
            </a:pPr>
            <a:endParaRPr lang="en-US" sz="2000" dirty="0"/>
          </a:p>
        </p:txBody>
      </p:sp>
      <p:sp>
        <p:nvSpPr>
          <p:cNvPr id="138" name="Google Shape;138;p5"/>
          <p:cNvSpPr txBox="1">
            <a:spLocks noGrp="1"/>
          </p:cNvSpPr>
          <p:nvPr>
            <p:ph type="sldNum" idx="12"/>
          </p:nvPr>
        </p:nvSpPr>
        <p:spPr>
          <a:xfrm>
            <a:off x="8382000" y="6356350"/>
            <a:ext cx="2743200" cy="365125"/>
          </a:xfrm>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1000"/>
              </a:spcAft>
              <a:buSzPts val="1000"/>
              <a:buNone/>
            </a:pPr>
            <a:fld id="{00000000-1234-1234-1234-123412341234}" type="slidenum">
              <a:rPr lang="en-US"/>
              <a:t>11</a:t>
            </a:fld>
            <a:endParaRPr/>
          </a:p>
        </p:txBody>
      </p:sp>
    </p:spTree>
    <p:extLst>
      <p:ext uri="{BB962C8B-B14F-4D97-AF65-F5344CB8AC3E}">
        <p14:creationId xmlns:p14="http://schemas.microsoft.com/office/powerpoint/2010/main" val="416147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2"/>
          <p:cNvSpPr txBox="1">
            <a:spLocks noGrp="1"/>
          </p:cNvSpPr>
          <p:nvPr>
            <p:ph type="title"/>
          </p:nvPr>
        </p:nvSpPr>
        <p:spPr>
          <a:xfrm>
            <a:off x="3359888" y="136525"/>
            <a:ext cx="6390186" cy="155416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ts val="3600"/>
              <a:buFont typeface="Palatino"/>
              <a:buNone/>
            </a:pPr>
            <a:endParaRPr dirty="0"/>
          </a:p>
          <a:p>
            <a:pPr marL="0" lvl="0" indent="0" algn="ctr" rtl="0">
              <a:lnSpc>
                <a:spcPct val="90000"/>
              </a:lnSpc>
              <a:spcBef>
                <a:spcPts val="0"/>
              </a:spcBef>
              <a:spcAft>
                <a:spcPts val="0"/>
              </a:spcAft>
              <a:buClr>
                <a:schemeClr val="lt1"/>
              </a:buClr>
              <a:buSzPts val="3600"/>
              <a:buFont typeface="Palatino"/>
              <a:buNone/>
            </a:pPr>
            <a:endParaRPr dirty="0"/>
          </a:p>
          <a:p>
            <a:pPr lvl="0" algn="ctr"/>
            <a:r>
              <a:rPr lang="en-US" sz="6000" dirty="0"/>
              <a:t>Effective Practices </a:t>
            </a:r>
            <a:br>
              <a:rPr lang="en-US" sz="6000" dirty="0"/>
            </a:br>
            <a:r>
              <a:rPr lang="en-US" sz="6000" dirty="0"/>
              <a:t>Values</a:t>
            </a:r>
            <a:endParaRPr sz="6000" dirty="0"/>
          </a:p>
        </p:txBody>
      </p:sp>
      <p:sp>
        <p:nvSpPr>
          <p:cNvPr id="198" name="Google Shape;198;p12"/>
          <p:cNvSpPr txBox="1">
            <a:spLocks noGrp="1"/>
          </p:cNvSpPr>
          <p:nvPr>
            <p:ph type="body" idx="1"/>
          </p:nvPr>
        </p:nvSpPr>
        <p:spPr>
          <a:xfrm>
            <a:off x="578413" y="1914673"/>
            <a:ext cx="7077029" cy="5167312"/>
          </a:xfrm>
          <a:prstGeom prst="rect">
            <a:avLst/>
          </a:prstGeom>
          <a:noFill/>
          <a:ln>
            <a:noFill/>
          </a:ln>
        </p:spPr>
        <p:txBody>
          <a:bodyPr spcFirstLastPara="1" wrap="square" lIns="91425" tIns="45700" rIns="91425" bIns="45700" anchor="t" anchorCtr="0">
            <a:noAutofit/>
          </a:bodyPr>
          <a:lstStyle/>
          <a:p>
            <a:pPr marL="88900" marR="0" lvl="0" indent="0" algn="ctr" rtl="0">
              <a:lnSpc>
                <a:spcPct val="100000"/>
              </a:lnSpc>
              <a:spcBef>
                <a:spcPts val="0"/>
              </a:spcBef>
              <a:spcAft>
                <a:spcPts val="0"/>
              </a:spcAft>
              <a:buSzPts val="2200"/>
              <a:buNone/>
            </a:pPr>
            <a:r>
              <a:rPr lang="en-US" sz="2200" b="1" dirty="0"/>
              <a:t>Students First and Quality Instruction</a:t>
            </a:r>
            <a:br>
              <a:rPr lang="en-US" sz="2200" b="1" dirty="0"/>
            </a:br>
            <a:endParaRPr lang="en-US" sz="2200" b="1" dirty="0"/>
          </a:p>
          <a:p>
            <a:pPr lvl="1" indent="-368300">
              <a:lnSpc>
                <a:spcPct val="100000"/>
              </a:lnSpc>
              <a:spcBef>
                <a:spcPts val="0"/>
              </a:spcBef>
              <a:buSzPts val="2200"/>
              <a:buChar char="●"/>
            </a:pPr>
            <a:r>
              <a:rPr lang="en-US" sz="2400" dirty="0"/>
              <a:t>Organization and Tracking</a:t>
            </a:r>
          </a:p>
          <a:p>
            <a:pPr lvl="1" indent="-368300">
              <a:lnSpc>
                <a:spcPct val="100000"/>
              </a:lnSpc>
              <a:spcBef>
                <a:spcPts val="0"/>
              </a:spcBef>
              <a:buSzPts val="2200"/>
              <a:buChar char="●"/>
            </a:pPr>
            <a:r>
              <a:rPr lang="en-US" sz="2400" dirty="0"/>
              <a:t>Focus on feedback</a:t>
            </a:r>
          </a:p>
          <a:p>
            <a:pPr lvl="1" indent="-368300">
              <a:lnSpc>
                <a:spcPct val="100000"/>
              </a:lnSpc>
              <a:spcBef>
                <a:spcPts val="0"/>
              </a:spcBef>
              <a:buSzPts val="2200"/>
              <a:buChar char="●"/>
            </a:pPr>
            <a:r>
              <a:rPr lang="en-US" sz="2400" dirty="0"/>
              <a:t>Provide progress updates</a:t>
            </a:r>
          </a:p>
          <a:p>
            <a:pPr lvl="1" indent="-368300">
              <a:lnSpc>
                <a:spcPct val="100000"/>
              </a:lnSpc>
              <a:spcBef>
                <a:spcPts val="0"/>
              </a:spcBef>
              <a:buSzPts val="2200"/>
              <a:buChar char="●"/>
            </a:pPr>
            <a:r>
              <a:rPr lang="en-US" sz="2400" dirty="0"/>
              <a:t>Humanize students</a:t>
            </a:r>
          </a:p>
          <a:p>
            <a:pPr lvl="1" indent="-368300">
              <a:lnSpc>
                <a:spcPct val="100000"/>
              </a:lnSpc>
              <a:spcBef>
                <a:spcPts val="0"/>
              </a:spcBef>
              <a:buSzPts val="2200"/>
              <a:buChar char="●"/>
            </a:pPr>
            <a:r>
              <a:rPr lang="en-US" sz="2400" dirty="0"/>
              <a:t>Embrace student course evaluations</a:t>
            </a:r>
          </a:p>
          <a:p>
            <a:pPr lvl="1" indent="-368300">
              <a:lnSpc>
                <a:spcPct val="100000"/>
              </a:lnSpc>
              <a:spcBef>
                <a:spcPts val="0"/>
              </a:spcBef>
              <a:buSzPts val="2200"/>
              <a:buChar char="●"/>
            </a:pPr>
            <a:r>
              <a:rPr lang="en-US" sz="2400" dirty="0"/>
              <a:t>Stay flexible</a:t>
            </a:r>
          </a:p>
          <a:p>
            <a:pPr lvl="1" indent="-368300">
              <a:lnSpc>
                <a:spcPct val="100000"/>
              </a:lnSpc>
              <a:spcBef>
                <a:spcPts val="0"/>
              </a:spcBef>
              <a:buSzPts val="2200"/>
              <a:buChar char="●"/>
            </a:pPr>
            <a:r>
              <a:rPr lang="en-US" sz="2400" dirty="0"/>
              <a:t>Demonstrate commitment to students</a:t>
            </a:r>
          </a:p>
          <a:p>
            <a:pPr lvl="1" indent="-368300">
              <a:lnSpc>
                <a:spcPct val="100000"/>
              </a:lnSpc>
              <a:spcBef>
                <a:spcPts val="0"/>
              </a:spcBef>
              <a:buSzPts val="2200"/>
              <a:buChar char="●"/>
            </a:pPr>
            <a:r>
              <a:rPr lang="en-US" sz="2400" dirty="0"/>
              <a:t>Maintain instructional standards</a:t>
            </a:r>
          </a:p>
          <a:p>
            <a:pPr lvl="1" indent="-368300">
              <a:lnSpc>
                <a:spcPct val="100000"/>
              </a:lnSpc>
              <a:spcBef>
                <a:spcPts val="0"/>
              </a:spcBef>
              <a:buSzPts val="2200"/>
              <a:buChar char="●"/>
            </a:pPr>
            <a:r>
              <a:rPr lang="en-US" sz="2400" dirty="0"/>
              <a:t>Foster community </a:t>
            </a:r>
          </a:p>
          <a:p>
            <a:pPr lvl="1" indent="-368300">
              <a:lnSpc>
                <a:spcPct val="100000"/>
              </a:lnSpc>
              <a:spcBef>
                <a:spcPts val="0"/>
              </a:spcBef>
              <a:buSzPts val="2200"/>
              <a:buChar char="●"/>
            </a:pPr>
            <a:r>
              <a:rPr lang="en-US" sz="2400" dirty="0"/>
              <a:t>Avoid over-familiarity</a:t>
            </a:r>
          </a:p>
          <a:p>
            <a:pPr lvl="1" indent="-368300">
              <a:lnSpc>
                <a:spcPct val="100000"/>
              </a:lnSpc>
              <a:spcBef>
                <a:spcPts val="0"/>
              </a:spcBef>
              <a:buSzPts val="2200"/>
              <a:buChar char="●"/>
            </a:pPr>
            <a:r>
              <a:rPr lang="en-US" sz="2400" dirty="0"/>
              <a:t>Communicate when students need support</a:t>
            </a:r>
            <a:endParaRPr sz="2400" dirty="0"/>
          </a:p>
          <a:p>
            <a:pPr marL="457200" marR="0" lvl="0" indent="0" algn="l" rtl="0">
              <a:lnSpc>
                <a:spcPct val="100000"/>
              </a:lnSpc>
              <a:spcBef>
                <a:spcPts val="1000"/>
              </a:spcBef>
              <a:spcAft>
                <a:spcPts val="1000"/>
              </a:spcAft>
              <a:buSzPts val="2800"/>
              <a:buNone/>
            </a:pPr>
            <a:endParaRPr sz="2200" dirty="0"/>
          </a:p>
        </p:txBody>
      </p:sp>
      <p:sp>
        <p:nvSpPr>
          <p:cNvPr id="199" name="Google Shape;199;p12"/>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Clr>
                <a:srgbClr val="000000"/>
              </a:buClr>
              <a:buSzPts val="1000"/>
              <a:buFont typeface="Arial"/>
              <a:buNone/>
            </a:pPr>
            <a:endParaRPr dirty="0">
              <a:solidFill>
                <a:schemeClr val="accent2"/>
              </a:solidFill>
            </a:endParaRPr>
          </a:p>
        </p:txBody>
      </p:sp>
      <p:pic>
        <p:nvPicPr>
          <p:cNvPr id="4" name="Picture 3" descr="A group of people posing for the camera&#10;&#10;Description automatically generated">
            <a:extLst>
              <a:ext uri="{FF2B5EF4-FFF2-40B4-BE49-F238E27FC236}">
                <a16:creationId xmlns:a16="http://schemas.microsoft.com/office/drawing/2014/main" xmlns="" id="{275C60DA-0539-3B45-AA86-D9DA0D73070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a:off x="7068102" y="2332185"/>
            <a:ext cx="4761395" cy="3382668"/>
          </a:xfrm>
          <a:prstGeom prst="rect">
            <a:avLst/>
          </a:prstGeom>
          <a:effectLst>
            <a:outerShdw dist="50800" dir="5400000" algn="ctr" rotWithShape="0">
              <a:srgbClr val="000000"/>
            </a:outerShdw>
          </a:effectLst>
        </p:spPr>
      </p:pic>
    </p:spTree>
    <p:extLst>
      <p:ext uri="{BB962C8B-B14F-4D97-AF65-F5344CB8AC3E}">
        <p14:creationId xmlns:p14="http://schemas.microsoft.com/office/powerpoint/2010/main" val="107075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Practices</a:t>
            </a:r>
            <a:endParaRPr lang="en-US" dirty="0"/>
          </a:p>
        </p:txBody>
      </p:sp>
    </p:spTree>
    <p:extLst>
      <p:ext uri="{BB962C8B-B14F-4D97-AF65-F5344CB8AC3E}">
        <p14:creationId xmlns:p14="http://schemas.microsoft.com/office/powerpoint/2010/main" val="1396141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lnSpc>
                <a:spcPct val="98181"/>
              </a:lnSpc>
              <a:spcBef>
                <a:spcPts val="1000"/>
              </a:spcBef>
              <a:buClr>
                <a:schemeClr val="dk2"/>
              </a:buClr>
              <a:buSzPts val="1100"/>
            </a:pPr>
            <a:r>
              <a:rPr lang="en-US" sz="5400" dirty="0"/>
              <a:t>Effective</a:t>
            </a:r>
            <a:r>
              <a:rPr lang="en-US" sz="5000" dirty="0"/>
              <a:t> </a:t>
            </a:r>
            <a:r>
              <a:rPr lang="en-US" sz="5000" dirty="0">
                <a:solidFill>
                  <a:schemeClr val="bg1"/>
                </a:solidFill>
              </a:rPr>
              <a:t>Practices </a:t>
            </a:r>
            <a:br>
              <a:rPr lang="en-US" sz="5000" dirty="0">
                <a:solidFill>
                  <a:schemeClr val="bg1"/>
                </a:solidFill>
              </a:rPr>
            </a:br>
            <a:r>
              <a:rPr lang="en-US" sz="5000" dirty="0">
                <a:solidFill>
                  <a:schemeClr val="bg1"/>
                </a:solidFill>
              </a:rPr>
              <a:t> </a:t>
            </a:r>
            <a:r>
              <a:rPr lang="en-US" sz="5400" dirty="0">
                <a:solidFill>
                  <a:srgbClr val="F4E2C5"/>
                </a:solidFill>
              </a:rPr>
              <a:t>Administrative</a:t>
            </a:r>
            <a:endParaRPr sz="5000" dirty="0"/>
          </a:p>
        </p:txBody>
      </p:sp>
      <p:sp>
        <p:nvSpPr>
          <p:cNvPr id="162" name="Google Shape;162;p8"/>
          <p:cNvSpPr txBox="1">
            <a:spLocks noGrp="1"/>
          </p:cNvSpPr>
          <p:nvPr>
            <p:ph type="body" idx="1"/>
          </p:nvPr>
        </p:nvSpPr>
        <p:spPr>
          <a:xfrm>
            <a:off x="1066800" y="2867466"/>
            <a:ext cx="10058399" cy="4394572"/>
          </a:xfrm>
          <a:prstGeom prst="rect">
            <a:avLst/>
          </a:prstGeom>
          <a:noFill/>
          <a:ln>
            <a:noFill/>
          </a:ln>
        </p:spPr>
        <p:txBody>
          <a:bodyPr spcFirstLastPara="1" wrap="square" lIns="91425" tIns="45700" rIns="91425" bIns="45700" anchor="t" anchorCtr="0">
            <a:noAutofit/>
          </a:bodyPr>
          <a:lstStyle/>
          <a:p>
            <a:pPr marL="88900" indent="0" algn="ctr">
              <a:lnSpc>
                <a:spcPct val="100000"/>
              </a:lnSpc>
              <a:spcBef>
                <a:spcPts val="0"/>
              </a:spcBef>
              <a:buSzPts val="2200"/>
            </a:pPr>
            <a:r>
              <a:rPr lang="en-US" sz="2200" b="1" dirty="0"/>
              <a:t>Integration, Collaboration, and Flexibility</a:t>
            </a:r>
            <a:br>
              <a:rPr lang="en-US" sz="2200" b="1" dirty="0"/>
            </a:br>
            <a:endParaRPr lang="en-US" sz="2200" dirty="0">
              <a:solidFill>
                <a:srgbClr val="3F3F3F"/>
              </a:solidFill>
            </a:endParaRPr>
          </a:p>
          <a:p>
            <a:pPr marL="457200" lvl="0" indent="-368300" algn="l" rtl="0">
              <a:lnSpc>
                <a:spcPts val="1740"/>
              </a:lnSpc>
              <a:spcBef>
                <a:spcPts val="0"/>
              </a:spcBef>
              <a:spcAft>
                <a:spcPts val="0"/>
              </a:spcAft>
              <a:buSzPts val="2200"/>
              <a:buChar char="●"/>
            </a:pPr>
            <a:r>
              <a:rPr lang="en-US" sz="2200" dirty="0">
                <a:solidFill>
                  <a:srgbClr val="3F3F3F"/>
                </a:solidFill>
              </a:rPr>
              <a:t>Integration with strategic enrollment management and schedule planning</a:t>
            </a:r>
          </a:p>
          <a:p>
            <a:pPr indent="-368300">
              <a:lnSpc>
                <a:spcPts val="1740"/>
              </a:lnSpc>
              <a:buSzPts val="2200"/>
              <a:buFont typeface="Arial"/>
              <a:buChar char="●"/>
            </a:pPr>
            <a:r>
              <a:rPr lang="en-US" sz="2200" dirty="0"/>
              <a:t>Investment in faculty engagement</a:t>
            </a:r>
          </a:p>
          <a:p>
            <a:pPr indent="-368300">
              <a:lnSpc>
                <a:spcPts val="1740"/>
              </a:lnSpc>
              <a:buSzPts val="2200"/>
              <a:buFont typeface="Arial"/>
              <a:buChar char="●"/>
            </a:pPr>
            <a:r>
              <a:rPr lang="en-US" sz="2200" dirty="0"/>
              <a:t>Delivery of course material simultaneously (excluding exams)</a:t>
            </a:r>
            <a:endParaRPr sz="2200" dirty="0"/>
          </a:p>
          <a:p>
            <a:pPr marL="457200" lvl="0" indent="-368300" algn="l" rtl="0">
              <a:lnSpc>
                <a:spcPts val="1740"/>
              </a:lnSpc>
              <a:spcBef>
                <a:spcPts val="1000"/>
              </a:spcBef>
              <a:spcAft>
                <a:spcPts val="0"/>
              </a:spcAft>
              <a:buSzPts val="2200"/>
              <a:buChar char="●"/>
            </a:pPr>
            <a:r>
              <a:rPr lang="en-US" sz="2200" dirty="0">
                <a:solidFill>
                  <a:srgbClr val="3F3F3F"/>
                </a:solidFill>
              </a:rPr>
              <a:t>Detailed tracking systems</a:t>
            </a:r>
            <a:endParaRPr sz="2200" dirty="0">
              <a:solidFill>
                <a:srgbClr val="3F3F3F"/>
              </a:solidFill>
            </a:endParaRPr>
          </a:p>
          <a:p>
            <a:pPr marL="457200" lvl="0" indent="-368300" algn="l" rtl="0">
              <a:lnSpc>
                <a:spcPts val="1740"/>
              </a:lnSpc>
              <a:spcBef>
                <a:spcPts val="1000"/>
              </a:spcBef>
              <a:spcAft>
                <a:spcPts val="0"/>
              </a:spcAft>
              <a:buSzPts val="2200"/>
              <a:buChar char="●"/>
            </a:pPr>
            <a:r>
              <a:rPr lang="en-US" sz="2200" dirty="0">
                <a:solidFill>
                  <a:srgbClr val="3F3F3F"/>
                </a:solidFill>
              </a:rPr>
              <a:t>Clarity of forms (working closely with Enrollment Services and Counseling)</a:t>
            </a:r>
            <a:endParaRPr sz="2200" dirty="0">
              <a:solidFill>
                <a:srgbClr val="3F3F3F"/>
              </a:solidFill>
            </a:endParaRPr>
          </a:p>
          <a:p>
            <a:pPr indent="-368300">
              <a:lnSpc>
                <a:spcPts val="1740"/>
              </a:lnSpc>
              <a:buSzPts val="2200"/>
              <a:buFont typeface="Arial"/>
              <a:buChar char="●"/>
            </a:pPr>
            <a:r>
              <a:rPr lang="en-US" sz="2200" dirty="0">
                <a:solidFill>
                  <a:srgbClr val="3F3F3F"/>
                </a:solidFill>
              </a:rPr>
              <a:t>Dedicated Enrollment Services s</a:t>
            </a:r>
            <a:r>
              <a:rPr lang="en-US" sz="2200" dirty="0"/>
              <a:t>taff</a:t>
            </a:r>
          </a:p>
          <a:p>
            <a:pPr indent="-368300">
              <a:lnSpc>
                <a:spcPts val="1740"/>
              </a:lnSpc>
              <a:buSzPts val="2200"/>
              <a:buFont typeface="Arial"/>
              <a:buChar char="●"/>
            </a:pPr>
            <a:r>
              <a:rPr lang="en-US" sz="2200" dirty="0"/>
              <a:t>Dedicated Registration Specialist on the ISP team </a:t>
            </a:r>
            <a:endParaRPr sz="2200" dirty="0">
              <a:solidFill>
                <a:srgbClr val="3F3F3F"/>
              </a:solidFill>
            </a:endParaRPr>
          </a:p>
          <a:p>
            <a:pPr marL="457200" lvl="0" indent="-368300" algn="l" rtl="0">
              <a:lnSpc>
                <a:spcPts val="1740"/>
              </a:lnSpc>
              <a:spcBef>
                <a:spcPts val="1000"/>
              </a:spcBef>
              <a:spcAft>
                <a:spcPts val="0"/>
              </a:spcAft>
              <a:buSzPts val="2200"/>
              <a:buChar char="●"/>
            </a:pPr>
            <a:r>
              <a:rPr lang="en-US" sz="2200" dirty="0">
                <a:solidFill>
                  <a:srgbClr val="3F3F3F"/>
                </a:solidFill>
              </a:rPr>
              <a:t>Course / Program evaluations</a:t>
            </a:r>
            <a:r>
              <a:rPr lang="en-US" sz="2200" dirty="0"/>
              <a:t> for continuous improvement</a:t>
            </a:r>
            <a:endParaRPr lang="en-US" sz="2200" dirty="0">
              <a:solidFill>
                <a:srgbClr val="3F3F3F"/>
              </a:solidFill>
            </a:endParaRPr>
          </a:p>
        </p:txBody>
      </p:sp>
      <p:sp>
        <p:nvSpPr>
          <p:cNvPr id="164" name="Google Shape;164;p8"/>
          <p:cNvSpPr txBox="1">
            <a:spLocks noGrp="1"/>
          </p:cNvSpPr>
          <p:nvPr>
            <p:ph type="sldNum" idx="12"/>
          </p:nvPr>
        </p:nvSpPr>
        <p:spPr>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14</a:t>
            </a:fld>
            <a:endParaRPr dirty="0"/>
          </a:p>
        </p:txBody>
      </p:sp>
    </p:spTree>
    <p:extLst>
      <p:ext uri="{BB962C8B-B14F-4D97-AF65-F5344CB8AC3E}">
        <p14:creationId xmlns:p14="http://schemas.microsoft.com/office/powerpoint/2010/main" val="226738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en-US" sz="5400" dirty="0"/>
              <a:t>Effective </a:t>
            </a:r>
            <a:r>
              <a:rPr lang="en-US" sz="5000" dirty="0"/>
              <a:t>Practices </a:t>
            </a:r>
            <a:br>
              <a:rPr lang="en-US" sz="5000" dirty="0"/>
            </a:br>
            <a:r>
              <a:rPr lang="en-US" sz="4800" dirty="0">
                <a:solidFill>
                  <a:srgbClr val="F4E2C5"/>
                </a:solidFill>
              </a:rPr>
              <a:t>Student Support </a:t>
            </a:r>
            <a:endParaRPr sz="5000" dirty="0"/>
          </a:p>
        </p:txBody>
      </p:sp>
      <p:sp>
        <p:nvSpPr>
          <p:cNvPr id="171" name="Google Shape;171;p9"/>
          <p:cNvSpPr txBox="1">
            <a:spLocks noGrp="1"/>
          </p:cNvSpPr>
          <p:nvPr>
            <p:ph type="body" idx="1"/>
          </p:nvPr>
        </p:nvSpPr>
        <p:spPr>
          <a:xfrm>
            <a:off x="808074" y="2562565"/>
            <a:ext cx="7573926" cy="4412512"/>
          </a:xfrm>
          <a:prstGeom prst="rect">
            <a:avLst/>
          </a:prstGeom>
          <a:noFill/>
          <a:ln>
            <a:noFill/>
          </a:ln>
        </p:spPr>
        <p:txBody>
          <a:bodyPr spcFirstLastPara="1" wrap="square" lIns="91425" tIns="45700" rIns="91425" bIns="45700" anchor="t" anchorCtr="0">
            <a:noAutofit/>
          </a:bodyPr>
          <a:lstStyle/>
          <a:p>
            <a:pPr marL="88900" indent="0" algn="ctr">
              <a:lnSpc>
                <a:spcPct val="100000"/>
              </a:lnSpc>
              <a:spcBef>
                <a:spcPts val="0"/>
              </a:spcBef>
              <a:buSzPts val="2200"/>
            </a:pPr>
            <a:r>
              <a:rPr lang="en-US" sz="2200" b="1" dirty="0"/>
              <a:t>Communication and Consistency </a:t>
            </a:r>
            <a:br>
              <a:rPr lang="en-US" sz="2200" b="1" dirty="0"/>
            </a:br>
            <a:endParaRPr lang="en-US" sz="2200" b="1" dirty="0"/>
          </a:p>
          <a:p>
            <a:pPr indent="-368300">
              <a:lnSpc>
                <a:spcPct val="100000"/>
              </a:lnSpc>
              <a:spcBef>
                <a:spcPts val="0"/>
              </a:spcBef>
              <a:buSzPts val="2200"/>
              <a:buFont typeface="Arial"/>
              <a:buChar char="●"/>
            </a:pPr>
            <a:r>
              <a:rPr lang="en-US" sz="2200" dirty="0"/>
              <a:t>Individualized education plan combined with a </a:t>
            </a:r>
            <a:r>
              <a:rPr lang="en-US" sz="2200" i="1" dirty="0"/>
              <a:t>guaranteed</a:t>
            </a:r>
            <a:r>
              <a:rPr lang="en-US" sz="2200" dirty="0"/>
              <a:t> three-year schedule</a:t>
            </a:r>
          </a:p>
          <a:p>
            <a:pPr marL="457200" lvl="0" indent="-368300" algn="l" rtl="0">
              <a:lnSpc>
                <a:spcPct val="100000"/>
              </a:lnSpc>
              <a:spcBef>
                <a:spcPts val="0"/>
              </a:spcBef>
              <a:spcAft>
                <a:spcPts val="0"/>
              </a:spcAft>
              <a:buClr>
                <a:srgbClr val="3F3F3F"/>
              </a:buClr>
              <a:buSzPts val="2200"/>
              <a:buChar char="●"/>
            </a:pPr>
            <a:r>
              <a:rPr lang="en-US" sz="2200" dirty="0">
                <a:solidFill>
                  <a:srgbClr val="3F3F3F"/>
                </a:solidFill>
              </a:rPr>
              <a:t>Student Handbook – clear, concise, and complete</a:t>
            </a:r>
            <a:endParaRPr lang="en-US" sz="2200" dirty="0"/>
          </a:p>
          <a:p>
            <a:pPr marL="457200" lvl="0" indent="-368300" algn="l" rtl="0">
              <a:lnSpc>
                <a:spcPct val="100000"/>
              </a:lnSpc>
              <a:spcBef>
                <a:spcPts val="0"/>
              </a:spcBef>
              <a:spcAft>
                <a:spcPts val="0"/>
              </a:spcAft>
              <a:buClr>
                <a:srgbClr val="3F3F3F"/>
              </a:buClr>
              <a:buSzPts val="2200"/>
              <a:buChar char="●"/>
            </a:pPr>
            <a:r>
              <a:rPr lang="en-US" sz="2200" dirty="0">
                <a:solidFill>
                  <a:srgbClr val="3F3F3F"/>
                </a:solidFill>
              </a:rPr>
              <a:t>Tutoring – regular interaction</a:t>
            </a:r>
            <a:endParaRPr lang="en-US" sz="2200" dirty="0"/>
          </a:p>
          <a:p>
            <a:pPr marL="457200" lvl="0" indent="-368300" algn="l" rtl="0">
              <a:lnSpc>
                <a:spcPct val="100000"/>
              </a:lnSpc>
              <a:spcBef>
                <a:spcPts val="0"/>
              </a:spcBef>
              <a:spcAft>
                <a:spcPts val="0"/>
              </a:spcAft>
              <a:buClr>
                <a:srgbClr val="3F3F3F"/>
              </a:buClr>
              <a:buSzPts val="2200"/>
              <a:buChar char="●"/>
            </a:pPr>
            <a:r>
              <a:rPr lang="en-US" sz="2200" dirty="0"/>
              <a:t>Counseling </a:t>
            </a:r>
            <a:r>
              <a:rPr lang="en-US" sz="2200" dirty="0">
                <a:solidFill>
                  <a:srgbClr val="3F3F3F"/>
                </a:solidFill>
              </a:rPr>
              <a:t>Forms</a:t>
            </a:r>
            <a:r>
              <a:rPr lang="en-US" sz="2200" dirty="0"/>
              <a:t>/</a:t>
            </a:r>
            <a:r>
              <a:rPr lang="en-US" sz="2200" dirty="0">
                <a:solidFill>
                  <a:srgbClr val="3F3F3F"/>
                </a:solidFill>
              </a:rPr>
              <a:t>Faculty Office Hours Forms</a:t>
            </a:r>
          </a:p>
          <a:p>
            <a:pPr marL="457200" lvl="0" indent="-368300" algn="l" rtl="0">
              <a:lnSpc>
                <a:spcPct val="100000"/>
              </a:lnSpc>
              <a:spcBef>
                <a:spcPts val="0"/>
              </a:spcBef>
              <a:spcAft>
                <a:spcPts val="0"/>
              </a:spcAft>
              <a:buClr>
                <a:srgbClr val="3F3F3F"/>
              </a:buClr>
              <a:buSzPts val="2200"/>
              <a:buChar char="●"/>
            </a:pPr>
            <a:r>
              <a:rPr lang="en-US" sz="2200" dirty="0">
                <a:solidFill>
                  <a:srgbClr val="3F3F3F"/>
                </a:solidFill>
              </a:rPr>
              <a:t>Dedicated Counselor</a:t>
            </a:r>
            <a:endParaRPr lang="en-US" sz="2200" dirty="0"/>
          </a:p>
          <a:p>
            <a:pPr marL="457200" lvl="0" indent="-368300" algn="l" rtl="0">
              <a:lnSpc>
                <a:spcPct val="100000"/>
              </a:lnSpc>
              <a:spcBef>
                <a:spcPts val="0"/>
              </a:spcBef>
              <a:spcAft>
                <a:spcPts val="0"/>
              </a:spcAft>
              <a:buClr>
                <a:srgbClr val="3F3F3F"/>
              </a:buClr>
              <a:buSzPts val="2200"/>
              <a:buChar char="●"/>
            </a:pPr>
            <a:r>
              <a:rPr lang="en-US" sz="2200" dirty="0">
                <a:solidFill>
                  <a:srgbClr val="3F3F3F"/>
                </a:solidFill>
              </a:rPr>
              <a:t>Transcript Delivery/Collaboration with outside colleges</a:t>
            </a:r>
            <a:endParaRPr lang="en-US" sz="2200" dirty="0"/>
          </a:p>
          <a:p>
            <a:pPr marL="457200" lvl="0" indent="-368300" algn="l" rtl="0">
              <a:lnSpc>
                <a:spcPct val="100000"/>
              </a:lnSpc>
              <a:spcBef>
                <a:spcPts val="0"/>
              </a:spcBef>
              <a:spcAft>
                <a:spcPts val="0"/>
              </a:spcAft>
              <a:buClr>
                <a:srgbClr val="3F3F3F"/>
              </a:buClr>
              <a:buSzPts val="2200"/>
              <a:buChar char="●"/>
            </a:pPr>
            <a:r>
              <a:rPr lang="en-US" sz="2200" dirty="0">
                <a:solidFill>
                  <a:srgbClr val="3F3F3F"/>
                </a:solidFill>
              </a:rPr>
              <a:t>Thorough responses to students/</a:t>
            </a:r>
            <a:r>
              <a:rPr lang="en-US" sz="2200" dirty="0"/>
              <a:t>s</a:t>
            </a:r>
            <a:r>
              <a:rPr lang="en-US" sz="2200" dirty="0">
                <a:solidFill>
                  <a:srgbClr val="3F3F3F"/>
                </a:solidFill>
              </a:rPr>
              <a:t>trong </a:t>
            </a:r>
            <a:r>
              <a:rPr lang="en-US" sz="2200" dirty="0"/>
              <a:t>rapport</a:t>
            </a:r>
          </a:p>
          <a:p>
            <a:pPr marL="457200" lvl="0" indent="-368300" algn="l" rtl="0">
              <a:lnSpc>
                <a:spcPct val="100000"/>
              </a:lnSpc>
              <a:spcBef>
                <a:spcPts val="0"/>
              </a:spcBef>
              <a:spcAft>
                <a:spcPts val="0"/>
              </a:spcAft>
              <a:buClr>
                <a:srgbClr val="3F3F3F"/>
              </a:buClr>
              <a:buSzPts val="2200"/>
              <a:buChar char="●"/>
            </a:pPr>
            <a:r>
              <a:rPr lang="en-US" sz="2200" dirty="0">
                <a:solidFill>
                  <a:srgbClr val="3F3F3F"/>
                </a:solidFill>
              </a:rPr>
              <a:t>Communication with </a:t>
            </a:r>
            <a:r>
              <a:rPr lang="en-US" sz="2200" dirty="0"/>
              <a:t>f</a:t>
            </a:r>
            <a:r>
              <a:rPr lang="en-US" sz="2200" dirty="0">
                <a:solidFill>
                  <a:srgbClr val="3F3F3F"/>
                </a:solidFill>
              </a:rPr>
              <a:t>amily as appropriate</a:t>
            </a:r>
          </a:p>
          <a:p>
            <a:pPr indent="-368300">
              <a:lnSpc>
                <a:spcPct val="100000"/>
              </a:lnSpc>
              <a:spcBef>
                <a:spcPts val="0"/>
              </a:spcBef>
              <a:buSzPts val="2200"/>
              <a:buFont typeface="Arial"/>
              <a:buChar char="●"/>
            </a:pPr>
            <a:r>
              <a:rPr lang="en-US" sz="2200" dirty="0"/>
              <a:t>Books, calculators, pencils, and paper provided</a:t>
            </a:r>
          </a:p>
        </p:txBody>
      </p:sp>
      <p:sp>
        <p:nvSpPr>
          <p:cNvPr id="173" name="Google Shape;173;p9"/>
          <p:cNvSpPr txBox="1">
            <a:spLocks noGrp="1"/>
          </p:cNvSpPr>
          <p:nvPr>
            <p:ph type="sldNum" idx="12"/>
          </p:nvPr>
        </p:nvSpPr>
        <p:spPr>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15</a:t>
            </a:fld>
            <a:endParaRPr/>
          </a:p>
        </p:txBody>
      </p:sp>
      <p:pic>
        <p:nvPicPr>
          <p:cNvPr id="3" name="Picture 2" descr="A person sitting in a room&#10;&#10;Description automatically generated">
            <a:extLst>
              <a:ext uri="{FF2B5EF4-FFF2-40B4-BE49-F238E27FC236}">
                <a16:creationId xmlns:a16="http://schemas.microsoft.com/office/drawing/2014/main" xmlns="" id="{8DB97105-965C-4741-982F-4DB799F59349}"/>
              </a:ext>
            </a:extLst>
          </p:cNvPr>
          <p:cNvPicPr>
            <a:picLocks noChangeAspect="1"/>
          </p:cNvPicPr>
          <p:nvPr/>
        </p:nvPicPr>
        <p:blipFill>
          <a:blip r:embed="rId3"/>
          <a:stretch>
            <a:fillRect/>
          </a:stretch>
        </p:blipFill>
        <p:spPr>
          <a:xfrm rot="5400000">
            <a:off x="8219592" y="3063875"/>
            <a:ext cx="4025152" cy="3290048"/>
          </a:xfrm>
          <a:prstGeom prst="rect">
            <a:avLst/>
          </a:prstGeom>
        </p:spPr>
      </p:pic>
    </p:spTree>
    <p:extLst>
      <p:ext uri="{BB962C8B-B14F-4D97-AF65-F5344CB8AC3E}">
        <p14:creationId xmlns:p14="http://schemas.microsoft.com/office/powerpoint/2010/main" val="11244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en-US" sz="5400" dirty="0"/>
              <a:t>Effective</a:t>
            </a:r>
            <a:r>
              <a:rPr lang="en-US" sz="5000" dirty="0"/>
              <a:t> Practices </a:t>
            </a:r>
            <a:br>
              <a:rPr lang="en-US" sz="5000" dirty="0"/>
            </a:br>
            <a:r>
              <a:rPr lang="en-US" sz="5400" dirty="0">
                <a:solidFill>
                  <a:srgbClr val="F4E2C5"/>
                </a:solidFill>
              </a:rPr>
              <a:t>Instruction</a:t>
            </a:r>
            <a:endParaRPr sz="5000" dirty="0"/>
          </a:p>
        </p:txBody>
      </p:sp>
      <p:sp>
        <p:nvSpPr>
          <p:cNvPr id="180" name="Google Shape;180;p10"/>
          <p:cNvSpPr txBox="1">
            <a:spLocks noGrp="1"/>
          </p:cNvSpPr>
          <p:nvPr>
            <p:ph type="body" idx="1"/>
          </p:nvPr>
        </p:nvSpPr>
        <p:spPr>
          <a:xfrm>
            <a:off x="4570750" y="2586704"/>
            <a:ext cx="7621250" cy="4148903"/>
          </a:xfrm>
          <a:prstGeom prst="rect">
            <a:avLst/>
          </a:prstGeom>
          <a:noFill/>
          <a:ln>
            <a:noFill/>
          </a:ln>
        </p:spPr>
        <p:txBody>
          <a:bodyPr spcFirstLastPara="1" wrap="square" lIns="91425" tIns="45700" rIns="91425" bIns="45700" anchor="t" anchorCtr="0">
            <a:noAutofit/>
          </a:bodyPr>
          <a:lstStyle/>
          <a:p>
            <a:pPr marL="88900" lvl="0" indent="0" algn="ctr" rtl="0">
              <a:lnSpc>
                <a:spcPct val="100000"/>
              </a:lnSpc>
              <a:spcBef>
                <a:spcPts val="0"/>
              </a:spcBef>
              <a:spcAft>
                <a:spcPts val="0"/>
              </a:spcAft>
              <a:buSzPts val="2200"/>
            </a:pPr>
            <a:r>
              <a:rPr lang="en-US" sz="2200" b="1" dirty="0"/>
              <a:t>Supportive and Inclusive</a:t>
            </a:r>
            <a:br>
              <a:rPr lang="en-US" sz="2200" b="1" dirty="0"/>
            </a:br>
            <a:endParaRPr lang="en-US" sz="2200" b="1" dirty="0">
              <a:solidFill>
                <a:srgbClr val="3F3F3F"/>
              </a:solidFill>
            </a:endParaRPr>
          </a:p>
          <a:p>
            <a:pPr indent="-368300">
              <a:lnSpc>
                <a:spcPct val="100000"/>
              </a:lnSpc>
              <a:spcBef>
                <a:spcPts val="0"/>
              </a:spcBef>
              <a:buSzPts val="2200"/>
              <a:buFont typeface="Arial"/>
              <a:buChar char="●"/>
            </a:pPr>
            <a:r>
              <a:rPr lang="en-US" sz="2200" dirty="0"/>
              <a:t>Steering Committee</a:t>
            </a:r>
          </a:p>
          <a:p>
            <a:pPr indent="-368300">
              <a:lnSpc>
                <a:spcPct val="100000"/>
              </a:lnSpc>
              <a:spcBef>
                <a:spcPts val="0"/>
              </a:spcBef>
              <a:buSzPts val="2200"/>
              <a:buFont typeface="Arial"/>
              <a:buChar char="●"/>
            </a:pPr>
            <a:r>
              <a:rPr lang="en-US" sz="2200" dirty="0"/>
              <a:t>Faculty meetings to gather input</a:t>
            </a:r>
            <a:endParaRPr lang="en-US" sz="2200" dirty="0">
              <a:solidFill>
                <a:srgbClr val="3F3F3F"/>
              </a:solidFill>
            </a:endParaRPr>
          </a:p>
          <a:p>
            <a:pPr indent="-368300">
              <a:lnSpc>
                <a:spcPct val="100000"/>
              </a:lnSpc>
              <a:spcBef>
                <a:spcPts val="0"/>
              </a:spcBef>
              <a:buSzPts val="2200"/>
              <a:buFont typeface="Arial"/>
              <a:buChar char="●"/>
            </a:pPr>
            <a:r>
              <a:rPr lang="en-US" sz="2200" dirty="0"/>
              <a:t>Faculty Handbook and Corrections Training</a:t>
            </a:r>
          </a:p>
          <a:p>
            <a:pPr indent="-368300">
              <a:lnSpc>
                <a:spcPct val="100000"/>
              </a:lnSpc>
              <a:spcBef>
                <a:spcPts val="0"/>
              </a:spcBef>
              <a:buSzPts val="2200"/>
              <a:buFont typeface="Arial"/>
              <a:buChar char="●"/>
            </a:pPr>
            <a:r>
              <a:rPr lang="en-US" sz="2200" dirty="0"/>
              <a:t>Support navigating two worlds of corrections and CA community college</a:t>
            </a:r>
          </a:p>
          <a:p>
            <a:pPr indent="-368300">
              <a:lnSpc>
                <a:spcPct val="100000"/>
              </a:lnSpc>
              <a:spcBef>
                <a:spcPts val="0"/>
              </a:spcBef>
              <a:buSzPts val="2200"/>
              <a:buFont typeface="Arial"/>
              <a:buChar char="●"/>
            </a:pPr>
            <a:r>
              <a:rPr lang="en-US" sz="2200" dirty="0">
                <a:solidFill>
                  <a:srgbClr val="3F3F3F"/>
                </a:solidFill>
              </a:rPr>
              <a:t>Accommodating and flexible with instructor needs</a:t>
            </a:r>
            <a:endParaRPr lang="en-US" sz="2200" dirty="0"/>
          </a:p>
          <a:p>
            <a:pPr indent="-368300">
              <a:lnSpc>
                <a:spcPct val="100000"/>
              </a:lnSpc>
              <a:spcBef>
                <a:spcPts val="0"/>
              </a:spcBef>
              <a:buSzPts val="2200"/>
              <a:buFont typeface="Arial"/>
              <a:buChar char="●"/>
            </a:pPr>
            <a:r>
              <a:rPr lang="en-US" sz="2200" dirty="0">
                <a:solidFill>
                  <a:srgbClr val="3F3F3F"/>
                </a:solidFill>
              </a:rPr>
              <a:t>Regular communication</a:t>
            </a:r>
          </a:p>
          <a:p>
            <a:pPr indent="-368300">
              <a:lnSpc>
                <a:spcPct val="100000"/>
              </a:lnSpc>
              <a:spcBef>
                <a:spcPts val="0"/>
              </a:spcBef>
              <a:buSzPts val="2200"/>
              <a:buFont typeface="Arial"/>
              <a:buChar char="●"/>
            </a:pPr>
            <a:r>
              <a:rPr lang="en-US" sz="2200" dirty="0">
                <a:solidFill>
                  <a:srgbClr val="3F3F3F"/>
                </a:solidFill>
              </a:rPr>
              <a:t>Course development support</a:t>
            </a:r>
            <a:endParaRPr lang="en-US" sz="2200" dirty="0"/>
          </a:p>
          <a:p>
            <a:pPr indent="-368300">
              <a:lnSpc>
                <a:spcPct val="100000"/>
              </a:lnSpc>
              <a:spcBef>
                <a:spcPts val="0"/>
              </a:spcBef>
              <a:buSzPts val="2200"/>
              <a:buFont typeface="Arial"/>
              <a:buChar char="●"/>
            </a:pPr>
            <a:r>
              <a:rPr lang="en-US" sz="2200" dirty="0">
                <a:solidFill>
                  <a:srgbClr val="3F3F3F"/>
                </a:solidFill>
              </a:rPr>
              <a:t>Travel opportunities for tutoring</a:t>
            </a:r>
            <a:endParaRPr lang="en-US" sz="2200" dirty="0"/>
          </a:p>
          <a:p>
            <a:pPr indent="-368300">
              <a:lnSpc>
                <a:spcPct val="100000"/>
              </a:lnSpc>
              <a:spcBef>
                <a:spcPts val="0"/>
              </a:spcBef>
              <a:buSzPts val="2200"/>
              <a:buFont typeface="Arial"/>
              <a:buChar char="●"/>
            </a:pPr>
            <a:r>
              <a:rPr lang="en-US" sz="2200" dirty="0">
                <a:solidFill>
                  <a:srgbClr val="3F3F3F"/>
                </a:solidFill>
              </a:rPr>
              <a:t>Marco Polo app </a:t>
            </a:r>
            <a:endParaRPr sz="2200" dirty="0"/>
          </a:p>
        </p:txBody>
      </p:sp>
      <p:sp>
        <p:nvSpPr>
          <p:cNvPr id="182" name="Google Shape;182;p10"/>
          <p:cNvSpPr txBox="1">
            <a:spLocks noGrp="1"/>
          </p:cNvSpPr>
          <p:nvPr>
            <p:ph type="sldNum" idx="12"/>
          </p:nvPr>
        </p:nvSpPr>
        <p:spPr>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16</a:t>
            </a:fld>
            <a:endParaRPr/>
          </a:p>
        </p:txBody>
      </p:sp>
      <p:pic>
        <p:nvPicPr>
          <p:cNvPr id="3" name="Picture 2" descr="A room that has a sign on a wall&#10;&#10;Description automatically generated">
            <a:extLst>
              <a:ext uri="{FF2B5EF4-FFF2-40B4-BE49-F238E27FC236}">
                <a16:creationId xmlns:a16="http://schemas.microsoft.com/office/drawing/2014/main" xmlns="" id="{52444BC6-FEE4-0B49-BB6B-C90BA5E93AA6}"/>
              </a:ext>
            </a:extLst>
          </p:cNvPr>
          <p:cNvPicPr>
            <a:picLocks noChangeAspect="1"/>
          </p:cNvPicPr>
          <p:nvPr/>
        </p:nvPicPr>
        <p:blipFill>
          <a:blip r:embed="rId3"/>
          <a:stretch>
            <a:fillRect/>
          </a:stretch>
        </p:blipFill>
        <p:spPr>
          <a:xfrm rot="5400000">
            <a:off x="123866" y="2848363"/>
            <a:ext cx="4043082" cy="3519768"/>
          </a:xfrm>
          <a:prstGeom prst="rect">
            <a:avLst/>
          </a:prstGeom>
        </p:spPr>
      </p:pic>
    </p:spTree>
    <p:extLst>
      <p:ext uri="{BB962C8B-B14F-4D97-AF65-F5344CB8AC3E}">
        <p14:creationId xmlns:p14="http://schemas.microsoft.com/office/powerpoint/2010/main" val="1714051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8"/>
          <p:cNvSpPr txBox="1">
            <a:spLocks noGrp="1"/>
          </p:cNvSpPr>
          <p:nvPr>
            <p:ph type="title"/>
          </p:nvPr>
        </p:nvSpPr>
        <p:spPr>
          <a:xfrm>
            <a:off x="815926" y="5176909"/>
            <a:ext cx="10547847" cy="150524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400"/>
              <a:buFont typeface="Palatino"/>
              <a:buNone/>
            </a:pPr>
            <a:r>
              <a:rPr lang="en-US"/>
              <a:t>How Are We Adjusting?</a:t>
            </a:r>
            <a:endParaRPr/>
          </a:p>
        </p:txBody>
      </p:sp>
    </p:spTree>
    <p:extLst>
      <p:ext uri="{BB962C8B-B14F-4D97-AF65-F5344CB8AC3E}">
        <p14:creationId xmlns:p14="http://schemas.microsoft.com/office/powerpoint/2010/main" val="137233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0"/>
          <p:cNvSpPr txBox="1">
            <a:spLocks noGrp="1"/>
          </p:cNvSpPr>
          <p:nvPr>
            <p:ph type="title"/>
          </p:nvPr>
        </p:nvSpPr>
        <p:spPr>
          <a:xfrm>
            <a:off x="247135" y="1335091"/>
            <a:ext cx="3583461" cy="161199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Palatino"/>
              <a:buNone/>
            </a:pPr>
            <a:r>
              <a:rPr lang="en-US" dirty="0">
                <a:solidFill>
                  <a:schemeClr val="bg2"/>
                </a:solidFill>
              </a:rPr>
              <a:t>COVID-19</a:t>
            </a:r>
            <a:br>
              <a:rPr lang="en-US" dirty="0">
                <a:solidFill>
                  <a:schemeClr val="bg2"/>
                </a:solidFill>
              </a:rPr>
            </a:br>
            <a:r>
              <a:rPr lang="en-US" dirty="0">
                <a:solidFill>
                  <a:schemeClr val="bg2"/>
                </a:solidFill>
              </a:rPr>
              <a:t>Hurdles</a:t>
            </a:r>
            <a:endParaRPr dirty="0">
              <a:solidFill>
                <a:schemeClr val="bg2"/>
              </a:solidFill>
            </a:endParaRPr>
          </a:p>
        </p:txBody>
      </p:sp>
      <p:sp>
        <p:nvSpPr>
          <p:cNvPr id="248" name="Google Shape;248;p20"/>
          <p:cNvSpPr txBox="1">
            <a:spLocks noGrp="1"/>
          </p:cNvSpPr>
          <p:nvPr>
            <p:ph type="body" idx="1"/>
          </p:nvPr>
        </p:nvSpPr>
        <p:spPr>
          <a:xfrm>
            <a:off x="4466592" y="601736"/>
            <a:ext cx="6902995" cy="5754614"/>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100000"/>
              </a:lnSpc>
              <a:spcBef>
                <a:spcPts val="0"/>
              </a:spcBef>
              <a:spcAft>
                <a:spcPts val="0"/>
              </a:spcAft>
              <a:buClr>
                <a:srgbClr val="3F3F3F"/>
              </a:buClr>
              <a:buSzPts val="2590"/>
              <a:buFont typeface="Arial"/>
              <a:buNone/>
            </a:pPr>
            <a:r>
              <a:rPr lang="en-US" sz="2590" dirty="0"/>
              <a:t>How are we removing the hurdles:</a:t>
            </a:r>
          </a:p>
          <a:p>
            <a:pPr marL="0" marR="0" lvl="0" indent="0" algn="l" rtl="0">
              <a:lnSpc>
                <a:spcPct val="100000"/>
              </a:lnSpc>
              <a:spcBef>
                <a:spcPts val="0"/>
              </a:spcBef>
              <a:spcAft>
                <a:spcPts val="0"/>
              </a:spcAft>
              <a:buClr>
                <a:srgbClr val="3F3F3F"/>
              </a:buClr>
              <a:buSzPts val="2590"/>
              <a:buFont typeface="Arial"/>
              <a:buNone/>
            </a:pPr>
            <a:endParaRPr dirty="0"/>
          </a:p>
          <a:p>
            <a:pPr marL="457200" lvl="0" indent="-457200" algn="l" rtl="0">
              <a:lnSpc>
                <a:spcPct val="100000"/>
              </a:lnSpc>
              <a:spcBef>
                <a:spcPts val="1000"/>
              </a:spcBef>
              <a:spcAft>
                <a:spcPts val="0"/>
              </a:spcAft>
              <a:buClr>
                <a:srgbClr val="3F3F3F"/>
              </a:buClr>
              <a:buSzPts val="2590"/>
              <a:buFont typeface="Arial"/>
              <a:buChar char="•"/>
            </a:pPr>
            <a:r>
              <a:rPr lang="en-US" sz="2590" dirty="0"/>
              <a:t>Consistent communication</a:t>
            </a:r>
            <a:endParaRPr dirty="0"/>
          </a:p>
          <a:p>
            <a:pPr marL="457200" lvl="0" indent="-457200" algn="l" rtl="0">
              <a:lnSpc>
                <a:spcPct val="100000"/>
              </a:lnSpc>
              <a:spcBef>
                <a:spcPts val="1000"/>
              </a:spcBef>
              <a:spcAft>
                <a:spcPts val="0"/>
              </a:spcAft>
              <a:buClr>
                <a:srgbClr val="3F3F3F"/>
              </a:buClr>
              <a:buSzPts val="2590"/>
              <a:buFont typeface="Arial"/>
              <a:buChar char="•"/>
            </a:pPr>
            <a:r>
              <a:rPr lang="en-US" sz="2590" dirty="0"/>
              <a:t>Decreasing turnaround time by scanning course material and all office hour forms to our faculty</a:t>
            </a:r>
          </a:p>
          <a:p>
            <a:pPr marL="457200" lvl="0" indent="-457200" algn="l" rtl="0">
              <a:lnSpc>
                <a:spcPct val="100000"/>
              </a:lnSpc>
              <a:spcBef>
                <a:spcPts val="1000"/>
              </a:spcBef>
              <a:spcAft>
                <a:spcPts val="0"/>
              </a:spcAft>
              <a:buClr>
                <a:srgbClr val="3F3F3F"/>
              </a:buClr>
              <a:buSzPts val="2590"/>
              <a:buFont typeface="Arial"/>
              <a:buChar char="•"/>
            </a:pPr>
            <a:r>
              <a:rPr lang="en-US" sz="2590" dirty="0"/>
              <a:t>Send feedback quickly to Education Coordinators</a:t>
            </a:r>
            <a:endParaRPr dirty="0"/>
          </a:p>
          <a:p>
            <a:pPr marL="457200" lvl="0" indent="-457200" algn="l" rtl="0">
              <a:lnSpc>
                <a:spcPct val="100000"/>
              </a:lnSpc>
              <a:spcBef>
                <a:spcPts val="1000"/>
              </a:spcBef>
              <a:spcAft>
                <a:spcPts val="0"/>
              </a:spcAft>
              <a:buClr>
                <a:srgbClr val="3F3F3F"/>
              </a:buClr>
              <a:buSzPts val="2590"/>
              <a:buFont typeface="Arial"/>
              <a:buChar char="•"/>
            </a:pPr>
            <a:r>
              <a:rPr lang="en-US" sz="2590" dirty="0"/>
              <a:t>Knowing Education Coordinator’s schedule allows us to send emails the day before their shift with inquiries </a:t>
            </a:r>
            <a:endParaRPr dirty="0"/>
          </a:p>
          <a:p>
            <a:pPr marL="457200" lvl="0" indent="-457200" algn="l" rtl="0">
              <a:lnSpc>
                <a:spcPct val="100000"/>
              </a:lnSpc>
              <a:spcBef>
                <a:spcPts val="1000"/>
              </a:spcBef>
              <a:spcAft>
                <a:spcPts val="0"/>
              </a:spcAft>
              <a:buClr>
                <a:srgbClr val="3F3F3F"/>
              </a:buClr>
              <a:buSzPts val="2590"/>
              <a:buFont typeface="Arial"/>
              <a:buChar char="•"/>
            </a:pPr>
            <a:r>
              <a:rPr lang="en-US" sz="2590" dirty="0"/>
              <a:t>Consistent positive regard for our students in all communication</a:t>
            </a:r>
            <a:endParaRPr sz="2590" dirty="0"/>
          </a:p>
          <a:p>
            <a:pPr marL="457200" lvl="0" indent="-457200" algn="l" rtl="0">
              <a:lnSpc>
                <a:spcPct val="100000"/>
              </a:lnSpc>
              <a:spcBef>
                <a:spcPts val="1000"/>
              </a:spcBef>
              <a:spcAft>
                <a:spcPts val="0"/>
              </a:spcAft>
              <a:buSzPts val="2590"/>
              <a:buChar char="•"/>
            </a:pPr>
            <a:r>
              <a:rPr lang="en-US" sz="2590" dirty="0"/>
              <a:t>Midterm and Final redesign </a:t>
            </a:r>
          </a:p>
          <a:p>
            <a:pPr marL="457200" lvl="0" indent="-457200" algn="l" rtl="0">
              <a:lnSpc>
                <a:spcPct val="100000"/>
              </a:lnSpc>
              <a:spcBef>
                <a:spcPts val="1000"/>
              </a:spcBef>
              <a:spcAft>
                <a:spcPts val="0"/>
              </a:spcAft>
              <a:buSzPts val="2590"/>
              <a:buChar char="•"/>
            </a:pPr>
            <a:r>
              <a:rPr lang="en-US" sz="2590" dirty="0"/>
              <a:t>Communication, Collaboration, Consistency</a:t>
            </a:r>
            <a:endParaRPr sz="2590" dirty="0"/>
          </a:p>
        </p:txBody>
      </p:sp>
      <p:sp>
        <p:nvSpPr>
          <p:cNvPr id="249" name="Google Shape;249;p20"/>
          <p:cNvSpPr txBox="1">
            <a:spLocks noGrp="1"/>
          </p:cNvSpPr>
          <p:nvPr>
            <p:ph type="body" idx="2"/>
          </p:nvPr>
        </p:nvSpPr>
        <p:spPr>
          <a:xfrm>
            <a:off x="267917" y="2947086"/>
            <a:ext cx="3583461" cy="2533135"/>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rmAutofit/>
          </a:bodyPr>
          <a:lstStyle/>
          <a:p>
            <a:pPr marL="457200" lvl="0" indent="-457200" algn="l" rtl="0">
              <a:lnSpc>
                <a:spcPct val="70000"/>
              </a:lnSpc>
              <a:spcBef>
                <a:spcPts val="0"/>
              </a:spcBef>
              <a:spcAft>
                <a:spcPts val="0"/>
              </a:spcAft>
              <a:buClr>
                <a:schemeClr val="bg2"/>
              </a:buClr>
              <a:buSzPts val="1820"/>
              <a:buFont typeface="Arial"/>
              <a:buChar char="•"/>
            </a:pPr>
            <a:r>
              <a:rPr lang="en-US" sz="1820" dirty="0">
                <a:solidFill>
                  <a:schemeClr val="bg2"/>
                </a:solidFill>
              </a:rPr>
              <a:t>No student contact</a:t>
            </a:r>
            <a:endParaRPr dirty="0">
              <a:solidFill>
                <a:schemeClr val="bg2"/>
              </a:solidFill>
            </a:endParaRPr>
          </a:p>
          <a:p>
            <a:pPr marL="457200" lvl="0" indent="-457200" algn="l" rtl="0">
              <a:lnSpc>
                <a:spcPct val="70000"/>
              </a:lnSpc>
              <a:spcBef>
                <a:spcPts val="1000"/>
              </a:spcBef>
              <a:spcAft>
                <a:spcPts val="0"/>
              </a:spcAft>
              <a:buClr>
                <a:schemeClr val="bg2"/>
              </a:buClr>
              <a:buSzPts val="1820"/>
              <a:buFont typeface="Arial"/>
              <a:buChar char="•"/>
            </a:pPr>
            <a:r>
              <a:rPr lang="en-US" sz="1820" dirty="0">
                <a:solidFill>
                  <a:schemeClr val="bg2"/>
                </a:solidFill>
              </a:rPr>
              <a:t>Increased turnaround times</a:t>
            </a:r>
            <a:endParaRPr dirty="0">
              <a:solidFill>
                <a:schemeClr val="bg2"/>
              </a:solidFill>
            </a:endParaRPr>
          </a:p>
          <a:p>
            <a:pPr marL="457200" lvl="0" indent="-457200" algn="l" rtl="0">
              <a:lnSpc>
                <a:spcPct val="70000"/>
              </a:lnSpc>
              <a:spcBef>
                <a:spcPts val="1000"/>
              </a:spcBef>
              <a:spcAft>
                <a:spcPts val="0"/>
              </a:spcAft>
              <a:buClr>
                <a:schemeClr val="bg2"/>
              </a:buClr>
              <a:buSzPts val="1820"/>
              <a:buFont typeface="Arial"/>
              <a:buChar char="•"/>
            </a:pPr>
            <a:r>
              <a:rPr lang="en-US" sz="1820" dirty="0">
                <a:solidFill>
                  <a:schemeClr val="bg2"/>
                </a:solidFill>
              </a:rPr>
              <a:t>Decreased presence on prison grounds and the college</a:t>
            </a:r>
            <a:endParaRPr dirty="0">
              <a:solidFill>
                <a:schemeClr val="bg2"/>
              </a:solidFill>
            </a:endParaRPr>
          </a:p>
          <a:p>
            <a:pPr marL="457200" lvl="0" indent="-457200" algn="l" rtl="0">
              <a:lnSpc>
                <a:spcPct val="70000"/>
              </a:lnSpc>
              <a:spcBef>
                <a:spcPts val="1000"/>
              </a:spcBef>
              <a:spcAft>
                <a:spcPts val="0"/>
              </a:spcAft>
              <a:buClr>
                <a:schemeClr val="bg2"/>
              </a:buClr>
              <a:buSzPts val="1820"/>
              <a:buFont typeface="Arial"/>
              <a:buChar char="•"/>
            </a:pPr>
            <a:r>
              <a:rPr lang="en-US" sz="1820" dirty="0">
                <a:solidFill>
                  <a:schemeClr val="bg2"/>
                </a:solidFill>
              </a:rPr>
              <a:t>Increased vulnerability for our students</a:t>
            </a:r>
            <a:endParaRPr dirty="0">
              <a:solidFill>
                <a:schemeClr val="bg2"/>
              </a:solidFill>
            </a:endParaRPr>
          </a:p>
          <a:p>
            <a:pPr marL="457200" lvl="0" indent="-457200" algn="l" rtl="0">
              <a:lnSpc>
                <a:spcPct val="70000"/>
              </a:lnSpc>
              <a:spcBef>
                <a:spcPts val="1000"/>
              </a:spcBef>
              <a:spcAft>
                <a:spcPts val="0"/>
              </a:spcAft>
              <a:buClr>
                <a:schemeClr val="bg2"/>
              </a:buClr>
              <a:buSzPts val="1820"/>
              <a:buFont typeface="Arial"/>
              <a:buChar char="•"/>
            </a:pPr>
            <a:r>
              <a:rPr lang="en-US" sz="1820" dirty="0">
                <a:solidFill>
                  <a:schemeClr val="bg2"/>
                </a:solidFill>
              </a:rPr>
              <a:t>Quarantining materials</a:t>
            </a:r>
            <a:endParaRPr dirty="0">
              <a:solidFill>
                <a:schemeClr val="bg2"/>
              </a:solidFill>
            </a:endParaRPr>
          </a:p>
          <a:p>
            <a:pPr marL="457200" lvl="0" indent="-457200" algn="l" rtl="0">
              <a:lnSpc>
                <a:spcPct val="70000"/>
              </a:lnSpc>
              <a:spcBef>
                <a:spcPts val="1000"/>
              </a:spcBef>
              <a:spcAft>
                <a:spcPts val="0"/>
              </a:spcAft>
              <a:buClr>
                <a:schemeClr val="bg2"/>
              </a:buClr>
              <a:buSzPts val="1820"/>
              <a:buFont typeface="Arial"/>
              <a:buChar char="•"/>
            </a:pPr>
            <a:r>
              <a:rPr lang="en-US" sz="1820" dirty="0">
                <a:solidFill>
                  <a:schemeClr val="bg2"/>
                </a:solidFill>
              </a:rPr>
              <a:t>Testing limitations</a:t>
            </a:r>
            <a:endParaRPr dirty="0">
              <a:solidFill>
                <a:schemeClr val="bg2"/>
              </a:solidFill>
            </a:endParaRPr>
          </a:p>
          <a:p>
            <a:pPr marL="0" lvl="0" indent="0" algn="ctr" rtl="0">
              <a:lnSpc>
                <a:spcPct val="70000"/>
              </a:lnSpc>
              <a:spcBef>
                <a:spcPts val="1000"/>
              </a:spcBef>
              <a:spcAft>
                <a:spcPts val="0"/>
              </a:spcAft>
              <a:buClr>
                <a:schemeClr val="lt2"/>
              </a:buClr>
              <a:buSzPts val="1820"/>
              <a:buNone/>
            </a:pPr>
            <a:endParaRPr sz="1820" dirty="0">
              <a:solidFill>
                <a:schemeClr val="bg2"/>
              </a:solidFill>
            </a:endParaRPr>
          </a:p>
        </p:txBody>
      </p:sp>
      <p:sp>
        <p:nvSpPr>
          <p:cNvPr id="250" name="Google Shape;250;p20"/>
          <p:cNvSpPr txBox="1">
            <a:spLocks noGrp="1"/>
          </p:cNvSpPr>
          <p:nvPr>
            <p:ph type="sldNum" idx="12"/>
          </p:nvPr>
        </p:nvSpPr>
        <p:spPr>
          <a:xfrm>
            <a:off x="8290207" y="6356350"/>
            <a:ext cx="2743200" cy="365125"/>
          </a:xfrm>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18</a:t>
            </a:fld>
            <a:endParaRPr/>
          </a:p>
        </p:txBody>
      </p:sp>
    </p:spTree>
    <p:extLst>
      <p:ext uri="{BB962C8B-B14F-4D97-AF65-F5344CB8AC3E}">
        <p14:creationId xmlns:p14="http://schemas.microsoft.com/office/powerpoint/2010/main" val="1413946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1"/>
          <p:cNvSpPr txBox="1">
            <a:spLocks noGrp="1"/>
          </p:cNvSpPr>
          <p:nvPr>
            <p:ph type="title"/>
          </p:nvPr>
        </p:nvSpPr>
        <p:spPr>
          <a:xfrm>
            <a:off x="396405" y="1316483"/>
            <a:ext cx="3284959" cy="1611900"/>
          </a:xfrm>
          <a:prstGeom prst="rect">
            <a:avLst/>
          </a:prstGeom>
          <a:noFill/>
          <a:ln>
            <a:noFill/>
          </a:ln>
        </p:spPr>
        <p:txBody>
          <a:bodyPr spcFirstLastPara="1" wrap="square" lIns="91425" tIns="45700" rIns="91425" bIns="45700" anchor="b" anchorCtr="0">
            <a:normAutofit/>
          </a:bodyPr>
          <a:lstStyle/>
          <a:p>
            <a:pPr marL="0" lvl="0" indent="0" rtl="0">
              <a:lnSpc>
                <a:spcPct val="90000"/>
              </a:lnSpc>
              <a:spcBef>
                <a:spcPts val="0"/>
              </a:spcBef>
              <a:spcAft>
                <a:spcPts val="0"/>
              </a:spcAft>
              <a:buClr>
                <a:srgbClr val="532E11"/>
              </a:buClr>
              <a:buSzPts val="3600"/>
              <a:buFont typeface="Palatino"/>
              <a:buNone/>
            </a:pPr>
            <a:r>
              <a:rPr lang="en-US" dirty="0"/>
              <a:t>What our students are saying</a:t>
            </a:r>
            <a:endParaRPr dirty="0"/>
          </a:p>
        </p:txBody>
      </p:sp>
      <p:sp>
        <p:nvSpPr>
          <p:cNvPr id="256" name="Google Shape;256;p21"/>
          <p:cNvSpPr txBox="1">
            <a:spLocks noGrp="1"/>
          </p:cNvSpPr>
          <p:nvPr>
            <p:ph type="body" idx="1"/>
          </p:nvPr>
        </p:nvSpPr>
        <p:spPr>
          <a:xfrm>
            <a:off x="4360759" y="1093500"/>
            <a:ext cx="6672600" cy="4671000"/>
          </a:xfrm>
          <a:prstGeom prst="rect">
            <a:avLst/>
          </a:prstGeom>
          <a:noFill/>
          <a:ln>
            <a:noFill/>
          </a:ln>
        </p:spPr>
        <p:txBody>
          <a:bodyPr spcFirstLastPara="1" wrap="square" lIns="91425" tIns="45700" rIns="91425" bIns="45700" anchor="t" anchorCtr="0">
            <a:normAutofit lnSpcReduction="10000"/>
          </a:bodyPr>
          <a:lstStyle/>
          <a:p>
            <a:pPr marL="370149" lvl="0" indent="-242939" algn="l" rtl="0">
              <a:lnSpc>
                <a:spcPct val="95000"/>
              </a:lnSpc>
              <a:spcBef>
                <a:spcPts val="0"/>
              </a:spcBef>
              <a:spcAft>
                <a:spcPts val="0"/>
              </a:spcAft>
              <a:buClr>
                <a:srgbClr val="777775"/>
              </a:buClr>
              <a:buSzPts val="2200"/>
              <a:buNone/>
            </a:pPr>
            <a:r>
              <a:rPr lang="en-US" sz="2200" dirty="0"/>
              <a:t>“The higher learning comes as a personal goal that I never thought I would achieve or even try.  Even though I'm incarcerated, it does not mean I don’t want to better myself to become a better member of society upon my release.”</a:t>
            </a:r>
            <a:endParaRPr sz="2200" dirty="0"/>
          </a:p>
          <a:p>
            <a:pPr marL="0" lvl="0" indent="0" algn="l" rtl="0">
              <a:lnSpc>
                <a:spcPct val="95000"/>
              </a:lnSpc>
              <a:spcBef>
                <a:spcPts val="800"/>
              </a:spcBef>
              <a:spcAft>
                <a:spcPts val="0"/>
              </a:spcAft>
              <a:buClr>
                <a:srgbClr val="777775"/>
              </a:buClr>
              <a:buSzPts val="1518"/>
              <a:buNone/>
            </a:pPr>
            <a:endParaRPr sz="2200" dirty="0"/>
          </a:p>
          <a:p>
            <a:pPr marL="370149" lvl="0" indent="-242939" algn="l" rtl="0">
              <a:lnSpc>
                <a:spcPct val="95000"/>
              </a:lnSpc>
              <a:spcBef>
                <a:spcPts val="800"/>
              </a:spcBef>
              <a:spcAft>
                <a:spcPts val="0"/>
              </a:spcAft>
              <a:buClr>
                <a:srgbClr val="777775"/>
              </a:buClr>
              <a:buSzPts val="2200"/>
              <a:buNone/>
            </a:pPr>
            <a:r>
              <a:rPr lang="en-US" sz="2200" dirty="0"/>
              <a:t>“It gives those locked up an opportunity to turn their lives around and focus on becoming a productive member of society.”</a:t>
            </a:r>
            <a:endParaRPr sz="2200" dirty="0"/>
          </a:p>
          <a:p>
            <a:pPr marL="0" lvl="0" indent="0" algn="l" rtl="0">
              <a:lnSpc>
                <a:spcPct val="95000"/>
              </a:lnSpc>
              <a:spcBef>
                <a:spcPts val="800"/>
              </a:spcBef>
              <a:spcAft>
                <a:spcPts val="0"/>
              </a:spcAft>
              <a:buClr>
                <a:srgbClr val="777775"/>
              </a:buClr>
              <a:buSzPts val="1518"/>
              <a:buNone/>
            </a:pPr>
            <a:endParaRPr sz="2200" dirty="0"/>
          </a:p>
          <a:p>
            <a:pPr marL="370149" lvl="0" indent="-242939" algn="l" rtl="0">
              <a:lnSpc>
                <a:spcPct val="95000"/>
              </a:lnSpc>
              <a:spcBef>
                <a:spcPts val="800"/>
              </a:spcBef>
              <a:spcAft>
                <a:spcPts val="0"/>
              </a:spcAft>
              <a:buClr>
                <a:srgbClr val="777775"/>
              </a:buClr>
              <a:buSzPts val="2200"/>
              <a:buNone/>
            </a:pPr>
            <a:r>
              <a:rPr lang="en-US" sz="2200" dirty="0"/>
              <a:t>“Supports our educational goals and assists students with books and materials, which would keep many students from obtaining an education any other way.”</a:t>
            </a:r>
            <a:endParaRPr sz="2200" dirty="0"/>
          </a:p>
          <a:p>
            <a:pPr marL="228600" lvl="0" indent="-144780" algn="l" rtl="0">
              <a:lnSpc>
                <a:spcPct val="70000"/>
              </a:lnSpc>
              <a:spcBef>
                <a:spcPts val="1000"/>
              </a:spcBef>
              <a:spcAft>
                <a:spcPts val="0"/>
              </a:spcAft>
              <a:buClr>
                <a:srgbClr val="3F3F3F"/>
              </a:buClr>
              <a:buSzPts val="1320"/>
              <a:buNone/>
            </a:pPr>
            <a:endParaRPr sz="1320" dirty="0"/>
          </a:p>
        </p:txBody>
      </p:sp>
      <p:pic>
        <p:nvPicPr>
          <p:cNvPr id="257" name="Google Shape;257;p21"/>
          <p:cNvPicPr preferRelativeResize="0">
            <a:picLocks noGrp="1"/>
          </p:cNvPicPr>
          <p:nvPr>
            <p:ph type="body" idx="2"/>
          </p:nvPr>
        </p:nvPicPr>
        <p:blipFill rotWithShape="1">
          <a:blip r:embed="rId3">
            <a:alphaModFix/>
          </a:blip>
          <a:srcRect l="13069" r="13067"/>
          <a:stretch/>
        </p:blipFill>
        <p:spPr>
          <a:xfrm>
            <a:off x="396405" y="2928384"/>
            <a:ext cx="3284959" cy="2613134"/>
          </a:xfrm>
          <a:prstGeom prst="rect">
            <a:avLst/>
          </a:prstGeom>
          <a:noFill/>
          <a:ln>
            <a:noFill/>
          </a:ln>
        </p:spPr>
      </p:pic>
      <p:sp>
        <p:nvSpPr>
          <p:cNvPr id="258" name="Google Shape;258;p21"/>
          <p:cNvSpPr txBox="1">
            <a:spLocks noGrp="1"/>
          </p:cNvSpPr>
          <p:nvPr>
            <p:ph type="sldNum" idx="12"/>
          </p:nvPr>
        </p:nvSpPr>
        <p:spPr>
          <a:xfrm>
            <a:off x="8290207" y="6356350"/>
            <a:ext cx="2743200" cy="365100"/>
          </a:xfrm>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19</a:t>
            </a:fld>
            <a:endParaRPr/>
          </a:p>
        </p:txBody>
      </p:sp>
    </p:spTree>
    <p:extLst>
      <p:ext uri="{BB962C8B-B14F-4D97-AF65-F5344CB8AC3E}">
        <p14:creationId xmlns:p14="http://schemas.microsoft.com/office/powerpoint/2010/main" val="1611920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3" name="Text Placeholder 2"/>
          <p:cNvSpPr>
            <a:spLocks noGrp="1"/>
          </p:cNvSpPr>
          <p:nvPr>
            <p:ph type="body" idx="1"/>
          </p:nvPr>
        </p:nvSpPr>
        <p:spPr>
          <a:xfrm>
            <a:off x="4360759" y="1112107"/>
            <a:ext cx="6672648" cy="4542735"/>
          </a:xfrm>
        </p:spPr>
        <p:txBody>
          <a:bodyPr>
            <a:normAutofit fontScale="70000" lnSpcReduction="20000"/>
          </a:bodyPr>
          <a:lstStyle/>
          <a:p>
            <a:r>
              <a:rPr lang="en-US" b="1" dirty="0" smtClean="0"/>
              <a:t>Lake Tahoe Community College</a:t>
            </a:r>
          </a:p>
          <a:p>
            <a:r>
              <a:rPr lang="en-US" dirty="0" smtClean="0"/>
              <a:t>Michelle Risdon</a:t>
            </a:r>
          </a:p>
          <a:p>
            <a:r>
              <a:rPr lang="en-US" dirty="0"/>
              <a:t>	</a:t>
            </a:r>
            <a:r>
              <a:rPr lang="en-US" dirty="0" smtClean="0"/>
              <a:t>	</a:t>
            </a:r>
            <a:r>
              <a:rPr lang="en-US" i="1" dirty="0" smtClean="0"/>
              <a:t>Vice President of Instruction</a:t>
            </a:r>
          </a:p>
          <a:p>
            <a:r>
              <a:rPr lang="en-US" dirty="0" smtClean="0"/>
              <a:t>Shane Reynolds</a:t>
            </a:r>
          </a:p>
          <a:p>
            <a:r>
              <a:rPr lang="en-US" dirty="0"/>
              <a:t>	</a:t>
            </a:r>
            <a:r>
              <a:rPr lang="en-US" dirty="0" smtClean="0"/>
              <a:t>	</a:t>
            </a:r>
            <a:r>
              <a:rPr lang="en-US" i="1" dirty="0" smtClean="0"/>
              <a:t>Director, Incarcerated Students Program</a:t>
            </a:r>
          </a:p>
          <a:p>
            <a:endParaRPr lang="en-US" dirty="0"/>
          </a:p>
          <a:p>
            <a:r>
              <a:rPr lang="en-US" b="1" dirty="0" smtClean="0"/>
              <a:t>Lassen Community College</a:t>
            </a:r>
          </a:p>
          <a:p>
            <a:r>
              <a:rPr lang="en-US" dirty="0" smtClean="0"/>
              <a:t>Dana </a:t>
            </a:r>
            <a:r>
              <a:rPr lang="en-US" dirty="0" err="1" smtClean="0"/>
              <a:t>Armeson</a:t>
            </a:r>
            <a:endParaRPr lang="en-US" dirty="0" smtClean="0"/>
          </a:p>
          <a:p>
            <a:r>
              <a:rPr lang="en-US" dirty="0"/>
              <a:t>	</a:t>
            </a:r>
            <a:r>
              <a:rPr lang="en-US" dirty="0" smtClean="0"/>
              <a:t>	</a:t>
            </a:r>
            <a:r>
              <a:rPr lang="en-US" i="1" dirty="0" smtClean="0"/>
              <a:t>Correspondence Coordinator</a:t>
            </a:r>
          </a:p>
          <a:p>
            <a:endParaRPr lang="en-US" dirty="0"/>
          </a:p>
          <a:p>
            <a:r>
              <a:rPr lang="en-US" b="1" dirty="0" smtClean="0"/>
              <a:t>ASCCC</a:t>
            </a:r>
          </a:p>
          <a:p>
            <a:r>
              <a:rPr lang="en-US" dirty="0" smtClean="0"/>
              <a:t>Cheryl </a:t>
            </a:r>
            <a:r>
              <a:rPr lang="en-US" dirty="0" err="1" smtClean="0"/>
              <a:t>Aschenbach</a:t>
            </a:r>
            <a:endParaRPr lang="en-US" dirty="0" smtClean="0"/>
          </a:p>
          <a:p>
            <a:r>
              <a:rPr lang="en-US"/>
              <a:t>	</a:t>
            </a:r>
            <a:r>
              <a:rPr lang="en-US" smtClean="0"/>
              <a:t>	</a:t>
            </a:r>
            <a:r>
              <a:rPr lang="en-US" i="1" smtClean="0"/>
              <a:t>Secretary</a:t>
            </a:r>
            <a:endParaRPr lang="en-US" i="1" dirty="0"/>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2</a:t>
            </a:fld>
            <a:endParaRPr lang="uk-UA"/>
          </a:p>
        </p:txBody>
      </p:sp>
    </p:spTree>
    <p:extLst>
      <p:ext uri="{BB962C8B-B14F-4D97-AF65-F5344CB8AC3E}">
        <p14:creationId xmlns:p14="http://schemas.microsoft.com/office/powerpoint/2010/main" val="143161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2"/>
          <p:cNvSpPr txBox="1">
            <a:spLocks noGrp="1"/>
          </p:cNvSpPr>
          <p:nvPr>
            <p:ph type="title"/>
          </p:nvPr>
        </p:nvSpPr>
        <p:spPr>
          <a:xfrm>
            <a:off x="1066801" y="403412"/>
            <a:ext cx="10058400" cy="168576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Palatino"/>
              <a:buNone/>
            </a:pPr>
            <a:r>
              <a:rPr lang="en-US"/>
              <a:t>Remember what we all are building</a:t>
            </a:r>
            <a:endParaRPr/>
          </a:p>
        </p:txBody>
      </p:sp>
      <p:pic>
        <p:nvPicPr>
          <p:cNvPr id="264" name="Google Shape;264;p22"/>
          <p:cNvPicPr preferRelativeResize="0">
            <a:picLocks noGrp="1"/>
          </p:cNvPicPr>
          <p:nvPr>
            <p:ph type="body" idx="1"/>
          </p:nvPr>
        </p:nvPicPr>
        <p:blipFill rotWithShape="1">
          <a:blip r:embed="rId3">
            <a:alphaModFix/>
          </a:blip>
          <a:srcRect/>
          <a:stretch/>
        </p:blipFill>
        <p:spPr>
          <a:xfrm>
            <a:off x="3161655" y="2624706"/>
            <a:ext cx="5462358" cy="4096769"/>
          </a:xfrm>
          <a:prstGeom prst="rect">
            <a:avLst/>
          </a:prstGeom>
          <a:noFill/>
          <a:ln>
            <a:noFill/>
          </a:ln>
        </p:spPr>
      </p:pic>
      <p:sp>
        <p:nvSpPr>
          <p:cNvPr id="265" name="Google Shape;265;p22"/>
          <p:cNvSpPr txBox="1">
            <a:spLocks noGrp="1"/>
          </p:cNvSpPr>
          <p:nvPr>
            <p:ph type="sldNum" idx="12"/>
          </p:nvPr>
        </p:nvSpPr>
        <p:spPr>
          <a:xfrm>
            <a:off x="8382000" y="6356350"/>
            <a:ext cx="2743200" cy="365125"/>
          </a:xfrm>
          <a:prstGeom prst="rect">
            <a:avLst/>
          </a:prstGeom>
          <a:noFill/>
          <a:ln>
            <a:noFill/>
          </a:ln>
        </p:spPr>
        <p:txBody>
          <a:bodyPr spcFirstLastPara="1" wrap="square" lIns="91425" tIns="45700" rIns="0"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20</a:t>
            </a:fld>
            <a:endParaRPr/>
          </a:p>
        </p:txBody>
      </p:sp>
    </p:spTree>
    <p:extLst>
      <p:ext uri="{BB962C8B-B14F-4D97-AF65-F5344CB8AC3E}">
        <p14:creationId xmlns:p14="http://schemas.microsoft.com/office/powerpoint/2010/main" val="1838819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Chancellor’s Office &amp; 5C Actions </a:t>
            </a:r>
            <a:br>
              <a:rPr lang="en-US" dirty="0" smtClean="0"/>
            </a:br>
            <a:r>
              <a:rPr lang="en-US" dirty="0" smtClean="0"/>
              <a:t>Specific to Correspondence Education</a:t>
            </a:r>
            <a:endParaRPr lang="en-US" dirty="0"/>
          </a:p>
        </p:txBody>
      </p:sp>
    </p:spTree>
    <p:extLst>
      <p:ext uri="{BB962C8B-B14F-4D97-AF65-F5344CB8AC3E}">
        <p14:creationId xmlns:p14="http://schemas.microsoft.com/office/powerpoint/2010/main" val="20152033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Title 5 Regulations</a:t>
            </a:r>
          </a:p>
        </p:txBody>
      </p:sp>
      <p:sp>
        <p:nvSpPr>
          <p:cNvPr id="3" name="Text Placeholder 2"/>
          <p:cNvSpPr>
            <a:spLocks noGrp="1"/>
          </p:cNvSpPr>
          <p:nvPr>
            <p:ph type="body" idx="1"/>
          </p:nvPr>
        </p:nvSpPr>
        <p:spPr>
          <a:xfrm>
            <a:off x="1277650" y="1798319"/>
            <a:ext cx="10058400" cy="4867175"/>
          </a:xfrm>
        </p:spPr>
        <p:txBody>
          <a:bodyPr>
            <a:normAutofit fontScale="92500"/>
          </a:bodyPr>
          <a:lstStyle/>
          <a:p>
            <a:pPr marL="114300" indent="0">
              <a:buNone/>
            </a:pPr>
            <a:r>
              <a:rPr lang="en-US" dirty="0" smtClean="0"/>
              <a:t>Previous changes to Title 5 §55204 removed correspondence as an approved method of instructor-student contact for distance education</a:t>
            </a:r>
          </a:p>
          <a:p>
            <a:pPr lvl="1"/>
            <a:r>
              <a:rPr lang="en-US" dirty="0"/>
              <a:t>E</a:t>
            </a:r>
            <a:r>
              <a:rPr lang="en-US" dirty="0" smtClean="0"/>
              <a:t>ffectively removed correspondence education as an approved method of distance education</a:t>
            </a:r>
          </a:p>
          <a:p>
            <a:pPr lvl="1"/>
            <a:r>
              <a:rPr lang="en-US" dirty="0"/>
              <a:t>C</a:t>
            </a:r>
            <a:r>
              <a:rPr lang="en-US" dirty="0" smtClean="0"/>
              <a:t>onsistent with federal CE &amp; DE definitions</a:t>
            </a:r>
          </a:p>
          <a:p>
            <a:pPr marL="114300" indent="0">
              <a:buNone/>
            </a:pPr>
            <a:r>
              <a:rPr lang="en-US" dirty="0"/>
              <a:t>In 2019-2020, title 5 </a:t>
            </a:r>
            <a:r>
              <a:rPr lang="en-US" dirty="0" smtClean="0"/>
              <a:t>§58003.1 and §58009 were updated to add correspondence education as an approved delivery method for apportionment</a:t>
            </a:r>
          </a:p>
          <a:p>
            <a:pPr marL="114300" indent="0">
              <a:buNone/>
            </a:pPr>
            <a:r>
              <a:rPr lang="en-US" dirty="0" smtClean="0"/>
              <a:t>5C developed </a:t>
            </a:r>
            <a:r>
              <a:rPr lang="en-US" dirty="0"/>
              <a:t>proposed regulations within </a:t>
            </a:r>
            <a:r>
              <a:rPr lang="en-US" dirty="0" smtClean="0"/>
              <a:t>title </a:t>
            </a:r>
            <a:r>
              <a:rPr lang="en-US" dirty="0"/>
              <a:t>5, </a:t>
            </a:r>
            <a:r>
              <a:rPr lang="en-US" dirty="0" smtClean="0"/>
              <a:t>chapter </a:t>
            </a:r>
            <a:r>
              <a:rPr lang="en-US" dirty="0"/>
              <a:t>6, s</a:t>
            </a:r>
            <a:r>
              <a:rPr lang="en-US" dirty="0" smtClean="0"/>
              <a:t>ubchapter </a:t>
            </a:r>
            <a:r>
              <a:rPr lang="en-US" dirty="0"/>
              <a:t>3. Alternative Methodologies </a:t>
            </a:r>
          </a:p>
          <a:p>
            <a:pPr lvl="1"/>
            <a:r>
              <a:rPr lang="en-US" dirty="0"/>
              <a:t>Establish correspondence education as an alternative method of instruction</a:t>
            </a:r>
          </a:p>
          <a:p>
            <a:pPr lvl="1"/>
            <a:r>
              <a:rPr lang="en-US" dirty="0"/>
              <a:t>Define standards and requirements for colleges utilizing correspondence</a:t>
            </a:r>
          </a:p>
          <a:p>
            <a:pPr lvl="1"/>
            <a:r>
              <a:rPr lang="en-US" dirty="0" smtClean="0"/>
              <a:t>Proposed sections modeled after regulations for distance </a:t>
            </a:r>
            <a:r>
              <a:rPr lang="en-US" dirty="0"/>
              <a:t>education </a:t>
            </a:r>
            <a:r>
              <a:rPr lang="en-US" dirty="0" smtClean="0"/>
              <a:t>(§</a:t>
            </a:r>
            <a:r>
              <a:rPr lang="en-US" dirty="0"/>
              <a:t> </a:t>
            </a:r>
            <a:r>
              <a:rPr lang="en-US" dirty="0" smtClean="0"/>
              <a:t>§55200-55210)</a:t>
            </a:r>
            <a:endParaRPr lang="en-US" dirty="0"/>
          </a:p>
        </p:txBody>
      </p:sp>
    </p:spTree>
    <p:extLst>
      <p:ext uri="{BB962C8B-B14F-4D97-AF65-F5344CB8AC3E}">
        <p14:creationId xmlns:p14="http://schemas.microsoft.com/office/powerpoint/2010/main" val="2007634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Title 5 Regulations</a:t>
            </a:r>
            <a:endParaRPr lang="en-US" dirty="0"/>
          </a:p>
        </p:txBody>
      </p:sp>
      <p:sp>
        <p:nvSpPr>
          <p:cNvPr id="3" name="Text Placeholder 2"/>
          <p:cNvSpPr>
            <a:spLocks noGrp="1"/>
          </p:cNvSpPr>
          <p:nvPr>
            <p:ph type="body" idx="1"/>
          </p:nvPr>
        </p:nvSpPr>
        <p:spPr>
          <a:xfrm>
            <a:off x="1277649" y="1798319"/>
            <a:ext cx="10513297" cy="4746859"/>
          </a:xfrm>
        </p:spPr>
        <p:txBody>
          <a:bodyPr>
            <a:normAutofit/>
          </a:bodyPr>
          <a:lstStyle/>
          <a:p>
            <a:pPr marL="114300" indent="0">
              <a:buNone/>
            </a:pPr>
            <a:r>
              <a:rPr lang="en-US" b="1" dirty="0" smtClean="0"/>
              <a:t>Title 5 55260 (Proposed) Definition and Application: Correspondence Education</a:t>
            </a:r>
          </a:p>
          <a:p>
            <a:pPr marL="114300" indent="0">
              <a:buNone/>
            </a:pPr>
            <a:r>
              <a:rPr lang="en-US" dirty="0" smtClean="0"/>
              <a:t>Correspondence Education means education provided through one or more courses by an institution under which </a:t>
            </a:r>
            <a:r>
              <a:rPr lang="en-US" dirty="0" smtClean="0">
                <a:solidFill>
                  <a:schemeClr val="accent5"/>
                </a:solidFill>
              </a:rPr>
              <a:t>the institution provides instructional materials, by mail or electronic transmission, including examinations on the materials, to students who are separated from the instructor</a:t>
            </a:r>
            <a:r>
              <a:rPr lang="en-US" dirty="0" smtClean="0"/>
              <a:t>. </a:t>
            </a:r>
            <a:r>
              <a:rPr lang="en-US" dirty="0" smtClean="0">
                <a:solidFill>
                  <a:schemeClr val="accent5"/>
                </a:solidFill>
              </a:rPr>
              <a:t>Interaction between the instructor and student is limited </a:t>
            </a:r>
            <a:r>
              <a:rPr lang="en-US" dirty="0" smtClean="0"/>
              <a:t>due to separation, but is as </a:t>
            </a:r>
            <a:r>
              <a:rPr lang="en-US" dirty="0" smtClean="0">
                <a:solidFill>
                  <a:schemeClr val="accent5"/>
                </a:solidFill>
              </a:rPr>
              <a:t>regular and substantive as possible despite limitations</a:t>
            </a:r>
            <a:r>
              <a:rPr lang="en-US" dirty="0" smtClean="0"/>
              <a:t>, and should be </a:t>
            </a:r>
            <a:r>
              <a:rPr lang="en-US" dirty="0" smtClean="0">
                <a:solidFill>
                  <a:schemeClr val="accent5"/>
                </a:solidFill>
              </a:rPr>
              <a:t>initiated by both the student and the instructor</a:t>
            </a:r>
            <a:r>
              <a:rPr lang="en-US" dirty="0" smtClean="0"/>
              <a:t>. Correspondence courses are typically self-paced although a </a:t>
            </a:r>
            <a:r>
              <a:rPr lang="en-US" dirty="0" smtClean="0">
                <a:solidFill>
                  <a:schemeClr val="accent5"/>
                </a:solidFill>
              </a:rPr>
              <a:t>regular cycle of assignment submissions and delivery of feedback should be established for facilitated learning</a:t>
            </a:r>
            <a:r>
              <a:rPr lang="en-US" dirty="0" smtClean="0"/>
              <a:t>. Correspondence is not distance education.</a:t>
            </a:r>
            <a:endParaRPr lang="en-US" dirty="0"/>
          </a:p>
        </p:txBody>
      </p:sp>
    </p:spTree>
    <p:extLst>
      <p:ext uri="{BB962C8B-B14F-4D97-AF65-F5344CB8AC3E}">
        <p14:creationId xmlns:p14="http://schemas.microsoft.com/office/powerpoint/2010/main" val="1781209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Title 5 Regulations</a:t>
            </a:r>
          </a:p>
        </p:txBody>
      </p:sp>
      <p:sp>
        <p:nvSpPr>
          <p:cNvPr id="3" name="Text Placeholder 2"/>
          <p:cNvSpPr>
            <a:spLocks noGrp="1"/>
          </p:cNvSpPr>
          <p:nvPr>
            <p:ph type="body" idx="1"/>
          </p:nvPr>
        </p:nvSpPr>
        <p:spPr>
          <a:xfrm>
            <a:off x="1277650" y="1798320"/>
            <a:ext cx="10561424" cy="4602480"/>
          </a:xfrm>
        </p:spPr>
        <p:txBody>
          <a:bodyPr>
            <a:normAutofit fontScale="92500"/>
          </a:bodyPr>
          <a:lstStyle/>
          <a:p>
            <a:pPr marL="114300" indent="0">
              <a:buNone/>
            </a:pPr>
            <a:r>
              <a:rPr lang="en-US" b="1" dirty="0" smtClean="0"/>
              <a:t>Title 5 55264 (Proposed) Instructor Contact: Correspondence Education</a:t>
            </a:r>
          </a:p>
          <a:p>
            <a:pPr marL="114300" indent="0">
              <a:buNone/>
            </a:pPr>
            <a:r>
              <a:rPr lang="en-US" dirty="0" smtClean="0"/>
              <a:t>In addition to the requirements of section 55002 and any locally established requirements applicable to all courses, district governing boards shall ensure that:</a:t>
            </a:r>
          </a:p>
          <a:p>
            <a:pPr marL="114300" indent="0">
              <a:buNone/>
            </a:pPr>
            <a:r>
              <a:rPr lang="en-US" dirty="0" smtClean="0"/>
              <a:t>Any portion of a course conducted through correspondence education includes </a:t>
            </a:r>
            <a:r>
              <a:rPr lang="en-US" dirty="0" smtClean="0">
                <a:solidFill>
                  <a:schemeClr val="accent5"/>
                </a:solidFill>
              </a:rPr>
              <a:t>regular effective asynchronous contact </a:t>
            </a:r>
            <a:r>
              <a:rPr lang="en-US" dirty="0" smtClean="0"/>
              <a:t>between instructor and students to </a:t>
            </a:r>
            <a:r>
              <a:rPr lang="en-US" dirty="0" smtClean="0">
                <a:solidFill>
                  <a:schemeClr val="accent5"/>
                </a:solidFill>
              </a:rPr>
              <a:t>facilitate learning through an established cycle of assignment submissions and delivery of substantive feedback conducted at regular intervals </a:t>
            </a:r>
            <a:r>
              <a:rPr lang="en-US" dirty="0" smtClean="0"/>
              <a:t>as determined by local processes. Students participating in courses conducted through correspondence education shall also have </a:t>
            </a:r>
            <a:r>
              <a:rPr lang="en-US" dirty="0" smtClean="0">
                <a:solidFill>
                  <a:schemeClr val="accent5"/>
                </a:solidFill>
              </a:rPr>
              <a:t>access to the instructor and to student support services, including counseling, library services and research assistance, and tutoring or learning support, via mail, email, telephone, or in-person dependent on local practice</a:t>
            </a:r>
            <a:r>
              <a:rPr lang="en-US" dirty="0" smtClean="0"/>
              <a:t>. Regular effective contact is an academic and professional matter pursuant to sections 53200 et seq.</a:t>
            </a:r>
            <a:endParaRPr lang="en-US" dirty="0"/>
          </a:p>
        </p:txBody>
      </p:sp>
    </p:spTree>
    <p:extLst>
      <p:ext uri="{BB962C8B-B14F-4D97-AF65-F5344CB8AC3E}">
        <p14:creationId xmlns:p14="http://schemas.microsoft.com/office/powerpoint/2010/main" val="285386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Title 5 Regulations</a:t>
            </a:r>
          </a:p>
        </p:txBody>
      </p:sp>
      <p:sp>
        <p:nvSpPr>
          <p:cNvPr id="3" name="Text Placeholder 2"/>
          <p:cNvSpPr>
            <a:spLocks noGrp="1"/>
          </p:cNvSpPr>
          <p:nvPr>
            <p:ph type="body" idx="1"/>
          </p:nvPr>
        </p:nvSpPr>
        <p:spPr/>
        <p:txBody>
          <a:bodyPr/>
          <a:lstStyle/>
          <a:p>
            <a:pPr marL="114300" indent="0">
              <a:buNone/>
            </a:pPr>
            <a:r>
              <a:rPr lang="en-US" b="1" dirty="0" smtClean="0"/>
              <a:t>Title 5 55266 (Proposed) Separate Course Approval: Correspondence Education</a:t>
            </a:r>
          </a:p>
          <a:p>
            <a:pPr marL="114300" indent="0">
              <a:buNone/>
            </a:pPr>
            <a:r>
              <a:rPr lang="en-US" dirty="0" smtClean="0"/>
              <a:t>If any portion of the instruction in a new or existing course is to be provided through correspondence education, </a:t>
            </a:r>
            <a:r>
              <a:rPr lang="en-US" dirty="0" smtClean="0">
                <a:solidFill>
                  <a:schemeClr val="accent5"/>
                </a:solidFill>
              </a:rPr>
              <a:t>an addendum to the official course outline of record shall be required</a:t>
            </a:r>
            <a:r>
              <a:rPr lang="en-US" dirty="0" smtClean="0"/>
              <a:t>. In addition to </a:t>
            </a:r>
            <a:r>
              <a:rPr lang="en-US" dirty="0" smtClean="0">
                <a:solidFill>
                  <a:schemeClr val="accent5"/>
                </a:solidFill>
              </a:rPr>
              <a:t>addressing how course outcomes will be achieved </a:t>
            </a:r>
            <a:r>
              <a:rPr lang="en-US" dirty="0" smtClean="0"/>
              <a:t>in a correspondence education mode, the addendum shall at a minimum </a:t>
            </a:r>
            <a:r>
              <a:rPr lang="en-US" dirty="0" smtClean="0">
                <a:solidFill>
                  <a:schemeClr val="accent5"/>
                </a:solidFill>
              </a:rPr>
              <a:t>specify how the portion of instruction delivered via correspondence education meets</a:t>
            </a:r>
            <a:r>
              <a:rPr lang="en-US" dirty="0" smtClean="0"/>
              <a:t>:</a:t>
            </a:r>
          </a:p>
          <a:p>
            <a:pPr marL="114300" indent="0">
              <a:buNone/>
            </a:pPr>
            <a:r>
              <a:rPr lang="en-US" dirty="0" smtClean="0"/>
              <a:t>(a) </a:t>
            </a:r>
            <a:r>
              <a:rPr lang="en-US" dirty="0" smtClean="0">
                <a:solidFill>
                  <a:schemeClr val="accent5"/>
                </a:solidFill>
              </a:rPr>
              <a:t>Regular and effective contact between instructors and students </a:t>
            </a:r>
            <a:r>
              <a:rPr lang="en-US" dirty="0" smtClean="0"/>
              <a:t>constructed to </a:t>
            </a:r>
            <a:r>
              <a:rPr lang="en-US" dirty="0" smtClean="0">
                <a:solidFill>
                  <a:schemeClr val="accent5"/>
                </a:solidFill>
              </a:rPr>
              <a:t>document and facilitate the progression of learning</a:t>
            </a:r>
            <a:r>
              <a:rPr lang="en-US" dirty="0" smtClean="0"/>
              <a:t> as referenced in title 5, section 55264, and</a:t>
            </a:r>
            <a:r>
              <a:rPr lang="mr-IN" dirty="0" smtClean="0"/>
              <a:t>…</a:t>
            </a:r>
            <a:endParaRPr lang="en-US" dirty="0"/>
          </a:p>
        </p:txBody>
      </p:sp>
    </p:spTree>
    <p:extLst>
      <p:ext uri="{BB962C8B-B14F-4D97-AF65-F5344CB8AC3E}">
        <p14:creationId xmlns:p14="http://schemas.microsoft.com/office/powerpoint/2010/main" val="1912981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Memorandum ES 20-15 </a:t>
            </a:r>
            <a:endParaRPr lang="en-US" dirty="0"/>
          </a:p>
        </p:txBody>
      </p:sp>
      <p:sp>
        <p:nvSpPr>
          <p:cNvPr id="3" name="Text Placeholder 2"/>
          <p:cNvSpPr>
            <a:spLocks noGrp="1"/>
          </p:cNvSpPr>
          <p:nvPr>
            <p:ph type="body" idx="1"/>
          </p:nvPr>
        </p:nvSpPr>
        <p:spPr>
          <a:xfrm>
            <a:off x="1277650" y="1798319"/>
            <a:ext cx="10392982" cy="4794985"/>
          </a:xfrm>
        </p:spPr>
        <p:txBody>
          <a:bodyPr>
            <a:normAutofit lnSpcReduction="10000"/>
          </a:bodyPr>
          <a:lstStyle/>
          <a:p>
            <a:pPr marL="114300" indent="0">
              <a:buNone/>
            </a:pPr>
            <a:r>
              <a:rPr lang="en-US" b="1" dirty="0" smtClean="0"/>
              <a:t>Emergency Guidance for Correspondence Education (April 14, 2020)</a:t>
            </a:r>
          </a:p>
          <a:p>
            <a:r>
              <a:rPr lang="en-US" dirty="0" smtClean="0"/>
              <a:t>Clarification on correspondence education policies and expectations for spring 2020 transitions and Summer/Fall planning</a:t>
            </a:r>
          </a:p>
          <a:p>
            <a:r>
              <a:rPr lang="en-US" dirty="0" smtClean="0"/>
              <a:t>Guidance for regular effective asynchronous contact between instructors and students</a:t>
            </a:r>
          </a:p>
          <a:p>
            <a:pPr lvl="1"/>
            <a:r>
              <a:rPr lang="en-US" dirty="0" smtClean="0"/>
              <a:t>Progression of learning through established cycle of submissions and feedback</a:t>
            </a:r>
          </a:p>
          <a:p>
            <a:pPr lvl="1"/>
            <a:r>
              <a:rPr lang="en-US" dirty="0" smtClean="0"/>
              <a:t>Access to instructor and to student support services</a:t>
            </a:r>
          </a:p>
          <a:p>
            <a:r>
              <a:rPr lang="en-US" dirty="0" smtClean="0"/>
              <a:t>Established DE and CE as the options for transitioning away from in-person instruction</a:t>
            </a:r>
          </a:p>
          <a:p>
            <a:r>
              <a:rPr lang="en-US" dirty="0" smtClean="0"/>
              <a:t>Guidance memo and federal regulations should be used until state approved regulations are adopted (expected later in 2020)</a:t>
            </a:r>
          </a:p>
          <a:p>
            <a:r>
              <a:rPr lang="en-US" dirty="0" smtClean="0"/>
              <a:t>Recommendation for course addendum for correspondence education</a:t>
            </a:r>
            <a:endParaRPr lang="en-US" dirty="0"/>
          </a:p>
        </p:txBody>
      </p:sp>
    </p:spTree>
    <p:extLst>
      <p:ext uri="{BB962C8B-B14F-4D97-AF65-F5344CB8AC3E}">
        <p14:creationId xmlns:p14="http://schemas.microsoft.com/office/powerpoint/2010/main" val="1376887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Memorandum ES 20-15 </a:t>
            </a:r>
            <a:endParaRPr lang="en-US" dirty="0"/>
          </a:p>
        </p:txBody>
      </p:sp>
      <p:sp>
        <p:nvSpPr>
          <p:cNvPr id="3" name="Text Placeholder 2"/>
          <p:cNvSpPr>
            <a:spLocks noGrp="1"/>
          </p:cNvSpPr>
          <p:nvPr>
            <p:ph type="body" idx="1"/>
          </p:nvPr>
        </p:nvSpPr>
        <p:spPr>
          <a:xfrm>
            <a:off x="1277650" y="1798319"/>
            <a:ext cx="10392982" cy="4794985"/>
          </a:xfrm>
        </p:spPr>
        <p:txBody>
          <a:bodyPr>
            <a:normAutofit/>
          </a:bodyPr>
          <a:lstStyle/>
          <a:p>
            <a:pPr marL="114300" indent="0">
              <a:buNone/>
            </a:pPr>
            <a:r>
              <a:rPr lang="en-US" b="1" dirty="0" smtClean="0"/>
              <a:t>Emergency Guidance for Correspondence Education (April 14, 2020)</a:t>
            </a:r>
          </a:p>
          <a:p>
            <a:r>
              <a:rPr lang="en-US" dirty="0" smtClean="0"/>
              <a:t>Distinctions between the DE and CE</a:t>
            </a:r>
          </a:p>
          <a:p>
            <a:pPr lvl="1"/>
            <a:r>
              <a:rPr lang="en-US" dirty="0" smtClean="0"/>
              <a:t>Synchronous &amp; Asynchronous in DE; Asynchronous in CE</a:t>
            </a:r>
          </a:p>
          <a:p>
            <a:pPr lvl="1"/>
            <a:r>
              <a:rPr lang="en-US" dirty="0" smtClean="0"/>
              <a:t>Peer-to-peer interactions in DE; none in CE</a:t>
            </a:r>
          </a:p>
          <a:p>
            <a:pPr lvl="1"/>
            <a:r>
              <a:rPr lang="en-US" dirty="0" smtClean="0"/>
              <a:t>Instructor-paced &amp; consistent in DE; student-paced w/ individual limitations in CE</a:t>
            </a:r>
          </a:p>
          <a:p>
            <a:pPr lvl="1"/>
            <a:r>
              <a:rPr lang="en-US" dirty="0" smtClean="0"/>
              <a:t>Substantive interactions in DE; limited interactions in CE</a:t>
            </a:r>
          </a:p>
          <a:p>
            <a:pPr lvl="1"/>
            <a:r>
              <a:rPr lang="en-US" dirty="0" smtClean="0"/>
              <a:t>Both require availability of support services</a:t>
            </a:r>
          </a:p>
          <a:p>
            <a:pPr lvl="1"/>
            <a:r>
              <a:rPr lang="en-US" dirty="0" smtClean="0"/>
              <a:t>Both require faculty proactively developing a progression of learning with feedback</a:t>
            </a:r>
          </a:p>
          <a:p>
            <a:pPr marL="114300" indent="0">
              <a:buNone/>
            </a:pPr>
            <a:endParaRPr lang="en-US" dirty="0"/>
          </a:p>
        </p:txBody>
      </p:sp>
    </p:spTree>
    <p:extLst>
      <p:ext uri="{BB962C8B-B14F-4D97-AF65-F5344CB8AC3E}">
        <p14:creationId xmlns:p14="http://schemas.microsoft.com/office/powerpoint/2010/main" val="120847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Memorandum ES </a:t>
            </a:r>
            <a:r>
              <a:rPr lang="en-US" dirty="0" smtClean="0"/>
              <a:t>20-22</a:t>
            </a:r>
            <a:endParaRPr lang="en-US" dirty="0"/>
          </a:p>
        </p:txBody>
      </p:sp>
      <p:sp>
        <p:nvSpPr>
          <p:cNvPr id="3" name="Text Placeholder 2"/>
          <p:cNvSpPr>
            <a:spLocks noGrp="1"/>
          </p:cNvSpPr>
          <p:nvPr>
            <p:ph type="body" idx="1"/>
          </p:nvPr>
        </p:nvSpPr>
        <p:spPr/>
        <p:txBody>
          <a:bodyPr/>
          <a:lstStyle/>
          <a:p>
            <a:pPr marL="114300" indent="0">
              <a:buNone/>
            </a:pPr>
            <a:r>
              <a:rPr lang="en-US" dirty="0"/>
              <a:t>Emergency Temporary Correspondence Education </a:t>
            </a:r>
            <a:r>
              <a:rPr lang="en-US" dirty="0" smtClean="0"/>
              <a:t>Blanket Addendum for Prison/Jail Courses (June 10, 2020)</a:t>
            </a:r>
          </a:p>
          <a:p>
            <a:r>
              <a:rPr lang="en-US" dirty="0" smtClean="0"/>
              <a:t>Colleges needing more time to locally approve course addendum for correspondence education </a:t>
            </a:r>
            <a:r>
              <a:rPr lang="en-US" b="1" dirty="0" smtClean="0"/>
              <a:t>specific to courses offered in prisons and jails </a:t>
            </a:r>
            <a:r>
              <a:rPr lang="en-US" dirty="0" smtClean="0"/>
              <a:t>may request temporary blanket addendum for correspondence education for fall 2020</a:t>
            </a:r>
          </a:p>
          <a:p>
            <a:r>
              <a:rPr lang="en-US" dirty="0" smtClean="0"/>
              <a:t>Instructions for submission request</a:t>
            </a:r>
          </a:p>
          <a:p>
            <a:r>
              <a:rPr lang="en-US" dirty="0" smtClean="0"/>
              <a:t>Due August 1, 2020</a:t>
            </a:r>
          </a:p>
          <a:p>
            <a:r>
              <a:rPr lang="en-US" dirty="0" smtClean="0"/>
              <a:t>*Note: ACCJC approval is needed for programs offering 50% or more correspondence education</a:t>
            </a:r>
            <a:endParaRPr lang="en-US" dirty="0"/>
          </a:p>
          <a:p>
            <a:endParaRPr lang="en-US" dirty="0" smtClean="0"/>
          </a:p>
        </p:txBody>
      </p:sp>
    </p:spTree>
    <p:extLst>
      <p:ext uri="{BB962C8B-B14F-4D97-AF65-F5344CB8AC3E}">
        <p14:creationId xmlns:p14="http://schemas.microsoft.com/office/powerpoint/2010/main" val="741745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7"/>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32E11"/>
              </a:buClr>
              <a:buSzPts val="3600"/>
              <a:buFont typeface="Palatino"/>
              <a:buNone/>
            </a:pPr>
            <a:r>
              <a:rPr lang="en-US" dirty="0" smtClean="0"/>
              <a:t>References &amp; Resources </a:t>
            </a:r>
            <a:endParaRPr dirty="0"/>
          </a:p>
        </p:txBody>
      </p:sp>
      <p:sp>
        <p:nvSpPr>
          <p:cNvPr id="231" name="Google Shape;231;p17"/>
          <p:cNvSpPr txBox="1">
            <a:spLocks noGrp="1"/>
          </p:cNvSpPr>
          <p:nvPr>
            <p:ph type="body" idx="1"/>
          </p:nvPr>
        </p:nvSpPr>
        <p:spPr>
          <a:xfrm>
            <a:off x="1265293" y="1928893"/>
            <a:ext cx="10058400" cy="4351338"/>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rgbClr val="3F3F3F"/>
              </a:buClr>
              <a:buSzPts val="1679"/>
              <a:buNone/>
            </a:pPr>
            <a:r>
              <a:rPr lang="en-US" sz="1679" b="1" dirty="0"/>
              <a:t>References:</a:t>
            </a:r>
            <a:endParaRPr dirty="0"/>
          </a:p>
          <a:p>
            <a:pPr marL="0" lvl="0" indent="0" algn="l" rtl="0">
              <a:lnSpc>
                <a:spcPct val="70000"/>
              </a:lnSpc>
              <a:spcBef>
                <a:spcPts val="1000"/>
              </a:spcBef>
              <a:spcAft>
                <a:spcPts val="0"/>
              </a:spcAft>
              <a:buClr>
                <a:srgbClr val="3F3F3F"/>
              </a:buClr>
              <a:buSzPts val="1679"/>
              <a:buNone/>
            </a:pPr>
            <a:r>
              <a:rPr lang="en-US" sz="1679" dirty="0"/>
              <a:t>Sinek, S. </a:t>
            </a:r>
            <a:r>
              <a:rPr lang="en-US" sz="1679" i="1" u="sng" dirty="0">
                <a:solidFill>
                  <a:schemeClr val="hlink"/>
                </a:solidFill>
                <a:hlinkClick r:id="rId3"/>
              </a:rPr>
              <a:t>Start with Why</a:t>
            </a:r>
            <a:r>
              <a:rPr lang="en-US" sz="1679" i="1" dirty="0"/>
              <a:t>: How great leaders inspire everyone to take action</a:t>
            </a:r>
            <a:r>
              <a:rPr lang="en-US" sz="1679" dirty="0"/>
              <a:t>.</a:t>
            </a:r>
            <a:endParaRPr sz="1679" b="1" dirty="0"/>
          </a:p>
          <a:p>
            <a:pPr marL="0" lvl="0" indent="0" algn="l" rtl="0">
              <a:lnSpc>
                <a:spcPct val="70000"/>
              </a:lnSpc>
              <a:spcBef>
                <a:spcPts val="1000"/>
              </a:spcBef>
              <a:spcAft>
                <a:spcPts val="0"/>
              </a:spcAft>
              <a:buClr>
                <a:srgbClr val="3F3F3F"/>
              </a:buClr>
              <a:buSzPts val="1680"/>
              <a:buNone/>
            </a:pPr>
            <a:endParaRPr sz="1679" b="1" dirty="0"/>
          </a:p>
          <a:p>
            <a:pPr marL="0" lvl="0" indent="0" algn="l" rtl="0">
              <a:lnSpc>
                <a:spcPct val="70000"/>
              </a:lnSpc>
              <a:spcBef>
                <a:spcPts val="1000"/>
              </a:spcBef>
              <a:spcAft>
                <a:spcPts val="0"/>
              </a:spcAft>
              <a:buClr>
                <a:srgbClr val="3F3F3F"/>
              </a:buClr>
              <a:buSzPts val="1679"/>
              <a:buNone/>
            </a:pPr>
            <a:r>
              <a:rPr lang="en-US" sz="1679" b="1" dirty="0"/>
              <a:t>Resource links:</a:t>
            </a:r>
            <a:endParaRPr sz="1679" dirty="0"/>
          </a:p>
          <a:p>
            <a:pPr marL="228600" lvl="0" indent="-228600" algn="l" rtl="0">
              <a:lnSpc>
                <a:spcPct val="70000"/>
              </a:lnSpc>
              <a:spcBef>
                <a:spcPts val="1000"/>
              </a:spcBef>
              <a:spcAft>
                <a:spcPts val="0"/>
              </a:spcAft>
              <a:buClr>
                <a:srgbClr val="3F3F3F"/>
              </a:buClr>
              <a:buSzPts val="1679"/>
              <a:buChar char="•"/>
            </a:pPr>
            <a:r>
              <a:rPr lang="en-US" sz="1679" dirty="0"/>
              <a:t>Corrections to College Facebook page: </a:t>
            </a:r>
            <a:r>
              <a:rPr lang="en-US" sz="1679" u="sng" dirty="0">
                <a:solidFill>
                  <a:schemeClr val="hlink"/>
                </a:solidFill>
                <a:hlinkClick r:id="rId4"/>
              </a:rPr>
              <a:t>https://www.facebook.com/CorrectionsToCollegeCA</a:t>
            </a:r>
            <a:r>
              <a:rPr lang="en-US" sz="1679" dirty="0"/>
              <a:t> </a:t>
            </a:r>
            <a:endParaRPr dirty="0"/>
          </a:p>
          <a:p>
            <a:pPr marL="228600" lvl="0" indent="-228600" algn="l" rtl="0">
              <a:lnSpc>
                <a:spcPct val="70000"/>
              </a:lnSpc>
              <a:spcBef>
                <a:spcPts val="1000"/>
              </a:spcBef>
              <a:spcAft>
                <a:spcPts val="0"/>
              </a:spcAft>
              <a:buClr>
                <a:srgbClr val="3F3F3F"/>
              </a:buClr>
              <a:buSzPts val="1679"/>
              <a:buChar char="•"/>
            </a:pPr>
            <a:r>
              <a:rPr lang="en-US" sz="1679" dirty="0"/>
              <a:t>Corrections to College: </a:t>
            </a:r>
            <a:r>
              <a:rPr lang="en-US" sz="1679" u="sng" dirty="0">
                <a:solidFill>
                  <a:schemeClr val="hlink"/>
                </a:solidFill>
                <a:hlinkClick r:id="rId5"/>
              </a:rPr>
              <a:t>https://correctionstocollegeca.org/</a:t>
            </a:r>
            <a:r>
              <a:rPr lang="en-US" sz="1679" dirty="0"/>
              <a:t> </a:t>
            </a:r>
            <a:endParaRPr dirty="0"/>
          </a:p>
          <a:p>
            <a:pPr marL="228600" lvl="0" indent="-228600" algn="l" rtl="0">
              <a:lnSpc>
                <a:spcPct val="70000"/>
              </a:lnSpc>
              <a:spcBef>
                <a:spcPts val="1000"/>
              </a:spcBef>
              <a:spcAft>
                <a:spcPts val="0"/>
              </a:spcAft>
              <a:buClr>
                <a:srgbClr val="3F3F3F"/>
              </a:buClr>
              <a:buSzPts val="1679"/>
              <a:buChar char="•"/>
            </a:pPr>
            <a:r>
              <a:rPr lang="en-US" sz="1679" u="sng" dirty="0">
                <a:solidFill>
                  <a:schemeClr val="hlink"/>
                </a:solidFill>
                <a:hlinkClick r:id="rId6"/>
              </a:rPr>
              <a:t>Vison Resource Center</a:t>
            </a:r>
            <a:endParaRPr sz="1679" dirty="0"/>
          </a:p>
          <a:p>
            <a:pPr marL="228600" lvl="0" indent="-228600" algn="l" rtl="0">
              <a:lnSpc>
                <a:spcPct val="70000"/>
              </a:lnSpc>
              <a:spcBef>
                <a:spcPts val="1000"/>
              </a:spcBef>
              <a:spcAft>
                <a:spcPts val="0"/>
              </a:spcAft>
              <a:buClr>
                <a:srgbClr val="3F3F3F"/>
              </a:buClr>
              <a:buSzPts val="1679"/>
              <a:buChar char="•"/>
            </a:pPr>
            <a:r>
              <a:rPr lang="en-US" sz="1679" dirty="0"/>
              <a:t>CCCCO Memos relevant to prisons, jails, and on-campus programs: </a:t>
            </a:r>
            <a:r>
              <a:rPr lang="en-US" sz="1679" u="sng" dirty="0">
                <a:solidFill>
                  <a:schemeClr val="hlink"/>
                </a:solidFill>
                <a:hlinkClick r:id="rId7" invalidUrl="https://correctionstocollegeca.org/resources?category[]=cccco-memos"/>
              </a:rPr>
              <a:t>https://correctionstocollegeca.org/resources?category%5B%5D=cccco-memos</a:t>
            </a:r>
            <a:r>
              <a:rPr lang="en-US" sz="1679" dirty="0"/>
              <a:t> </a:t>
            </a:r>
            <a:endParaRPr dirty="0"/>
          </a:p>
          <a:p>
            <a:pPr marL="228600" lvl="0" indent="-228600" algn="l" rtl="0">
              <a:lnSpc>
                <a:spcPct val="70000"/>
              </a:lnSpc>
              <a:spcBef>
                <a:spcPts val="1000"/>
              </a:spcBef>
              <a:spcAft>
                <a:spcPts val="0"/>
              </a:spcAft>
              <a:buClr>
                <a:srgbClr val="3F3F3F"/>
              </a:buClr>
              <a:buSzPts val="1679"/>
              <a:buChar char="•"/>
            </a:pPr>
            <a:r>
              <a:rPr lang="en-US" sz="1679" dirty="0"/>
              <a:t>CCCCO COVID-19 Resources: </a:t>
            </a:r>
            <a:r>
              <a:rPr lang="en-US" sz="1679" u="sng" dirty="0">
                <a:solidFill>
                  <a:schemeClr val="hlink"/>
                </a:solidFill>
                <a:hlinkClick r:id="rId8"/>
              </a:rPr>
              <a:t>https://www.cccco.edu/About-Us/Chancellors-Office/Divisions/Communications-and-Marketing/Novel-Coronavirus/co-communications-to-colleges</a:t>
            </a:r>
            <a:endParaRPr sz="1679" dirty="0"/>
          </a:p>
          <a:p>
            <a:pPr marL="228600" indent="-228600">
              <a:lnSpc>
                <a:spcPct val="70000"/>
              </a:lnSpc>
              <a:buSzPts val="1679"/>
            </a:pPr>
            <a:r>
              <a:rPr lang="en-US" sz="1800" dirty="0">
                <a:hlinkClick r:id="rId9"/>
              </a:rPr>
              <a:t>Striving for Success: The Academic Achievements of Incarcerated and Formerly Incarcerated Students in California Community Colleges, </a:t>
            </a:r>
            <a:r>
              <a:rPr lang="en-US" sz="1800" dirty="0"/>
              <a:t>(January 2020) </a:t>
            </a:r>
            <a:endParaRPr dirty="0"/>
          </a:p>
          <a:p>
            <a:pPr marL="228600" lvl="0" indent="-121920" algn="l" rtl="0">
              <a:lnSpc>
                <a:spcPct val="70000"/>
              </a:lnSpc>
              <a:spcBef>
                <a:spcPts val="1000"/>
              </a:spcBef>
              <a:spcAft>
                <a:spcPts val="0"/>
              </a:spcAft>
              <a:buClr>
                <a:srgbClr val="3F3F3F"/>
              </a:buClr>
              <a:buSzPts val="1680"/>
              <a:buNone/>
            </a:pPr>
            <a:endParaRPr sz="1679" dirty="0"/>
          </a:p>
        </p:txBody>
      </p:sp>
      <p:sp>
        <p:nvSpPr>
          <p:cNvPr id="232" name="Google Shape;232;p17"/>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a:t>
            </a:r>
            <a:endParaRPr lang="en-US" dirty="0"/>
          </a:p>
        </p:txBody>
      </p:sp>
      <p:sp>
        <p:nvSpPr>
          <p:cNvPr id="3" name="Text Placeholder 2"/>
          <p:cNvSpPr>
            <a:spLocks noGrp="1"/>
          </p:cNvSpPr>
          <p:nvPr>
            <p:ph type="body" idx="1"/>
          </p:nvPr>
        </p:nvSpPr>
        <p:spPr>
          <a:xfrm>
            <a:off x="1066799" y="2662568"/>
            <a:ext cx="10300447" cy="3693781"/>
          </a:xfrm>
        </p:spPr>
        <p:txBody>
          <a:bodyPr>
            <a:normAutofit/>
          </a:bodyPr>
          <a:lstStyle/>
          <a:p>
            <a:r>
              <a:rPr lang="en-US" dirty="0"/>
              <a:t>Some California community colleges have been delivering instruction within prisons and jails via correspondence for many years, while other colleges have been forced by COVID-19 to shift from in-person delivery to correspondence. Explore considerations for managing and delivering instruction via correspondence, from accreditation to financial aid, effective processes, communication with institutions, and training for faculty. Also review proposed title 5 language for correspondence education.</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3</a:t>
            </a:fld>
            <a:endParaRPr lang="uk-UA"/>
          </a:p>
        </p:txBody>
      </p:sp>
    </p:spTree>
    <p:extLst>
      <p:ext uri="{BB962C8B-B14F-4D97-AF65-F5344CB8AC3E}">
        <p14:creationId xmlns:p14="http://schemas.microsoft.com/office/powerpoint/2010/main" val="1981744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Thank you!</a:t>
            </a:r>
            <a:endParaRPr lang="en-US" dirty="0"/>
          </a:p>
        </p:txBody>
      </p:sp>
    </p:spTree>
    <p:extLst>
      <p:ext uri="{BB962C8B-B14F-4D97-AF65-F5344CB8AC3E}">
        <p14:creationId xmlns:p14="http://schemas.microsoft.com/office/powerpoint/2010/main" val="1370603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Correspondence Education</a:t>
            </a:r>
            <a:endParaRPr lang="en-US" dirty="0"/>
          </a:p>
        </p:txBody>
      </p:sp>
      <p:sp>
        <p:nvSpPr>
          <p:cNvPr id="3" name="Text Placeholder 2"/>
          <p:cNvSpPr>
            <a:spLocks noGrp="1"/>
          </p:cNvSpPr>
          <p:nvPr>
            <p:ph type="body" idx="1"/>
          </p:nvPr>
        </p:nvSpPr>
        <p:spPr>
          <a:xfrm>
            <a:off x="1277649" y="1798320"/>
            <a:ext cx="10513297" cy="4351338"/>
          </a:xfrm>
        </p:spPr>
        <p:txBody>
          <a:bodyPr/>
          <a:lstStyle/>
          <a:p>
            <a:r>
              <a:rPr lang="en-US" dirty="0" smtClean="0"/>
              <a:t>While some colleges regularly engage in asynchronous instruction, often called correspondence education, for courses run in prisons and jails, synchronous instruction with in the jail or prison environment has been increasing across the system</a:t>
            </a:r>
            <a:r>
              <a:rPr lang="mr-IN" dirty="0" smtClean="0"/>
              <a:t>…</a:t>
            </a:r>
            <a:r>
              <a:rPr lang="en-US" dirty="0"/>
              <a:t>u</a:t>
            </a:r>
            <a:r>
              <a:rPr lang="en-US" dirty="0" smtClean="0"/>
              <a:t>ntil COVID-19</a:t>
            </a:r>
          </a:p>
          <a:p>
            <a:r>
              <a:rPr lang="en-US" dirty="0" smtClean="0"/>
              <a:t>While most our our colleges’ courses transitioned to distance education, most courses run in prisons and jails could not due to the lack of technological infrastructure and due to security concerns. </a:t>
            </a:r>
          </a:p>
          <a:p>
            <a:r>
              <a:rPr lang="en-US" dirty="0" smtClean="0"/>
              <a:t>As a result, colleges not previously engaged in correspondence education are now having to figure it out.</a:t>
            </a:r>
          </a:p>
          <a:p>
            <a:r>
              <a:rPr lang="en-US" dirty="0" smtClean="0"/>
              <a:t>We’re here to help!</a:t>
            </a:r>
          </a:p>
          <a:p>
            <a:endParaRPr lang="en-US" dirty="0" smtClean="0"/>
          </a:p>
        </p:txBody>
      </p:sp>
    </p:spTree>
    <p:extLst>
      <p:ext uri="{BB962C8B-B14F-4D97-AF65-F5344CB8AC3E}">
        <p14:creationId xmlns:p14="http://schemas.microsoft.com/office/powerpoint/2010/main" val="136949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Correspondence Education</a:t>
            </a:r>
            <a:endParaRPr lang="en-US" dirty="0"/>
          </a:p>
        </p:txBody>
      </p:sp>
      <p:sp>
        <p:nvSpPr>
          <p:cNvPr id="3" name="Text Placeholder 2"/>
          <p:cNvSpPr>
            <a:spLocks noGrp="1"/>
          </p:cNvSpPr>
          <p:nvPr>
            <p:ph type="body" idx="1"/>
          </p:nvPr>
        </p:nvSpPr>
        <p:spPr>
          <a:xfrm>
            <a:off x="1277650" y="1798320"/>
            <a:ext cx="10058400" cy="5059680"/>
          </a:xfrm>
        </p:spPr>
        <p:txBody>
          <a:bodyPr/>
          <a:lstStyle/>
          <a:p>
            <a:r>
              <a:rPr lang="en-US" dirty="0" smtClean="0"/>
              <a:t>Text One-Way </a:t>
            </a:r>
            <a:r>
              <a:rPr lang="en-US" dirty="0"/>
              <a:t>I</a:t>
            </a:r>
            <a:r>
              <a:rPr lang="en-US" dirty="0" smtClean="0"/>
              <a:t>nstruction (e.g. correspondence) education is less than one percent of all California community colleges FTES, yet the impact is significant on the incarcerated students who are enrolled in college programs.</a:t>
            </a:r>
          </a:p>
          <a:p>
            <a:r>
              <a:rPr lang="en-US" dirty="0" smtClean="0"/>
              <a:t>Seven colleges code these courses as Text One-Way Instruction in MIS, while others may use other coding categories like Delayed Instruction, or Video One-Way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2410961"/>
              </p:ext>
            </p:extLst>
          </p:nvPr>
        </p:nvGraphicFramePr>
        <p:xfrm>
          <a:off x="2341680" y="4506312"/>
          <a:ext cx="7917982" cy="2351688"/>
        </p:xfrm>
        <a:graphic>
          <a:graphicData uri="http://schemas.openxmlformats.org/drawingml/2006/table">
            <a:tbl>
              <a:tblPr bandRow="1">
                <a:tableStyleId>{10A1B5D5-9B99-4C35-A422-299274C87663}</a:tableStyleId>
              </a:tblPr>
              <a:tblGrid>
                <a:gridCol w="5824488"/>
                <a:gridCol w="2093494"/>
              </a:tblGrid>
              <a:tr h="603094">
                <a:tc>
                  <a:txBody>
                    <a:bodyPr/>
                    <a:lstStyle/>
                    <a:p>
                      <a:r>
                        <a:rPr lang="en-US" sz="1800" b="1" dirty="0" smtClean="0">
                          <a:solidFill>
                            <a:schemeClr val="tx1"/>
                          </a:solidFill>
                        </a:rPr>
                        <a:t>California</a:t>
                      </a:r>
                      <a:r>
                        <a:rPr lang="en-US" sz="1800" b="1" baseline="0" dirty="0" smtClean="0">
                          <a:solidFill>
                            <a:schemeClr val="tx1"/>
                          </a:solidFill>
                        </a:rPr>
                        <a:t> community colleges – Total FTES 2018-2019</a:t>
                      </a:r>
                      <a:endParaRPr lang="en-US" sz="1800" b="1" dirty="0">
                        <a:solidFill>
                          <a:schemeClr val="tx1"/>
                        </a:solidFill>
                      </a:endParaRPr>
                    </a:p>
                  </a:txBody>
                  <a:tcPr/>
                </a:tc>
                <a:tc>
                  <a:txBody>
                    <a:bodyPr/>
                    <a:lstStyle/>
                    <a:p>
                      <a:pPr algn="r"/>
                      <a:r>
                        <a:rPr lang="en-US" sz="1800" b="1" dirty="0" smtClean="0">
                          <a:solidFill>
                            <a:schemeClr val="tx1"/>
                          </a:solidFill>
                        </a:rPr>
                        <a:t>1,177,180.99</a:t>
                      </a:r>
                      <a:endParaRPr lang="en-US" sz="1800" b="1" dirty="0">
                        <a:solidFill>
                          <a:schemeClr val="tx1"/>
                        </a:solidFill>
                      </a:endParaRPr>
                    </a:p>
                  </a:txBody>
                  <a:tcPr/>
                </a:tc>
              </a:tr>
              <a:tr h="451074">
                <a:tc>
                  <a:txBody>
                    <a:bodyPr/>
                    <a:lstStyle/>
                    <a:p>
                      <a:pPr lvl="1"/>
                      <a:r>
                        <a:rPr lang="en-US" sz="1800" b="1" dirty="0" smtClean="0">
                          <a:solidFill>
                            <a:schemeClr val="tx1"/>
                          </a:solidFill>
                        </a:rPr>
                        <a:t>Delayed Instruction</a:t>
                      </a:r>
                      <a:endParaRPr lang="en-US" sz="1800" b="1" dirty="0">
                        <a:solidFill>
                          <a:schemeClr val="tx1"/>
                        </a:solidFill>
                      </a:endParaRPr>
                    </a:p>
                  </a:txBody>
                  <a:tcPr/>
                </a:tc>
                <a:tc>
                  <a:txBody>
                    <a:bodyPr/>
                    <a:lstStyle/>
                    <a:p>
                      <a:pPr algn="r"/>
                      <a:r>
                        <a:rPr lang="en-US" sz="1800" b="1" dirty="0" smtClean="0">
                          <a:solidFill>
                            <a:schemeClr val="tx1"/>
                          </a:solidFill>
                        </a:rPr>
                        <a:t>1,556.91</a:t>
                      </a:r>
                      <a:endParaRPr lang="en-US" sz="1800" b="1" dirty="0">
                        <a:solidFill>
                          <a:schemeClr val="tx1"/>
                        </a:solidFill>
                      </a:endParaRPr>
                    </a:p>
                  </a:txBody>
                  <a:tcPr/>
                </a:tc>
              </a:tr>
              <a:tr h="630267">
                <a:tc>
                  <a:txBody>
                    <a:bodyPr/>
                    <a:lstStyle/>
                    <a:p>
                      <a:r>
                        <a:rPr lang="en-US" sz="1800" b="1" dirty="0" smtClean="0">
                          <a:solidFill>
                            <a:schemeClr val="tx1"/>
                          </a:solidFill>
                        </a:rPr>
                        <a:t>Text one-way (e.g.</a:t>
                      </a:r>
                      <a:r>
                        <a:rPr lang="en-US" sz="1800" b="1" baseline="0" dirty="0" smtClean="0">
                          <a:solidFill>
                            <a:schemeClr val="tx1"/>
                          </a:solidFill>
                        </a:rPr>
                        <a:t> newspaper, correspondence)</a:t>
                      </a:r>
                      <a:endParaRPr lang="en-US" sz="1800" b="1" dirty="0">
                        <a:solidFill>
                          <a:schemeClr val="tx1"/>
                        </a:solidFill>
                      </a:endParaRPr>
                    </a:p>
                  </a:txBody>
                  <a:tcPr/>
                </a:tc>
                <a:tc>
                  <a:txBody>
                    <a:bodyPr/>
                    <a:lstStyle/>
                    <a:p>
                      <a:pPr algn="r"/>
                      <a:r>
                        <a:rPr lang="en-US" sz="1800" b="1" dirty="0" smtClean="0">
                          <a:solidFill>
                            <a:schemeClr val="tx1"/>
                          </a:solidFill>
                        </a:rPr>
                        <a:t>3,821.75</a:t>
                      </a:r>
                      <a:endParaRPr lang="en-US" sz="1800" b="1" dirty="0">
                        <a:solidFill>
                          <a:schemeClr val="tx1"/>
                        </a:solidFill>
                      </a:endParaRPr>
                    </a:p>
                  </a:txBody>
                  <a:tcPr/>
                </a:tc>
              </a:tr>
              <a:tr h="630267">
                <a:tc>
                  <a:txBody>
                    <a:bodyPr/>
                    <a:lstStyle/>
                    <a:p>
                      <a:r>
                        <a:rPr lang="en-US" sz="1800" b="1" dirty="0" smtClean="0">
                          <a:solidFill>
                            <a:schemeClr val="tx1"/>
                          </a:solidFill>
                        </a:rPr>
                        <a:t>Video one-way (e.g. ITV, video</a:t>
                      </a:r>
                      <a:r>
                        <a:rPr lang="en-US" sz="1800" b="1" baseline="0" dirty="0" smtClean="0">
                          <a:solidFill>
                            <a:schemeClr val="tx1"/>
                          </a:solidFill>
                        </a:rPr>
                        <a:t> cassette, </a:t>
                      </a:r>
                      <a:r>
                        <a:rPr lang="en-US" sz="1800" b="1" baseline="0" dirty="0" err="1" smtClean="0">
                          <a:solidFill>
                            <a:schemeClr val="tx1"/>
                          </a:solidFill>
                        </a:rPr>
                        <a:t>etc</a:t>
                      </a:r>
                      <a:r>
                        <a:rPr lang="en-US" sz="1800" b="1" baseline="0" dirty="0" smtClean="0">
                          <a:solidFill>
                            <a:schemeClr val="tx1"/>
                          </a:solidFill>
                        </a:rPr>
                        <a:t>)</a:t>
                      </a:r>
                      <a:endParaRPr lang="en-US" sz="1800" b="1" dirty="0">
                        <a:solidFill>
                          <a:schemeClr val="tx1"/>
                        </a:solidFill>
                      </a:endParaRPr>
                    </a:p>
                  </a:txBody>
                  <a:tcPr/>
                </a:tc>
                <a:tc>
                  <a:txBody>
                    <a:bodyPr/>
                    <a:lstStyle/>
                    <a:p>
                      <a:pPr algn="r"/>
                      <a:r>
                        <a:rPr lang="en-US" sz="1800" b="1" dirty="0" smtClean="0">
                          <a:solidFill>
                            <a:schemeClr val="tx1"/>
                          </a:solidFill>
                        </a:rPr>
                        <a:t>1,882.29</a:t>
                      </a:r>
                      <a:endParaRPr lang="en-US" sz="1800" b="1" dirty="0">
                        <a:solidFill>
                          <a:schemeClr val="tx1"/>
                        </a:solidFill>
                      </a:endParaRPr>
                    </a:p>
                  </a:txBody>
                  <a:tcPr/>
                </a:tc>
              </a:tr>
            </a:tbl>
          </a:graphicData>
        </a:graphic>
      </p:graphicFrame>
    </p:spTree>
    <p:extLst>
      <p:ext uri="{BB962C8B-B14F-4D97-AF65-F5344CB8AC3E}">
        <p14:creationId xmlns:p14="http://schemas.microsoft.com/office/powerpoint/2010/main" val="103165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1"/>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32E11"/>
              </a:buClr>
              <a:buSzPts val="3600"/>
              <a:buFont typeface="Palatino"/>
              <a:buNone/>
            </a:pPr>
            <a:r>
              <a:rPr lang="en-US"/>
              <a:t>What our students are saying</a:t>
            </a:r>
            <a:endParaRPr/>
          </a:p>
        </p:txBody>
      </p:sp>
      <p:sp>
        <p:nvSpPr>
          <p:cNvPr id="216" name="Google Shape;216;p11"/>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rmAutofit/>
          </a:bodyPr>
          <a:lstStyle/>
          <a:p>
            <a:pPr marL="370149" lvl="0" indent="-370149" algn="l" rtl="0">
              <a:lnSpc>
                <a:spcPct val="95000"/>
              </a:lnSpc>
              <a:spcBef>
                <a:spcPts val="0"/>
              </a:spcBef>
              <a:spcAft>
                <a:spcPts val="0"/>
              </a:spcAft>
              <a:buClr>
                <a:srgbClr val="777775"/>
              </a:buClr>
              <a:buSzPts val="2003"/>
              <a:buChar char="•"/>
            </a:pPr>
            <a:r>
              <a:rPr lang="en-US" sz="1742"/>
              <a:t>“The higher learning comes as a personal goal that I never thought I would achieve or even try.  Even though I'm incarcerated, it does not mean I don’t want to better myself to become a better member of society upon my release.”</a:t>
            </a:r>
            <a:endParaRPr/>
          </a:p>
          <a:p>
            <a:pPr marL="0" lvl="0" indent="0" algn="l" rtl="0">
              <a:lnSpc>
                <a:spcPct val="95000"/>
              </a:lnSpc>
              <a:spcBef>
                <a:spcPts val="800"/>
              </a:spcBef>
              <a:spcAft>
                <a:spcPts val="0"/>
              </a:spcAft>
              <a:buClr>
                <a:srgbClr val="777775"/>
              </a:buClr>
              <a:buSzPts val="1518"/>
              <a:buNone/>
            </a:pPr>
            <a:endParaRPr sz="1320"/>
          </a:p>
          <a:p>
            <a:pPr marL="370149" lvl="0" indent="-370149" algn="l" rtl="0">
              <a:lnSpc>
                <a:spcPct val="95000"/>
              </a:lnSpc>
              <a:spcBef>
                <a:spcPts val="800"/>
              </a:spcBef>
              <a:spcAft>
                <a:spcPts val="0"/>
              </a:spcAft>
              <a:buClr>
                <a:srgbClr val="777775"/>
              </a:buClr>
              <a:buSzPts val="2003"/>
              <a:buChar char="•"/>
            </a:pPr>
            <a:r>
              <a:rPr lang="en-US" sz="1742"/>
              <a:t>“It gives those locked up an opportunity to turn their lives around and focus on becoming a productive member of society.”</a:t>
            </a:r>
            <a:endParaRPr/>
          </a:p>
          <a:p>
            <a:pPr marL="0" lvl="0" indent="0" algn="l" rtl="0">
              <a:lnSpc>
                <a:spcPct val="95000"/>
              </a:lnSpc>
              <a:spcBef>
                <a:spcPts val="800"/>
              </a:spcBef>
              <a:spcAft>
                <a:spcPts val="0"/>
              </a:spcAft>
              <a:buClr>
                <a:srgbClr val="777775"/>
              </a:buClr>
              <a:buSzPts val="1518"/>
              <a:buNone/>
            </a:pPr>
            <a:endParaRPr sz="1320"/>
          </a:p>
          <a:p>
            <a:pPr marL="370149" lvl="0" indent="-370149" algn="l" rtl="0">
              <a:lnSpc>
                <a:spcPct val="95000"/>
              </a:lnSpc>
              <a:spcBef>
                <a:spcPts val="800"/>
              </a:spcBef>
              <a:spcAft>
                <a:spcPts val="0"/>
              </a:spcAft>
              <a:buClr>
                <a:srgbClr val="777775"/>
              </a:buClr>
              <a:buSzPts val="2003"/>
              <a:buChar char="•"/>
            </a:pPr>
            <a:r>
              <a:rPr lang="en-US" sz="1742"/>
              <a:t>“Supports our educational goals and assists students with books and materials, which would keep many students from obtaining an education any other way.”</a:t>
            </a:r>
            <a:endParaRPr/>
          </a:p>
          <a:p>
            <a:pPr marL="228600" lvl="0" indent="-144780" algn="l" rtl="0">
              <a:lnSpc>
                <a:spcPct val="70000"/>
              </a:lnSpc>
              <a:spcBef>
                <a:spcPts val="1000"/>
              </a:spcBef>
              <a:spcAft>
                <a:spcPts val="0"/>
              </a:spcAft>
              <a:buClr>
                <a:srgbClr val="3F3F3F"/>
              </a:buClr>
              <a:buSzPts val="1320"/>
              <a:buNone/>
            </a:pPr>
            <a:endParaRPr sz="1320"/>
          </a:p>
        </p:txBody>
      </p:sp>
      <p:pic>
        <p:nvPicPr>
          <p:cNvPr id="218" name="Google Shape;218;p11"/>
          <p:cNvPicPr preferRelativeResize="0">
            <a:picLocks noGrp="1"/>
          </p:cNvPicPr>
          <p:nvPr>
            <p:ph type="body" idx="2"/>
          </p:nvPr>
        </p:nvPicPr>
        <p:blipFill rotWithShape="1">
          <a:blip r:embed="rId3">
            <a:alphaModFix/>
          </a:blip>
          <a:srcRect l="13069" r="13068"/>
          <a:stretch/>
        </p:blipFill>
        <p:spPr>
          <a:xfrm>
            <a:off x="6425502" y="1798638"/>
            <a:ext cx="4875020" cy="4391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
          <p:cNvSpPr txBox="1">
            <a:spLocks noGrp="1"/>
          </p:cNvSpPr>
          <p:nvPr>
            <p:ph type="title"/>
          </p:nvPr>
        </p:nvSpPr>
        <p:spPr>
          <a:xfrm>
            <a:off x="815926" y="5176909"/>
            <a:ext cx="10547847" cy="150524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400"/>
              <a:buFont typeface="Palatino"/>
              <a:buNone/>
            </a:pPr>
            <a:r>
              <a:rPr lang="en-US"/>
              <a:t>Lake Tahoe Community College’s</a:t>
            </a:r>
            <a:br>
              <a:rPr lang="en-US"/>
            </a:br>
            <a:r>
              <a:rPr lang="en-US"/>
              <a:t>Approach to Inmate Education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1277650" y="93525"/>
            <a:ext cx="100461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32E11"/>
              </a:buClr>
              <a:buSzPts val="3600"/>
              <a:buFont typeface="Palatino"/>
              <a:buNone/>
            </a:pPr>
            <a:r>
              <a:rPr lang="en-US"/>
              <a:t>Starting with the “</a:t>
            </a:r>
            <a:r>
              <a:rPr lang="en-US" i="1"/>
              <a:t>Why”</a:t>
            </a:r>
            <a:r>
              <a:rPr lang="en-US"/>
              <a:t>-- LTCC </a:t>
            </a:r>
            <a:endParaRPr/>
          </a:p>
        </p:txBody>
      </p:sp>
      <p:sp>
        <p:nvSpPr>
          <p:cNvPr id="96" name="Google Shape;96;p2"/>
          <p:cNvSpPr txBox="1">
            <a:spLocks noGrp="1"/>
          </p:cNvSpPr>
          <p:nvPr>
            <p:ph type="body" idx="1"/>
          </p:nvPr>
        </p:nvSpPr>
        <p:spPr>
          <a:xfrm>
            <a:off x="1439015" y="1481225"/>
            <a:ext cx="5121900" cy="50925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F3F3F"/>
              </a:buClr>
              <a:buSzPts val="2400"/>
              <a:buChar char="•"/>
            </a:pPr>
            <a:r>
              <a:rPr lang="en-US" sz="2200" dirty="0"/>
              <a:t>LTCC believes in reducing barriers to promote access to quality education.</a:t>
            </a:r>
            <a:endParaRPr sz="2200" dirty="0"/>
          </a:p>
          <a:p>
            <a:pPr marL="228600" lvl="0" indent="0" algn="l" rtl="0">
              <a:lnSpc>
                <a:spcPct val="90000"/>
              </a:lnSpc>
              <a:spcBef>
                <a:spcPts val="0"/>
              </a:spcBef>
              <a:spcAft>
                <a:spcPts val="0"/>
              </a:spcAft>
              <a:buSzPts val="1800"/>
              <a:buNone/>
            </a:pPr>
            <a:r>
              <a:rPr lang="en-US" sz="2200" dirty="0"/>
              <a:t> </a:t>
            </a:r>
            <a:endParaRPr sz="2200" dirty="0"/>
          </a:p>
          <a:p>
            <a:pPr marL="228600" lvl="0" indent="-228600" algn="l" rtl="0">
              <a:lnSpc>
                <a:spcPct val="90000"/>
              </a:lnSpc>
              <a:spcBef>
                <a:spcPts val="0"/>
              </a:spcBef>
              <a:spcAft>
                <a:spcPts val="0"/>
              </a:spcAft>
              <a:buClr>
                <a:srgbClr val="3F3F3F"/>
              </a:buClr>
              <a:buSzPts val="2400"/>
              <a:buChar char="•"/>
            </a:pPr>
            <a:r>
              <a:rPr lang="en-US" sz="2200" dirty="0"/>
              <a:t>We believe our Enhanced One-On-One approach provides an opportunity for students to foster success within. </a:t>
            </a:r>
            <a:endParaRPr sz="2200" dirty="0"/>
          </a:p>
          <a:p>
            <a:pPr marL="228600" lvl="0" indent="0" algn="l" rtl="0">
              <a:lnSpc>
                <a:spcPct val="90000"/>
              </a:lnSpc>
              <a:spcBef>
                <a:spcPts val="0"/>
              </a:spcBef>
              <a:spcAft>
                <a:spcPts val="0"/>
              </a:spcAft>
              <a:buSzPts val="1800"/>
              <a:buNone/>
            </a:pPr>
            <a:endParaRPr sz="2200" dirty="0"/>
          </a:p>
          <a:p>
            <a:pPr marL="228600" lvl="0" indent="-228600" algn="l" rtl="0">
              <a:lnSpc>
                <a:spcPct val="90000"/>
              </a:lnSpc>
              <a:spcBef>
                <a:spcPts val="0"/>
              </a:spcBef>
              <a:spcAft>
                <a:spcPts val="0"/>
              </a:spcAft>
              <a:buClr>
                <a:srgbClr val="3F3F3F"/>
              </a:buClr>
              <a:buSzPts val="2400"/>
              <a:buChar char="•"/>
            </a:pPr>
            <a:r>
              <a:rPr lang="en-US" sz="2200" dirty="0"/>
              <a:t>Our Incarcerated Students Program began Spring 2015.</a:t>
            </a:r>
            <a:endParaRPr sz="2200" dirty="0"/>
          </a:p>
          <a:p>
            <a:pPr marL="228600" lvl="0" indent="0" algn="l" rtl="0">
              <a:lnSpc>
                <a:spcPct val="90000"/>
              </a:lnSpc>
              <a:spcBef>
                <a:spcPts val="0"/>
              </a:spcBef>
              <a:spcAft>
                <a:spcPts val="0"/>
              </a:spcAft>
              <a:buSzPts val="1800"/>
              <a:buNone/>
            </a:pPr>
            <a:endParaRPr sz="2200" dirty="0"/>
          </a:p>
          <a:p>
            <a:pPr marL="228600" lvl="0" indent="-228600" algn="l" rtl="0">
              <a:lnSpc>
                <a:spcPct val="90000"/>
              </a:lnSpc>
              <a:spcBef>
                <a:spcPts val="0"/>
              </a:spcBef>
              <a:spcAft>
                <a:spcPts val="0"/>
              </a:spcAft>
              <a:buClr>
                <a:srgbClr val="3F3F3F"/>
              </a:buClr>
              <a:buSzPts val="2400"/>
              <a:buChar char="•"/>
            </a:pPr>
            <a:r>
              <a:rPr lang="en-US" sz="2200" dirty="0"/>
              <a:t>Due to COVID-19, we have had to make some notable alterations to the program.</a:t>
            </a:r>
            <a:endParaRPr sz="2200" dirty="0"/>
          </a:p>
        </p:txBody>
      </p:sp>
      <p:pic>
        <p:nvPicPr>
          <p:cNvPr id="97" name="Google Shape;97;p2"/>
          <p:cNvPicPr preferRelativeResize="0">
            <a:picLocks noGrp="1"/>
          </p:cNvPicPr>
          <p:nvPr>
            <p:ph type="body" idx="2"/>
          </p:nvPr>
        </p:nvPicPr>
        <p:blipFill rotWithShape="1">
          <a:blip r:embed="rId3">
            <a:alphaModFix/>
          </a:blip>
          <a:srcRect t="7868" r="2618"/>
          <a:stretch/>
        </p:blipFill>
        <p:spPr>
          <a:xfrm>
            <a:off x="7102475" y="1798325"/>
            <a:ext cx="4100100" cy="4458300"/>
          </a:xfrm>
          <a:prstGeom prst="rect">
            <a:avLst/>
          </a:prstGeom>
          <a:noFill/>
          <a:ln>
            <a:noFill/>
          </a:ln>
          <a:effectLst>
            <a:outerShdw blurRad="57150" dist="19050" dir="5400000" algn="bl" rotWithShape="0">
              <a:srgbClr val="000000">
                <a:alpha val="49803"/>
              </a:srgbClr>
            </a:outerShdw>
          </a:effectLst>
        </p:spPr>
      </p:pic>
    </p:spTree>
    <p:extLst>
      <p:ext uri="{BB962C8B-B14F-4D97-AF65-F5344CB8AC3E}">
        <p14:creationId xmlns:p14="http://schemas.microsoft.com/office/powerpoint/2010/main" val="173949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255010" y="1295716"/>
            <a:ext cx="3583500" cy="1611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Palatino"/>
              <a:buNone/>
            </a:pPr>
            <a:r>
              <a:rPr lang="en-US" dirty="0"/>
              <a:t>How It Works </a:t>
            </a:r>
            <a:br>
              <a:rPr lang="en-US" dirty="0"/>
            </a:br>
            <a:r>
              <a:rPr lang="en-US" dirty="0"/>
              <a:t>at LTCC</a:t>
            </a:r>
            <a:endParaRPr dirty="0"/>
          </a:p>
        </p:txBody>
      </p:sp>
      <p:sp>
        <p:nvSpPr>
          <p:cNvPr id="103" name="Google Shape;103;p3"/>
          <p:cNvSpPr txBox="1">
            <a:spLocks noGrp="1"/>
          </p:cNvSpPr>
          <p:nvPr>
            <p:ph type="body" idx="2"/>
          </p:nvPr>
        </p:nvSpPr>
        <p:spPr>
          <a:xfrm>
            <a:off x="255010" y="2889176"/>
            <a:ext cx="3583500" cy="2533200"/>
          </a:xfrm>
          <a:prstGeom prst="rect">
            <a:avLst/>
          </a:prstGeom>
          <a:noFill/>
          <a:ln w="9525" cap="flat" cmpd="sng">
            <a:solidFill>
              <a:srgbClr val="F8EEDB"/>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2"/>
              </a:buClr>
              <a:buSzPts val="2600"/>
              <a:buNone/>
            </a:pPr>
            <a:endParaRPr/>
          </a:p>
        </p:txBody>
      </p:sp>
      <p:sp>
        <p:nvSpPr>
          <p:cNvPr id="104" name="Google Shape;104;p3"/>
          <p:cNvSpPr txBox="1">
            <a:spLocks noGrp="1"/>
          </p:cNvSpPr>
          <p:nvPr>
            <p:ph type="sldNum" idx="12"/>
          </p:nvPr>
        </p:nvSpPr>
        <p:spPr>
          <a:xfrm>
            <a:off x="8298082" y="6316975"/>
            <a:ext cx="2743200" cy="365100"/>
          </a:xfrm>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9</a:t>
            </a:fld>
            <a:endParaRPr/>
          </a:p>
        </p:txBody>
      </p:sp>
      <p:grpSp>
        <p:nvGrpSpPr>
          <p:cNvPr id="105" name="Google Shape;105;p3"/>
          <p:cNvGrpSpPr/>
          <p:nvPr/>
        </p:nvGrpSpPr>
        <p:grpSpPr>
          <a:xfrm>
            <a:off x="4295528" y="335866"/>
            <a:ext cx="6745757" cy="6137279"/>
            <a:chOff x="-73109" y="332775"/>
            <a:chExt cx="6745757" cy="4024973"/>
          </a:xfrm>
        </p:grpSpPr>
        <p:sp>
          <p:nvSpPr>
            <p:cNvPr id="106" name="Google Shape;106;p3"/>
            <p:cNvSpPr/>
            <p:nvPr/>
          </p:nvSpPr>
          <p:spPr>
            <a:xfrm>
              <a:off x="-73109" y="332775"/>
              <a:ext cx="6672648" cy="1837352"/>
            </a:xfrm>
            <a:prstGeom prst="roundRect">
              <a:avLst>
                <a:gd name="adj" fmla="val 10000"/>
              </a:avLst>
            </a:prstGeom>
            <a:solidFill>
              <a:srgbClr val="CDCA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3"/>
            <p:cNvSpPr/>
            <p:nvPr/>
          </p:nvSpPr>
          <p:spPr>
            <a:xfrm>
              <a:off x="191404" y="746251"/>
              <a:ext cx="1010400" cy="10104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3"/>
            <p:cNvSpPr/>
            <p:nvPr/>
          </p:nvSpPr>
          <p:spPr>
            <a:xfrm>
              <a:off x="2122142" y="332923"/>
              <a:ext cx="4549517" cy="183735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3"/>
            <p:cNvSpPr txBox="1"/>
            <p:nvPr/>
          </p:nvSpPr>
          <p:spPr>
            <a:xfrm>
              <a:off x="1153622" y="332928"/>
              <a:ext cx="5517966" cy="1837200"/>
            </a:xfrm>
            <a:prstGeom prst="rect">
              <a:avLst/>
            </a:prstGeom>
            <a:noFill/>
            <a:ln>
              <a:noFill/>
            </a:ln>
          </p:spPr>
          <p:txBody>
            <a:bodyPr spcFirstLastPara="1" wrap="square" lIns="194450" tIns="194450" rIns="194450" bIns="194450" anchor="ctr" anchorCtr="0">
              <a:noAutofit/>
            </a:bodyPr>
            <a:lstStyle/>
            <a:p>
              <a:pPr>
                <a:buClr>
                  <a:schemeClr val="dk1"/>
                </a:buClr>
                <a:buSzPts val="1400"/>
              </a:pPr>
              <a:r>
                <a:rPr lang="en-US" sz="2200" dirty="0"/>
                <a:t>Most students receive a fee waiver by qualifying for the California Promise Grant. The entirety of the course materials are provided to students by LTCC. There are no costs to the student for textbooks nor the material to complete their work. </a:t>
              </a:r>
            </a:p>
          </p:txBody>
        </p:sp>
        <p:sp>
          <p:nvSpPr>
            <p:cNvPr id="110" name="Google Shape;110;p3"/>
            <p:cNvSpPr/>
            <p:nvPr/>
          </p:nvSpPr>
          <p:spPr>
            <a:xfrm>
              <a:off x="0" y="2520248"/>
              <a:ext cx="6672648" cy="1798012"/>
            </a:xfrm>
            <a:prstGeom prst="roundRect">
              <a:avLst>
                <a:gd name="adj" fmla="val 10000"/>
              </a:avLst>
            </a:prstGeom>
            <a:solidFill>
              <a:srgbClr val="CDCA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3"/>
            <p:cNvSpPr/>
            <p:nvPr/>
          </p:nvSpPr>
          <p:spPr>
            <a:xfrm>
              <a:off x="191404" y="2933652"/>
              <a:ext cx="1010543" cy="1010543"/>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
            <p:cNvSpPr/>
            <p:nvPr/>
          </p:nvSpPr>
          <p:spPr>
            <a:xfrm>
              <a:off x="2122142" y="2520248"/>
              <a:ext cx="4549517" cy="183735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3"/>
            <p:cNvSpPr txBox="1"/>
            <p:nvPr/>
          </p:nvSpPr>
          <p:spPr>
            <a:xfrm>
              <a:off x="1417058" y="2520248"/>
              <a:ext cx="5254531" cy="1837500"/>
            </a:xfrm>
            <a:prstGeom prst="rect">
              <a:avLst/>
            </a:prstGeom>
            <a:noFill/>
            <a:ln>
              <a:noFill/>
            </a:ln>
          </p:spPr>
          <p:txBody>
            <a:bodyPr spcFirstLastPara="1" wrap="square" lIns="194450" tIns="194450" rIns="194450" bIns="19445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2200" b="0" i="0" u="none" strike="noStrike" cap="none" dirty="0">
                <a:solidFill>
                  <a:srgbClr val="000000"/>
                </a:solidFill>
                <a:latin typeface="Arial"/>
                <a:ea typeface="Arial"/>
                <a:cs typeface="Arial"/>
                <a:sym typeface="Arial"/>
              </a:endParaRPr>
            </a:p>
          </p:txBody>
        </p:sp>
      </p:grpSp>
      <p:pic>
        <p:nvPicPr>
          <p:cNvPr id="114" name="Google Shape;114;p3" descr="page1image2176208"/>
          <p:cNvPicPr preferRelativeResize="0"/>
          <p:nvPr/>
        </p:nvPicPr>
        <p:blipFill rotWithShape="1">
          <a:blip r:embed="rId5">
            <a:alphaModFix/>
          </a:blip>
          <a:srcRect/>
          <a:stretch/>
        </p:blipFill>
        <p:spPr>
          <a:xfrm>
            <a:off x="110139" y="2889176"/>
            <a:ext cx="3868253" cy="2575824"/>
          </a:xfrm>
          <a:prstGeom prst="rect">
            <a:avLst/>
          </a:prstGeom>
          <a:noFill/>
          <a:ln>
            <a:noFill/>
          </a:ln>
        </p:spPr>
      </p:pic>
      <p:sp>
        <p:nvSpPr>
          <p:cNvPr id="2" name="Rectangle 1">
            <a:extLst>
              <a:ext uri="{FF2B5EF4-FFF2-40B4-BE49-F238E27FC236}">
                <a16:creationId xmlns:a16="http://schemas.microsoft.com/office/drawing/2014/main" xmlns="" id="{D7AD8480-1823-BD46-B31F-B98965330DD8}"/>
              </a:ext>
            </a:extLst>
          </p:cNvPr>
          <p:cNvSpPr/>
          <p:nvPr/>
        </p:nvSpPr>
        <p:spPr>
          <a:xfrm>
            <a:off x="5653976" y="3980300"/>
            <a:ext cx="5254531" cy="2123658"/>
          </a:xfrm>
          <a:prstGeom prst="rect">
            <a:avLst/>
          </a:prstGeom>
        </p:spPr>
        <p:txBody>
          <a:bodyPr wrap="square">
            <a:spAutoFit/>
          </a:bodyPr>
          <a:lstStyle/>
          <a:p>
            <a:pPr lvl="0">
              <a:buClr>
                <a:schemeClr val="dk1"/>
              </a:buClr>
              <a:buSzPts val="1400"/>
            </a:pPr>
            <a:r>
              <a:rPr lang="en-US" sz="2200" dirty="0"/>
              <a:t>Advantages of LTCC’s quarter system: </a:t>
            </a:r>
          </a:p>
          <a:p>
            <a:pPr marL="342900" lvl="0" indent="-342900">
              <a:buClr>
                <a:schemeClr val="dk1"/>
              </a:buClr>
              <a:buSzPts val="1400"/>
              <a:buFont typeface="Arial" panose="020B0604020202020204" pitchFamily="34" charset="0"/>
              <a:buChar char="•"/>
            </a:pPr>
            <a:r>
              <a:rPr lang="en-US" sz="2200" dirty="0"/>
              <a:t>Typically, fewer courses per term</a:t>
            </a:r>
          </a:p>
          <a:p>
            <a:pPr marL="342900" lvl="0" indent="-342900">
              <a:buClr>
                <a:schemeClr val="dk1"/>
              </a:buClr>
              <a:buSzPts val="1400"/>
              <a:buFont typeface="Arial" panose="020B0604020202020204" pitchFamily="34" charset="0"/>
              <a:buChar char="•"/>
            </a:pPr>
            <a:r>
              <a:rPr lang="en-US" sz="2200" dirty="0"/>
              <a:t>Complete courses in a shorter period</a:t>
            </a:r>
          </a:p>
          <a:p>
            <a:pPr marL="342900" lvl="0" indent="-342900">
              <a:buClr>
                <a:schemeClr val="dk1"/>
              </a:buClr>
              <a:buSzPts val="1400"/>
              <a:buFont typeface="Arial" panose="020B0604020202020204" pitchFamily="34" charset="0"/>
              <a:buChar char="•"/>
            </a:pPr>
            <a:r>
              <a:rPr lang="en-US" sz="2200" dirty="0"/>
              <a:t>Greater flexibility in choosing a schedule that works with students’ educational goals. </a:t>
            </a:r>
          </a:p>
        </p:txBody>
      </p:sp>
    </p:spTree>
    <p:extLst>
      <p:ext uri="{BB962C8B-B14F-4D97-AF65-F5344CB8AC3E}">
        <p14:creationId xmlns:p14="http://schemas.microsoft.com/office/powerpoint/2010/main" val="2024586957"/>
      </p:ext>
    </p:extLst>
  </p:cSld>
  <p:clrMapOvr>
    <a:masterClrMapping/>
  </p:clrMapOvr>
</p:sld>
</file>

<file path=ppt/theme/theme1.xml><?xml version="1.0" encoding="utf-8"?>
<a:theme xmlns:a="http://schemas.openxmlformats.org/drawingml/2006/main" name="ASCCC Curriculum Inst. 2020 Theme">
  <a:themeElements>
    <a:clrScheme name="Custom 1">
      <a:dk1>
        <a:srgbClr val="E0661C"/>
      </a:dk1>
      <a:lt1>
        <a:srgbClr val="FFFFFF"/>
      </a:lt1>
      <a:dk2>
        <a:srgbClr val="000000"/>
      </a:dk2>
      <a:lt2>
        <a:srgbClr val="F4E2C5"/>
      </a:lt2>
      <a:accent1>
        <a:srgbClr val="E0661C"/>
      </a:accent1>
      <a:accent2>
        <a:srgbClr val="3F240D"/>
      </a:accent2>
      <a:accent3>
        <a:srgbClr val="E0AD50"/>
      </a:accent3>
      <a:accent4>
        <a:srgbClr val="A65E23"/>
      </a:accent4>
      <a:accent5>
        <a:srgbClr val="008796"/>
      </a:accent5>
      <a:accent6>
        <a:srgbClr val="5BBBD0"/>
      </a:accent6>
      <a:hlink>
        <a:srgbClr val="007082"/>
      </a:hlink>
      <a:folHlink>
        <a:srgbClr val="5C362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1573</TotalTime>
  <Words>1895</Words>
  <Application>Microsoft Macintosh PowerPoint</Application>
  <PresentationFormat>Widescreen</PresentationFormat>
  <Paragraphs>227</Paragraphs>
  <Slides>30</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Calibri</vt:lpstr>
      <vt:lpstr>Palatino</vt:lpstr>
      <vt:lpstr>Arial</vt:lpstr>
      <vt:lpstr>ASCCC Curriculum Inst. 2020 Theme</vt:lpstr>
      <vt:lpstr>Delivering via Correspondence: Regulations, Local Standards, and Considerations</vt:lpstr>
      <vt:lpstr>Presenters</vt:lpstr>
      <vt:lpstr>Description</vt:lpstr>
      <vt:lpstr>Correspondence Education</vt:lpstr>
      <vt:lpstr>Correspondence Education</vt:lpstr>
      <vt:lpstr>What our students are saying</vt:lpstr>
      <vt:lpstr>Lake Tahoe Community College’s Approach to Inmate Education</vt:lpstr>
      <vt:lpstr>Starting with the “Why”-- LTCC </vt:lpstr>
      <vt:lpstr>How It Works  at LTCC</vt:lpstr>
      <vt:lpstr>How It Works in Collaboration with CDCR</vt:lpstr>
      <vt:lpstr>What Is Our Enhanced One-on-One Approach?</vt:lpstr>
      <vt:lpstr>  Effective Practices  Values</vt:lpstr>
      <vt:lpstr>Effective Practices</vt:lpstr>
      <vt:lpstr>Effective Practices   Administrative</vt:lpstr>
      <vt:lpstr>Effective Practices  Student Support </vt:lpstr>
      <vt:lpstr>Effective Practices  Instruction</vt:lpstr>
      <vt:lpstr>How Are We Adjusting?</vt:lpstr>
      <vt:lpstr>COVID-19 Hurdles</vt:lpstr>
      <vt:lpstr>What our students are saying</vt:lpstr>
      <vt:lpstr>Remember what we all are building</vt:lpstr>
      <vt:lpstr>Chancellor’s Office &amp; 5C Actions  Specific to Correspondence Education</vt:lpstr>
      <vt:lpstr>Proposed Title 5 Regulations</vt:lpstr>
      <vt:lpstr>Proposed Title 5 Regulations</vt:lpstr>
      <vt:lpstr>Proposed Title 5 Regulations</vt:lpstr>
      <vt:lpstr>Proposed Title 5 Regulations</vt:lpstr>
      <vt:lpstr>Memorandum ES 20-15 </vt:lpstr>
      <vt:lpstr>Memorandum ES 20-15 </vt:lpstr>
      <vt:lpstr>Memorandum ES 20-22</vt:lpstr>
      <vt:lpstr>References &amp; Resources </vt:lpstr>
      <vt:lpstr>Questions?         Thank you!</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Reynolds, Shane</dc:creator>
  <cp:lastModifiedBy>Microsoft Office User</cp:lastModifiedBy>
  <cp:revision>24</cp:revision>
  <dcterms:created xsi:type="dcterms:W3CDTF">2020-06-30T23:40:08Z</dcterms:created>
  <dcterms:modified xsi:type="dcterms:W3CDTF">2020-07-07T03:15:40Z</dcterms:modified>
</cp:coreProperties>
</file>