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279" r:id="rId2"/>
    <p:sldId id="306" r:id="rId3"/>
    <p:sldId id="307" r:id="rId4"/>
    <p:sldId id="308" r:id="rId5"/>
    <p:sldId id="309" r:id="rId6"/>
    <p:sldId id="31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3" r:id="rId18"/>
    <p:sldId id="322" r:id="rId19"/>
    <p:sldId id="324" r:id="rId20"/>
    <p:sldId id="32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0218"/>
    <a:srgbClr val="C18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6"/>
    <p:restoredTop sz="93165"/>
  </p:normalViewPr>
  <p:slideViewPr>
    <p:cSldViewPr snapToGrid="0" snapToObjects="1">
      <p:cViewPr varScale="1">
        <p:scale>
          <a:sx n="113" d="100"/>
          <a:sy n="113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2B179-26CD-BA4A-AE84-B0E1AF58B2CF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F44AA-E916-ED4C-9814-61C78E3B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6544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D072-B5E6-4516-A8DA-965C5DCCA205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tran@saddleback.edu" TargetMode="External"/><Relationship Id="rId2" Type="http://schemas.openxmlformats.org/officeDocument/2006/relationships/hyperlink" Target="mailto:latonya.parker@mvc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34" y="1122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Counseling, Articulation and Curriculum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4440418"/>
            <a:ext cx="8746066" cy="165576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900" dirty="0" smtClean="0"/>
              <a:t>LaTonya </a:t>
            </a:r>
            <a:r>
              <a:rPr lang="en-US" sz="1900" dirty="0"/>
              <a:t>Parker, ASCCC South </a:t>
            </a:r>
            <a:r>
              <a:rPr lang="en-US" sz="1900" dirty="0" smtClean="0"/>
              <a:t>Representative, Moreno Valley College</a:t>
            </a:r>
            <a:endParaRPr lang="en-US" sz="1900" dirty="0" smtClean="0"/>
          </a:p>
          <a:p>
            <a:r>
              <a:rPr lang="en-US" sz="1900" dirty="0" smtClean="0"/>
              <a:t>Aimee Tran, </a:t>
            </a:r>
            <a:r>
              <a:rPr lang="en-US" sz="1900" dirty="0" smtClean="0"/>
              <a:t>ASCCC Curriculum Committee, Saddleback </a:t>
            </a:r>
            <a:r>
              <a:rPr lang="en-US" sz="1900" dirty="0" smtClean="0"/>
              <a:t>College 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dirty="0" smtClean="0"/>
              <a:t>Curriculum Institute July,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3409"/>
            <a:ext cx="7886700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Counseling Faculty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5024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latin typeface="Nyala" panose="02000504070300020003" pitchFamily="2" charset="0"/>
              </a:rPr>
              <a:t>Professionally trained to diagnose the difficulties </a:t>
            </a:r>
            <a:r>
              <a:rPr lang="en-US" b="0" i="0" dirty="0" smtClean="0">
                <a:latin typeface="Nyala" panose="02000504070300020003" pitchFamily="2" charset="0"/>
              </a:rPr>
              <a:t>students face </a:t>
            </a:r>
            <a:r>
              <a:rPr lang="en-US" b="0" i="0" dirty="0">
                <a:latin typeface="Nyala" panose="02000504070300020003" pitchFamily="2" charset="0"/>
              </a:rPr>
              <a:t>in pursing and achieving their educational </a:t>
            </a:r>
            <a:r>
              <a:rPr lang="en-US" b="0" i="0" dirty="0" smtClean="0">
                <a:latin typeface="Nyala" panose="02000504070300020003" pitchFamily="2" charset="0"/>
              </a:rPr>
              <a:t>goals, to prescribe </a:t>
            </a:r>
            <a:r>
              <a:rPr lang="en-US" b="0" i="0" dirty="0">
                <a:latin typeface="Nyala" panose="02000504070300020003" pitchFamily="2" charset="0"/>
              </a:rPr>
              <a:t>solutions for those difficulties, and to </a:t>
            </a:r>
            <a:r>
              <a:rPr lang="en-US" b="0" i="0" dirty="0" smtClean="0">
                <a:latin typeface="Nyala" panose="02000504070300020003" pitchFamily="2" charset="0"/>
              </a:rPr>
              <a:t>support students </a:t>
            </a:r>
            <a:r>
              <a:rPr lang="en-US" b="0" i="0" dirty="0">
                <a:latin typeface="Nyala" panose="02000504070300020003" pitchFamily="2" charset="0"/>
              </a:rPr>
              <a:t>as they inch or stride toward success.</a:t>
            </a:r>
            <a:br>
              <a:rPr lang="en-US" b="0" i="0" dirty="0">
                <a:latin typeface="Nyala" panose="02000504070300020003" pitchFamily="2" charset="0"/>
              </a:rPr>
            </a:br>
            <a:endParaRPr lang="en-US" b="0" i="0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b="0" i="0" dirty="0" smtClean="0">
                <a:latin typeface="Nyala" panose="02000504070300020003" pitchFamily="2" charset="0"/>
              </a:rPr>
              <a:t>Crucial</a:t>
            </a:r>
            <a:r>
              <a:rPr lang="en-US" b="0" i="0" dirty="0">
                <a:latin typeface="Nyala" panose="02000504070300020003" pitchFamily="2" charset="0"/>
              </a:rPr>
              <a:t>: understanding students’ stated goals within </a:t>
            </a:r>
            <a:r>
              <a:rPr lang="en-US" b="0" i="0" dirty="0" smtClean="0">
                <a:latin typeface="Nyala" panose="02000504070300020003" pitchFamily="2" charset="0"/>
              </a:rPr>
              <a:t>the context </a:t>
            </a:r>
            <a:r>
              <a:rPr lang="en-US" b="0" i="0" dirty="0">
                <a:latin typeface="Nyala" panose="02000504070300020003" pitchFamily="2" charset="0"/>
              </a:rPr>
              <a:t>of human development and the inevitable </a:t>
            </a:r>
            <a:r>
              <a:rPr lang="en-US" b="0" i="0" dirty="0" smtClean="0">
                <a:latin typeface="Nyala" panose="02000504070300020003" pitchFamily="2" charset="0"/>
              </a:rPr>
              <a:t>changes that </a:t>
            </a:r>
            <a:r>
              <a:rPr lang="en-US" b="0" i="0" dirty="0">
                <a:latin typeface="Nyala" panose="02000504070300020003" pitchFamily="2" charset="0"/>
              </a:rPr>
              <a:t>occur</a:t>
            </a:r>
            <a:r>
              <a:rPr lang="en-US" b="0" i="0" dirty="0" smtClean="0">
                <a:latin typeface="Nyala" panose="02000504070300020003" pitchFamily="2" charset="0"/>
              </a:rPr>
              <a:t>.</a:t>
            </a:r>
          </a:p>
          <a:p>
            <a:pPr marL="0" indent="0">
              <a:buNone/>
            </a:pPr>
            <a:r>
              <a:rPr lang="en-US" b="0" i="0" dirty="0">
                <a:latin typeface="Nyala" panose="02000504070300020003" pitchFamily="2" charset="0"/>
              </a:rPr>
              <a:t/>
            </a:r>
            <a:br>
              <a:rPr lang="en-US" b="0" i="0" dirty="0">
                <a:latin typeface="Nyala" panose="02000504070300020003" pitchFamily="2" charset="0"/>
              </a:rPr>
            </a:br>
            <a:r>
              <a:rPr lang="en-US" b="0" i="0" u="sng" dirty="0">
                <a:latin typeface="Nyala" panose="02000504070300020003" pitchFamily="2" charset="0"/>
              </a:rPr>
              <a:t>Counseling faculty</a:t>
            </a:r>
            <a:r>
              <a:rPr lang="en-US" b="0" i="0" dirty="0">
                <a:latin typeface="Nyala" panose="02000504070300020003" pitchFamily="2" charset="0"/>
              </a:rPr>
              <a:t> understand that students’ lives </a:t>
            </a:r>
            <a:r>
              <a:rPr lang="en-US" b="0" i="0" dirty="0" smtClean="0">
                <a:latin typeface="Nyala" panose="02000504070300020003" pitchFamily="2" charset="0"/>
              </a:rPr>
              <a:t>and goals </a:t>
            </a:r>
            <a:r>
              <a:rPr lang="en-US" b="0" i="0" dirty="0">
                <a:latin typeface="Nyala" panose="02000504070300020003" pitchFamily="2" charset="0"/>
              </a:rPr>
              <a:t>change as a result of their unfolding </a:t>
            </a:r>
            <a:r>
              <a:rPr lang="en-US" b="0" i="0" dirty="0" smtClean="0">
                <a:latin typeface="Nyala" panose="02000504070300020003" pitchFamily="2" charset="0"/>
              </a:rPr>
              <a:t>educational experiences </a:t>
            </a:r>
            <a:r>
              <a:rPr lang="en-US" b="0" i="0" dirty="0">
                <a:latin typeface="Nyala" panose="02000504070300020003" pitchFamily="2" charset="0"/>
              </a:rPr>
              <a:t>or personal situations</a:t>
            </a:r>
            <a:r>
              <a:rPr lang="en-US" b="0" i="0" dirty="0" smtClean="0">
                <a:latin typeface="Nyala" panose="02000504070300020003" pitchFamily="2" charset="0"/>
              </a:rPr>
              <a:t>.</a:t>
            </a:r>
          </a:p>
          <a:p>
            <a:pPr marL="0" indent="0">
              <a:buNone/>
            </a:pPr>
            <a:r>
              <a:rPr lang="en-US" i="0" dirty="0"/>
              <a:t/>
            </a:r>
            <a:br>
              <a:rPr lang="en-US" i="0" dirty="0"/>
            </a:br>
            <a:r>
              <a:rPr lang="en-US" sz="1700" i="0" dirty="0"/>
              <a:t>The Role of Counseling Faculty and Delivery </a:t>
            </a:r>
            <a:r>
              <a:rPr lang="en-US" sz="1700" i="0" dirty="0" smtClean="0"/>
              <a:t>of Counseling </a:t>
            </a:r>
            <a:r>
              <a:rPr lang="en-US" sz="1700" i="0" dirty="0"/>
              <a:t>Services in the California </a:t>
            </a:r>
            <a:r>
              <a:rPr lang="en-US" sz="1700" i="0" dirty="0" smtClean="0"/>
              <a:t>Community Colleges</a:t>
            </a:r>
            <a:r>
              <a:rPr lang="en-US" sz="1700" i="0" dirty="0"/>
              <a:t>. ASCCC (Spring </a:t>
            </a:r>
            <a:r>
              <a:rPr lang="en-US" sz="1700" i="0" dirty="0" smtClean="0"/>
              <a:t>2012)</a:t>
            </a:r>
            <a:r>
              <a:rPr lang="en-US" sz="1700" i="0" dirty="0"/>
              <a:t/>
            </a:r>
            <a:br>
              <a:rPr lang="en-US" sz="1700" i="0" dirty="0"/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1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Counseling Faculty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910292"/>
            <a:ext cx="8280399" cy="39994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i="0" dirty="0">
                <a:latin typeface="Franklin Gothic Demi" panose="020B0703020102020204" pitchFamily="34" charset="0"/>
              </a:rPr>
              <a:t>Roles: teaching; providing personal, academic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and career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counseling </a:t>
            </a:r>
            <a:r>
              <a:rPr lang="en-US" sz="2000" b="0" i="0" dirty="0">
                <a:latin typeface="Franklin Gothic Demi" panose="020B0703020102020204" pitchFamily="34" charset="0"/>
              </a:rPr>
              <a:t>to a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diverse student </a:t>
            </a:r>
            <a:r>
              <a:rPr lang="en-US" sz="2000" b="0" i="0" dirty="0">
                <a:latin typeface="Franklin Gothic Demi" panose="020B0703020102020204" pitchFamily="34" charset="0"/>
              </a:rPr>
              <a:t>population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;  </a:t>
            </a:r>
            <a:endParaRPr lang="en-US" sz="20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Vital </a:t>
            </a:r>
            <a:r>
              <a:rPr lang="en-US" sz="2000" b="0" i="0" dirty="0">
                <a:latin typeface="Franklin Gothic Demi" panose="020B0703020102020204" pitchFamily="34" charset="0"/>
              </a:rPr>
              <a:t>understanding of student needs and the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challenges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(academic</a:t>
            </a:r>
            <a:r>
              <a:rPr lang="en-US" sz="2000" b="0" i="0" dirty="0">
                <a:latin typeface="Franklin Gothic Demi" panose="020B0703020102020204" pitchFamily="34" charset="0"/>
              </a:rPr>
              <a:t>,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  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career</a:t>
            </a:r>
            <a:r>
              <a:rPr lang="en-US" sz="2000" b="0" i="0" dirty="0">
                <a:latin typeface="Franklin Gothic Demi" panose="020B0703020102020204" pitchFamily="34" charset="0"/>
              </a:rPr>
              <a:t>, personal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• </a:t>
            </a:r>
            <a:r>
              <a:rPr lang="en-US" sz="2000" b="0" i="0" dirty="0">
                <a:latin typeface="Franklin Gothic Demi" panose="020B0703020102020204" pitchFamily="34" charset="0"/>
              </a:rPr>
              <a:t>Current knowledge of all college programs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• </a:t>
            </a:r>
            <a:r>
              <a:rPr lang="en-US" sz="2000" b="0" i="0" dirty="0">
                <a:latin typeface="Franklin Gothic Demi" panose="020B0703020102020204" pitchFamily="34" charset="0"/>
              </a:rPr>
              <a:t>Explain and enforce college policies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• </a:t>
            </a:r>
            <a:r>
              <a:rPr lang="en-US" sz="2000" b="0" i="0" dirty="0">
                <a:latin typeface="Franklin Gothic Demi" panose="020B0703020102020204" pitchFamily="34" charset="0"/>
              </a:rPr>
              <a:t>Maintain expertise in UC, CSU and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independent/</a:t>
            </a:r>
            <a:r>
              <a:rPr lang="en-US" sz="2000" b="0" i="0" dirty="0" err="1" smtClean="0">
                <a:latin typeface="Franklin Gothic Demi" panose="020B0703020102020204" pitchFamily="34" charset="0"/>
              </a:rPr>
              <a:t>out-of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 state </a:t>
            </a:r>
            <a:r>
              <a:rPr lang="en-US" sz="2000" b="0" i="0" dirty="0">
                <a:latin typeface="Franklin Gothic Demi" panose="020B0703020102020204" pitchFamily="34" charset="0"/>
              </a:rPr>
              <a:t>college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>
                <a:latin typeface="Franklin Gothic Demi" panose="020B0703020102020204" pitchFamily="34" charset="0"/>
              </a:rPr>
              <a:t>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  admission/requirements</a:t>
            </a:r>
            <a:r>
              <a:rPr lang="en-US" sz="2000" b="0" i="0" dirty="0">
                <a:latin typeface="Franklin Gothic Demi" panose="020B0703020102020204" pitchFamily="34" charset="0"/>
              </a:rPr>
              <a:t>; and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0" i="0" dirty="0" smtClean="0"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 dirty="0" smtClean="0">
                <a:latin typeface="Franklin Gothic Demi" panose="020B0703020102020204" pitchFamily="34" charset="0"/>
              </a:rPr>
              <a:t>• </a:t>
            </a:r>
            <a:r>
              <a:rPr lang="en-US" sz="2000" b="0" i="0" dirty="0">
                <a:latin typeface="Franklin Gothic Demi" panose="020B0703020102020204" pitchFamily="34" charset="0"/>
              </a:rPr>
              <a:t>Awareness of other local college programs </a:t>
            </a:r>
            <a:r>
              <a:rPr lang="en-US" sz="2000" b="0" i="0" dirty="0" smtClean="0">
                <a:latin typeface="Franklin Gothic Demi" panose="020B0703020102020204" pitchFamily="34" charset="0"/>
              </a:rPr>
              <a:t>and requirements.</a:t>
            </a:r>
            <a:endParaRPr lang="en-US" sz="20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0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1141942"/>
            <a:ext cx="8712200" cy="9144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Counseling and Holistic Understanding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942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0" i="0" dirty="0" smtClean="0"/>
          </a:p>
          <a:p>
            <a:pPr marL="0" indent="0" algn="ctr">
              <a:buNone/>
            </a:pPr>
            <a:r>
              <a:rPr lang="en-US" b="0" i="0" dirty="0" smtClean="0">
                <a:latin typeface="MV Boli" panose="02000500030200090000" pitchFamily="2" charset="0"/>
                <a:cs typeface="MV Boli" panose="02000500030200090000" pitchFamily="2" charset="0"/>
              </a:rPr>
              <a:t>Counseling </a:t>
            </a:r>
            <a: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  <a:t>faculty </a:t>
            </a:r>
            <a:r>
              <a:rPr lang="en-US" b="0" i="0" dirty="0" smtClean="0">
                <a:latin typeface="MV Boli" panose="02000500030200090000" pitchFamily="2" charset="0"/>
                <a:cs typeface="MV Boli" panose="02000500030200090000" pitchFamily="2" charset="0"/>
              </a:rPr>
              <a:t>have the </a:t>
            </a:r>
            <a: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  <a:t>holistic understanding and</a:t>
            </a:r>
            <a:b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  <a:t>knowledge of courses, programs and college policies</a:t>
            </a:r>
            <a:b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b="0" i="0" dirty="0">
                <a:latin typeface="MV Boli" panose="02000500030200090000" pitchFamily="2" charset="0"/>
                <a:cs typeface="MV Boli" panose="02000500030200090000" pitchFamily="2" charset="0"/>
              </a:rPr>
              <a:t>and how they can affect student success.</a:t>
            </a:r>
            <a:r>
              <a:rPr lang="en-US" i="0" dirty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en-US" i="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3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Counseling Faculty 10 + 1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7533"/>
            <a:ext cx="7886700" cy="3899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u="sng" dirty="0">
                <a:latin typeface="Berlin Sans FB" panose="020E0602020502020306" pitchFamily="34" charset="0"/>
              </a:rPr>
              <a:t>Counseling Faculty </a:t>
            </a:r>
            <a:endParaRPr lang="en-US" b="0" i="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b="0" i="0" dirty="0" smtClean="0">
                <a:latin typeface="Berlin Sans FB" panose="020E0602020502020306" pitchFamily="34" charset="0"/>
              </a:rPr>
              <a:t>assist </a:t>
            </a:r>
            <a:r>
              <a:rPr lang="en-US" b="0" i="0" dirty="0">
                <a:latin typeface="Berlin Sans FB" panose="020E0602020502020306" pitchFamily="34" charset="0"/>
              </a:rPr>
              <a:t>students on a daily basis </a:t>
            </a:r>
            <a:r>
              <a:rPr lang="en-US" b="0" i="0" dirty="0" smtClean="0">
                <a:latin typeface="Berlin Sans FB" panose="020E0602020502020306" pitchFamily="34" charset="0"/>
              </a:rPr>
              <a:t>with educational </a:t>
            </a:r>
            <a:r>
              <a:rPr lang="en-US" b="0" i="0" dirty="0">
                <a:latin typeface="Berlin Sans FB" panose="020E0602020502020306" pitchFamily="34" charset="0"/>
              </a:rPr>
              <a:t>planning consisting of courses and </a:t>
            </a:r>
            <a:r>
              <a:rPr lang="en-US" b="0" i="0" dirty="0" smtClean="0">
                <a:latin typeface="Berlin Sans FB" panose="020E0602020502020306" pitchFamily="34" charset="0"/>
              </a:rPr>
              <a:t>programs that </a:t>
            </a:r>
            <a:r>
              <a:rPr lang="en-US" b="0" i="0" dirty="0">
                <a:latin typeface="Berlin Sans FB" panose="020E0602020502020306" pitchFamily="34" charset="0"/>
              </a:rPr>
              <a:t>faculty </a:t>
            </a:r>
            <a:r>
              <a:rPr lang="en-US" b="0" i="0" dirty="0" smtClean="0">
                <a:latin typeface="Berlin Sans FB" panose="020E0602020502020306" pitchFamily="34" charset="0"/>
              </a:rPr>
              <a:t>created</a:t>
            </a:r>
          </a:p>
          <a:p>
            <a:pPr marL="0" indent="0">
              <a:buNone/>
            </a:pPr>
            <a:endParaRPr lang="en-US" b="0" i="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b="0" i="0" u="sng" dirty="0" smtClean="0">
                <a:latin typeface="Berlin Sans FB" panose="020E0602020502020306" pitchFamily="34" charset="0"/>
              </a:rPr>
              <a:t>Articulation </a:t>
            </a:r>
            <a:r>
              <a:rPr lang="en-US" b="0" i="0" u="sng" dirty="0" smtClean="0">
                <a:latin typeface="Berlin Sans FB" panose="020E0602020502020306" pitchFamily="34" charset="0"/>
              </a:rPr>
              <a:t>Officer</a:t>
            </a:r>
          </a:p>
          <a:p>
            <a:pPr marL="0" indent="0">
              <a:buNone/>
            </a:pPr>
            <a:r>
              <a:rPr lang="en-US" b="0" i="0" dirty="0" smtClean="0">
                <a:latin typeface="Berlin Sans FB" panose="020E0602020502020306" pitchFamily="34" charset="0"/>
              </a:rPr>
              <a:t>person </a:t>
            </a:r>
            <a:r>
              <a:rPr lang="en-US" b="0" i="0" dirty="0">
                <a:latin typeface="Berlin Sans FB" panose="020E0602020502020306" pitchFamily="34" charset="0"/>
              </a:rPr>
              <a:t>behind the scene in </a:t>
            </a:r>
            <a:r>
              <a:rPr lang="en-US" b="0" i="0" dirty="0" smtClean="0">
                <a:latin typeface="Berlin Sans FB" panose="020E0602020502020306" pitchFamily="34" charset="0"/>
              </a:rPr>
              <a:t>assisting faculty </a:t>
            </a:r>
            <a:r>
              <a:rPr lang="en-US" b="0" i="0" dirty="0">
                <a:latin typeface="Berlin Sans FB" panose="020E0602020502020306" pitchFamily="34" charset="0"/>
              </a:rPr>
              <a:t>with courses and programs in order to </a:t>
            </a:r>
            <a:r>
              <a:rPr lang="en-US" b="0" i="0" dirty="0" smtClean="0">
                <a:latin typeface="Berlin Sans FB" panose="020E0602020502020306" pitchFamily="34" charset="0"/>
              </a:rPr>
              <a:t>establish articulation </a:t>
            </a:r>
            <a:r>
              <a:rPr lang="en-US" b="0" i="0" dirty="0">
                <a:latin typeface="Berlin Sans FB" panose="020E0602020502020306" pitchFamily="34" charset="0"/>
              </a:rPr>
              <a:t>with high schools and four year </a:t>
            </a:r>
            <a:r>
              <a:rPr lang="en-US" b="0" i="0" dirty="0" smtClean="0">
                <a:latin typeface="Berlin Sans FB" panose="020E0602020502020306" pitchFamily="34" charset="0"/>
              </a:rPr>
              <a:t>universities</a:t>
            </a:r>
            <a:r>
              <a:rPr lang="en-US" b="0" i="0" dirty="0">
                <a:latin typeface="Berlin Sans FB" panose="020E0602020502020306" pitchFamily="34" charset="0"/>
              </a:rPr>
              <a:t/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/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i="0" dirty="0"/>
              <a:t/>
            </a:r>
            <a:br>
              <a:rPr lang="en-US" i="0" dirty="0"/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6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9542"/>
            <a:ext cx="7886700" cy="91440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AO and Counseling Faculty Roles in New Course Development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917" y="2248959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i="0" dirty="0" smtClean="0"/>
              <a:t>Articulation </a:t>
            </a:r>
            <a:r>
              <a:rPr lang="en-US" i="0" dirty="0"/>
              <a:t>officer</a:t>
            </a:r>
            <a:r>
              <a:rPr lang="en-US" b="0" i="0" dirty="0"/>
              <a:t/>
            </a:r>
            <a:br>
              <a:rPr lang="en-US" b="0" i="0" dirty="0"/>
            </a:br>
            <a:r>
              <a:rPr lang="en-US" b="0" i="0" dirty="0"/>
              <a:t>• Provide faculty contacts at UC and CSU campuses.</a:t>
            </a:r>
            <a:br>
              <a:rPr lang="en-US" b="0" i="0" dirty="0"/>
            </a:br>
            <a:r>
              <a:rPr lang="en-US" b="0" i="0" dirty="0"/>
              <a:t>• Locate comparable courses at UC and CSU campuses.</a:t>
            </a:r>
            <a:br>
              <a:rPr lang="en-US" b="0" i="0" dirty="0"/>
            </a:br>
            <a:r>
              <a:rPr lang="en-US" b="0" i="0" dirty="0"/>
              <a:t>• Provide sample outlines at other community colleges.</a:t>
            </a:r>
            <a:br>
              <a:rPr lang="en-US" b="0" i="0" dirty="0"/>
            </a:br>
            <a:r>
              <a:rPr lang="en-US" b="0" i="0" dirty="0"/>
              <a:t>• Recommend course be added to IGETC/CSU GE</a:t>
            </a:r>
            <a:r>
              <a:rPr lang="en-US" b="0" i="0" dirty="0" smtClean="0"/>
              <a:t>.</a:t>
            </a:r>
          </a:p>
          <a:p>
            <a:pPr marL="914400" indent="-914400">
              <a:buNone/>
            </a:pPr>
            <a:r>
              <a:rPr lang="en-US" i="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0" dirty="0" smtClean="0"/>
              <a:t>Counseling </a:t>
            </a:r>
            <a:r>
              <a:rPr lang="en-US" i="0" dirty="0"/>
              <a:t>faculty</a:t>
            </a:r>
            <a:r>
              <a:rPr lang="en-US" b="0" i="0" dirty="0"/>
              <a:t/>
            </a:r>
            <a:br>
              <a:rPr lang="en-US" b="0" i="0" dirty="0"/>
            </a:br>
            <a:r>
              <a:rPr lang="en-US" b="0" i="0" dirty="0"/>
              <a:t>• Assist with best time to schedule course.</a:t>
            </a:r>
            <a:br>
              <a:rPr lang="en-US" b="0" i="0" dirty="0"/>
            </a:br>
            <a:r>
              <a:rPr lang="en-US" b="0" i="0" dirty="0"/>
              <a:t>• Recommend course be added to program.</a:t>
            </a:r>
            <a:br>
              <a:rPr lang="en-US" b="0" i="0" dirty="0"/>
            </a:br>
            <a:r>
              <a:rPr lang="en-US" b="0" i="0" dirty="0"/>
              <a:t>• Recommend course be included to Ethnic </a:t>
            </a:r>
            <a:r>
              <a:rPr lang="en-US" b="0" i="0" dirty="0" smtClean="0"/>
              <a:t>studies </a:t>
            </a:r>
            <a:r>
              <a:rPr lang="en-US" b="0" i="0" dirty="0"/>
              <a:t/>
            </a:r>
            <a:br>
              <a:rPr lang="en-US" b="0" i="0" dirty="0"/>
            </a:br>
            <a:r>
              <a:rPr lang="en-US" b="0" i="0" dirty="0" smtClean="0"/>
              <a:t>   requirements</a:t>
            </a:r>
            <a:r>
              <a:rPr lang="en-US" b="0" i="0" dirty="0"/>
              <a:t>.</a:t>
            </a:r>
            <a:br>
              <a:rPr lang="en-US" b="0" i="0" dirty="0"/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1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040341"/>
            <a:ext cx="7886700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Program Development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032000"/>
            <a:ext cx="8441267" cy="4396508"/>
          </a:xfrm>
        </p:spPr>
        <p:txBody>
          <a:bodyPr anchor="t">
            <a:normAutofit lnSpcReduction="10000"/>
          </a:bodyPr>
          <a:lstStyle/>
          <a:p>
            <a:pPr marL="457200" indent="-457200">
              <a:buNone/>
            </a:pPr>
            <a:r>
              <a:rPr lang="en-US" i="0" dirty="0">
                <a:latin typeface="+mn-lt"/>
              </a:rPr>
              <a:t>Associate Degree for </a:t>
            </a:r>
            <a:r>
              <a:rPr lang="en-US" i="0" dirty="0" smtClean="0">
                <a:latin typeface="+mn-lt"/>
              </a:rPr>
              <a:t>Transfer (</a:t>
            </a:r>
            <a:r>
              <a:rPr lang="en-US" i="0" dirty="0" smtClean="0">
                <a:latin typeface="+mn-lt"/>
              </a:rPr>
              <a:t>ADTs/TMC)</a:t>
            </a:r>
            <a:endParaRPr lang="en-US" b="0" i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Evaluating </a:t>
            </a:r>
            <a:r>
              <a:rPr lang="en-US" b="0" i="0" dirty="0" smtClean="0">
                <a:latin typeface="+mn-lt"/>
              </a:rPr>
              <a:t>appropriate core courses </a:t>
            </a:r>
            <a:r>
              <a:rPr lang="en-US" sz="2000" b="0" i="0" dirty="0" smtClean="0">
                <a:latin typeface="+mn-lt"/>
              </a:rPr>
              <a:t>(where options </a:t>
            </a:r>
            <a:r>
              <a:rPr lang="en-US" sz="2000" b="0" i="0" dirty="0" smtClean="0">
                <a:latin typeface="+mn-lt"/>
              </a:rPr>
              <a:t>are </a:t>
            </a:r>
            <a:r>
              <a:rPr lang="en-US" sz="2000" b="0" i="0" dirty="0" smtClean="0">
                <a:latin typeface="+mn-lt"/>
              </a:rPr>
              <a:t>available</a:t>
            </a:r>
            <a:r>
              <a:rPr lang="en-US" sz="2000" b="0" i="0" dirty="0" smtClean="0">
                <a:latin typeface="+mn-lt"/>
              </a:rPr>
              <a:t>);</a:t>
            </a:r>
            <a:endParaRPr lang="en-US" b="0" i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Evaluating </a:t>
            </a:r>
            <a:r>
              <a:rPr lang="en-US" b="0" i="0" dirty="0" smtClean="0">
                <a:latin typeface="+mn-lt"/>
              </a:rPr>
              <a:t>appropriate List A, B and/or C </a:t>
            </a:r>
            <a:r>
              <a:rPr lang="en-US" b="0" i="0" dirty="0" smtClean="0">
                <a:latin typeface="+mn-lt"/>
              </a:rPr>
              <a:t>courses;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Assessing </a:t>
            </a:r>
            <a:r>
              <a:rPr lang="en-US" b="0" i="0" dirty="0" smtClean="0">
                <a:latin typeface="+mn-lt"/>
              </a:rPr>
              <a:t>options based upon common CSU transfer   institutions and lower division major preparation requirements for associated </a:t>
            </a:r>
            <a:r>
              <a:rPr lang="en-US" b="0" i="0" dirty="0" smtClean="0">
                <a:latin typeface="+mn-lt"/>
              </a:rPr>
              <a:t>majors;</a:t>
            </a:r>
            <a:endParaRPr lang="en-US" b="0" i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Assessing </a:t>
            </a:r>
            <a:r>
              <a:rPr lang="en-US" b="0" i="0" dirty="0" smtClean="0">
                <a:latin typeface="+mn-lt"/>
              </a:rPr>
              <a:t>course options based upon common requirements at UC and independent </a:t>
            </a:r>
            <a:r>
              <a:rPr lang="en-US" b="0" i="0" dirty="0" smtClean="0">
                <a:latin typeface="+mn-lt"/>
              </a:rPr>
              <a:t>institutions;</a:t>
            </a:r>
            <a:endParaRPr lang="en-US" b="0" i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Explaining </a:t>
            </a:r>
            <a:r>
              <a:rPr lang="en-US" b="0" i="0" dirty="0" smtClean="0">
                <a:latin typeface="+mn-lt"/>
              </a:rPr>
              <a:t>how to incorporate double-counting major and GE requirements; </a:t>
            </a:r>
            <a:r>
              <a:rPr lang="en-US" b="0" i="0" dirty="0" smtClean="0">
                <a:latin typeface="+mn-lt"/>
              </a:rPr>
              <a:t>and,</a:t>
            </a:r>
            <a:endParaRPr lang="en-US" b="0" i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latin typeface="+mn-lt"/>
              </a:rPr>
              <a:t>Obtaining </a:t>
            </a:r>
            <a:r>
              <a:rPr lang="en-US" b="0" i="0" dirty="0" smtClean="0">
                <a:latin typeface="+mn-lt"/>
              </a:rPr>
              <a:t>C-ID and major articulation approvals.</a:t>
            </a:r>
            <a:r>
              <a:rPr lang="en-US" i="0" dirty="0" smtClean="0">
                <a:latin typeface="+mn-lt"/>
              </a:rPr>
              <a:t/>
            </a:r>
            <a:br>
              <a:rPr lang="en-US" i="0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3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1023409"/>
            <a:ext cx="8600016" cy="914401"/>
          </a:xfrm>
        </p:spPr>
        <p:txBody>
          <a:bodyPr>
            <a:normAutofit/>
          </a:bodyPr>
          <a:lstStyle/>
          <a:p>
            <a:r>
              <a:rPr lang="en-US" sz="2700" i="0" dirty="0" smtClean="0">
                <a:solidFill>
                  <a:srgbClr val="0070C0"/>
                </a:solidFill>
              </a:rPr>
              <a:t>Example: </a:t>
            </a:r>
            <a:r>
              <a:rPr lang="en-US" i="0" dirty="0" smtClean="0">
                <a:solidFill>
                  <a:srgbClr val="0070C0"/>
                </a:solidFill>
              </a:rPr>
              <a:t/>
            </a:r>
            <a:br>
              <a:rPr lang="en-US" i="0" dirty="0" smtClean="0">
                <a:solidFill>
                  <a:srgbClr val="0070C0"/>
                </a:solidFill>
              </a:rPr>
            </a:br>
            <a:r>
              <a:rPr lang="en-US" sz="2700" i="0" dirty="0" smtClean="0">
                <a:solidFill>
                  <a:srgbClr val="0070C0"/>
                </a:solidFill>
              </a:rPr>
              <a:t>New </a:t>
            </a:r>
            <a:r>
              <a:rPr lang="en-US" sz="2700" i="0" dirty="0" smtClean="0">
                <a:solidFill>
                  <a:srgbClr val="0070C0"/>
                </a:solidFill>
              </a:rPr>
              <a:t>Program </a:t>
            </a:r>
            <a:r>
              <a:rPr lang="en-US" sz="2700" i="0" dirty="0" smtClean="0">
                <a:solidFill>
                  <a:srgbClr val="0070C0"/>
                </a:solidFill>
              </a:rPr>
              <a:t>ADT/TMC </a:t>
            </a:r>
            <a:r>
              <a:rPr lang="en-US" sz="2700" i="0" dirty="0" smtClean="0">
                <a:solidFill>
                  <a:srgbClr val="0070C0"/>
                </a:solidFill>
              </a:rPr>
              <a:t>in Political Science</a:t>
            </a:r>
            <a:endParaRPr lang="en-US" sz="2700" i="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92" y="1937810"/>
            <a:ext cx="8492066" cy="47328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i="0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List B: Select 2 courses (6 units) from the following</a:t>
            </a:r>
            <a:r>
              <a:rPr lang="en-US" sz="260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Any courses not selected above, any CSU transferable political science courses, 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and/or other 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courses that are articulated as lower division preparation for the political 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science major 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at a CSU, or any CSU transferable introductory course in the social sciences (i.e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., articulated 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as filling CSU GE Area D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).</a:t>
            </a:r>
          </a:p>
          <a:p>
            <a:pPr marL="0" indent="0">
              <a:buNone/>
            </a:pPr>
            <a:r>
              <a:rPr lang="en-US" sz="2600" b="0" i="0" dirty="0"/>
              <a:t/>
            </a:r>
            <a:br>
              <a:rPr lang="en-US" sz="2600" b="0" i="0" dirty="0"/>
            </a:br>
            <a:r>
              <a:rPr lang="en-US" sz="2600" b="0" i="0" dirty="0" smtClean="0"/>
              <a:t>*</a:t>
            </a:r>
            <a:r>
              <a:rPr lang="en-US" sz="260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Hundreds </a:t>
            </a:r>
            <a:r>
              <a:rPr lang="en-US" sz="26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of course options based upon TMC List </a:t>
            </a:r>
            <a:r>
              <a:rPr lang="en-US" sz="260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</a:t>
            </a:r>
          </a:p>
          <a:p>
            <a:pPr marL="0" indent="0">
              <a:buNone/>
            </a:pPr>
            <a:r>
              <a:rPr lang="en-US" sz="2600" i="0" dirty="0"/>
              <a:t/>
            </a:r>
            <a:br>
              <a:rPr lang="en-US" sz="2600" i="0" dirty="0"/>
            </a:br>
            <a:r>
              <a:rPr lang="en-US" sz="2600" i="0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Articulation Officer</a:t>
            </a:r>
            <a:r>
              <a:rPr lang="en-US" sz="26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en-US" sz="26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Evaluate the comprehensive list and determine that only 13 courses are 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included within 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lower division major requirements at 23 CSU and 9 UC campuses;</a:t>
            </a:r>
            <a:b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Help develop a realistic and reasonable course list that prepares students 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 transfer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b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Example: POLS 104 (CPSLO, CSULB, CSUN, SDSU, SFSU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</a:t>
            </a:r>
          </a:p>
          <a:p>
            <a:pPr marL="0" indent="0">
              <a:buNone/>
            </a:pPr>
            <a:r>
              <a:rPr lang="en-US" sz="2600" i="0" dirty="0"/>
              <a:t/>
            </a:r>
            <a:br>
              <a:rPr lang="en-US" sz="2600" i="0" dirty="0"/>
            </a:br>
            <a:r>
              <a:rPr lang="en-US" sz="2600" i="0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Counseling </a:t>
            </a:r>
            <a:r>
              <a:rPr lang="en-US" sz="2600" i="0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Faculty</a:t>
            </a:r>
            <a:r>
              <a:rPr lang="en-US" sz="2600" b="0" i="0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en-US" sz="2600" b="0" i="0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Assist with identifying differences and similarities in program at </a:t>
            </a:r>
            <a:r>
              <a:rPr lang="en-US" sz="2600" b="0" i="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 community </a:t>
            </a: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colleges.</a:t>
            </a:r>
            <a:b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Provide student trends/preferences in major and general education requirements.</a:t>
            </a:r>
            <a:b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sz="2600" b="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• Provide UC/CSU impaction and transfer preferences.</a:t>
            </a:r>
            <a:r>
              <a:rPr lang="en-US" sz="26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en-US" sz="26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6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184" y="944032"/>
            <a:ext cx="7886700" cy="91440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CCC </a:t>
            </a:r>
            <a:r>
              <a:rPr lang="en-US" dirty="0" smtClean="0">
                <a:solidFill>
                  <a:srgbClr val="0070C0"/>
                </a:solidFill>
              </a:rPr>
              <a:t>Four-Year Degree Programs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582" y="1707091"/>
            <a:ext cx="4544484" cy="48630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>
                <a:latin typeface="Calibri" panose="020F0502020204030204" pitchFamily="34" charset="0"/>
                <a:cs typeface="Helvetica" panose="020B0604020202020204" pitchFamily="34" charset="0"/>
              </a:rPr>
              <a:t>Under SB 850, the four-year degree programs must be up and running by the </a:t>
            </a:r>
            <a:r>
              <a:rPr lang="en-US" sz="3400" dirty="0" smtClean="0">
                <a:latin typeface="Calibri" panose="020F0502020204030204" pitchFamily="34" charset="0"/>
                <a:cs typeface="Helvetica" panose="020B0604020202020204" pitchFamily="34" charset="0"/>
              </a:rPr>
              <a:t>end of this </a:t>
            </a:r>
            <a:r>
              <a:rPr lang="en-US" sz="3400" dirty="0" smtClean="0">
                <a:latin typeface="Calibri" panose="020F0502020204030204" pitchFamily="34" charset="0"/>
                <a:cs typeface="Helvetica" panose="020B0604020202020204" pitchFamily="34" charset="0"/>
              </a:rPr>
              <a:t>academic Year </a:t>
            </a:r>
            <a:r>
              <a:rPr lang="en-US" sz="3400" dirty="0" smtClean="0">
                <a:latin typeface="Calibri" panose="020F0502020204030204" pitchFamily="34" charset="0"/>
                <a:cs typeface="Helvetica" panose="020B0604020202020204" pitchFamily="34" charset="0"/>
              </a:rPr>
              <a:t>(2017-2018</a:t>
            </a:r>
            <a:r>
              <a:rPr lang="en-US" sz="3400" dirty="0" smtClean="0">
                <a:latin typeface="Calibri" panose="020F0502020204030204" pitchFamily="34" charset="0"/>
                <a:cs typeface="Helvetica" panose="020B0604020202020204" pitchFamily="34" charset="0"/>
              </a:rPr>
              <a:t>). Below </a:t>
            </a:r>
            <a:r>
              <a:rPr lang="en-US" sz="3400" dirty="0">
                <a:latin typeface="Calibri" panose="020F0502020204030204" pitchFamily="34" charset="0"/>
                <a:cs typeface="Helvetica" panose="020B0604020202020204" pitchFamily="34" charset="0"/>
              </a:rPr>
              <a:t>is the list of colleges that were selected to participate in the pilot:</a:t>
            </a:r>
          </a:p>
          <a:p>
            <a:pPr marL="0" indent="0">
              <a:buNone/>
            </a:pPr>
            <a:endParaRPr lang="en-US" sz="17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) Antelope Valley College (airframe manufacturing technology)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2) Bakersfield College (industrial automation)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3) Cypress College (mortuary science)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4) Feather River College (equine industry)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5) Foothill College (dental hygiene)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6) Mesa College (health information management)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7) Mira Costa College (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biomanufacturing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8) Modesto Junior College (respiratory care)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9) Santa Ana College (occupational studies)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10) Shasta College (health information management)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11) Skyline College (respiratory care)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12) West Los Angeles College (dental hygiene)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13) Rio Hondo College (automotive technology)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14) Santa Monica College (interaction design)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15) Solano Community College (biotechnology)</a:t>
            </a:r>
          </a:p>
        </p:txBody>
      </p:sp>
    </p:spTree>
    <p:extLst>
      <p:ext uri="{BB962C8B-B14F-4D97-AF65-F5344CB8AC3E}">
        <p14:creationId xmlns:p14="http://schemas.microsoft.com/office/powerpoint/2010/main" val="229200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CCC Baccalaureate Degree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99" y="1994959"/>
            <a:ext cx="7984067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0" i="0" dirty="0">
                <a:latin typeface="Gadugi" panose="020B0502040204020203" pitchFamily="34" charset="0"/>
              </a:rPr>
              <a:t/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b="0" i="0" dirty="0" smtClean="0">
                <a:latin typeface="Gadugi" panose="020B0502040204020203" pitchFamily="34" charset="0"/>
              </a:rPr>
              <a:t>Senate </a:t>
            </a:r>
            <a:r>
              <a:rPr lang="en-US" b="0" i="0" dirty="0">
                <a:latin typeface="Gadugi" panose="020B0502040204020203" pitchFamily="34" charset="0"/>
              </a:rPr>
              <a:t>Bill 769 – </a:t>
            </a:r>
            <a:r>
              <a:rPr lang="en-US" i="0" dirty="0">
                <a:latin typeface="Gadugi" panose="020B0502040204020203" pitchFamily="34" charset="0"/>
              </a:rPr>
              <a:t>This bill would extend the operation of the statewide baccalaureate degree pilot program until July 1, 2028</a:t>
            </a:r>
            <a:r>
              <a:rPr lang="en-US" i="0" dirty="0" smtClean="0">
                <a:latin typeface="Gadugi" panose="020B0502040204020203" pitchFamily="34" charset="0"/>
              </a:rPr>
              <a:t>.</a:t>
            </a:r>
            <a:r>
              <a:rPr lang="en-US" dirty="0" smtClean="0">
                <a:latin typeface="Gadugi" panose="020B0502040204020203" pitchFamily="34" charset="0"/>
              </a:rPr>
              <a:t> </a:t>
            </a:r>
            <a:r>
              <a:rPr lang="en-US" i="0" dirty="0">
                <a:latin typeface="Gadugi" panose="020B0502040204020203" pitchFamily="34" charset="0"/>
              </a:rPr>
              <a:t/>
            </a:r>
            <a:br>
              <a:rPr lang="en-US" i="0" dirty="0">
                <a:latin typeface="Gadugi" panose="020B0502040204020203" pitchFamily="34" charset="0"/>
              </a:rPr>
            </a:br>
            <a:r>
              <a:rPr lang="en-US" i="0" dirty="0">
                <a:latin typeface="Gadugi" panose="020B0502040204020203" pitchFamily="34" charset="0"/>
              </a:rPr>
              <a:t/>
            </a:r>
            <a:br>
              <a:rPr lang="en-US" i="0" dirty="0">
                <a:latin typeface="Gadugi" panose="020B0502040204020203" pitchFamily="34" charset="0"/>
              </a:rPr>
            </a:br>
            <a:r>
              <a:rPr lang="en-US" i="0" u="sng" dirty="0" smtClean="0">
                <a:latin typeface="Gadugi" panose="020B0502040204020203" pitchFamily="34" charset="0"/>
              </a:rPr>
              <a:t>Articulation </a:t>
            </a:r>
            <a:r>
              <a:rPr lang="en-US" i="0" u="sng" dirty="0">
                <a:latin typeface="Gadugi" panose="020B0502040204020203" pitchFamily="34" charset="0"/>
              </a:rPr>
              <a:t>O</a:t>
            </a:r>
            <a:r>
              <a:rPr lang="en-US" i="0" u="sng" dirty="0" smtClean="0">
                <a:latin typeface="Gadugi" panose="020B0502040204020203" pitchFamily="34" charset="0"/>
              </a:rPr>
              <a:t>fficer</a:t>
            </a:r>
            <a:r>
              <a:rPr lang="en-US" b="0" i="0" u="sng" dirty="0">
                <a:latin typeface="Gadugi" panose="020B0502040204020203" pitchFamily="34" charset="0"/>
              </a:rPr>
              <a:t/>
            </a:r>
            <a:br>
              <a:rPr lang="en-US" b="0" i="0" u="sng" dirty="0">
                <a:latin typeface="Gadugi" panose="020B0502040204020203" pitchFamily="34" charset="0"/>
              </a:rPr>
            </a:br>
            <a:r>
              <a:rPr lang="en-US" b="0" i="0" dirty="0">
                <a:latin typeface="Gadugi" panose="020B0502040204020203" pitchFamily="34" charset="0"/>
              </a:rPr>
              <a:t>• Assist with creating upper division general education </a:t>
            </a:r>
            <a:r>
              <a:rPr lang="en-US" b="0" i="0" dirty="0" smtClean="0">
                <a:latin typeface="Gadugi" panose="020B0502040204020203" pitchFamily="34" charset="0"/>
              </a:rPr>
              <a:t>courses           in addition to </a:t>
            </a:r>
            <a:r>
              <a:rPr lang="en-US" b="0" i="0" dirty="0">
                <a:latin typeface="Gadugi" panose="020B0502040204020203" pitchFamily="34" charset="0"/>
              </a:rPr>
              <a:t>major courses</a:t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b="0" i="0" dirty="0">
                <a:latin typeface="Gadugi" panose="020B0502040204020203" pitchFamily="34" charset="0"/>
              </a:rPr>
              <a:t>• Provide samples of upper division course outlines/syllabus</a:t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b="0" i="0" dirty="0">
                <a:latin typeface="Gadugi" panose="020B0502040204020203" pitchFamily="34" charset="0"/>
              </a:rPr>
              <a:t>• Provide examples of programs in other </a:t>
            </a:r>
            <a:r>
              <a:rPr lang="en-US" b="0" i="0" dirty="0" smtClean="0">
                <a:latin typeface="Gadugi" panose="020B0502040204020203" pitchFamily="34" charset="0"/>
              </a:rPr>
              <a:t>schools</a:t>
            </a:r>
          </a:p>
          <a:p>
            <a:pPr marL="0" indent="228600">
              <a:buNone/>
            </a:pPr>
            <a:r>
              <a:rPr lang="en-US" b="0" i="0" dirty="0">
                <a:latin typeface="Gadugi" panose="020B0502040204020203" pitchFamily="34" charset="0"/>
              </a:rPr>
              <a:t/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i="0" u="sng" dirty="0" smtClean="0">
                <a:latin typeface="Gadugi" panose="020B0502040204020203" pitchFamily="34" charset="0"/>
              </a:rPr>
              <a:t>Counseling </a:t>
            </a:r>
            <a:r>
              <a:rPr lang="en-US" i="0" u="sng" dirty="0">
                <a:latin typeface="Gadugi" panose="020B0502040204020203" pitchFamily="34" charset="0"/>
              </a:rPr>
              <a:t>F</a:t>
            </a:r>
            <a:r>
              <a:rPr lang="en-US" i="0" u="sng" dirty="0" smtClean="0">
                <a:latin typeface="Gadugi" panose="020B0502040204020203" pitchFamily="34" charset="0"/>
              </a:rPr>
              <a:t>aculty</a:t>
            </a:r>
            <a:r>
              <a:rPr lang="en-US" b="0" i="0" dirty="0">
                <a:latin typeface="Gadugi" panose="020B0502040204020203" pitchFamily="34" charset="0"/>
              </a:rPr>
              <a:t/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b="0" i="0" dirty="0">
                <a:latin typeface="Gadugi" panose="020B0502040204020203" pitchFamily="34" charset="0"/>
              </a:rPr>
              <a:t>• Assist with information on labor market, earnings, and </a:t>
            </a:r>
            <a:r>
              <a:rPr lang="en-US" b="0" i="0" dirty="0" smtClean="0">
                <a:latin typeface="Gadugi" panose="020B0502040204020203" pitchFamily="34" charset="0"/>
              </a:rPr>
              <a:t>student    trends</a:t>
            </a:r>
            <a:r>
              <a:rPr lang="en-US" b="0" i="0" dirty="0">
                <a:latin typeface="Gadugi" panose="020B0502040204020203" pitchFamily="34" charset="0"/>
              </a:rPr>
              <a:t/>
            </a:r>
            <a:br>
              <a:rPr lang="en-US" b="0" i="0" dirty="0">
                <a:latin typeface="Gadugi" panose="020B0502040204020203" pitchFamily="34" charset="0"/>
              </a:rPr>
            </a:br>
            <a:r>
              <a:rPr lang="en-US" b="0" i="0" dirty="0">
                <a:latin typeface="Gadugi" panose="020B0502040204020203" pitchFamily="34" charset="0"/>
              </a:rPr>
              <a:t>• Assist with scheduling courses and mapping of course sequence</a:t>
            </a:r>
            <a:r>
              <a:rPr lang="en-US" i="0" dirty="0"/>
              <a:t/>
            </a:r>
            <a:br>
              <a:rPr lang="en-US" i="0" dirty="0"/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Guided Pathways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7291"/>
            <a:ext cx="766868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i="0" dirty="0">
                <a:latin typeface="Berlin Sans FB" panose="020E0602020502020306" pitchFamily="34" charset="0"/>
              </a:rPr>
              <a:t>Pathways – funding coming from Chancellor’s Office to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colleges to create pathways in order to increase student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completion to go into the </a:t>
            </a:r>
            <a:r>
              <a:rPr lang="en-US" b="0" i="0" dirty="0" smtClean="0">
                <a:latin typeface="Berlin Sans FB" panose="020E0602020502020306" pitchFamily="34" charset="0"/>
              </a:rPr>
              <a:t>workforce</a:t>
            </a:r>
          </a:p>
          <a:p>
            <a:pPr marL="0" indent="0">
              <a:buNone/>
            </a:pPr>
            <a:r>
              <a:rPr lang="en-US" b="0" i="0" dirty="0">
                <a:latin typeface="Berlin Sans FB" panose="020E0602020502020306" pitchFamily="34" charset="0"/>
              </a:rPr>
              <a:t/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u="sng" dirty="0" smtClean="0">
                <a:latin typeface="Berlin Sans FB" panose="020E0602020502020306" pitchFamily="34" charset="0"/>
              </a:rPr>
              <a:t>Articulation </a:t>
            </a:r>
            <a:r>
              <a:rPr lang="en-US" b="0" i="0" u="sng" dirty="0" smtClean="0">
                <a:latin typeface="Berlin Sans FB" panose="020E0602020502020306" pitchFamily="34" charset="0"/>
              </a:rPr>
              <a:t>Officer</a:t>
            </a:r>
            <a:r>
              <a:rPr lang="en-US" b="0" i="0" dirty="0">
                <a:latin typeface="Berlin Sans FB" panose="020E0602020502020306" pitchFamily="34" charset="0"/>
              </a:rPr>
              <a:t/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• Share current articulation agreements from CSU, UC, private and </a:t>
            </a:r>
            <a:r>
              <a:rPr lang="en-US" b="0" i="0" dirty="0" smtClean="0">
                <a:latin typeface="Berlin Sans FB" panose="020E0602020502020306" pitchFamily="34" charset="0"/>
              </a:rPr>
              <a:t> out-of-state </a:t>
            </a:r>
            <a:r>
              <a:rPr lang="en-US" b="0" i="0" dirty="0">
                <a:latin typeface="Berlin Sans FB" panose="020E0602020502020306" pitchFamily="34" charset="0"/>
              </a:rPr>
              <a:t>schools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• Assist with creating and revising course outlines and/or programs </a:t>
            </a:r>
            <a:r>
              <a:rPr lang="en-US" b="0" i="0" dirty="0" smtClean="0">
                <a:latin typeface="Berlin Sans FB" panose="020E0602020502020306" pitchFamily="34" charset="0"/>
              </a:rPr>
              <a:t>to better </a:t>
            </a:r>
            <a:r>
              <a:rPr lang="en-US" b="0" i="0" dirty="0">
                <a:latin typeface="Berlin Sans FB" panose="020E0602020502020306" pitchFamily="34" charset="0"/>
              </a:rPr>
              <a:t>meet student’s needs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• Explain how ADTs, UC Pathways are </a:t>
            </a:r>
            <a:r>
              <a:rPr lang="en-US" b="0" i="0" dirty="0" smtClean="0">
                <a:latin typeface="Berlin Sans FB" panose="020E0602020502020306" pitchFamily="34" charset="0"/>
              </a:rPr>
              <a:t>similar/dissimilar</a:t>
            </a:r>
          </a:p>
          <a:p>
            <a:pPr marL="0" indent="0">
              <a:buNone/>
            </a:pPr>
            <a:r>
              <a:rPr lang="en-US" b="0" i="0" dirty="0">
                <a:latin typeface="Berlin Sans FB" panose="020E0602020502020306" pitchFamily="34" charset="0"/>
              </a:rPr>
              <a:t/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u="sng" dirty="0" smtClean="0">
                <a:latin typeface="Berlin Sans FB" panose="020E0602020502020306" pitchFamily="34" charset="0"/>
              </a:rPr>
              <a:t>Counseling </a:t>
            </a:r>
            <a:r>
              <a:rPr lang="en-US" b="0" i="0" u="sng" dirty="0" smtClean="0">
                <a:latin typeface="Berlin Sans FB" panose="020E0602020502020306" pitchFamily="34" charset="0"/>
              </a:rPr>
              <a:t>Faculty</a:t>
            </a:r>
            <a:r>
              <a:rPr lang="en-US" b="0" i="0" u="sng" dirty="0">
                <a:latin typeface="Berlin Sans FB" panose="020E0602020502020306" pitchFamily="34" charset="0"/>
              </a:rPr>
              <a:t/>
            </a:r>
            <a:br>
              <a:rPr lang="en-US" b="0" i="0" u="sng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• Assists with identifying pathways that are most accommodating to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student’s interests and demands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• Assists in reviewing programs that would work best for students</a:t>
            </a:r>
            <a:r>
              <a:rPr lang="en-US" b="0" i="0" dirty="0"/>
              <a:t/>
            </a:r>
            <a:br>
              <a:rPr lang="en-US" b="0" i="0" dirty="0"/>
            </a:br>
            <a:r>
              <a:rPr lang="en-US" i="0" dirty="0"/>
              <a:t/>
            </a:r>
            <a:br>
              <a:rPr lang="en-US" i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7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1048808"/>
            <a:ext cx="4840817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532" y="1963209"/>
            <a:ext cx="4817535" cy="4351338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latin typeface="Corbel" panose="020B0503020204020204" pitchFamily="34" charset="0"/>
                <a:cs typeface="Gisha" panose="020B0502040204020203" pitchFamily="34" charset="-79"/>
              </a:rPr>
              <a:t>Role of Curriculum </a:t>
            </a:r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Committee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10+1 </a:t>
            </a:r>
            <a:r>
              <a:rPr lang="en-US" b="0" i="0" dirty="0">
                <a:latin typeface="Corbel" panose="020B0503020204020204" pitchFamily="34" charset="0"/>
                <a:cs typeface="Gisha" panose="020B0502040204020203" pitchFamily="34" charset="-79"/>
              </a:rPr>
              <a:t>curriculum </a:t>
            </a:r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development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Role </a:t>
            </a:r>
            <a:r>
              <a:rPr lang="en-US" b="0" i="0" dirty="0">
                <a:latin typeface="Corbel" panose="020B0503020204020204" pitchFamily="34" charset="0"/>
                <a:cs typeface="Gisha" panose="020B0502040204020203" pitchFamily="34" charset="-79"/>
              </a:rPr>
              <a:t>of Articulation </a:t>
            </a:r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Officer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Role </a:t>
            </a:r>
            <a:r>
              <a:rPr lang="en-US" b="0" i="0" dirty="0">
                <a:latin typeface="Corbel" panose="020B0503020204020204" pitchFamily="34" charset="0"/>
                <a:cs typeface="Gisha" panose="020B0502040204020203" pitchFamily="34" charset="-79"/>
              </a:rPr>
              <a:t>of Counseling </a:t>
            </a:r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Faculty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Examples</a:t>
            </a:r>
            <a:endParaRPr lang="en-US" b="0" i="0" dirty="0">
              <a:latin typeface="Corbel" panose="020B0503020204020204" pitchFamily="34" charset="0"/>
              <a:cs typeface="Gisha" panose="020B0502040204020203" pitchFamily="34" charset="-79"/>
            </a:endParaRP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New Course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New Program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Baccalaureate Degrees</a:t>
            </a: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Pathways</a:t>
            </a:r>
            <a:endParaRPr lang="en-US" b="0" i="0" dirty="0">
              <a:latin typeface="Corbel" panose="020B0503020204020204" pitchFamily="34" charset="0"/>
              <a:cs typeface="Gisha" panose="020B0502040204020203" pitchFamily="34" charset="-79"/>
            </a:endParaRPr>
          </a:p>
          <a:p>
            <a:r>
              <a:rPr lang="en-US" b="0" i="0" dirty="0" smtClean="0">
                <a:latin typeface="Corbel" panose="020B0503020204020204" pitchFamily="34" charset="0"/>
                <a:cs typeface="Gisha" panose="020B0502040204020203" pitchFamily="34" charset="-79"/>
              </a:rPr>
              <a:t>Q&amp;A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36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8808"/>
            <a:ext cx="7886700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Contact Info and Q &amp; 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8892"/>
            <a:ext cx="8158691" cy="3118908"/>
          </a:xfrm>
        </p:spPr>
        <p:txBody>
          <a:bodyPr/>
          <a:lstStyle/>
          <a:p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LaTonya </a:t>
            </a:r>
            <a:r>
              <a:rPr lang="en-US" sz="2000" dirty="0" smtClean="0"/>
              <a:t>Parker, </a:t>
            </a:r>
            <a:r>
              <a:rPr lang="en-US" sz="2000" dirty="0" smtClean="0"/>
              <a:t>ASCCC South Representative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Faculty </a:t>
            </a:r>
            <a:r>
              <a:rPr lang="en-US" sz="2000" dirty="0" smtClean="0"/>
              <a:t>Moreno Valley College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hlinkClick r:id="rId2"/>
              </a:rPr>
              <a:t>latonya.parker@mvc.edu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Aimee </a:t>
            </a:r>
            <a:r>
              <a:rPr lang="en-US" sz="2000" dirty="0" smtClean="0"/>
              <a:t>Tran, ASCCC Curriculum Committee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Articulation </a:t>
            </a:r>
            <a:r>
              <a:rPr lang="en-US" sz="2000" dirty="0"/>
              <a:t>Officer/Counseling </a:t>
            </a:r>
            <a:r>
              <a:rPr lang="en-US" sz="2000" dirty="0" smtClean="0"/>
              <a:t>Faculty Saddleback College </a:t>
            </a:r>
            <a:r>
              <a:rPr lang="en-US" sz="2000" dirty="0" smtClean="0">
                <a:hlinkClick r:id="rId3"/>
              </a:rPr>
              <a:t>atran@saddleback.edu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3831167"/>
            <a:ext cx="666750" cy="952500"/>
          </a:xfrm>
          <a:prstGeom prst="rect">
            <a:avLst/>
          </a:prstGeom>
        </p:spPr>
      </p:pic>
      <p:pic>
        <p:nvPicPr>
          <p:cNvPr id="1026" name="Picture 2" descr="MVC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903" y="2575454"/>
            <a:ext cx="1092770" cy="61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15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9" y="938743"/>
            <a:ext cx="7886700" cy="71127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Curriculum Committee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140" y="1531483"/>
            <a:ext cx="6822017" cy="5200698"/>
          </a:xfrm>
        </p:spPr>
        <p:txBody>
          <a:bodyPr>
            <a:normAutofit fontScale="85000" lnSpcReduction="20000"/>
          </a:bodyPr>
          <a:lstStyle/>
          <a:p>
            <a:r>
              <a:rPr lang="en-US" sz="2800" b="0" i="0" u="sng" dirty="0">
                <a:latin typeface="JasmineUPC" panose="02020603050405020304" pitchFamily="18" charset="-34"/>
                <a:cs typeface="JasmineUPC" panose="02020603050405020304" pitchFamily="18" charset="-34"/>
              </a:rPr>
              <a:t>Role</a:t>
            </a: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/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Review new and revised curriculum (courses, certificates, degrees)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Keep up-to-date with the State Chancellor’s Office Program </a:t>
            </a:r>
            <a:r>
              <a:rPr lang="en-US" sz="2800" b="0" i="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Course Approval </a:t>
            </a: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Handbook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Keep up-to-date with local practices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endParaRPr lang="en-US" sz="1000" b="0" i="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r>
              <a:rPr lang="en-US" sz="2800" b="0" i="0" u="sng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Membership</a:t>
            </a: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/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Faculty from a variety of discipline areas, including Librarians </a:t>
            </a:r>
            <a:r>
              <a:rPr lang="en-US" sz="2800" b="0" i="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and Counseling </a:t>
            </a: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Faculty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Articulation Officer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Dean/Vice President of Instruction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Curriculum Specialist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Students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Admissions and Records staff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endParaRPr lang="en-US" sz="1000" b="0" i="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r>
              <a:rPr lang="en-US" sz="2800" b="0" i="0" u="sng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Report </a:t>
            </a:r>
            <a:r>
              <a:rPr lang="en-US" sz="2800" b="0" i="0" u="sng" dirty="0">
                <a:latin typeface="JasmineUPC" panose="02020603050405020304" pitchFamily="18" charset="-34"/>
                <a:cs typeface="JasmineUPC" panose="02020603050405020304" pitchFamily="18" charset="-34"/>
              </a:rPr>
              <a:t>curriculum actions to</a:t>
            </a: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: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District Curriculum Committee (multi-college district)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College Academic Senate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College Department Chairs and/or Divisional Deans</a:t>
            </a:r>
            <a:b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2800" b="0" i="0" dirty="0">
                <a:latin typeface="JasmineUPC" panose="02020603050405020304" pitchFamily="18" charset="-34"/>
                <a:cs typeface="JasmineUPC" panose="02020603050405020304" pitchFamily="18" charset="-34"/>
              </a:rPr>
              <a:t>• Governing Board and CCCCO for </a:t>
            </a:r>
            <a:r>
              <a:rPr lang="en-US" sz="2800" b="0" i="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17" y="1091142"/>
            <a:ext cx="7886700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10 + 1 Curriculum Development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17" y="2113492"/>
            <a:ext cx="8159750" cy="374544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0" i="0" dirty="0" smtClean="0">
                <a:latin typeface="Berlin Sans FB" panose="020E0602020502020306" pitchFamily="34" charset="0"/>
              </a:rPr>
              <a:t>Curriculum</a:t>
            </a:r>
            <a:r>
              <a:rPr lang="en-US" b="0" i="0" dirty="0">
                <a:latin typeface="Berlin Sans FB" panose="020E0602020502020306" pitchFamily="34" charset="0"/>
              </a:rPr>
              <a:t>: including establishing </a:t>
            </a:r>
            <a:r>
              <a:rPr lang="en-US" b="0" i="0" dirty="0" smtClean="0">
                <a:latin typeface="Berlin Sans FB" panose="020E0602020502020306" pitchFamily="34" charset="0"/>
              </a:rPr>
              <a:t>pre-requisites</a:t>
            </a:r>
            <a:r>
              <a:rPr lang="en-US" b="0" i="0" dirty="0">
                <a:latin typeface="Berlin Sans FB" panose="020E0602020502020306" pitchFamily="34" charset="0"/>
              </a:rPr>
              <a:t> </a:t>
            </a:r>
            <a:r>
              <a:rPr lang="en-US" b="0" i="0" dirty="0" smtClean="0">
                <a:latin typeface="Berlin Sans FB" panose="020E0602020502020306" pitchFamily="34" charset="0"/>
              </a:rPr>
              <a:t>and placing </a:t>
            </a:r>
            <a:r>
              <a:rPr lang="en-US" b="0" i="0" dirty="0">
                <a:latin typeface="Berlin Sans FB" panose="020E0602020502020306" pitchFamily="34" charset="0"/>
              </a:rPr>
              <a:t>courses within </a:t>
            </a:r>
            <a:r>
              <a:rPr lang="en-US" b="0" i="0" dirty="0" smtClean="0">
                <a:latin typeface="Berlin Sans FB" panose="020E0602020502020306" pitchFamily="34" charset="0"/>
              </a:rPr>
              <a:t>disciplines;</a:t>
            </a:r>
          </a:p>
          <a:p>
            <a:pPr marL="514350" indent="-514350">
              <a:buFont typeface="+mj-lt"/>
              <a:buAutoNum type="arabicPeriod"/>
            </a:pPr>
            <a:endParaRPr lang="en-US" sz="800" b="0" i="0" dirty="0"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i="0" dirty="0" smtClean="0">
                <a:latin typeface="Berlin Sans FB" panose="020E0602020502020306" pitchFamily="34" charset="0"/>
              </a:rPr>
              <a:t>Degree </a:t>
            </a:r>
            <a:r>
              <a:rPr lang="en-US" b="0" i="0" dirty="0">
                <a:latin typeface="Berlin Sans FB" panose="020E0602020502020306" pitchFamily="34" charset="0"/>
              </a:rPr>
              <a:t>and certificate </a:t>
            </a:r>
            <a:r>
              <a:rPr lang="en-US" b="0" i="0" dirty="0" smtClean="0">
                <a:latin typeface="Berlin Sans FB" panose="020E0602020502020306" pitchFamily="34" charset="0"/>
              </a:rPr>
              <a:t>requirements;</a:t>
            </a:r>
          </a:p>
          <a:p>
            <a:pPr marL="514350" indent="-514350">
              <a:buFont typeface="+mj-lt"/>
              <a:buAutoNum type="arabicPeriod"/>
            </a:pPr>
            <a:endParaRPr lang="en-US" sz="800" b="0" i="0" dirty="0"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i="0" dirty="0" smtClean="0">
                <a:latin typeface="Berlin Sans FB" panose="020E0602020502020306" pitchFamily="34" charset="0"/>
              </a:rPr>
              <a:t>Grading policies;</a:t>
            </a:r>
          </a:p>
          <a:p>
            <a:pPr marL="514350" indent="-514350">
              <a:buFont typeface="+mj-lt"/>
              <a:buAutoNum type="arabicPeriod"/>
            </a:pPr>
            <a:endParaRPr lang="en-US" sz="800" b="0" i="0" dirty="0"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i="0" dirty="0" smtClean="0">
                <a:latin typeface="Berlin Sans FB" panose="020E0602020502020306" pitchFamily="34" charset="0"/>
              </a:rPr>
              <a:t>Educational </a:t>
            </a:r>
            <a:r>
              <a:rPr lang="en-US" b="0" i="0" dirty="0" smtClean="0">
                <a:latin typeface="Berlin Sans FB" panose="020E0602020502020306" pitchFamily="34" charset="0"/>
              </a:rPr>
              <a:t>program </a:t>
            </a:r>
            <a:r>
              <a:rPr lang="en-US" b="0" i="0" dirty="0" smtClean="0">
                <a:latin typeface="Berlin Sans FB" panose="020E0602020502020306" pitchFamily="34" charset="0"/>
              </a:rPr>
              <a:t>development;</a:t>
            </a:r>
          </a:p>
          <a:p>
            <a:pPr marL="514350" indent="-514350">
              <a:buFont typeface="+mj-lt"/>
              <a:buAutoNum type="arabicPeriod"/>
            </a:pPr>
            <a:endParaRPr lang="en-US" sz="800" b="0" i="0" dirty="0"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i="0" dirty="0" smtClean="0">
                <a:latin typeface="Berlin Sans FB" panose="020E0602020502020306" pitchFamily="34" charset="0"/>
              </a:rPr>
              <a:t>Standards </a:t>
            </a:r>
            <a:r>
              <a:rPr lang="en-US" b="0" i="0" dirty="0">
                <a:latin typeface="Berlin Sans FB" panose="020E0602020502020306" pitchFamily="34" charset="0"/>
              </a:rPr>
              <a:t>or policies regarding </a:t>
            </a:r>
            <a:r>
              <a:rPr lang="en-US" b="0" i="0" dirty="0" smtClean="0">
                <a:latin typeface="Berlin Sans FB" panose="020E0602020502020306" pitchFamily="34" charset="0"/>
              </a:rPr>
              <a:t>student preparation </a:t>
            </a:r>
            <a:r>
              <a:rPr lang="en-US" b="0" i="0" dirty="0">
                <a:latin typeface="Berlin Sans FB" panose="020E0602020502020306" pitchFamily="34" charset="0"/>
              </a:rPr>
              <a:t>and success;</a:t>
            </a:r>
            <a:r>
              <a:rPr lang="en-US" i="0" dirty="0">
                <a:latin typeface="Berlin Sans FB" panose="020E0602020502020306" pitchFamily="34" charset="0"/>
              </a:rPr>
              <a:t/>
            </a:r>
            <a:br>
              <a:rPr lang="en-US" i="0" dirty="0">
                <a:latin typeface="Berlin Sans FB" panose="020E0602020502020306" pitchFamily="34" charset="0"/>
              </a:rPr>
            </a:br>
            <a:r>
              <a:rPr lang="en-US" i="0" dirty="0">
                <a:latin typeface="Arial Rounded MT Bold" panose="020F0704030504030204" pitchFamily="34" charset="0"/>
              </a:rPr>
              <a:t/>
            </a:r>
            <a:br>
              <a:rPr lang="en-US" i="0" dirty="0">
                <a:latin typeface="Arial Rounded MT Bold" panose="020F0704030504030204" pitchFamily="34" charset="0"/>
              </a:rPr>
            </a:b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5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10 + 1 Curriculum Development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83" y="2020359"/>
            <a:ext cx="8388350" cy="4351338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 startAt="6"/>
            </a:pP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District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and college governance structures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as related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to faculty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role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;</a:t>
            </a:r>
          </a:p>
          <a:p>
            <a:pPr marL="0" indent="0">
              <a:buNone/>
            </a:pPr>
            <a:endParaRPr lang="en-US" sz="900" b="0" i="0" dirty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marL="457200" indent="-457200">
              <a:buAutoNum type="arabicPeriod" startAt="7"/>
            </a:pP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Faculty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roles and involvement in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accreditation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processes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, including self-study and annual reports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;</a:t>
            </a:r>
          </a:p>
          <a:p>
            <a:pPr marL="0" indent="0">
              <a:buNone/>
            </a:pPr>
            <a:endParaRPr lang="en-US" sz="900" b="0" i="0" dirty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marL="457200" indent="-457200">
              <a:buAutoNum type="arabicPeriod" startAt="8"/>
            </a:pP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Policies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for faculty professional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development activities;</a:t>
            </a:r>
          </a:p>
          <a:p>
            <a:pPr marL="0" indent="0">
              <a:buNone/>
            </a:pPr>
            <a:endParaRPr lang="en-US" sz="900" b="0" i="0" dirty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marL="457200" indent="-457200">
              <a:buAutoNum type="arabicPeriod" startAt="9"/>
            </a:pP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Processes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for academic program review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;</a:t>
            </a:r>
          </a:p>
          <a:p>
            <a:pPr marL="0" indent="0">
              <a:buNone/>
            </a:pPr>
            <a:endParaRPr lang="en-US" sz="900" b="0" i="0" dirty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10. Processes for institutional planning and </a:t>
            </a: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budget development; and, </a:t>
            </a:r>
          </a:p>
          <a:p>
            <a:pPr marL="0" indent="0">
              <a:buNone/>
            </a:pPr>
            <a:endParaRPr lang="en-US" sz="900" b="0" i="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b="0" i="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Other </a:t>
            </a:r>
            <a:r>
              <a:rPr lang="en-US" b="0" i="0" dirty="0">
                <a:latin typeface="Berlin Sans FB" panose="020E0602020502020306" pitchFamily="34" charset="0"/>
                <a:cs typeface="Aharoni" panose="02010803020104030203" pitchFamily="2" charset="-79"/>
              </a:rPr>
              <a:t>academic and professional matters.</a:t>
            </a:r>
          </a:p>
        </p:txBody>
      </p:sp>
    </p:spTree>
    <p:extLst>
      <p:ext uri="{BB962C8B-B14F-4D97-AF65-F5344CB8AC3E}">
        <p14:creationId xmlns:p14="http://schemas.microsoft.com/office/powerpoint/2010/main" val="425141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5742"/>
            <a:ext cx="7886700" cy="9144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ASCCC Resolution (1998)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2" y="2675467"/>
            <a:ext cx="8029576" cy="2633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0" i="0" dirty="0">
                <a:latin typeface="Berlin Sans FB" panose="020E0602020502020306" pitchFamily="34" charset="0"/>
              </a:rPr>
              <a:t>"Resolved that the </a:t>
            </a:r>
            <a:r>
              <a:rPr lang="en-US" b="0" i="0" dirty="0" smtClean="0">
                <a:latin typeface="Berlin Sans FB" panose="020E0602020502020306" pitchFamily="34" charset="0"/>
              </a:rPr>
              <a:t>Academic Senate </a:t>
            </a:r>
            <a:r>
              <a:rPr lang="en-US" b="0" i="0" dirty="0">
                <a:latin typeface="Berlin Sans FB" panose="020E0602020502020306" pitchFamily="34" charset="0"/>
              </a:rPr>
              <a:t>recommend to local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senates that the positions </a:t>
            </a:r>
            <a:r>
              <a:rPr lang="en-US" b="0" i="0" dirty="0" smtClean="0">
                <a:latin typeface="Berlin Sans FB" panose="020E0602020502020306" pitchFamily="34" charset="0"/>
              </a:rPr>
              <a:t>of Articulation </a:t>
            </a:r>
            <a:r>
              <a:rPr lang="en-US" b="0" i="0" dirty="0">
                <a:latin typeface="Berlin Sans FB" panose="020E0602020502020306" pitchFamily="34" charset="0"/>
              </a:rPr>
              <a:t>Officer and Transfer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Center Director be </a:t>
            </a:r>
            <a:r>
              <a:rPr lang="en-US" b="0" i="0" dirty="0" smtClean="0">
                <a:latin typeface="Berlin Sans FB" panose="020E0602020502020306" pitchFamily="34" charset="0"/>
              </a:rPr>
              <a:t>faculty positions</a:t>
            </a:r>
            <a:r>
              <a:rPr lang="en-US" b="0" i="0" dirty="0">
                <a:latin typeface="Berlin Sans FB" panose="020E0602020502020306" pitchFamily="34" charset="0"/>
              </a:rPr>
              <a:t>, and Resolved that the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Academic Senate urge </a:t>
            </a:r>
            <a:r>
              <a:rPr lang="en-US" b="0" i="0" dirty="0" smtClean="0">
                <a:latin typeface="Berlin Sans FB" panose="020E0602020502020306" pitchFamily="34" charset="0"/>
              </a:rPr>
              <a:t>local senates </a:t>
            </a:r>
            <a:r>
              <a:rPr lang="en-US" b="0" i="0" dirty="0">
                <a:latin typeface="Berlin Sans FB" panose="020E0602020502020306" pitchFamily="34" charset="0"/>
              </a:rPr>
              <a:t>that the positions of</a:t>
            </a:r>
            <a:br>
              <a:rPr lang="en-US" b="0" i="0" dirty="0">
                <a:latin typeface="Berlin Sans FB" panose="020E0602020502020306" pitchFamily="34" charset="0"/>
              </a:rPr>
            </a:br>
            <a:r>
              <a:rPr lang="en-US" b="0" i="0" dirty="0">
                <a:latin typeface="Berlin Sans FB" panose="020E0602020502020306" pitchFamily="34" charset="0"/>
              </a:rPr>
              <a:t>Articulation Officer and </a:t>
            </a:r>
            <a:r>
              <a:rPr lang="en-US" b="0" i="0" dirty="0" smtClean="0">
                <a:latin typeface="Berlin Sans FB" panose="020E0602020502020306" pitchFamily="34" charset="0"/>
              </a:rPr>
              <a:t>Transfer Center </a:t>
            </a:r>
            <a:r>
              <a:rPr lang="en-US" b="0" i="0" dirty="0">
                <a:latin typeface="Berlin Sans FB" panose="020E0602020502020306" pitchFamily="34" charset="0"/>
              </a:rPr>
              <a:t>Director be full-time or, </a:t>
            </a:r>
            <a:r>
              <a:rPr lang="en-US" b="0" i="0" dirty="0" smtClean="0">
                <a:latin typeface="Berlin Sans FB" panose="020E0602020502020306" pitchFamily="34" charset="0"/>
              </a:rPr>
              <a:t>in cases </a:t>
            </a:r>
            <a:r>
              <a:rPr lang="en-US" b="0" i="0" dirty="0">
                <a:latin typeface="Berlin Sans FB" panose="020E0602020502020306" pitchFamily="34" charset="0"/>
              </a:rPr>
              <a:t>of smaller colleges, at </a:t>
            </a:r>
            <a:r>
              <a:rPr lang="en-US" b="0" i="0" dirty="0" smtClean="0">
                <a:latin typeface="Berlin Sans FB" panose="020E0602020502020306" pitchFamily="34" charset="0"/>
              </a:rPr>
              <a:t>least a </a:t>
            </a:r>
            <a:r>
              <a:rPr lang="en-US" b="0" i="0" dirty="0">
                <a:latin typeface="Berlin Sans FB" panose="020E0602020502020306" pitchFamily="34" charset="0"/>
              </a:rPr>
              <a:t>fifty percent assignment</a:t>
            </a:r>
            <a:r>
              <a:rPr lang="en-US" b="0" i="0" dirty="0" smtClean="0">
                <a:latin typeface="Berlin Sans FB" panose="020E0602020502020306" pitchFamily="34" charset="0"/>
              </a:rPr>
              <a:t>.”</a:t>
            </a:r>
            <a:endParaRPr lang="en-US" i="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8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06" y="1006475"/>
            <a:ext cx="8088843" cy="914401"/>
          </a:xfrm>
        </p:spPr>
        <p:txBody>
          <a:bodyPr>
            <a:normAutofit/>
          </a:bodyPr>
          <a:lstStyle/>
          <a:p>
            <a:r>
              <a:rPr lang="en-US" sz="2800" i="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Articulation Officer (AO) Primary Responsibilities</a:t>
            </a:r>
            <a:endParaRPr lang="en-US" sz="2800" i="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2" y="1920876"/>
            <a:ext cx="7761817" cy="4257963"/>
          </a:xfrm>
        </p:spPr>
        <p:txBody>
          <a:bodyPr>
            <a:noAutofit/>
          </a:bodyPr>
          <a:lstStyle/>
          <a:p>
            <a:r>
              <a:rPr lang="en-US" sz="2000" b="0" i="0" dirty="0" smtClean="0">
                <a:latin typeface="Nyala" panose="02000504070300020003" pitchFamily="2" charset="0"/>
              </a:rPr>
              <a:t>Maintaining </a:t>
            </a:r>
            <a:r>
              <a:rPr lang="en-US" sz="2000" b="0" i="0" dirty="0">
                <a:latin typeface="Nyala" panose="02000504070300020003" pitchFamily="2" charset="0"/>
              </a:rPr>
              <a:t>all transferable courses in ASSIST </a:t>
            </a:r>
            <a:r>
              <a:rPr lang="en-US" sz="2000" b="0" i="0" dirty="0" smtClean="0">
                <a:latin typeface="Nyala" panose="02000504070300020003" pitchFamily="2" charset="0"/>
              </a:rPr>
              <a:t>database;</a:t>
            </a:r>
            <a:endParaRPr lang="en-US" sz="2000" b="0" i="0" dirty="0">
              <a:latin typeface="Nyala" panose="02000504070300020003" pitchFamily="2" charset="0"/>
            </a:endParaRPr>
          </a:p>
          <a:p>
            <a:r>
              <a:rPr lang="en-US" sz="2000" b="0" i="0" dirty="0" smtClean="0">
                <a:latin typeface="Nyala" panose="02000504070300020003" pitchFamily="2" charset="0"/>
              </a:rPr>
              <a:t>Proposing </a:t>
            </a:r>
            <a:r>
              <a:rPr lang="en-US" sz="2000" b="0" i="0" dirty="0">
                <a:latin typeface="Nyala" panose="02000504070300020003" pitchFamily="2" charset="0"/>
              </a:rPr>
              <a:t>and obtaining articulation for all courses</a:t>
            </a:r>
            <a:r>
              <a:rPr lang="en-US" sz="2000" b="0" i="0" dirty="0" smtClean="0">
                <a:latin typeface="Nyala" panose="02000504070300020003" pitchFamily="2" charset="0"/>
              </a:rPr>
              <a:t>;</a:t>
            </a:r>
            <a:r>
              <a:rPr lang="en-US" sz="2000" b="0" i="0" dirty="0">
                <a:latin typeface="Nyala" panose="02000504070300020003" pitchFamily="2" charset="0"/>
              </a:rPr>
              <a:t/>
            </a:r>
            <a:br>
              <a:rPr lang="en-US" sz="2000" b="0" i="0" dirty="0">
                <a:latin typeface="Nyala" panose="02000504070300020003" pitchFamily="2" charset="0"/>
              </a:rPr>
            </a:br>
            <a:r>
              <a:rPr lang="en-US" sz="2000" b="0" i="0" dirty="0" smtClean="0">
                <a:latin typeface="Nyala" panose="02000504070300020003" pitchFamily="2" charset="0"/>
              </a:rPr>
              <a:t>UC/CSU </a:t>
            </a:r>
            <a:r>
              <a:rPr lang="en-US" sz="2000" b="0" i="0" dirty="0">
                <a:latin typeface="Nyala" panose="02000504070300020003" pitchFamily="2" charset="0"/>
              </a:rPr>
              <a:t>transferability, IGETC and CSU GE, C-ID, Course-to-course, GE </a:t>
            </a:r>
            <a:r>
              <a:rPr lang="en-US" sz="2000" b="0" i="0" dirty="0" smtClean="0">
                <a:latin typeface="Nyala" panose="02000504070300020003" pitchFamily="2" charset="0"/>
              </a:rPr>
              <a:t>and major </a:t>
            </a:r>
            <a:r>
              <a:rPr lang="en-US" sz="2000" b="0" i="0" dirty="0">
                <a:latin typeface="Nyala" panose="02000504070300020003" pitchFamily="2" charset="0"/>
              </a:rPr>
              <a:t>preparation </a:t>
            </a:r>
            <a:r>
              <a:rPr lang="en-US" sz="2000" b="0" i="0" dirty="0" smtClean="0">
                <a:latin typeface="Nyala" panose="02000504070300020003" pitchFamily="2" charset="0"/>
              </a:rPr>
              <a:t>with individual </a:t>
            </a:r>
            <a:r>
              <a:rPr lang="en-US" sz="2000" b="0" i="0" dirty="0">
                <a:latin typeface="Nyala" panose="02000504070300020003" pitchFamily="2" charset="0"/>
              </a:rPr>
              <a:t>colleges and </a:t>
            </a:r>
            <a:r>
              <a:rPr lang="en-US" sz="2000" b="0" i="0" dirty="0" smtClean="0">
                <a:latin typeface="Nyala" panose="02000504070300020003" pitchFamily="2" charset="0"/>
              </a:rPr>
              <a:t>universities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Representing </a:t>
            </a:r>
            <a:r>
              <a:rPr lang="en-US" sz="2000" b="0" i="0" dirty="0">
                <a:latin typeface="Nyala" panose="02000504070300020003" pitchFamily="2" charset="0"/>
              </a:rPr>
              <a:t>the college as the liaison with receiving </a:t>
            </a:r>
            <a:r>
              <a:rPr lang="en-US" sz="2000" b="0" i="0" dirty="0" smtClean="0">
                <a:latin typeface="Nyala" panose="02000504070300020003" pitchFamily="2" charset="0"/>
              </a:rPr>
              <a:t>institutions;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Informing </a:t>
            </a:r>
            <a:r>
              <a:rPr lang="en-US" sz="2000" b="0" i="0" dirty="0">
                <a:latin typeface="Nyala" panose="02000504070300020003" pitchFamily="2" charset="0"/>
              </a:rPr>
              <a:t>faculty, administrators, and students regarding </a:t>
            </a:r>
            <a:r>
              <a:rPr lang="en-US" sz="2000" b="0" i="0" dirty="0" smtClean="0">
                <a:latin typeface="Nyala" panose="02000504070300020003" pitchFamily="2" charset="0"/>
              </a:rPr>
              <a:t>curriculum changes;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Advising </a:t>
            </a:r>
            <a:r>
              <a:rPr lang="en-US" sz="2000" b="0" i="0" dirty="0">
                <a:latin typeface="Nyala" panose="02000504070300020003" pitchFamily="2" charset="0"/>
              </a:rPr>
              <a:t>all </a:t>
            </a:r>
            <a:r>
              <a:rPr lang="en-US" sz="2000" b="0" i="0" dirty="0" smtClean="0">
                <a:latin typeface="Nyala" panose="02000504070300020003" pitchFamily="2" charset="0"/>
              </a:rPr>
              <a:t>faculty </a:t>
            </a:r>
            <a:r>
              <a:rPr lang="en-US" sz="2000" b="0" i="0" dirty="0">
                <a:latin typeface="Nyala" panose="02000504070300020003" pitchFamily="2" charset="0"/>
              </a:rPr>
              <a:t>about curriculum </a:t>
            </a:r>
            <a:r>
              <a:rPr lang="en-US" sz="2000" b="0" i="0" dirty="0" smtClean="0">
                <a:latin typeface="Nyala" panose="02000504070300020003" pitchFamily="2" charset="0"/>
              </a:rPr>
              <a:t>needs;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Developing </a:t>
            </a:r>
            <a:r>
              <a:rPr lang="en-US" sz="2000" b="0" i="0" dirty="0">
                <a:latin typeface="Nyala" panose="02000504070300020003" pitchFamily="2" charset="0"/>
              </a:rPr>
              <a:t>or revising curriculum as appropriate with </a:t>
            </a:r>
            <a:r>
              <a:rPr lang="en-US" sz="2000" b="0" i="0" dirty="0" smtClean="0">
                <a:latin typeface="Nyala" panose="02000504070300020003" pitchFamily="2" charset="0"/>
              </a:rPr>
              <a:t>faculty;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Serving </a:t>
            </a:r>
            <a:r>
              <a:rPr lang="en-US" sz="2000" b="0" i="0" dirty="0">
                <a:latin typeface="Nyala" panose="02000504070300020003" pitchFamily="2" charset="0"/>
              </a:rPr>
              <a:t>on appropriate committees (e.g. Curriculum, GE, </a:t>
            </a:r>
            <a:r>
              <a:rPr lang="en-US" sz="2000" b="0" i="0" dirty="0" smtClean="0">
                <a:latin typeface="Nyala" panose="02000504070300020003" pitchFamily="2" charset="0"/>
              </a:rPr>
              <a:t>academic policies</a:t>
            </a:r>
            <a:r>
              <a:rPr lang="en-US" sz="2000" b="0" i="0" dirty="0">
                <a:latin typeface="Nyala" panose="02000504070300020003" pitchFamily="2" charset="0"/>
              </a:rPr>
              <a:t>); </a:t>
            </a:r>
            <a:r>
              <a:rPr lang="en-US" sz="2000" b="0" i="0" dirty="0" smtClean="0">
                <a:latin typeface="Nyala" panose="02000504070300020003" pitchFamily="2" charset="0"/>
              </a:rPr>
              <a:t>and,</a:t>
            </a:r>
          </a:p>
          <a:p>
            <a:r>
              <a:rPr lang="en-US" sz="2000" b="0" i="0" dirty="0" smtClean="0">
                <a:latin typeface="Nyala" panose="02000504070300020003" pitchFamily="2" charset="0"/>
              </a:rPr>
              <a:t>Advocating </a:t>
            </a:r>
            <a:r>
              <a:rPr lang="en-US" sz="2000" b="0" i="0" dirty="0">
                <a:latin typeface="Nyala" panose="02000504070300020003" pitchFamily="2" charset="0"/>
              </a:rPr>
              <a:t>for students, faculty, curriculum, institution.</a:t>
            </a:r>
            <a:r>
              <a:rPr lang="en-US" sz="2000" i="0" dirty="0"/>
              <a:t/>
            </a:r>
            <a:br>
              <a:rPr lang="en-US" sz="2000" i="0" dirty="0"/>
            </a:br>
            <a:r>
              <a:rPr lang="en-US" sz="2000" i="0" dirty="0"/>
              <a:t/>
            </a:r>
            <a:br>
              <a:rPr lang="en-US" sz="2000" i="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424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056217"/>
            <a:ext cx="7886700" cy="914401"/>
          </a:xfrm>
        </p:spPr>
        <p:txBody>
          <a:bodyPr/>
          <a:lstStyle/>
          <a:p>
            <a:r>
              <a:rPr lang="en-US" i="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AO Curriculum Leadership</a:t>
            </a:r>
            <a:endParaRPr lang="en-US" i="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037292"/>
            <a:ext cx="7763933" cy="4380441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US" sz="320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93% of articulation officers serve on their </a:t>
            </a:r>
            <a:r>
              <a:rPr lang="en-US" sz="3200" i="0" dirty="0" smtClean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college Curriculum Committee</a:t>
            </a:r>
            <a:r>
              <a:rPr lang="en-US" sz="320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.</a:t>
            </a: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72% of Articulation Officers are voting members</a:t>
            </a:r>
            <a:r>
              <a:rPr lang="en-US" sz="3200" b="0" i="0" dirty="0" smtClean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.</a:t>
            </a:r>
          </a:p>
          <a:p>
            <a:pPr marL="0" indent="0">
              <a:buNone/>
            </a:pP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i="0" u="sng" dirty="0" smtClean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AO reporting structure</a:t>
            </a:r>
            <a:r>
              <a:rPr lang="en-US" sz="3200" b="0" i="0" u="sng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b="0" i="0" u="sng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20% report to the CSSO</a:t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23% report to CIO</a:t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57%+ report to other, typically the Dean of </a:t>
            </a:r>
            <a:r>
              <a:rPr lang="en-US" sz="3200" b="0" i="0" dirty="0" smtClean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Counseling</a:t>
            </a:r>
          </a:p>
          <a:p>
            <a:pPr marL="0" indent="0">
              <a:buNone/>
            </a:pP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i="0" u="sng" dirty="0" smtClean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AO </a:t>
            </a:r>
            <a:r>
              <a:rPr lang="en-US" sz="3200" i="0" u="sng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assignments</a:t>
            </a:r>
            <a:r>
              <a:rPr lang="en-US" sz="3200" b="0" i="0" u="sng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b="0" i="0" u="sng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47% full time</a:t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31% are assigned half time+ but less than full time</a:t>
            </a:r>
            <a:b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r>
              <a:rPr lang="en-US" sz="3200" b="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>• 22 % are less than half time</a:t>
            </a:r>
            <a:r>
              <a:rPr lang="en-US" sz="320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  <a:t/>
            </a:r>
            <a:br>
              <a:rPr lang="en-US" sz="3200" i="0" dirty="0">
                <a:latin typeface="Perpetua" panose="02020502060401020303" pitchFamily="18" charset="0"/>
                <a:ea typeface="Gungsuh" panose="02030600000101010101" pitchFamily="18" charset="-127"/>
                <a:cs typeface="Miriam" panose="020B0502050101010101" pitchFamily="34" charset="-79"/>
              </a:rPr>
            </a:br>
            <a:endParaRPr lang="en-US" sz="3200" i="0" dirty="0" smtClean="0">
              <a:latin typeface="Perpetua" panose="02020502060401020303" pitchFamily="18" charset="0"/>
              <a:ea typeface="Gungsuh" panose="02030600000101010101" pitchFamily="18" charset="-127"/>
              <a:cs typeface="Miriam" panose="020B0502050101010101" pitchFamily="34" charset="-79"/>
            </a:endParaRPr>
          </a:p>
          <a:p>
            <a:pPr marL="0" indent="0">
              <a:buNone/>
            </a:pPr>
            <a:endParaRPr lang="en-US" i="0" dirty="0" smtClean="0"/>
          </a:p>
          <a:p>
            <a:pPr marL="0" indent="0">
              <a:buNone/>
            </a:pPr>
            <a:r>
              <a:rPr lang="en-US" i="0" dirty="0" smtClean="0"/>
              <a:t>Source</a:t>
            </a:r>
            <a:r>
              <a:rPr lang="en-US" i="0" dirty="0"/>
              <a:t>: CCCCO Articulation Addendum Report Results (</a:t>
            </a:r>
            <a:r>
              <a:rPr lang="en-US" i="0" dirty="0" smtClean="0"/>
              <a:t>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917" y="972609"/>
            <a:ext cx="7886700" cy="9144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AO Collaboration With Curriculum Chairs and Administrators</a:t>
            </a:r>
            <a:endParaRPr lang="en-US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60917" y="2198158"/>
            <a:ext cx="4167716" cy="3677709"/>
          </a:xfrm>
        </p:spPr>
        <p:txBody>
          <a:bodyPr>
            <a:normAutofit/>
          </a:bodyPr>
          <a:lstStyle/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Frequent communication</a:t>
            </a:r>
          </a:p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Collaboration</a:t>
            </a:r>
            <a:endParaRPr lang="en-US" sz="2800" b="0" i="0" dirty="0">
              <a:latin typeface="Franklin Gothic Demi Cond" panose="020B0706030402020204" pitchFamily="34" charset="0"/>
            </a:endParaRPr>
          </a:p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Consensus</a:t>
            </a:r>
            <a:endParaRPr lang="en-US" sz="2800" b="0" i="0" dirty="0">
              <a:latin typeface="Franklin Gothic Demi Cond" panose="020B0706030402020204" pitchFamily="34" charset="0"/>
            </a:endParaRPr>
          </a:p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Compromise</a:t>
            </a:r>
            <a:endParaRPr lang="en-US" sz="2800" b="0" i="0" dirty="0">
              <a:latin typeface="Franklin Gothic Demi Cond" panose="020B0706030402020204" pitchFamily="34" charset="0"/>
            </a:endParaRPr>
          </a:p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Trust</a:t>
            </a:r>
            <a:endParaRPr lang="en-US" sz="2800" b="0" i="0" dirty="0">
              <a:latin typeface="Franklin Gothic Demi Cond" panose="020B0706030402020204" pitchFamily="34" charset="0"/>
            </a:endParaRPr>
          </a:p>
          <a:p>
            <a:r>
              <a:rPr lang="en-US" sz="2800" b="0" i="0" dirty="0" smtClean="0">
                <a:latin typeface="Franklin Gothic Demi Cond" panose="020B0706030402020204" pitchFamily="34" charset="0"/>
              </a:rPr>
              <a:t>Curriculum committee</a:t>
            </a:r>
            <a:endParaRPr lang="en-US" sz="2800" dirty="0">
              <a:latin typeface="Franklin Gothic Demi Cond" panose="020B0706030402020204" pitchFamily="34" charset="0"/>
            </a:endParaRPr>
          </a:p>
        </p:txBody>
      </p:sp>
      <p:sp>
        <p:nvSpPr>
          <p:cNvPr id="2" name="AutoShape 2" descr="Image result for collaboration"/>
          <p:cNvSpPr>
            <a:spLocks noChangeAspect="1" noChangeArrowheads="1"/>
          </p:cNvSpPr>
          <p:nvPr/>
        </p:nvSpPr>
        <p:spPr bwMode="auto">
          <a:xfrm>
            <a:off x="3508374" y="2045756"/>
            <a:ext cx="2130425" cy="213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Image result for collabo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47" y="2864818"/>
            <a:ext cx="3934109" cy="262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703388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ASCCC">
  <a:themeElements>
    <a:clrScheme name="ASC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SCCC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C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</TotalTime>
  <Words>717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44" baseType="lpstr">
      <vt:lpstr>Gungsuh</vt:lpstr>
      <vt:lpstr>Aharoni</vt:lpstr>
      <vt:lpstr>Arial</vt:lpstr>
      <vt:lpstr>Arial Rounded MT Bold</vt:lpstr>
      <vt:lpstr>Berlin Sans FB</vt:lpstr>
      <vt:lpstr>Berlin Sans FB Demi</vt:lpstr>
      <vt:lpstr>Calibri</vt:lpstr>
      <vt:lpstr>Corbel</vt:lpstr>
      <vt:lpstr>Estrangelo Edessa</vt:lpstr>
      <vt:lpstr>Franklin Gothic Demi</vt:lpstr>
      <vt:lpstr>Franklin Gothic Demi Cond</vt:lpstr>
      <vt:lpstr>Franklin Gothic Medium</vt:lpstr>
      <vt:lpstr>Gadugi</vt:lpstr>
      <vt:lpstr>Georgia</vt:lpstr>
      <vt:lpstr>Gisha</vt:lpstr>
      <vt:lpstr>Helvetica</vt:lpstr>
      <vt:lpstr>JasmineUPC</vt:lpstr>
      <vt:lpstr>Maiandra GD</vt:lpstr>
      <vt:lpstr>Miriam</vt:lpstr>
      <vt:lpstr>MV Boli</vt:lpstr>
      <vt:lpstr>Nyala</vt:lpstr>
      <vt:lpstr>Perpetua</vt:lpstr>
      <vt:lpstr>Wingdings</vt:lpstr>
      <vt:lpstr>Senate Template Plain</vt:lpstr>
      <vt:lpstr>Counseling, Articulation and Curriculum</vt:lpstr>
      <vt:lpstr>Overview</vt:lpstr>
      <vt:lpstr>Curriculum Committee</vt:lpstr>
      <vt:lpstr>10 + 1 Curriculum Development</vt:lpstr>
      <vt:lpstr>10 + 1 Curriculum Development</vt:lpstr>
      <vt:lpstr>ASCCC Resolution (1998)</vt:lpstr>
      <vt:lpstr>Articulation Officer (AO) Primary Responsibilities</vt:lpstr>
      <vt:lpstr>AO Curriculum Leadership</vt:lpstr>
      <vt:lpstr>AO Collaboration With Curriculum Chairs and Administrators</vt:lpstr>
      <vt:lpstr>Counseling Faculty</vt:lpstr>
      <vt:lpstr>Counseling Faculty</vt:lpstr>
      <vt:lpstr>Counseling and Holistic Understanding</vt:lpstr>
      <vt:lpstr>Counseling Faculty 10 + 1</vt:lpstr>
      <vt:lpstr>AO and Counseling Faculty Roles in New Course Development</vt:lpstr>
      <vt:lpstr>New Program Development</vt:lpstr>
      <vt:lpstr>Example:  New Program ADT/TMC in Political Science</vt:lpstr>
      <vt:lpstr>CCC Four-Year Degree Programs</vt:lpstr>
      <vt:lpstr>CCC Baccalaureate Degree</vt:lpstr>
      <vt:lpstr>Guided Pathways</vt:lpstr>
      <vt:lpstr>Contact Info and 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Emotions – Solving Problems and Managing Conflict</dc:title>
  <dc:creator>Parker, LaTonya</dc:creator>
  <cp:lastModifiedBy>Aimee Tran</cp:lastModifiedBy>
  <cp:revision>67</cp:revision>
  <cp:lastPrinted>2017-06-16T14:21:51Z</cp:lastPrinted>
  <dcterms:modified xsi:type="dcterms:W3CDTF">2018-07-03T23:29:30Z</dcterms:modified>
</cp:coreProperties>
</file>