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31"/>
  </p:normalViewPr>
  <p:slideViewPr>
    <p:cSldViewPr snapToGrid="0" snapToObjects="1">
      <p:cViewPr varScale="1">
        <p:scale>
          <a:sx n="109" d="100"/>
          <a:sy n="109" d="100"/>
        </p:scale>
        <p:origin x="1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12995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4" name="Shape 1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Shape 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61" name="Shape 6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8" name="Shape 1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3" name="Shape 2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9" name="Shape 2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3" name="Shape 3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8" name="Shape 3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2" name="Shape 4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Shape 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Shape 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3" name="Shape 5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9" name="Shape 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asccc.org/services" TargetMode="External"/><Relationship Id="rId3" Type="http://schemas.openxmlformats.org/officeDocument/2006/relationships/hyperlink" Target="http://asccc.org/" TargetMode="External"/><Relationship Id="rId7" Type="http://schemas.openxmlformats.org/officeDocument/2006/relationships/hyperlink" Target="http://asccc.org/calendar/list/eve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asccc.org/publications" TargetMode="External"/><Relationship Id="rId5" Type="http://schemas.openxmlformats.org/officeDocument/2006/relationships/hyperlink" Target="http://asccc.org/content/application-statewide-service" TargetMode="External"/><Relationship Id="rId4" Type="http://schemas.openxmlformats.org/officeDocument/2006/relationships/hyperlink" Target="mailto:info@asccc.org" TargetMode="External"/><Relationship Id="rId9" Type="http://schemas.openxmlformats.org/officeDocument/2006/relationships/hyperlink" Target="http://asccc.org/disciplines-lis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asccc.org/resolutions/support-local-development-curricular-pathway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483225"/>
            <a:ext cx="8520600" cy="13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4000">
                <a:latin typeface="Times New Roman"/>
                <a:ea typeface="Times New Roman"/>
                <a:cs typeface="Times New Roman"/>
                <a:sym typeface="Times New Roman"/>
              </a:rPr>
              <a:t>Counseling and Student Services for Guided Pathways</a:t>
            </a:r>
            <a:endParaRPr sz="4000">
              <a:latin typeface="Times New Roman"/>
              <a:ea typeface="Times New Roman"/>
              <a:cs typeface="Times New Roman"/>
              <a:sym typeface="Times New Roman"/>
            </a:endParaRPr>
          </a:p>
        </p:txBody>
      </p:sp>
      <p:sp>
        <p:nvSpPr>
          <p:cNvPr id="67" name="Shape 67"/>
          <p:cNvSpPr txBox="1">
            <a:spLocks noGrp="1"/>
          </p:cNvSpPr>
          <p:nvPr>
            <p:ph type="subTitle" idx="1"/>
          </p:nvPr>
        </p:nvSpPr>
        <p:spPr>
          <a:xfrm>
            <a:off x="311700" y="2880775"/>
            <a:ext cx="85206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Times New Roman"/>
                <a:ea typeface="Times New Roman"/>
                <a:cs typeface="Times New Roman"/>
                <a:sym typeface="Times New Roman"/>
              </a:rPr>
              <a:t>Randy Beach, ASCCC Executive Committee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Marie Boyd, ASCCC CTE Leadership Committee, Chaffey College</a:t>
            </a:r>
            <a:endParaRPr sz="2000">
              <a:latin typeface="Times New Roman"/>
              <a:ea typeface="Times New Roman"/>
              <a:cs typeface="Times New Roman"/>
              <a:sym typeface="Times New Roman"/>
            </a:endParaRPr>
          </a:p>
          <a:p>
            <a:pPr marL="0" lvl="0" indent="0" algn="l" rtl="0">
              <a:spcBef>
                <a:spcPts val="0"/>
              </a:spcBef>
              <a:spcAft>
                <a:spcPts val="0"/>
              </a:spcAft>
              <a:buNone/>
            </a:pPr>
            <a:r>
              <a:rPr lang="en" sz="2000">
                <a:latin typeface="Times New Roman"/>
                <a:ea typeface="Times New Roman"/>
                <a:cs typeface="Times New Roman"/>
                <a:sym typeface="Times New Roman"/>
              </a:rPr>
              <a:t>2018 ASCCC Career and Noncredit Education Leadership Institute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May 3-5, 2018 Westin South Coast Plaza</a:t>
            </a:r>
            <a:endParaRPr sz="2000">
              <a:latin typeface="Times New Roman"/>
              <a:ea typeface="Times New Roman"/>
              <a:cs typeface="Times New Roman"/>
              <a:sym typeface="Times New Roman"/>
            </a:endParaRPr>
          </a:p>
        </p:txBody>
      </p:sp>
      <p:pic>
        <p:nvPicPr>
          <p:cNvPr id="68" name="Shape 68"/>
          <p:cNvPicPr preferRelativeResize="0"/>
          <p:nvPr/>
        </p:nvPicPr>
        <p:blipFill>
          <a:blip r:embed="rId3">
            <a:alphaModFix/>
          </a:blip>
          <a:stretch>
            <a:fillRect/>
          </a:stretch>
        </p:blipFill>
        <p:spPr>
          <a:xfrm>
            <a:off x="2986075" y="583800"/>
            <a:ext cx="31718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43" name="Shape 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144" name="Shape 14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45" name="Shape 145"/>
          <p:cNvPicPr preferRelativeResize="0"/>
          <p:nvPr/>
        </p:nvPicPr>
        <p:blipFill>
          <a:blip r:embed="rId3">
            <a:alphaModFix/>
          </a:blip>
          <a:stretch>
            <a:fillRect/>
          </a:stretch>
        </p:blipFill>
        <p:spPr>
          <a:xfrm>
            <a:off x="1680950" y="956225"/>
            <a:ext cx="5234101" cy="3543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1" name="Shape 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52" name="Shape 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153" name="Shape 153"/>
          <p:cNvPicPr preferRelativeResize="0"/>
          <p:nvPr/>
        </p:nvPicPr>
        <p:blipFill>
          <a:blip r:embed="rId3">
            <a:alphaModFix/>
          </a:blip>
          <a:stretch>
            <a:fillRect/>
          </a:stretch>
        </p:blipFill>
        <p:spPr>
          <a:xfrm>
            <a:off x="-60400" y="80500"/>
            <a:ext cx="9143999" cy="479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Clarify the Path: Begin with the End</a:t>
            </a:r>
            <a:endParaRPr/>
          </a:p>
        </p:txBody>
      </p:sp>
      <p:sp>
        <p:nvSpPr>
          <p:cNvPr id="159" name="Shape 1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Create the shortest path of courses the students will take from their first day of attendance to their graduation by designing curriculum with the end goal of their program’s outcomes in mind</a:t>
            </a:r>
            <a:endParaRPr/>
          </a:p>
          <a:p>
            <a:pPr marL="457200" lvl="0" indent="-342900" rtl="0">
              <a:spcBef>
                <a:spcPts val="0"/>
              </a:spcBef>
              <a:spcAft>
                <a:spcPts val="0"/>
              </a:spcAft>
              <a:buSzPts val="1800"/>
              <a:buChar char="●"/>
            </a:pPr>
            <a:r>
              <a:rPr lang="en"/>
              <a:t>Requires discussion across traditional discipline boundaries and sacred cows</a:t>
            </a:r>
            <a:endParaRPr/>
          </a:p>
          <a:p>
            <a:pPr marL="457200" lvl="0" indent="-342900" rtl="0">
              <a:spcBef>
                <a:spcPts val="0"/>
              </a:spcBef>
              <a:spcAft>
                <a:spcPts val="0"/>
              </a:spcAft>
              <a:buSzPts val="1800"/>
              <a:buChar char="●"/>
            </a:pPr>
            <a:r>
              <a:rPr lang="en"/>
              <a:t>Considers Employment and further education opportunities targeted by each program in the beginning </a:t>
            </a:r>
            <a:endParaRPr/>
          </a:p>
          <a:p>
            <a:pPr marL="457200" lvl="0" indent="-342900" rtl="0">
              <a:spcBef>
                <a:spcPts val="0"/>
              </a:spcBef>
              <a:spcAft>
                <a:spcPts val="0"/>
              </a:spcAft>
              <a:buSzPts val="1800"/>
              <a:buChar char="●"/>
            </a:pPr>
            <a:r>
              <a:rPr lang="en"/>
              <a:t>Makes sense of general education</a:t>
            </a:r>
            <a:endParaRPr/>
          </a:p>
          <a:p>
            <a:pPr marL="457200" lvl="0" indent="-342900" rtl="0">
              <a:spcBef>
                <a:spcPts val="0"/>
              </a:spcBef>
              <a:spcAft>
                <a:spcPts val="0"/>
              </a:spcAft>
              <a:buSzPts val="1800"/>
              <a:buChar char="●"/>
            </a:pPr>
            <a:r>
              <a:rPr lang="en"/>
              <a:t>Introduces the concept of “Meta Majors”</a:t>
            </a:r>
            <a:endParaRPr/>
          </a:p>
        </p:txBody>
      </p:sp>
      <p:sp>
        <p:nvSpPr>
          <p:cNvPr id="160" name="Shape 1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161" name="Shape 161"/>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Clarify the Path: Student Services</a:t>
            </a:r>
            <a:endParaRPr/>
          </a:p>
        </p:txBody>
      </p:sp>
      <p:sp>
        <p:nvSpPr>
          <p:cNvPr id="167" name="Shape 1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Collaborate with program faculty to identify appropriate transfer or career-oriented outcomes to drive curriculum to identify areas of interest (meta majors) </a:t>
            </a:r>
            <a:endParaRPr/>
          </a:p>
          <a:p>
            <a:pPr marL="457200" lvl="0" indent="-342900" rtl="0">
              <a:spcBef>
                <a:spcPts val="0"/>
              </a:spcBef>
              <a:spcAft>
                <a:spcPts val="0"/>
              </a:spcAft>
              <a:buSzPts val="1800"/>
              <a:buChar char="●"/>
            </a:pPr>
            <a:r>
              <a:rPr lang="en"/>
              <a:t>Help identify courses in the general education pattern that align with program outcomes or goals</a:t>
            </a:r>
            <a:endParaRPr/>
          </a:p>
          <a:p>
            <a:pPr marL="457200" lvl="0" indent="-342900" rtl="0">
              <a:spcBef>
                <a:spcPts val="0"/>
              </a:spcBef>
              <a:spcAft>
                <a:spcPts val="0"/>
              </a:spcAft>
              <a:buSzPts val="1800"/>
              <a:buChar char="●"/>
            </a:pPr>
            <a:r>
              <a:rPr lang="en"/>
              <a:t>Transfer Centers, Career Centers, Specialty Counseling (Athletics, CTE programs)</a:t>
            </a:r>
            <a:endParaRPr/>
          </a:p>
          <a:p>
            <a:pPr marL="457200" lvl="0" indent="-342900" rtl="0">
              <a:spcBef>
                <a:spcPts val="0"/>
              </a:spcBef>
              <a:spcAft>
                <a:spcPts val="0"/>
              </a:spcAft>
              <a:buSzPts val="1800"/>
              <a:buChar char="●"/>
            </a:pPr>
            <a:r>
              <a:rPr lang="en"/>
              <a:t>Relies on dialog across all faculty groups</a:t>
            </a:r>
            <a:endParaRPr/>
          </a:p>
        </p:txBody>
      </p:sp>
      <p:sp>
        <p:nvSpPr>
          <p:cNvPr id="168" name="Shape 1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13</a:t>
            </a:fld>
            <a:endParaRPr/>
          </a:p>
        </p:txBody>
      </p:sp>
      <p:sp>
        <p:nvSpPr>
          <p:cNvPr id="169" name="Shape 169"/>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Enter the Path: Choosing and Entering</a:t>
            </a:r>
            <a:endParaRPr/>
          </a:p>
        </p:txBody>
      </p:sp>
      <p:sp>
        <p:nvSpPr>
          <p:cNvPr id="175" name="Shape 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Helping students choose and enter a pathway</a:t>
            </a:r>
            <a:endParaRPr/>
          </a:p>
          <a:p>
            <a:pPr marL="457200" lvl="0" indent="-342900" rtl="0">
              <a:spcBef>
                <a:spcPts val="0"/>
              </a:spcBef>
              <a:spcAft>
                <a:spcPts val="0"/>
              </a:spcAft>
              <a:buSzPts val="1800"/>
              <a:buChar char="●"/>
            </a:pPr>
            <a:r>
              <a:rPr lang="en"/>
              <a:t>Established where students enter the pathway in the most effective ways possible</a:t>
            </a:r>
            <a:endParaRPr/>
          </a:p>
          <a:p>
            <a:pPr marL="457200" lvl="0" indent="-342900" rtl="0">
              <a:spcBef>
                <a:spcPts val="0"/>
              </a:spcBef>
              <a:spcAft>
                <a:spcPts val="0"/>
              </a:spcAft>
              <a:buSzPts val="1800"/>
              <a:buChar char="●"/>
            </a:pPr>
            <a:r>
              <a:rPr lang="en"/>
              <a:t>Requires alignment and cooperation with high schools</a:t>
            </a:r>
            <a:endParaRPr/>
          </a:p>
          <a:p>
            <a:pPr marL="457200" lvl="0" indent="-342900" rtl="0">
              <a:spcBef>
                <a:spcPts val="0"/>
              </a:spcBef>
              <a:spcAft>
                <a:spcPts val="0"/>
              </a:spcAft>
              <a:buSzPts val="1800"/>
              <a:buChar char="●"/>
            </a:pPr>
            <a:r>
              <a:rPr lang="en"/>
              <a:t>Thoughtful planning early on; Asking different questions around “What do you want to be when you grow up”</a:t>
            </a:r>
            <a:endParaRPr/>
          </a:p>
          <a:p>
            <a:pPr marL="457200" lvl="0" indent="-342900" rtl="0">
              <a:spcBef>
                <a:spcPts val="0"/>
              </a:spcBef>
              <a:spcAft>
                <a:spcPts val="0"/>
              </a:spcAft>
              <a:buSzPts val="1800"/>
              <a:buChar char="●"/>
            </a:pPr>
            <a:r>
              <a:rPr lang="en"/>
              <a:t>Dual Enrollment, Multiple Methods Assessment Project (MMAP), Acceleration, Noncredit, non-academic foundation skills</a:t>
            </a:r>
            <a:endParaRPr/>
          </a:p>
        </p:txBody>
      </p:sp>
      <p:sp>
        <p:nvSpPr>
          <p:cNvPr id="176" name="Shape 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14</a:t>
            </a:fld>
            <a:endParaRPr/>
          </a:p>
        </p:txBody>
      </p:sp>
      <p:sp>
        <p:nvSpPr>
          <p:cNvPr id="177" name="Shape 177"/>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Enter the Path: Student Services</a:t>
            </a:r>
            <a:endParaRPr/>
          </a:p>
        </p:txBody>
      </p:sp>
      <p:sp>
        <p:nvSpPr>
          <p:cNvPr id="183" name="Shape 1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Expanded and early Career Counseling</a:t>
            </a:r>
            <a:endParaRPr/>
          </a:p>
          <a:p>
            <a:pPr marL="457200" lvl="0" indent="-342900" rtl="0">
              <a:spcBef>
                <a:spcPts val="0"/>
              </a:spcBef>
              <a:spcAft>
                <a:spcPts val="0"/>
              </a:spcAft>
              <a:buSzPts val="1800"/>
              <a:buChar char="●"/>
            </a:pPr>
            <a:r>
              <a:rPr lang="en"/>
              <a:t>Career counseling coursework linked to areas of interest</a:t>
            </a:r>
            <a:endParaRPr/>
          </a:p>
          <a:p>
            <a:pPr marL="457200" lvl="0" indent="-342900" rtl="0">
              <a:spcBef>
                <a:spcPts val="0"/>
              </a:spcBef>
              <a:spcAft>
                <a:spcPts val="0"/>
              </a:spcAft>
              <a:buSzPts val="1800"/>
              <a:buChar char="●"/>
            </a:pPr>
            <a:r>
              <a:rPr lang="en"/>
              <a:t>Use of multiple measures to assess students’ needs</a:t>
            </a:r>
            <a:endParaRPr/>
          </a:p>
          <a:p>
            <a:pPr marL="457200" lvl="0" indent="-342900" rtl="0">
              <a:spcBef>
                <a:spcPts val="0"/>
              </a:spcBef>
              <a:spcAft>
                <a:spcPts val="0"/>
              </a:spcAft>
              <a:buSzPts val="1800"/>
              <a:buChar char="●"/>
            </a:pPr>
            <a:r>
              <a:rPr lang="en"/>
              <a:t>First-year experiences to help students explore the field and choose a major</a:t>
            </a:r>
            <a:endParaRPr/>
          </a:p>
          <a:p>
            <a:pPr marL="457200" lvl="0" indent="-342900" rtl="0">
              <a:spcBef>
                <a:spcPts val="0"/>
              </a:spcBef>
              <a:spcAft>
                <a:spcPts val="0"/>
              </a:spcAft>
              <a:buSzPts val="1800"/>
              <a:buChar char="●"/>
            </a:pPr>
            <a:r>
              <a:rPr lang="en"/>
              <a:t>Full program plans based on required career/transfer exploration</a:t>
            </a:r>
            <a:endParaRPr/>
          </a:p>
          <a:p>
            <a:pPr marL="457200" lvl="0" indent="-342900" rtl="0">
              <a:spcBef>
                <a:spcPts val="0"/>
              </a:spcBef>
              <a:spcAft>
                <a:spcPts val="0"/>
              </a:spcAft>
              <a:buSzPts val="1800"/>
              <a:buChar char="●"/>
            </a:pPr>
            <a:r>
              <a:rPr lang="en"/>
              <a:t>Contextualized, integrated academic support to help students pass program gateway courses</a:t>
            </a:r>
            <a:endParaRPr/>
          </a:p>
          <a:p>
            <a:pPr marL="457200" lvl="0" indent="-342900" rtl="0">
              <a:spcBef>
                <a:spcPts val="0"/>
              </a:spcBef>
              <a:spcAft>
                <a:spcPts val="0"/>
              </a:spcAft>
              <a:buSzPts val="1800"/>
              <a:buChar char="●"/>
            </a:pPr>
            <a:r>
              <a:rPr lang="en"/>
              <a:t>K–12 partnerships focused on career/college program exploration (Outreach) </a:t>
            </a:r>
            <a:endParaRPr/>
          </a:p>
        </p:txBody>
      </p:sp>
      <p:sp>
        <p:nvSpPr>
          <p:cNvPr id="184" name="Shape 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sp>
        <p:nvSpPr>
          <p:cNvPr id="185" name="Shape 185"/>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Stay on the Path: What To Do When Life Happens</a:t>
            </a:r>
            <a:endParaRPr/>
          </a:p>
        </p:txBody>
      </p:sp>
      <p:sp>
        <p:nvSpPr>
          <p:cNvPr id="191" name="Shape 1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Intentional monitoring of students progress along the pathway and intrusive interventions that redirect the students back onto the pathway when “life happens” (SSSP, Equity, BSI)</a:t>
            </a:r>
            <a:endParaRPr/>
          </a:p>
          <a:p>
            <a:pPr marL="457200" lvl="0" indent="-342900" rtl="0">
              <a:spcBef>
                <a:spcPts val="0"/>
              </a:spcBef>
              <a:spcAft>
                <a:spcPts val="0"/>
              </a:spcAft>
              <a:buSzPts val="1800"/>
              <a:buChar char="●"/>
            </a:pPr>
            <a:r>
              <a:rPr lang="en"/>
              <a:t>Counseling and Advising </a:t>
            </a:r>
            <a:endParaRPr/>
          </a:p>
          <a:p>
            <a:pPr marL="457200" lvl="0" indent="-342900" rtl="0">
              <a:spcBef>
                <a:spcPts val="0"/>
              </a:spcBef>
              <a:spcAft>
                <a:spcPts val="0"/>
              </a:spcAft>
              <a:buSzPts val="1800"/>
              <a:buChar char="●"/>
            </a:pPr>
            <a:r>
              <a:rPr lang="en"/>
              <a:t>Technology (EPI, Early Alert, e-SEP, Degree Works, Starfish, GradesFirst)</a:t>
            </a:r>
            <a:endParaRPr/>
          </a:p>
          <a:p>
            <a:pPr marL="457200" lvl="0" indent="-342900" rtl="0">
              <a:spcBef>
                <a:spcPts val="0"/>
              </a:spcBef>
              <a:spcAft>
                <a:spcPts val="0"/>
              </a:spcAft>
              <a:buSzPts val="1800"/>
              <a:buChar char="●"/>
            </a:pPr>
            <a:r>
              <a:rPr lang="en"/>
              <a:t>Scheduling to ensure students can find the courses they need when they need them</a:t>
            </a:r>
            <a:br>
              <a:rPr lang="en"/>
            </a:br>
            <a:endParaRPr/>
          </a:p>
        </p:txBody>
      </p:sp>
      <p:sp>
        <p:nvSpPr>
          <p:cNvPr id="192" name="Shape 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16</a:t>
            </a:fld>
            <a:endParaRPr/>
          </a:p>
        </p:txBody>
      </p:sp>
      <p:sp>
        <p:nvSpPr>
          <p:cNvPr id="193" name="Shape 193"/>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Stay on the Path: Student Services</a:t>
            </a:r>
            <a:endParaRPr/>
          </a:p>
        </p:txBody>
      </p:sp>
      <p:sp>
        <p:nvSpPr>
          <p:cNvPr id="199" name="Shape 1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Work with discipline faculty to identify student habits relevant to their course-taking habits</a:t>
            </a:r>
            <a:endParaRPr/>
          </a:p>
          <a:p>
            <a:pPr marL="457200" lvl="0" indent="-342900" rtl="0">
              <a:spcBef>
                <a:spcPts val="0"/>
              </a:spcBef>
              <a:spcAft>
                <a:spcPts val="0"/>
              </a:spcAft>
              <a:buSzPts val="1800"/>
              <a:buChar char="●"/>
            </a:pPr>
            <a:r>
              <a:rPr lang="en"/>
              <a:t>Ongoing, intrusive counseling intervention strategies</a:t>
            </a:r>
            <a:endParaRPr/>
          </a:p>
          <a:p>
            <a:pPr marL="457200" lvl="0" indent="-342900" rtl="0">
              <a:spcBef>
                <a:spcPts val="0"/>
              </a:spcBef>
              <a:spcAft>
                <a:spcPts val="0"/>
              </a:spcAft>
              <a:buSzPts val="1800"/>
              <a:buChar char="●"/>
            </a:pPr>
            <a:r>
              <a:rPr lang="en"/>
              <a:t>Systems for students to easily track their progress</a:t>
            </a:r>
            <a:endParaRPr/>
          </a:p>
          <a:p>
            <a:pPr marL="457200" lvl="0" indent="-342900" rtl="0">
              <a:spcBef>
                <a:spcPts val="0"/>
              </a:spcBef>
              <a:spcAft>
                <a:spcPts val="0"/>
              </a:spcAft>
              <a:buSzPts val="1800"/>
              <a:buChar char="●"/>
            </a:pPr>
            <a:r>
              <a:rPr lang="en"/>
              <a:t>Systems/procedures to identify students at risk and provide needed supports</a:t>
            </a:r>
            <a:endParaRPr/>
          </a:p>
          <a:p>
            <a:pPr marL="457200" lvl="0" indent="-342900" rtl="0">
              <a:spcBef>
                <a:spcPts val="0"/>
              </a:spcBef>
              <a:spcAft>
                <a:spcPts val="0"/>
              </a:spcAft>
              <a:buSzPts val="1800"/>
              <a:buChar char="●"/>
            </a:pPr>
            <a:r>
              <a:rPr lang="en"/>
              <a:t>Capacity to help students redirect and change their goals without amassing significant numbers of units. </a:t>
            </a:r>
            <a:endParaRPr/>
          </a:p>
        </p:txBody>
      </p:sp>
      <p:sp>
        <p:nvSpPr>
          <p:cNvPr id="200" name="Shape 2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17</a:t>
            </a:fld>
            <a:endParaRPr/>
          </a:p>
        </p:txBody>
      </p:sp>
      <p:sp>
        <p:nvSpPr>
          <p:cNvPr id="201" name="Shape 201"/>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Ensure Learning</a:t>
            </a:r>
            <a:br>
              <a:rPr lang="en"/>
            </a:br>
            <a:endParaRPr/>
          </a:p>
        </p:txBody>
      </p:sp>
      <p:sp>
        <p:nvSpPr>
          <p:cNvPr id="207" name="Shape 2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Learning outcomes are clearly defined for each of the college’s programs and for the courses in those programs</a:t>
            </a:r>
            <a:endParaRPr/>
          </a:p>
          <a:p>
            <a:pPr marL="457200" lvl="0" indent="-342900" rtl="0">
              <a:spcBef>
                <a:spcPts val="0"/>
              </a:spcBef>
              <a:spcAft>
                <a:spcPts val="0"/>
              </a:spcAft>
              <a:buSzPts val="1800"/>
              <a:buChar char="●"/>
            </a:pPr>
            <a:r>
              <a:rPr lang="en"/>
              <a:t>Outcomes designed to prepare students for employment and further education</a:t>
            </a:r>
            <a:endParaRPr/>
          </a:p>
          <a:p>
            <a:pPr marL="457200" lvl="0" indent="-342900" rtl="0">
              <a:spcBef>
                <a:spcPts val="0"/>
              </a:spcBef>
              <a:spcAft>
                <a:spcPts val="0"/>
              </a:spcAft>
              <a:buSzPts val="1800"/>
              <a:buChar char="●"/>
            </a:pPr>
            <a:r>
              <a:rPr lang="en"/>
              <a:t>Outcomes are clear, measurable, and assessed regularly and results used to improve instruction and program/institutional effectiveness</a:t>
            </a:r>
            <a:endParaRPr/>
          </a:p>
          <a:p>
            <a:pPr marL="457200" lvl="0" indent="-342900" rtl="0">
              <a:spcBef>
                <a:spcPts val="0"/>
              </a:spcBef>
              <a:spcAft>
                <a:spcPts val="0"/>
              </a:spcAft>
              <a:buSzPts val="1800"/>
              <a:buChar char="●"/>
            </a:pPr>
            <a:r>
              <a:rPr lang="en"/>
              <a:t>Students internalize the content they’ve learned in their courses by participating in group projects, internships and other applied learning experiences</a:t>
            </a:r>
            <a:br>
              <a:rPr lang="en"/>
            </a:br>
            <a:endParaRPr/>
          </a:p>
        </p:txBody>
      </p:sp>
      <p:sp>
        <p:nvSpPr>
          <p:cNvPr id="208" name="Shape 2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18</a:t>
            </a:fld>
            <a:endParaRPr/>
          </a:p>
        </p:txBody>
      </p:sp>
      <p:sp>
        <p:nvSpPr>
          <p:cNvPr id="209" name="Shape 209"/>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Ensure Learning: Student Services</a:t>
            </a:r>
            <a:br>
              <a:rPr lang="en"/>
            </a:br>
            <a:endParaRPr/>
          </a:p>
        </p:txBody>
      </p:sp>
      <p:sp>
        <p:nvSpPr>
          <p:cNvPr id="215" name="Shape 2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Enhanced or supplemental instruction practices to support project-based learning, collaborative learning, and other applied learning experiences</a:t>
            </a:r>
            <a:endParaRPr/>
          </a:p>
          <a:p>
            <a:pPr marL="457200" lvl="0" indent="-342900" rtl="0">
              <a:spcBef>
                <a:spcPts val="0"/>
              </a:spcBef>
              <a:spcAft>
                <a:spcPts val="0"/>
              </a:spcAft>
              <a:buSzPts val="1800"/>
              <a:buChar char="●"/>
            </a:pPr>
            <a:r>
              <a:rPr lang="en"/>
              <a:t>Embedded counseling-counselors developing stronger relationships with program faculty to bring students across the finish line</a:t>
            </a:r>
            <a:endParaRPr/>
          </a:p>
          <a:p>
            <a:pPr marL="457200" lvl="0" indent="-342900" rtl="0">
              <a:spcBef>
                <a:spcPts val="0"/>
              </a:spcBef>
              <a:spcAft>
                <a:spcPts val="0"/>
              </a:spcAft>
              <a:buSzPts val="1800"/>
              <a:buChar char="●"/>
            </a:pPr>
            <a:r>
              <a:rPr lang="en"/>
              <a:t>Collaboration with library faculty, faculty involved in tutoring and supplemental instruction to maximize meta-cognitive skills</a:t>
            </a:r>
            <a:endParaRPr/>
          </a:p>
          <a:p>
            <a:pPr marL="457200" lvl="0" indent="-342900" rtl="0">
              <a:spcBef>
                <a:spcPts val="0"/>
              </a:spcBef>
              <a:spcAft>
                <a:spcPts val="0"/>
              </a:spcAft>
              <a:buSzPts val="1800"/>
              <a:buChar char="●"/>
            </a:pPr>
            <a:r>
              <a:rPr lang="en"/>
              <a:t>Systems/procedures for the college and students to track mastery of learning outcomes that lead to credentials, transfer, and/or employment</a:t>
            </a:r>
            <a:endParaRPr/>
          </a:p>
        </p:txBody>
      </p:sp>
      <p:sp>
        <p:nvSpPr>
          <p:cNvPr id="216" name="Shape 2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19</a:t>
            </a:fld>
            <a:endParaRPr/>
          </a:p>
        </p:txBody>
      </p:sp>
      <p:sp>
        <p:nvSpPr>
          <p:cNvPr id="217" name="Shape 217"/>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Description</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600"/>
              <a:t>Just as the Student Success and Support Program (SSSP) fundamentally altered the counseling world, the Strong Workforce movement has fundamentally changed Career Technical Education within the California Community College System. The newest movement on the California Community College scene is the Guided Pathways. While SSSP, Strong Workforce, and Guided Pathways are three separate movements, their goals are the same for our students and faculty, including CTE Counselors: reduce time and cost to completion, coach every student for success, improve college readiness, enhance student learning, develop structured pathways to in-demand careers and employers, engage more adult learners, and close achievement gaps of under-resourced learners. Join us as we discuss these dynamic times for Counseling and Student Services from the Guided Pathways framework.</a:t>
            </a:r>
            <a:endParaRPr sz="1600"/>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76" name="Shape 7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Student Services and Pathways Funding</a:t>
            </a:r>
            <a:endParaRPr/>
          </a:p>
        </p:txBody>
      </p:sp>
      <p:sp>
        <p:nvSpPr>
          <p:cNvPr id="223" name="Shape 2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Char char="●"/>
            </a:pPr>
            <a:r>
              <a:rPr lang="en"/>
              <a:t>Currently colleges require to integrate planning </a:t>
            </a:r>
            <a:endParaRPr/>
          </a:p>
          <a:p>
            <a:pPr marL="457200" marR="0" lvl="0" indent="-342900" algn="l" rtl="0">
              <a:lnSpc>
                <a:spcPct val="100000"/>
              </a:lnSpc>
              <a:spcBef>
                <a:spcPts val="0"/>
              </a:spcBef>
              <a:spcAft>
                <a:spcPts val="0"/>
              </a:spcAft>
              <a:buSzPts val="1800"/>
              <a:buChar char="●"/>
            </a:pPr>
            <a:r>
              <a:rPr lang="en"/>
              <a:t>Separate requirements in CEC and title 5 regulations must be build into single plan (BSI/Equity/SSSP)</a:t>
            </a:r>
            <a:endParaRPr/>
          </a:p>
          <a:p>
            <a:pPr marL="457200" marR="0" lvl="0" indent="-342900" algn="l" rtl="0">
              <a:lnSpc>
                <a:spcPct val="100000"/>
              </a:lnSpc>
              <a:spcBef>
                <a:spcPts val="0"/>
              </a:spcBef>
              <a:spcAft>
                <a:spcPts val="0"/>
              </a:spcAft>
              <a:buSzPts val="1800"/>
              <a:buChar char="●"/>
            </a:pPr>
            <a:r>
              <a:rPr lang="en"/>
              <a:t>Plans developed in consultation with students, staff, administrators, faculty, Academic Senate, and members of the community as appropriate.</a:t>
            </a:r>
            <a:endParaRPr/>
          </a:p>
          <a:p>
            <a:pPr marL="457200" marR="0" lvl="0" indent="-342900" algn="l" rtl="0">
              <a:lnSpc>
                <a:spcPct val="100000"/>
              </a:lnSpc>
              <a:spcBef>
                <a:spcPts val="0"/>
              </a:spcBef>
              <a:spcAft>
                <a:spcPts val="0"/>
              </a:spcAft>
              <a:buSzPts val="1800"/>
              <a:buChar char="●"/>
            </a:pPr>
            <a:r>
              <a:rPr lang="en"/>
              <a:t>Plans must be adopted by your local governing board of the community college district and submitted to the CCCCO by December 1, 2017.</a:t>
            </a:r>
            <a:endParaRPr/>
          </a:p>
          <a:p>
            <a:pPr marL="457200" marR="0" lvl="0" indent="-342900" algn="l" rtl="0">
              <a:lnSpc>
                <a:spcPct val="100000"/>
              </a:lnSpc>
              <a:spcBef>
                <a:spcPts val="0"/>
              </a:spcBef>
              <a:spcAft>
                <a:spcPts val="0"/>
              </a:spcAft>
              <a:buSzPts val="1800"/>
              <a:buChar char="●"/>
            </a:pPr>
            <a:r>
              <a:rPr lang="en"/>
              <a:t>Guided Pathways grant language calls for integration of BSI/Equity/SSSP/AEBG, other grant programs</a:t>
            </a:r>
            <a:endParaRPr/>
          </a:p>
        </p:txBody>
      </p:sp>
      <p:sp>
        <p:nvSpPr>
          <p:cNvPr id="224" name="Shape 2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20</a:t>
            </a:fld>
            <a:endParaRPr/>
          </a:p>
        </p:txBody>
      </p:sp>
      <p:sp>
        <p:nvSpPr>
          <p:cNvPr id="225" name="Shape 225"/>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Next Steps</a:t>
            </a:r>
            <a:endParaRPr/>
          </a:p>
        </p:txBody>
      </p:sp>
      <p:sp>
        <p:nvSpPr>
          <p:cNvPr id="231" name="Shape 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Char char="●"/>
            </a:pPr>
            <a:r>
              <a:rPr lang="en"/>
              <a:t>Assert faculty leadership and purview in 10 + 1 areas</a:t>
            </a:r>
            <a:endParaRPr/>
          </a:p>
          <a:p>
            <a:pPr marL="457200" marR="0" lvl="0" indent="-342900" algn="l" rtl="0">
              <a:lnSpc>
                <a:spcPct val="100000"/>
              </a:lnSpc>
              <a:spcBef>
                <a:spcPts val="0"/>
              </a:spcBef>
              <a:spcAft>
                <a:spcPts val="0"/>
              </a:spcAft>
              <a:buSzPts val="1800"/>
              <a:buChar char="●"/>
            </a:pPr>
            <a:r>
              <a:rPr lang="en"/>
              <a:t>Determine planning and design structures that put faculty heavily involved in decision-making</a:t>
            </a:r>
            <a:endParaRPr/>
          </a:p>
          <a:p>
            <a:pPr marL="457200" marR="0" lvl="0" indent="-342900" algn="l" rtl="0">
              <a:lnSpc>
                <a:spcPct val="100000"/>
              </a:lnSpc>
              <a:spcBef>
                <a:spcPts val="0"/>
              </a:spcBef>
              <a:spcAft>
                <a:spcPts val="0"/>
              </a:spcAft>
              <a:buSzPts val="1800"/>
              <a:buChar char="●"/>
            </a:pPr>
            <a:r>
              <a:rPr lang="en"/>
              <a:t>Talk to students; find out where they need help</a:t>
            </a:r>
            <a:endParaRPr/>
          </a:p>
          <a:p>
            <a:pPr marL="457200" marR="0" lvl="0" indent="-342900" algn="l" rtl="0">
              <a:lnSpc>
                <a:spcPct val="100000"/>
              </a:lnSpc>
              <a:spcBef>
                <a:spcPts val="0"/>
              </a:spcBef>
              <a:spcAft>
                <a:spcPts val="0"/>
              </a:spcAft>
              <a:buSzPts val="1800"/>
              <a:buChar char="●"/>
            </a:pPr>
            <a:r>
              <a:rPr lang="en"/>
              <a:t>Look to GP for inspiration, not an off-the-shelf model</a:t>
            </a:r>
            <a:endParaRPr/>
          </a:p>
          <a:p>
            <a:pPr marL="457200" marR="0" lvl="0" indent="-342900" algn="l" rtl="0">
              <a:lnSpc>
                <a:spcPct val="100000"/>
              </a:lnSpc>
              <a:spcBef>
                <a:spcPts val="0"/>
              </a:spcBef>
              <a:spcAft>
                <a:spcPts val="0"/>
              </a:spcAft>
              <a:buSzPts val="1800"/>
              <a:buChar char="●"/>
            </a:pPr>
            <a:r>
              <a:rPr lang="en"/>
              <a:t>Be cautious of faculty taking sides and pointing fingers</a:t>
            </a:r>
            <a:endParaRPr/>
          </a:p>
          <a:p>
            <a:pPr marL="457200" marR="0" lvl="0" indent="-342900" algn="l" rtl="0">
              <a:lnSpc>
                <a:spcPct val="100000"/>
              </a:lnSpc>
              <a:spcBef>
                <a:spcPts val="0"/>
              </a:spcBef>
              <a:spcAft>
                <a:spcPts val="0"/>
              </a:spcAft>
              <a:buSzPts val="1800"/>
              <a:buChar char="●"/>
            </a:pPr>
            <a:r>
              <a:rPr lang="en"/>
              <a:t>Keep students’ needs at the forefront</a:t>
            </a:r>
            <a:endParaRPr/>
          </a:p>
        </p:txBody>
      </p:sp>
      <p:sp>
        <p:nvSpPr>
          <p:cNvPr id="232" name="Shape 2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21</a:t>
            </a:fld>
            <a:endParaRPr/>
          </a:p>
        </p:txBody>
      </p:sp>
      <p:sp>
        <p:nvSpPr>
          <p:cNvPr id="233" name="Shape 23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Resources</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Website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3"/>
              </a:rPr>
              <a:t>http://asccc.org</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457200" lvl="2" indent="0" fontAlgn="base">
              <a:lnSpc>
                <a:spcPct val="100000"/>
              </a:lnSpc>
              <a:spcBef>
                <a:spcPts val="0"/>
              </a:spcBef>
              <a:spcAft>
                <a:spcPct val="0"/>
              </a:spcAft>
              <a:buClrTx/>
              <a:buSzTx/>
              <a:buFont typeface="Arial" panose="020B0604020202020204" pitchFamily="34" charset="0"/>
              <a:buChar char="•"/>
            </a:pP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Contact the ASCCC </a:t>
            </a:r>
            <a:r>
              <a:rPr lang="mr-IN" altLang="en-US" sz="2000" kern="1200" dirty="0">
                <a:solidFill>
                  <a:prstClr val="black"/>
                </a:solidFill>
                <a:latin typeface="Times New Roman" panose="02020603050405020304" pitchFamily="18" charset="0"/>
                <a:ea typeface="MS PGothic" panose="020B0600070205080204" pitchFamily="34" charset="-128"/>
                <a:cs typeface="Mangal" panose="02040503050203030202" pitchFamily="18" charset="0"/>
              </a:rPr>
              <a:t>–</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4"/>
              </a:rPr>
              <a:t>info@asccc.org</a:t>
            </a:r>
            <a:endPar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Application for Statewide Service - </a:t>
            </a: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5"/>
              </a:rPr>
              <a:t>http://asccc.org/content/application-statewide-service</a:t>
            </a:r>
            <a:endPar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Publications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6"/>
              </a:rPr>
              <a:t>http://asccc.org/publications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Events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http://asccc.org/calendar/list/events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Services - </a:t>
            </a:r>
            <a:r>
              <a:rPr lang="en-US" altLang="en-US" sz="22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8"/>
              </a:rPr>
              <a:t>http://asccc.org/services#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Disciplines List and MQs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9"/>
              </a:rPr>
              <a:t>http://asccc.org/disciplines-list</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32" name="Shape 2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22</a:t>
            </a:fld>
            <a:endParaRPr/>
          </a:p>
        </p:txBody>
      </p:sp>
      <p:sp>
        <p:nvSpPr>
          <p:cNvPr id="233" name="Shape 23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extLst>
      <p:ext uri="{BB962C8B-B14F-4D97-AF65-F5344CB8AC3E}">
        <p14:creationId xmlns:p14="http://schemas.microsoft.com/office/powerpoint/2010/main" val="32478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9" name="Shape 2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000" b="1"/>
          </a:p>
          <a:p>
            <a:pPr marL="0" lvl="0" indent="0" algn="ctr" rtl="0">
              <a:spcBef>
                <a:spcPts val="1600"/>
              </a:spcBef>
              <a:spcAft>
                <a:spcPts val="0"/>
              </a:spcAft>
              <a:buNone/>
            </a:pPr>
            <a:r>
              <a:rPr lang="en" sz="3000" b="1"/>
              <a:t>Thank you!</a:t>
            </a:r>
            <a:endParaRPr sz="3000" b="1"/>
          </a:p>
          <a:p>
            <a:pPr marL="0" lvl="0" indent="0" algn="ctr" rtl="0">
              <a:spcBef>
                <a:spcPts val="1600"/>
              </a:spcBef>
              <a:spcAft>
                <a:spcPts val="1600"/>
              </a:spcAft>
              <a:buNone/>
            </a:pPr>
            <a:r>
              <a:rPr lang="en" sz="3000" b="1"/>
              <a:t>Questions</a:t>
            </a:r>
            <a:endParaRPr sz="3000" b="1"/>
          </a:p>
        </p:txBody>
      </p:sp>
      <p:sp>
        <p:nvSpPr>
          <p:cNvPr id="240" name="Shape 2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Brings You Here?</a:t>
            </a:r>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t>What do you hope to learn today? </a:t>
            </a:r>
            <a:br>
              <a:rPr lang="en" sz="2400"/>
            </a:br>
            <a:r>
              <a:rPr lang="en" sz="2400"/>
              <a:t>What are you struggling with locally?</a:t>
            </a:r>
            <a:br>
              <a:rPr lang="en" sz="2400"/>
            </a:br>
            <a:endParaRPr sz="2400"/>
          </a:p>
        </p:txBody>
      </p:sp>
      <p:sp>
        <p:nvSpPr>
          <p:cNvPr id="83" name="Shape 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sp>
        <p:nvSpPr>
          <p:cNvPr id="84" name="Shape 8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Pathways Projects</a:t>
            </a:r>
            <a:endParaRPr/>
          </a:p>
        </p:txBody>
      </p:sp>
      <p:sp>
        <p:nvSpPr>
          <p:cNvPr id="90" name="Shape 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American Association of Community Colleges Project (nationwide-Mt. Sac, Irvine Valley, Bakersfield and now Santa Monica)</a:t>
            </a:r>
            <a:endParaRPr/>
          </a:p>
          <a:p>
            <a:pPr marL="457200" lvl="0" indent="-342900" rtl="0">
              <a:spcBef>
                <a:spcPts val="0"/>
              </a:spcBef>
              <a:spcAft>
                <a:spcPts val="0"/>
              </a:spcAft>
              <a:buSzPts val="1800"/>
              <a:buChar char="●"/>
            </a:pPr>
            <a:r>
              <a:rPr lang="en"/>
              <a:t>CA Foundation Project (20 colleges were selected)</a:t>
            </a:r>
            <a:endParaRPr/>
          </a:p>
          <a:p>
            <a:pPr marL="457200" lvl="0" indent="-342900" rtl="0">
              <a:spcBef>
                <a:spcPts val="0"/>
              </a:spcBef>
              <a:spcAft>
                <a:spcPts val="0"/>
              </a:spcAft>
              <a:buSzPts val="1800"/>
              <a:buChar char="●"/>
            </a:pPr>
            <a:r>
              <a:rPr lang="en"/>
              <a:t>CCCCO Award program (all colleges eligible)</a:t>
            </a:r>
            <a:endParaRPr/>
          </a:p>
          <a:p>
            <a:pPr marL="457200" lvl="0" indent="-342900" rtl="0">
              <a:spcBef>
                <a:spcPts val="0"/>
              </a:spcBef>
              <a:spcAft>
                <a:spcPts val="0"/>
              </a:spcAft>
              <a:buSzPts val="1800"/>
              <a:buChar char="●"/>
            </a:pPr>
            <a:r>
              <a:rPr lang="en"/>
              <a:t>Major push from the California Community Colleges Chancellor’s Office to advocate and fund Guided Pathways-style reforms</a:t>
            </a:r>
            <a:endParaRPr/>
          </a:p>
          <a:p>
            <a:pPr marL="457200" lvl="0" indent="-342900" rtl="0">
              <a:spcBef>
                <a:spcPts val="0"/>
              </a:spcBef>
              <a:spcAft>
                <a:spcPts val="0"/>
              </a:spcAft>
              <a:buSzPts val="1800"/>
              <a:buChar char="●"/>
            </a:pPr>
            <a:r>
              <a:rPr lang="en"/>
              <a:t>Recent legislation and system changes supportive of reforms associated with Guided Pathways (AB 705, CAI, AB 19, BSI/Equity/SSSP integration) </a:t>
            </a:r>
            <a:endParaRPr/>
          </a:p>
        </p:txBody>
      </p:sp>
      <p:sp>
        <p:nvSpPr>
          <p:cNvPr id="91" name="Shape 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a:t>
            </a:fld>
            <a:endParaRPr/>
          </a:p>
        </p:txBody>
      </p:sp>
      <p:sp>
        <p:nvSpPr>
          <p:cNvPr id="92" name="Shape 9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ASCCC Position on Guided Pathways</a:t>
            </a:r>
            <a:endParaRPr/>
          </a:p>
        </p:txBody>
      </p:sp>
      <p:sp>
        <p:nvSpPr>
          <p:cNvPr id="98" name="Shape 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u="sng">
                <a:solidFill>
                  <a:schemeClr val="hlink"/>
                </a:solidFill>
                <a:hlinkClick r:id="rId3"/>
              </a:rPr>
              <a:t>F15 9.12 Support Local Development of Curricular Pathways</a:t>
            </a:r>
            <a:endParaRPr/>
          </a:p>
          <a:p>
            <a:pPr marL="457200" lvl="0" indent="-342900" rtl="0">
              <a:spcBef>
                <a:spcPts val="0"/>
              </a:spcBef>
              <a:spcAft>
                <a:spcPts val="0"/>
              </a:spcAft>
              <a:buSzPts val="1800"/>
              <a:buChar char="●"/>
            </a:pPr>
            <a:r>
              <a:rPr lang="en"/>
              <a:t>To “urge local academic senates and colleges to create formal processes and policies that require the local academic senate, in consultation with its curriculum committee, to evaluate and endorse any proposed curricular pathways offered by an external organization before such a program is institutionalized”</a:t>
            </a:r>
            <a:endParaRPr/>
          </a:p>
          <a:p>
            <a:pPr marL="457200" lvl="0" indent="-342900" rtl="0">
              <a:spcBef>
                <a:spcPts val="0"/>
              </a:spcBef>
              <a:spcAft>
                <a:spcPts val="0"/>
              </a:spcAft>
              <a:buSzPts val="1800"/>
              <a:buChar char="●"/>
            </a:pPr>
            <a:r>
              <a:rPr lang="en"/>
              <a:t>Be mindful of the potential, but insistent on the purview of faculty</a:t>
            </a:r>
            <a:endParaRPr/>
          </a:p>
          <a:p>
            <a:pPr marL="457200" lvl="0" indent="-342900" rtl="0">
              <a:spcBef>
                <a:spcPts val="0"/>
              </a:spcBef>
              <a:spcAft>
                <a:spcPts val="0"/>
              </a:spcAft>
              <a:buSzPts val="1800"/>
              <a:buChar char="●"/>
            </a:pPr>
            <a:r>
              <a:rPr lang="en"/>
              <a:t>Governance structures should be respected and utilized</a:t>
            </a:r>
            <a:endParaRPr/>
          </a:p>
        </p:txBody>
      </p:sp>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5</a:t>
            </a:fld>
            <a:endParaRPr/>
          </a:p>
        </p:txBody>
      </p:sp>
      <p:sp>
        <p:nvSpPr>
          <p:cNvPr id="100" name="Shape 10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6</a:t>
            </a:fld>
            <a:endParaRPr/>
          </a:p>
        </p:txBody>
      </p:sp>
      <p:pic>
        <p:nvPicPr>
          <p:cNvPr id="106" name="Shape 106"/>
          <p:cNvPicPr preferRelativeResize="0"/>
          <p:nvPr/>
        </p:nvPicPr>
        <p:blipFill rotWithShape="1">
          <a:blip r:embed="rId3">
            <a:alphaModFix/>
          </a:blip>
          <a:srcRect/>
          <a:stretch/>
        </p:blipFill>
        <p:spPr>
          <a:xfrm>
            <a:off x="928150" y="552950"/>
            <a:ext cx="6792024" cy="4392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pic>
        <p:nvPicPr>
          <p:cNvPr id="112" name="Shape 112"/>
          <p:cNvPicPr preferRelativeResize="0"/>
          <p:nvPr/>
        </p:nvPicPr>
        <p:blipFill rotWithShape="1">
          <a:blip r:embed="rId3">
            <a:alphaModFix/>
          </a:blip>
          <a:srcRect/>
          <a:stretch/>
        </p:blipFill>
        <p:spPr>
          <a:xfrm>
            <a:off x="928150" y="552950"/>
            <a:ext cx="6792024" cy="4392326"/>
          </a:xfrm>
          <a:prstGeom prst="rect">
            <a:avLst/>
          </a:prstGeom>
          <a:noFill/>
          <a:ln>
            <a:noFill/>
          </a:ln>
        </p:spPr>
      </p:pic>
      <p:pic>
        <p:nvPicPr>
          <p:cNvPr id="113" name="Shape 113"/>
          <p:cNvPicPr preferRelativeResize="0"/>
          <p:nvPr/>
        </p:nvPicPr>
        <p:blipFill rotWithShape="1">
          <a:blip r:embed="rId4">
            <a:alphaModFix/>
          </a:blip>
          <a:srcRect/>
          <a:stretch/>
        </p:blipFill>
        <p:spPr>
          <a:xfrm>
            <a:off x="758825" y="664500"/>
            <a:ext cx="7626350" cy="4392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Which Student Services Are Involved?</a:t>
            </a:r>
            <a:endParaRPr/>
          </a:p>
        </p:txBody>
      </p:sp>
      <p:sp>
        <p:nvSpPr>
          <p:cNvPr id="119" name="Shape 119"/>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Easier question is “Which ones are NOT?”</a:t>
            </a:r>
            <a:endParaRPr sz="1800"/>
          </a:p>
        </p:txBody>
      </p:sp>
      <p:sp>
        <p:nvSpPr>
          <p:cNvPr id="120" name="Shape 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sp>
        <p:nvSpPr>
          <p:cNvPr id="121" name="Shape 121"/>
          <p:cNvSpPr txBox="1"/>
          <p:nvPr/>
        </p:nvSpPr>
        <p:spPr>
          <a:xfrm>
            <a:off x="311625" y="1679725"/>
            <a:ext cx="8520600" cy="2649900"/>
          </a:xfrm>
          <a:prstGeom prst="rect">
            <a:avLst/>
          </a:prstGeom>
          <a:noFill/>
          <a:ln>
            <a:noFill/>
          </a:ln>
        </p:spPr>
        <p:txBody>
          <a:bodyPr spcFirstLastPara="1" wrap="square" lIns="91425" tIns="91425" rIns="91425" bIns="91425" anchor="t" anchorCtr="0">
            <a:noAutofit/>
          </a:bodyPr>
          <a:lstStyle/>
          <a:p>
            <a:pPr marL="914400" lvl="1" indent="-342900" rtl="0">
              <a:lnSpc>
                <a:spcPct val="115000"/>
              </a:lnSpc>
              <a:spcBef>
                <a:spcPts val="0"/>
              </a:spcBef>
              <a:spcAft>
                <a:spcPts val="0"/>
              </a:spcAft>
              <a:buClr>
                <a:schemeClr val="dk2"/>
              </a:buClr>
              <a:buSzPts val="1800"/>
              <a:buChar char="○"/>
            </a:pPr>
            <a:r>
              <a:rPr lang="en" sz="1800">
                <a:solidFill>
                  <a:schemeClr val="dk2"/>
                </a:solidFill>
              </a:rPr>
              <a:t>Counseling</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Admissions and Application Process</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Assessment</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Financial Aid</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Outreach</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Transfer Centers</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Tutoring and Supplemental Learning</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Others?</a:t>
            </a:r>
            <a:endParaRPr sz="1800">
              <a:solidFill>
                <a:schemeClr val="dk2"/>
              </a:solidFill>
            </a:endParaRPr>
          </a:p>
        </p:txBody>
      </p:sp>
      <p:sp>
        <p:nvSpPr>
          <p:cNvPr id="122" name="Shape 12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Four Pillars of GP and Student Services</a:t>
            </a:r>
            <a:endParaRPr/>
          </a:p>
        </p:txBody>
      </p:sp>
      <p:sp>
        <p:nvSpPr>
          <p:cNvPr id="128" name="Shape 1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9</a:t>
            </a:fld>
            <a:endParaRPr/>
          </a:p>
        </p:txBody>
      </p:sp>
      <p:grpSp>
        <p:nvGrpSpPr>
          <p:cNvPr id="130" name="Shape 130"/>
          <p:cNvGrpSpPr/>
          <p:nvPr/>
        </p:nvGrpSpPr>
        <p:grpSpPr>
          <a:xfrm>
            <a:off x="2657608" y="1152451"/>
            <a:ext cx="3828794" cy="3444120"/>
            <a:chOff x="2220446" y="1459569"/>
            <a:chExt cx="4703100" cy="4469400"/>
          </a:xfrm>
        </p:grpSpPr>
        <p:pic>
          <p:nvPicPr>
            <p:cNvPr id="131" name="Shape 131"/>
            <p:cNvPicPr preferRelativeResize="0"/>
            <p:nvPr/>
          </p:nvPicPr>
          <p:blipFill rotWithShape="1">
            <a:blip r:embed="rId3">
              <a:alphaModFix/>
            </a:blip>
            <a:srcRect/>
            <a:stretch/>
          </p:blipFill>
          <p:spPr>
            <a:xfrm>
              <a:off x="2220446" y="1459569"/>
              <a:ext cx="4703100" cy="4469400"/>
            </a:xfrm>
            <a:prstGeom prst="rect">
              <a:avLst/>
            </a:prstGeom>
            <a:noFill/>
            <a:ln>
              <a:noFill/>
            </a:ln>
          </p:spPr>
        </p:pic>
        <p:pic>
          <p:nvPicPr>
            <p:cNvPr id="132" name="Shape 132"/>
            <p:cNvPicPr preferRelativeResize="0"/>
            <p:nvPr/>
          </p:nvPicPr>
          <p:blipFill rotWithShape="1">
            <a:blip r:embed="rId4">
              <a:alphaModFix/>
            </a:blip>
            <a:srcRect/>
            <a:stretch/>
          </p:blipFill>
          <p:spPr>
            <a:xfrm>
              <a:off x="2571750" y="2420874"/>
              <a:ext cx="726900" cy="3018000"/>
            </a:xfrm>
            <a:prstGeom prst="rect">
              <a:avLst/>
            </a:prstGeom>
            <a:noFill/>
            <a:ln>
              <a:noFill/>
            </a:ln>
          </p:spPr>
        </p:pic>
        <p:pic>
          <p:nvPicPr>
            <p:cNvPr id="133" name="Shape 133"/>
            <p:cNvPicPr preferRelativeResize="0"/>
            <p:nvPr/>
          </p:nvPicPr>
          <p:blipFill rotWithShape="1">
            <a:blip r:embed="rId5">
              <a:alphaModFix/>
            </a:blip>
            <a:srcRect/>
            <a:stretch/>
          </p:blipFill>
          <p:spPr>
            <a:xfrm>
              <a:off x="3676650" y="2420877"/>
              <a:ext cx="726900" cy="3018000"/>
            </a:xfrm>
            <a:prstGeom prst="rect">
              <a:avLst/>
            </a:prstGeom>
            <a:noFill/>
            <a:ln>
              <a:noFill/>
            </a:ln>
          </p:spPr>
        </p:pic>
        <p:pic>
          <p:nvPicPr>
            <p:cNvPr id="134" name="Shape 134"/>
            <p:cNvPicPr preferRelativeResize="0"/>
            <p:nvPr/>
          </p:nvPicPr>
          <p:blipFill rotWithShape="1">
            <a:blip r:embed="rId6">
              <a:alphaModFix/>
            </a:blip>
            <a:srcRect/>
            <a:stretch/>
          </p:blipFill>
          <p:spPr>
            <a:xfrm>
              <a:off x="4781550" y="2420877"/>
              <a:ext cx="726900" cy="3018000"/>
            </a:xfrm>
            <a:prstGeom prst="rect">
              <a:avLst/>
            </a:prstGeom>
            <a:noFill/>
            <a:ln>
              <a:noFill/>
            </a:ln>
          </p:spPr>
        </p:pic>
        <p:pic>
          <p:nvPicPr>
            <p:cNvPr id="135" name="Shape 135"/>
            <p:cNvPicPr preferRelativeResize="0"/>
            <p:nvPr/>
          </p:nvPicPr>
          <p:blipFill rotWithShape="1">
            <a:blip r:embed="rId7">
              <a:alphaModFix/>
            </a:blip>
            <a:srcRect/>
            <a:stretch/>
          </p:blipFill>
          <p:spPr>
            <a:xfrm>
              <a:off x="5886450" y="2420874"/>
              <a:ext cx="726900" cy="3018000"/>
            </a:xfrm>
            <a:prstGeom prst="rect">
              <a:avLst/>
            </a:prstGeom>
            <a:noFill/>
            <a:ln>
              <a:noFill/>
            </a:ln>
          </p:spPr>
        </p:pic>
      </p:grpSp>
      <p:sp>
        <p:nvSpPr>
          <p:cNvPr id="136" name="Shape 13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1555</Words>
  <Application>Microsoft Macintosh PowerPoint</Application>
  <PresentationFormat>On-screen Show (16:9)</PresentationFormat>
  <Paragraphs>139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MS PGothic</vt:lpstr>
      <vt:lpstr>Arial</vt:lpstr>
      <vt:lpstr>Mangal</vt:lpstr>
      <vt:lpstr>Times New Roman</vt:lpstr>
      <vt:lpstr>Simple Light</vt:lpstr>
      <vt:lpstr>Counseling and Student Services for Guided Pathways</vt:lpstr>
      <vt:lpstr>Description</vt:lpstr>
      <vt:lpstr>What Brings You Here?</vt:lpstr>
      <vt:lpstr>The Pathways Projects</vt:lpstr>
      <vt:lpstr>The ASCCC Position on Guided Pathways</vt:lpstr>
      <vt:lpstr>PowerPoint Presentation</vt:lpstr>
      <vt:lpstr>PowerPoint Presentation</vt:lpstr>
      <vt:lpstr>Which Student Services Are Involved?</vt:lpstr>
      <vt:lpstr>The Four Pillars of GP and Student Services</vt:lpstr>
      <vt:lpstr>PowerPoint Presentation</vt:lpstr>
      <vt:lpstr>PowerPoint Presentation</vt:lpstr>
      <vt:lpstr>Clarify the Path: Begin with the End</vt:lpstr>
      <vt:lpstr>Clarify the Path: Student Services</vt:lpstr>
      <vt:lpstr>Enter the Path: Choosing and Entering</vt:lpstr>
      <vt:lpstr>Enter the Path: Student Services</vt:lpstr>
      <vt:lpstr>Stay on the Path: What To Do When Life Happens</vt:lpstr>
      <vt:lpstr>Stay on the Path: Student Services</vt:lpstr>
      <vt:lpstr>Ensure Learning </vt:lpstr>
      <vt:lpstr>Ensure Learning: Student Services </vt:lpstr>
      <vt:lpstr>Student Services and Pathways Funding</vt:lpstr>
      <vt:lpstr>Next Steps</vt:lpstr>
      <vt:lpstr>Resources</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and Student Services for Guided Pathways</dc:title>
  <cp:lastModifiedBy>Randy Beach</cp:lastModifiedBy>
  <cp:revision>2</cp:revision>
  <dcterms:modified xsi:type="dcterms:W3CDTF">2018-05-08T19:30:06Z</dcterms:modified>
</cp:coreProperties>
</file>