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1"/>
  </p:notesMasterIdLst>
  <p:handoutMasterIdLst>
    <p:handoutMasterId r:id="rId22"/>
  </p:handoutMasterIdLst>
  <p:sldIdLst>
    <p:sldId id="265" r:id="rId2"/>
    <p:sldId id="323" r:id="rId3"/>
    <p:sldId id="304" r:id="rId4"/>
    <p:sldId id="275" r:id="rId5"/>
    <p:sldId id="306" r:id="rId6"/>
    <p:sldId id="318" r:id="rId7"/>
    <p:sldId id="313" r:id="rId8"/>
    <p:sldId id="307" r:id="rId9"/>
    <p:sldId id="319" r:id="rId10"/>
    <p:sldId id="314" r:id="rId11"/>
    <p:sldId id="315" r:id="rId12"/>
    <p:sldId id="324" r:id="rId13"/>
    <p:sldId id="312" r:id="rId14"/>
    <p:sldId id="316" r:id="rId15"/>
    <p:sldId id="321" r:id="rId16"/>
    <p:sldId id="317" r:id="rId17"/>
    <p:sldId id="295" r:id="rId18"/>
    <p:sldId id="274" r:id="rId19"/>
    <p:sldId id="264" r:id="rId20"/>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EBEB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24"/>
    <p:restoredTop sz="95244" autoAdjust="0"/>
  </p:normalViewPr>
  <p:slideViewPr>
    <p:cSldViewPr snapToGrid="0" snapToObjects="1">
      <p:cViewPr varScale="1">
        <p:scale>
          <a:sx n="62" d="100"/>
          <a:sy n="62" d="100"/>
        </p:scale>
        <p:origin x="-1412" y="-72"/>
      </p:cViewPr>
      <p:guideLst>
        <p:guide orient="horz" pos="2160"/>
        <p:guide pos="2880"/>
      </p:guideLst>
    </p:cSldViewPr>
  </p:slid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6CE65F-CFEF-4243-AECD-31BEA686892E}" type="doc">
      <dgm:prSet loTypeId="urn:microsoft.com/office/officeart/2005/8/layout/cycle4#2" loCatId="" qsTypeId="urn:microsoft.com/office/officeart/2005/8/quickstyle/simple4" qsCatId="simple" csTypeId="urn:microsoft.com/office/officeart/2005/8/colors/accent1_2" csCatId="accent1" phldr="1"/>
      <dgm:spPr/>
      <dgm:t>
        <a:bodyPr/>
        <a:lstStyle/>
        <a:p>
          <a:endParaRPr lang="en-US"/>
        </a:p>
      </dgm:t>
    </dgm:pt>
    <dgm:pt modelId="{69C05C51-BF6E-E449-A301-0F4BB6542C38}">
      <dgm:prSet phldrT="[Text]"/>
      <dgm:spPr/>
      <dgm:t>
        <a:bodyPr/>
        <a:lstStyle/>
        <a:p>
          <a:r>
            <a:rPr lang="en-US" dirty="0"/>
            <a:t>Clear pathways and programs</a:t>
          </a:r>
        </a:p>
      </dgm:t>
    </dgm:pt>
    <dgm:pt modelId="{B59B4505-E813-064C-96D1-A6AC0B104DB6}" type="parTrans" cxnId="{E7F4DA84-81C9-BD4E-9808-3E5DA47444F4}">
      <dgm:prSet/>
      <dgm:spPr/>
      <dgm:t>
        <a:bodyPr/>
        <a:lstStyle/>
        <a:p>
          <a:endParaRPr lang="en-US"/>
        </a:p>
      </dgm:t>
    </dgm:pt>
    <dgm:pt modelId="{F79C4E78-F559-AA4E-BC2D-F78342EC830A}" type="sibTrans" cxnId="{E7F4DA84-81C9-BD4E-9808-3E5DA47444F4}">
      <dgm:prSet/>
      <dgm:spPr/>
      <dgm:t>
        <a:bodyPr/>
        <a:lstStyle/>
        <a:p>
          <a:endParaRPr lang="en-US"/>
        </a:p>
      </dgm:t>
    </dgm:pt>
    <dgm:pt modelId="{E2A28B8B-37A8-1B41-81C4-6AF1E4FEB0FA}">
      <dgm:prSet phldrT="[Text]" custT="1"/>
      <dgm:spPr/>
      <dgm:t>
        <a:bodyPr/>
        <a:lstStyle/>
        <a:p>
          <a:r>
            <a:rPr lang="en-US" sz="1400" dirty="0"/>
            <a:t>Curriculum</a:t>
          </a:r>
        </a:p>
      </dgm:t>
    </dgm:pt>
    <dgm:pt modelId="{EB124BF8-A84A-B443-B957-3EBB1F38139B}" type="parTrans" cxnId="{D3D65AA7-F77C-2C46-AA24-2EE77F5982DF}">
      <dgm:prSet/>
      <dgm:spPr/>
      <dgm:t>
        <a:bodyPr/>
        <a:lstStyle/>
        <a:p>
          <a:endParaRPr lang="en-US"/>
        </a:p>
      </dgm:t>
    </dgm:pt>
    <dgm:pt modelId="{B7663A3B-9785-C641-B84E-E94611BB3D6E}" type="sibTrans" cxnId="{D3D65AA7-F77C-2C46-AA24-2EE77F5982DF}">
      <dgm:prSet/>
      <dgm:spPr/>
      <dgm:t>
        <a:bodyPr/>
        <a:lstStyle/>
        <a:p>
          <a:endParaRPr lang="en-US"/>
        </a:p>
      </dgm:t>
    </dgm:pt>
    <dgm:pt modelId="{05BFC133-399A-0D47-B69E-BB11F649CBED}">
      <dgm:prSet phldrT="[Text]"/>
      <dgm:spPr/>
      <dgm:t>
        <a:bodyPr/>
        <a:lstStyle/>
        <a:p>
          <a:r>
            <a:rPr lang="en-US" dirty="0"/>
            <a:t>Guided Exploration and Progress</a:t>
          </a:r>
        </a:p>
      </dgm:t>
    </dgm:pt>
    <dgm:pt modelId="{F0098D94-17DE-044C-BB6B-86E30E410F5D}" type="parTrans" cxnId="{A27ED0DE-9C96-9B44-87E8-F6E06CA7FDED}">
      <dgm:prSet/>
      <dgm:spPr/>
      <dgm:t>
        <a:bodyPr/>
        <a:lstStyle/>
        <a:p>
          <a:endParaRPr lang="en-US"/>
        </a:p>
      </dgm:t>
    </dgm:pt>
    <dgm:pt modelId="{612C8D6B-9495-514A-A5B4-4B9FD50AC390}" type="sibTrans" cxnId="{A27ED0DE-9C96-9B44-87E8-F6E06CA7FDED}">
      <dgm:prSet/>
      <dgm:spPr/>
      <dgm:t>
        <a:bodyPr/>
        <a:lstStyle/>
        <a:p>
          <a:endParaRPr lang="en-US"/>
        </a:p>
      </dgm:t>
    </dgm:pt>
    <dgm:pt modelId="{6AB71816-34A7-0C4E-81D5-9C8C133E3B25}">
      <dgm:prSet phldrT="[Text]" custT="1"/>
      <dgm:spPr/>
      <dgm:t>
        <a:bodyPr/>
        <a:lstStyle/>
        <a:p>
          <a:r>
            <a:rPr lang="en-US" sz="1400" dirty="0"/>
            <a:t>Curriculum</a:t>
          </a:r>
        </a:p>
      </dgm:t>
    </dgm:pt>
    <dgm:pt modelId="{9D8695C3-8740-3A47-B58E-38DABDE33116}" type="parTrans" cxnId="{EB155BBF-3748-2941-A2DF-101B3A54AE25}">
      <dgm:prSet/>
      <dgm:spPr/>
      <dgm:t>
        <a:bodyPr/>
        <a:lstStyle/>
        <a:p>
          <a:endParaRPr lang="en-US"/>
        </a:p>
      </dgm:t>
    </dgm:pt>
    <dgm:pt modelId="{134F6593-05F0-C549-BB66-36DE7A48325F}" type="sibTrans" cxnId="{EB155BBF-3748-2941-A2DF-101B3A54AE25}">
      <dgm:prSet/>
      <dgm:spPr/>
      <dgm:t>
        <a:bodyPr/>
        <a:lstStyle/>
        <a:p>
          <a:endParaRPr lang="en-US"/>
        </a:p>
      </dgm:t>
    </dgm:pt>
    <dgm:pt modelId="{F3D98577-6CBC-5C48-B36D-2C537012475E}">
      <dgm:prSet phldrT="[Text]"/>
      <dgm:spPr/>
      <dgm:t>
        <a:bodyPr/>
        <a:lstStyle/>
        <a:p>
          <a:r>
            <a:rPr lang="en-US" dirty="0"/>
            <a:t>Academic and Student Support</a:t>
          </a:r>
        </a:p>
      </dgm:t>
    </dgm:pt>
    <dgm:pt modelId="{BC55AF75-F510-A04E-A4FE-C155AC9D1E02}" type="parTrans" cxnId="{E8664606-6759-6340-ADE2-6D87F1A17DDD}">
      <dgm:prSet/>
      <dgm:spPr/>
      <dgm:t>
        <a:bodyPr/>
        <a:lstStyle/>
        <a:p>
          <a:endParaRPr lang="en-US"/>
        </a:p>
      </dgm:t>
    </dgm:pt>
    <dgm:pt modelId="{FAAB0B14-4AA4-934C-8691-C550B1493C9E}" type="sibTrans" cxnId="{E8664606-6759-6340-ADE2-6D87F1A17DDD}">
      <dgm:prSet/>
      <dgm:spPr/>
      <dgm:t>
        <a:bodyPr/>
        <a:lstStyle/>
        <a:p>
          <a:endParaRPr lang="en-US"/>
        </a:p>
      </dgm:t>
    </dgm:pt>
    <dgm:pt modelId="{7A57615B-4E59-C045-8E9A-3B80201363C3}">
      <dgm:prSet phldrT="[Text]" custT="1"/>
      <dgm:spPr/>
      <dgm:t>
        <a:bodyPr/>
        <a:lstStyle/>
        <a:p>
          <a:r>
            <a:rPr lang="en-US" sz="1400" dirty="0"/>
            <a:t>Curriculum</a:t>
          </a:r>
        </a:p>
      </dgm:t>
    </dgm:pt>
    <dgm:pt modelId="{CEB42F53-7123-884D-B719-FCE5E77627E7}" type="parTrans" cxnId="{EAF97366-A513-5949-A249-461055264157}">
      <dgm:prSet/>
      <dgm:spPr/>
      <dgm:t>
        <a:bodyPr/>
        <a:lstStyle/>
        <a:p>
          <a:endParaRPr lang="en-US"/>
        </a:p>
      </dgm:t>
    </dgm:pt>
    <dgm:pt modelId="{1342B31A-41C1-1143-A17E-055A878962CF}" type="sibTrans" cxnId="{EAF97366-A513-5949-A249-461055264157}">
      <dgm:prSet/>
      <dgm:spPr/>
      <dgm:t>
        <a:bodyPr/>
        <a:lstStyle/>
        <a:p>
          <a:endParaRPr lang="en-US"/>
        </a:p>
      </dgm:t>
    </dgm:pt>
    <dgm:pt modelId="{B74EDBB3-E128-DA45-82A4-8AD797CBA545}">
      <dgm:prSet phldrT="[Text]"/>
      <dgm:spPr/>
      <dgm:t>
        <a:bodyPr/>
        <a:lstStyle/>
        <a:p>
          <a:r>
            <a:rPr lang="en-US" dirty="0"/>
            <a:t>Teaching and Learning</a:t>
          </a:r>
        </a:p>
      </dgm:t>
    </dgm:pt>
    <dgm:pt modelId="{F542A9E6-7610-0240-9132-B6EE5EC86A67}" type="parTrans" cxnId="{BDA0AC30-89F9-A148-A203-DFDA3DC5AD8C}">
      <dgm:prSet/>
      <dgm:spPr/>
      <dgm:t>
        <a:bodyPr/>
        <a:lstStyle/>
        <a:p>
          <a:endParaRPr lang="en-US"/>
        </a:p>
      </dgm:t>
    </dgm:pt>
    <dgm:pt modelId="{88653128-1052-C54F-8A42-656D6B88E59D}" type="sibTrans" cxnId="{BDA0AC30-89F9-A148-A203-DFDA3DC5AD8C}">
      <dgm:prSet/>
      <dgm:spPr/>
      <dgm:t>
        <a:bodyPr/>
        <a:lstStyle/>
        <a:p>
          <a:endParaRPr lang="en-US"/>
        </a:p>
      </dgm:t>
    </dgm:pt>
    <dgm:pt modelId="{5FE18A65-22AC-C34D-9A8A-CA54BCBF719A}">
      <dgm:prSet custT="1"/>
      <dgm:spPr/>
      <dgm:t>
        <a:bodyPr/>
        <a:lstStyle/>
        <a:p>
          <a:r>
            <a:rPr lang="en-US" sz="1400" dirty="0"/>
            <a:t>Educational Programs</a:t>
          </a:r>
        </a:p>
      </dgm:t>
    </dgm:pt>
    <dgm:pt modelId="{E596220B-6725-5C4F-AE16-8F20863DFA6D}" type="parTrans" cxnId="{3F5C15B1-41DD-4E42-B641-C25A705F13C8}">
      <dgm:prSet/>
      <dgm:spPr/>
      <dgm:t>
        <a:bodyPr/>
        <a:lstStyle/>
        <a:p>
          <a:endParaRPr lang="en-US"/>
        </a:p>
      </dgm:t>
    </dgm:pt>
    <dgm:pt modelId="{8B23CF91-D0EC-F74C-A1DD-75304A38BCB2}" type="sibTrans" cxnId="{3F5C15B1-41DD-4E42-B641-C25A705F13C8}">
      <dgm:prSet/>
      <dgm:spPr/>
      <dgm:t>
        <a:bodyPr/>
        <a:lstStyle/>
        <a:p>
          <a:endParaRPr lang="en-US"/>
        </a:p>
      </dgm:t>
    </dgm:pt>
    <dgm:pt modelId="{8E7EE51A-958B-E140-A533-CCA84DE97297}">
      <dgm:prSet custT="1"/>
      <dgm:spPr/>
      <dgm:t>
        <a:bodyPr/>
        <a:lstStyle/>
        <a:p>
          <a:r>
            <a:rPr lang="en-US" sz="1400" dirty="0"/>
            <a:t>Degree and Certificate Requirements</a:t>
          </a:r>
        </a:p>
      </dgm:t>
    </dgm:pt>
    <dgm:pt modelId="{04EDD710-F34B-8E42-AE7B-0F334232689A}" type="parTrans" cxnId="{8D4794AC-3D14-9749-A211-B71ED8E6E4A6}">
      <dgm:prSet/>
      <dgm:spPr/>
      <dgm:t>
        <a:bodyPr/>
        <a:lstStyle/>
        <a:p>
          <a:endParaRPr lang="en-US"/>
        </a:p>
      </dgm:t>
    </dgm:pt>
    <dgm:pt modelId="{2EC525CA-3C04-B249-8BCF-7359A4ED0190}" type="sibTrans" cxnId="{8D4794AC-3D14-9749-A211-B71ED8E6E4A6}">
      <dgm:prSet/>
      <dgm:spPr/>
      <dgm:t>
        <a:bodyPr/>
        <a:lstStyle/>
        <a:p>
          <a:endParaRPr lang="en-US"/>
        </a:p>
      </dgm:t>
    </dgm:pt>
    <dgm:pt modelId="{A723BB35-C22E-4F43-91CB-49A4135F9DD9}">
      <dgm:prSet custT="1"/>
      <dgm:spPr/>
      <dgm:t>
        <a:bodyPr/>
        <a:lstStyle/>
        <a:p>
          <a:r>
            <a:rPr lang="en-US" sz="1400" dirty="0"/>
            <a:t>Student Preparation and Success</a:t>
          </a:r>
        </a:p>
      </dgm:t>
    </dgm:pt>
    <dgm:pt modelId="{E81A21B1-55B4-3C4A-8157-FF48A443F2DE}" type="parTrans" cxnId="{1C443E70-C79B-744D-A3CB-5A3DE85C0FAF}">
      <dgm:prSet/>
      <dgm:spPr/>
      <dgm:t>
        <a:bodyPr/>
        <a:lstStyle/>
        <a:p>
          <a:endParaRPr lang="en-US"/>
        </a:p>
      </dgm:t>
    </dgm:pt>
    <dgm:pt modelId="{2FFF4DCD-91D8-8F4E-BBE4-025DC7834B13}" type="sibTrans" cxnId="{1C443E70-C79B-744D-A3CB-5A3DE85C0FAF}">
      <dgm:prSet/>
      <dgm:spPr/>
      <dgm:t>
        <a:bodyPr/>
        <a:lstStyle/>
        <a:p>
          <a:endParaRPr lang="en-US"/>
        </a:p>
      </dgm:t>
    </dgm:pt>
    <dgm:pt modelId="{89FCA79A-04EE-C145-9760-87FB4AA2CC55}">
      <dgm:prSet custT="1"/>
      <dgm:spPr/>
      <dgm:t>
        <a:bodyPr/>
        <a:lstStyle/>
        <a:p>
          <a:r>
            <a:rPr lang="en-US" sz="1400" dirty="0"/>
            <a:t>Student Preparation and Success</a:t>
          </a:r>
        </a:p>
      </dgm:t>
    </dgm:pt>
    <dgm:pt modelId="{1108BFF4-B7B0-9746-B186-8D5D88211915}" type="parTrans" cxnId="{DB04D22E-E0A6-AE48-B787-ED7B09509804}">
      <dgm:prSet/>
      <dgm:spPr/>
      <dgm:t>
        <a:bodyPr/>
        <a:lstStyle/>
        <a:p>
          <a:endParaRPr lang="en-US"/>
        </a:p>
      </dgm:t>
    </dgm:pt>
    <dgm:pt modelId="{F9FD58A1-2431-EE41-BC15-210014A5F074}" type="sibTrans" cxnId="{DB04D22E-E0A6-AE48-B787-ED7B09509804}">
      <dgm:prSet/>
      <dgm:spPr/>
      <dgm:t>
        <a:bodyPr/>
        <a:lstStyle/>
        <a:p>
          <a:endParaRPr lang="en-US"/>
        </a:p>
      </dgm:t>
    </dgm:pt>
    <dgm:pt modelId="{9B467866-3DBB-FB47-B63D-0EC0241590CE}">
      <dgm:prSet custT="1"/>
      <dgm:spPr/>
      <dgm:t>
        <a:bodyPr/>
        <a:lstStyle/>
        <a:p>
          <a:r>
            <a:rPr lang="en-US" sz="1400" dirty="0"/>
            <a:t>Educational Programs</a:t>
          </a:r>
        </a:p>
      </dgm:t>
    </dgm:pt>
    <dgm:pt modelId="{4B14A92E-24E2-5A4C-AAA6-943E102FA9F3}" type="parTrans" cxnId="{F75B854C-BA16-0F4A-9E57-DE094DC34452}">
      <dgm:prSet/>
      <dgm:spPr/>
      <dgm:t>
        <a:bodyPr/>
        <a:lstStyle/>
        <a:p>
          <a:endParaRPr lang="en-US"/>
        </a:p>
      </dgm:t>
    </dgm:pt>
    <dgm:pt modelId="{8043E63C-FC4E-B844-A260-C75D9102E79C}" type="sibTrans" cxnId="{F75B854C-BA16-0F4A-9E57-DE094DC34452}">
      <dgm:prSet/>
      <dgm:spPr/>
      <dgm:t>
        <a:bodyPr/>
        <a:lstStyle/>
        <a:p>
          <a:endParaRPr lang="en-US"/>
        </a:p>
      </dgm:t>
    </dgm:pt>
    <dgm:pt modelId="{69A22550-D11B-B74B-8D27-51778B522887}">
      <dgm:prSet custT="1"/>
      <dgm:spPr/>
      <dgm:t>
        <a:bodyPr/>
        <a:lstStyle/>
        <a:p>
          <a:r>
            <a:rPr lang="en-US" sz="1400" dirty="0"/>
            <a:t>Student Preparation and Success</a:t>
          </a:r>
        </a:p>
      </dgm:t>
    </dgm:pt>
    <dgm:pt modelId="{E58122E2-BB28-234A-8093-A7F96BF39281}" type="parTrans" cxnId="{F8443FC6-E6F2-5E4E-924A-3BFE22878FC9}">
      <dgm:prSet/>
      <dgm:spPr/>
      <dgm:t>
        <a:bodyPr/>
        <a:lstStyle/>
        <a:p>
          <a:endParaRPr lang="en-US"/>
        </a:p>
      </dgm:t>
    </dgm:pt>
    <dgm:pt modelId="{23BA0530-5A99-7B4D-A663-9239FF76890C}" type="sibTrans" cxnId="{F8443FC6-E6F2-5E4E-924A-3BFE22878FC9}">
      <dgm:prSet/>
      <dgm:spPr/>
      <dgm:t>
        <a:bodyPr/>
        <a:lstStyle/>
        <a:p>
          <a:endParaRPr lang="en-US"/>
        </a:p>
      </dgm:t>
    </dgm:pt>
    <dgm:pt modelId="{F31D0E80-E037-F34C-8EDF-51DD1F803E66}">
      <dgm:prSet custT="1"/>
      <dgm:spPr/>
      <dgm:t>
        <a:bodyPr/>
        <a:lstStyle/>
        <a:p>
          <a:r>
            <a:rPr lang="en-US" sz="1400" dirty="0"/>
            <a:t>Educational Programs</a:t>
          </a:r>
        </a:p>
      </dgm:t>
    </dgm:pt>
    <dgm:pt modelId="{518339E1-9C0E-0345-B1DA-83384FFDE631}" type="parTrans" cxnId="{2794FA26-CB2C-954E-A32A-7A3DCDAB0D5A}">
      <dgm:prSet/>
      <dgm:spPr/>
      <dgm:t>
        <a:bodyPr/>
        <a:lstStyle/>
        <a:p>
          <a:endParaRPr lang="en-US"/>
        </a:p>
      </dgm:t>
    </dgm:pt>
    <dgm:pt modelId="{16757FC7-FA0B-AB4C-856A-7677639605CF}" type="sibTrans" cxnId="{2794FA26-CB2C-954E-A32A-7A3DCDAB0D5A}">
      <dgm:prSet/>
      <dgm:spPr/>
      <dgm:t>
        <a:bodyPr/>
        <a:lstStyle/>
        <a:p>
          <a:endParaRPr lang="en-US"/>
        </a:p>
      </dgm:t>
    </dgm:pt>
    <dgm:pt modelId="{DE3B4323-BDC6-3D4F-842E-4C28B7C1DFEE}">
      <dgm:prSet custT="1"/>
      <dgm:spPr/>
      <dgm:t>
        <a:bodyPr/>
        <a:lstStyle/>
        <a:p>
          <a:r>
            <a:rPr lang="en-US" sz="1400" dirty="0"/>
            <a:t>Student Preparation and Success</a:t>
          </a:r>
        </a:p>
      </dgm:t>
    </dgm:pt>
    <dgm:pt modelId="{51C87886-AC85-F34C-A110-91F14836F0D8}" type="parTrans" cxnId="{322FBA0F-3487-D341-B225-27AA46DF8188}">
      <dgm:prSet/>
      <dgm:spPr/>
      <dgm:t>
        <a:bodyPr/>
        <a:lstStyle/>
        <a:p>
          <a:endParaRPr lang="en-US"/>
        </a:p>
      </dgm:t>
    </dgm:pt>
    <dgm:pt modelId="{B6D28B62-1D3B-944E-BC49-20029F574BA2}" type="sibTrans" cxnId="{322FBA0F-3487-D341-B225-27AA46DF8188}">
      <dgm:prSet/>
      <dgm:spPr/>
      <dgm:t>
        <a:bodyPr/>
        <a:lstStyle/>
        <a:p>
          <a:endParaRPr lang="en-US"/>
        </a:p>
      </dgm:t>
    </dgm:pt>
    <dgm:pt modelId="{8FE4CFC5-C33D-EB41-819E-8A9A5A051B66}">
      <dgm:prSet phldrT="[Text]" custT="1"/>
      <dgm:spPr/>
      <dgm:t>
        <a:bodyPr/>
        <a:lstStyle/>
        <a:p>
          <a:r>
            <a:rPr lang="en-US" sz="1400" dirty="0"/>
            <a:t>Curriculum</a:t>
          </a:r>
        </a:p>
      </dgm:t>
    </dgm:pt>
    <dgm:pt modelId="{FD601784-877A-7F41-AD74-05FACECF6C31}" type="sibTrans" cxnId="{FC0A0E12-CC77-1641-A08A-713D8E9D8A91}">
      <dgm:prSet/>
      <dgm:spPr/>
      <dgm:t>
        <a:bodyPr/>
        <a:lstStyle/>
        <a:p>
          <a:endParaRPr lang="en-US"/>
        </a:p>
      </dgm:t>
    </dgm:pt>
    <dgm:pt modelId="{943EAEE8-9A91-CA46-AA3B-F2ABBEB9157D}" type="parTrans" cxnId="{FC0A0E12-CC77-1641-A08A-713D8E9D8A91}">
      <dgm:prSet/>
      <dgm:spPr/>
      <dgm:t>
        <a:bodyPr/>
        <a:lstStyle/>
        <a:p>
          <a:endParaRPr lang="en-US"/>
        </a:p>
      </dgm:t>
    </dgm:pt>
    <dgm:pt modelId="{9AB4C83A-6830-A94E-814B-2B579EB113A0}">
      <dgm:prSet phldrT="[Text]" custT="1"/>
      <dgm:spPr/>
      <dgm:t>
        <a:bodyPr/>
        <a:lstStyle/>
        <a:p>
          <a:r>
            <a:rPr lang="en-US" sz="1400" dirty="0"/>
            <a:t>Grading Policies</a:t>
          </a:r>
        </a:p>
      </dgm:t>
    </dgm:pt>
    <dgm:pt modelId="{7E2B67B0-32EA-EB44-B50B-AA98121CB941}" type="parTrans" cxnId="{E348D2F3-C0B7-6A44-8CD8-1C607281183D}">
      <dgm:prSet/>
      <dgm:spPr/>
      <dgm:t>
        <a:bodyPr/>
        <a:lstStyle/>
        <a:p>
          <a:endParaRPr lang="en-US"/>
        </a:p>
      </dgm:t>
    </dgm:pt>
    <dgm:pt modelId="{A2E42B14-9798-9546-956B-C624A551F0D6}" type="sibTrans" cxnId="{E348D2F3-C0B7-6A44-8CD8-1C607281183D}">
      <dgm:prSet/>
      <dgm:spPr/>
      <dgm:t>
        <a:bodyPr/>
        <a:lstStyle/>
        <a:p>
          <a:endParaRPr lang="en-US"/>
        </a:p>
      </dgm:t>
    </dgm:pt>
    <dgm:pt modelId="{EF7BB8C6-4848-7B47-AFB3-C2F8AB1D0C26}" type="pres">
      <dgm:prSet presAssocID="{F36CE65F-CFEF-4243-AECD-31BEA686892E}" presName="cycleMatrixDiagram" presStyleCnt="0">
        <dgm:presLayoutVars>
          <dgm:chMax val="1"/>
          <dgm:dir/>
          <dgm:animLvl val="lvl"/>
          <dgm:resizeHandles val="exact"/>
        </dgm:presLayoutVars>
      </dgm:prSet>
      <dgm:spPr/>
      <dgm:t>
        <a:bodyPr/>
        <a:lstStyle/>
        <a:p>
          <a:endParaRPr lang="en-US"/>
        </a:p>
      </dgm:t>
    </dgm:pt>
    <dgm:pt modelId="{4C2AA272-EE5E-114B-8DC5-32863548BF21}" type="pres">
      <dgm:prSet presAssocID="{F36CE65F-CFEF-4243-AECD-31BEA686892E}" presName="children" presStyleCnt="0"/>
      <dgm:spPr/>
    </dgm:pt>
    <dgm:pt modelId="{641E83A4-312F-6E4D-A003-BF552635FBA9}" type="pres">
      <dgm:prSet presAssocID="{F36CE65F-CFEF-4243-AECD-31BEA686892E}" presName="child1group" presStyleCnt="0"/>
      <dgm:spPr/>
    </dgm:pt>
    <dgm:pt modelId="{80B42364-F2F9-E84A-948B-597900802512}" type="pres">
      <dgm:prSet presAssocID="{F36CE65F-CFEF-4243-AECD-31BEA686892E}" presName="child1" presStyleLbl="bgAcc1" presStyleIdx="0" presStyleCnt="4" custScaleX="139107" custScaleY="111998" custLinFactNeighborX="-16586" custLinFactNeighborY="4612"/>
      <dgm:spPr/>
      <dgm:t>
        <a:bodyPr/>
        <a:lstStyle/>
        <a:p>
          <a:endParaRPr lang="en-US"/>
        </a:p>
      </dgm:t>
    </dgm:pt>
    <dgm:pt modelId="{ACD041F1-0CBD-D74A-A4BF-B19A6A6E4ABE}" type="pres">
      <dgm:prSet presAssocID="{F36CE65F-CFEF-4243-AECD-31BEA686892E}" presName="child1Text" presStyleLbl="bgAcc1" presStyleIdx="0" presStyleCnt="4">
        <dgm:presLayoutVars>
          <dgm:bulletEnabled val="1"/>
        </dgm:presLayoutVars>
      </dgm:prSet>
      <dgm:spPr/>
      <dgm:t>
        <a:bodyPr/>
        <a:lstStyle/>
        <a:p>
          <a:endParaRPr lang="en-US"/>
        </a:p>
      </dgm:t>
    </dgm:pt>
    <dgm:pt modelId="{A8F0276F-1107-C643-AE88-C1ACCE8868EB}" type="pres">
      <dgm:prSet presAssocID="{F36CE65F-CFEF-4243-AECD-31BEA686892E}" presName="child2group" presStyleCnt="0"/>
      <dgm:spPr/>
    </dgm:pt>
    <dgm:pt modelId="{33AF96FA-FFE6-C34E-BBBC-A7FE1809A2C0}" type="pres">
      <dgm:prSet presAssocID="{F36CE65F-CFEF-4243-AECD-31BEA686892E}" presName="child2" presStyleLbl="bgAcc1" presStyleIdx="1" presStyleCnt="4" custScaleX="137750" custLinFactNeighborX="17887"/>
      <dgm:spPr/>
      <dgm:t>
        <a:bodyPr/>
        <a:lstStyle/>
        <a:p>
          <a:endParaRPr lang="en-US"/>
        </a:p>
      </dgm:t>
    </dgm:pt>
    <dgm:pt modelId="{0355A7F7-B51B-E644-81B7-C9960A7361B4}" type="pres">
      <dgm:prSet presAssocID="{F36CE65F-CFEF-4243-AECD-31BEA686892E}" presName="child2Text" presStyleLbl="bgAcc1" presStyleIdx="1" presStyleCnt="4">
        <dgm:presLayoutVars>
          <dgm:bulletEnabled val="1"/>
        </dgm:presLayoutVars>
      </dgm:prSet>
      <dgm:spPr/>
      <dgm:t>
        <a:bodyPr/>
        <a:lstStyle/>
        <a:p>
          <a:endParaRPr lang="en-US"/>
        </a:p>
      </dgm:t>
    </dgm:pt>
    <dgm:pt modelId="{B6C76DAE-05F6-664A-84F6-77D74AE67CA5}" type="pres">
      <dgm:prSet presAssocID="{F36CE65F-CFEF-4243-AECD-31BEA686892E}" presName="child3group" presStyleCnt="0"/>
      <dgm:spPr/>
    </dgm:pt>
    <dgm:pt modelId="{D18DD8A1-DA29-B74E-8631-277C99C11976}" type="pres">
      <dgm:prSet presAssocID="{F36CE65F-CFEF-4243-AECD-31BEA686892E}" presName="child3" presStyleLbl="bgAcc1" presStyleIdx="2" presStyleCnt="4" custScaleX="137674" custScaleY="119491" custLinFactNeighborX="20630" custLinFactNeighborY="-1500"/>
      <dgm:spPr/>
      <dgm:t>
        <a:bodyPr/>
        <a:lstStyle/>
        <a:p>
          <a:endParaRPr lang="en-US"/>
        </a:p>
      </dgm:t>
    </dgm:pt>
    <dgm:pt modelId="{F302BA81-37F4-8F4D-B8A9-70EEEBC69C36}" type="pres">
      <dgm:prSet presAssocID="{F36CE65F-CFEF-4243-AECD-31BEA686892E}" presName="child3Text" presStyleLbl="bgAcc1" presStyleIdx="2" presStyleCnt="4">
        <dgm:presLayoutVars>
          <dgm:bulletEnabled val="1"/>
        </dgm:presLayoutVars>
      </dgm:prSet>
      <dgm:spPr/>
      <dgm:t>
        <a:bodyPr/>
        <a:lstStyle/>
        <a:p>
          <a:endParaRPr lang="en-US"/>
        </a:p>
      </dgm:t>
    </dgm:pt>
    <dgm:pt modelId="{91B1C03C-4451-CA4C-AC1B-F9ED1699E964}" type="pres">
      <dgm:prSet presAssocID="{F36CE65F-CFEF-4243-AECD-31BEA686892E}" presName="child4group" presStyleCnt="0"/>
      <dgm:spPr/>
    </dgm:pt>
    <dgm:pt modelId="{1B275871-E10B-3149-9F47-BCBA3FB813E4}" type="pres">
      <dgm:prSet presAssocID="{F36CE65F-CFEF-4243-AECD-31BEA686892E}" presName="child4" presStyleLbl="bgAcc1" presStyleIdx="3" presStyleCnt="4" custScaleX="135741" custScaleY="107224" custLinFactNeighborX="-14455" custLinFactNeighborY="1153"/>
      <dgm:spPr/>
      <dgm:t>
        <a:bodyPr/>
        <a:lstStyle/>
        <a:p>
          <a:endParaRPr lang="en-US"/>
        </a:p>
      </dgm:t>
    </dgm:pt>
    <dgm:pt modelId="{06B4635F-DBEB-3749-8013-582F3D87D356}" type="pres">
      <dgm:prSet presAssocID="{F36CE65F-CFEF-4243-AECD-31BEA686892E}" presName="child4Text" presStyleLbl="bgAcc1" presStyleIdx="3" presStyleCnt="4">
        <dgm:presLayoutVars>
          <dgm:bulletEnabled val="1"/>
        </dgm:presLayoutVars>
      </dgm:prSet>
      <dgm:spPr/>
      <dgm:t>
        <a:bodyPr/>
        <a:lstStyle/>
        <a:p>
          <a:endParaRPr lang="en-US"/>
        </a:p>
      </dgm:t>
    </dgm:pt>
    <dgm:pt modelId="{8D09CD47-FCDE-E74A-980C-31BEA5B0E9B5}" type="pres">
      <dgm:prSet presAssocID="{F36CE65F-CFEF-4243-AECD-31BEA686892E}" presName="childPlaceholder" presStyleCnt="0"/>
      <dgm:spPr/>
    </dgm:pt>
    <dgm:pt modelId="{ADE4AE70-A0D1-BF4B-81B6-028D8F9BFEE6}" type="pres">
      <dgm:prSet presAssocID="{F36CE65F-CFEF-4243-AECD-31BEA686892E}" presName="circle" presStyleCnt="0"/>
      <dgm:spPr/>
    </dgm:pt>
    <dgm:pt modelId="{9E6FBC5E-AFD8-224E-B38B-2688BF122A53}" type="pres">
      <dgm:prSet presAssocID="{F36CE65F-CFEF-4243-AECD-31BEA686892E}" presName="quadrant1" presStyleLbl="node1" presStyleIdx="0" presStyleCnt="4">
        <dgm:presLayoutVars>
          <dgm:chMax val="1"/>
          <dgm:bulletEnabled val="1"/>
        </dgm:presLayoutVars>
      </dgm:prSet>
      <dgm:spPr/>
      <dgm:t>
        <a:bodyPr/>
        <a:lstStyle/>
        <a:p>
          <a:endParaRPr lang="en-US"/>
        </a:p>
      </dgm:t>
    </dgm:pt>
    <dgm:pt modelId="{0079145D-538C-A44A-87FF-74C6D5CC5B54}" type="pres">
      <dgm:prSet presAssocID="{F36CE65F-CFEF-4243-AECD-31BEA686892E}" presName="quadrant2" presStyleLbl="node1" presStyleIdx="1" presStyleCnt="4">
        <dgm:presLayoutVars>
          <dgm:chMax val="1"/>
          <dgm:bulletEnabled val="1"/>
        </dgm:presLayoutVars>
      </dgm:prSet>
      <dgm:spPr/>
      <dgm:t>
        <a:bodyPr/>
        <a:lstStyle/>
        <a:p>
          <a:endParaRPr lang="en-US"/>
        </a:p>
      </dgm:t>
    </dgm:pt>
    <dgm:pt modelId="{2F583B56-7564-C449-AC6E-423BBCEF5717}" type="pres">
      <dgm:prSet presAssocID="{F36CE65F-CFEF-4243-AECD-31BEA686892E}" presName="quadrant3" presStyleLbl="node1" presStyleIdx="2" presStyleCnt="4">
        <dgm:presLayoutVars>
          <dgm:chMax val="1"/>
          <dgm:bulletEnabled val="1"/>
        </dgm:presLayoutVars>
      </dgm:prSet>
      <dgm:spPr/>
      <dgm:t>
        <a:bodyPr/>
        <a:lstStyle/>
        <a:p>
          <a:endParaRPr lang="en-US"/>
        </a:p>
      </dgm:t>
    </dgm:pt>
    <dgm:pt modelId="{E81C20FF-AA47-8340-803D-CF9568D13FD7}" type="pres">
      <dgm:prSet presAssocID="{F36CE65F-CFEF-4243-AECD-31BEA686892E}" presName="quadrant4" presStyleLbl="node1" presStyleIdx="3" presStyleCnt="4">
        <dgm:presLayoutVars>
          <dgm:chMax val="1"/>
          <dgm:bulletEnabled val="1"/>
        </dgm:presLayoutVars>
      </dgm:prSet>
      <dgm:spPr/>
      <dgm:t>
        <a:bodyPr/>
        <a:lstStyle/>
        <a:p>
          <a:endParaRPr lang="en-US"/>
        </a:p>
      </dgm:t>
    </dgm:pt>
    <dgm:pt modelId="{E467176C-6AE5-1A41-AF73-33AC281B25F1}" type="pres">
      <dgm:prSet presAssocID="{F36CE65F-CFEF-4243-AECD-31BEA686892E}" presName="quadrantPlaceholder" presStyleCnt="0"/>
      <dgm:spPr/>
    </dgm:pt>
    <dgm:pt modelId="{2F88C87E-C720-B44E-B2A9-1A1153783123}" type="pres">
      <dgm:prSet presAssocID="{F36CE65F-CFEF-4243-AECD-31BEA686892E}" presName="center1" presStyleLbl="fgShp" presStyleIdx="0" presStyleCnt="2"/>
      <dgm:spPr/>
    </dgm:pt>
    <dgm:pt modelId="{78BCF01A-CD1E-DF43-B23A-3259CC41584B}" type="pres">
      <dgm:prSet presAssocID="{F36CE65F-CFEF-4243-AECD-31BEA686892E}" presName="center2" presStyleLbl="fgShp" presStyleIdx="1" presStyleCnt="2"/>
      <dgm:spPr/>
    </dgm:pt>
  </dgm:ptLst>
  <dgm:cxnLst>
    <dgm:cxn modelId="{E348D2F3-C0B7-6A44-8CD8-1C607281183D}" srcId="{B74EDBB3-E128-DA45-82A4-8AD797CBA545}" destId="{9AB4C83A-6830-A94E-814B-2B579EB113A0}" srcOrd="1" destOrd="0" parTransId="{7E2B67B0-32EA-EB44-B50B-AA98121CB941}" sibTransId="{A2E42B14-9798-9546-956B-C624A551F0D6}"/>
    <dgm:cxn modelId="{B0F3FA30-FDAA-974A-A9D9-9C6ED827287E}" type="presOf" srcId="{9AB4C83A-6830-A94E-814B-2B579EB113A0}" destId="{1B275871-E10B-3149-9F47-BCBA3FB813E4}" srcOrd="0" destOrd="1" presId="urn:microsoft.com/office/officeart/2005/8/layout/cycle4#2"/>
    <dgm:cxn modelId="{257791E1-3017-4C4E-B1E5-90F1C56C7BFA}" type="presOf" srcId="{69C05C51-BF6E-E449-A301-0F4BB6542C38}" destId="{9E6FBC5E-AFD8-224E-B38B-2688BF122A53}" srcOrd="0" destOrd="0" presId="urn:microsoft.com/office/officeart/2005/8/layout/cycle4#2"/>
    <dgm:cxn modelId="{6EA25696-5DAC-E644-874F-A173E76C7FA3}" type="presOf" srcId="{6AB71816-34A7-0C4E-81D5-9C8C133E3B25}" destId="{33AF96FA-FFE6-C34E-BBBC-A7FE1809A2C0}" srcOrd="0" destOrd="0" presId="urn:microsoft.com/office/officeart/2005/8/layout/cycle4#2"/>
    <dgm:cxn modelId="{99D0786E-AE1F-A248-81A8-24D74B2BDAB4}" type="presOf" srcId="{E2A28B8B-37A8-1B41-81C4-6AF1E4FEB0FA}" destId="{80B42364-F2F9-E84A-948B-597900802512}" srcOrd="0" destOrd="0" presId="urn:microsoft.com/office/officeart/2005/8/layout/cycle4#2"/>
    <dgm:cxn modelId="{FC0A0E12-CC77-1641-A08A-713D8E9D8A91}" srcId="{B74EDBB3-E128-DA45-82A4-8AD797CBA545}" destId="{8FE4CFC5-C33D-EB41-819E-8A9A5A051B66}" srcOrd="0" destOrd="0" parTransId="{943EAEE8-9A91-CA46-AA3B-F2ABBEB9157D}" sibTransId="{FD601784-877A-7F41-AD74-05FACECF6C31}"/>
    <dgm:cxn modelId="{0859410A-1F49-184E-83DD-C3E4E5DEF0C8}" type="presOf" srcId="{7A57615B-4E59-C045-8E9A-3B80201363C3}" destId="{D18DD8A1-DA29-B74E-8631-277C99C11976}" srcOrd="0" destOrd="0" presId="urn:microsoft.com/office/officeart/2005/8/layout/cycle4#2"/>
    <dgm:cxn modelId="{27F6572D-4B26-4D4F-9055-76BA300149F3}" type="presOf" srcId="{F31D0E80-E037-F34C-8EDF-51DD1F803E66}" destId="{1B275871-E10B-3149-9F47-BCBA3FB813E4}" srcOrd="0" destOrd="3" presId="urn:microsoft.com/office/officeart/2005/8/layout/cycle4#2"/>
    <dgm:cxn modelId="{8D4794AC-3D14-9749-A211-B71ED8E6E4A6}" srcId="{69C05C51-BF6E-E449-A301-0F4BB6542C38}" destId="{8E7EE51A-958B-E140-A533-CCA84DE97297}" srcOrd="2" destOrd="0" parTransId="{04EDD710-F34B-8E42-AE7B-0F334232689A}" sibTransId="{2EC525CA-3C04-B249-8BCF-7359A4ED0190}"/>
    <dgm:cxn modelId="{4CB42F02-6963-B448-818C-CAEB45AC1D13}" type="presOf" srcId="{5FE18A65-22AC-C34D-9A8A-CA54BCBF719A}" destId="{ACD041F1-0CBD-D74A-A4BF-B19A6A6E4ABE}" srcOrd="1" destOrd="1" presId="urn:microsoft.com/office/officeart/2005/8/layout/cycle4#2"/>
    <dgm:cxn modelId="{89C29579-4834-9C46-9A80-02B6386F1390}" type="presOf" srcId="{B74EDBB3-E128-DA45-82A4-8AD797CBA545}" destId="{E81C20FF-AA47-8340-803D-CF9568D13FD7}" srcOrd="0" destOrd="0" presId="urn:microsoft.com/office/officeart/2005/8/layout/cycle4#2"/>
    <dgm:cxn modelId="{D265A42E-1871-124A-A46A-9C3F259E901D}" type="presOf" srcId="{8E7EE51A-958B-E140-A533-CCA84DE97297}" destId="{ACD041F1-0CBD-D74A-A4BF-B19A6A6E4ABE}" srcOrd="1" destOrd="2" presId="urn:microsoft.com/office/officeart/2005/8/layout/cycle4#2"/>
    <dgm:cxn modelId="{6CA7AA68-0DE8-0143-83D4-60EC752BBF89}" type="presOf" srcId="{9B467866-3DBB-FB47-B63D-0EC0241590CE}" destId="{0355A7F7-B51B-E644-81B7-C9960A7361B4}" srcOrd="1" destOrd="2" presId="urn:microsoft.com/office/officeart/2005/8/layout/cycle4#2"/>
    <dgm:cxn modelId="{9489E8BF-838A-0E48-9011-ACF248F2F1F2}" type="presOf" srcId="{05BFC133-399A-0D47-B69E-BB11F649CBED}" destId="{0079145D-538C-A44A-87FF-74C6D5CC5B54}" srcOrd="0" destOrd="0" presId="urn:microsoft.com/office/officeart/2005/8/layout/cycle4#2"/>
    <dgm:cxn modelId="{EAF97366-A513-5949-A249-461055264157}" srcId="{F3D98577-6CBC-5C48-B36D-2C537012475E}" destId="{7A57615B-4E59-C045-8E9A-3B80201363C3}" srcOrd="0" destOrd="0" parTransId="{CEB42F53-7123-884D-B719-FCE5E77627E7}" sibTransId="{1342B31A-41C1-1143-A17E-055A878962CF}"/>
    <dgm:cxn modelId="{EB155BBF-3748-2941-A2DF-101B3A54AE25}" srcId="{05BFC133-399A-0D47-B69E-BB11F649CBED}" destId="{6AB71816-34A7-0C4E-81D5-9C8C133E3B25}" srcOrd="0" destOrd="0" parTransId="{9D8695C3-8740-3A47-B58E-38DABDE33116}" sibTransId="{134F6593-05F0-C549-BB66-36DE7A48325F}"/>
    <dgm:cxn modelId="{E7F4DA84-81C9-BD4E-9808-3E5DA47444F4}" srcId="{F36CE65F-CFEF-4243-AECD-31BEA686892E}" destId="{69C05C51-BF6E-E449-A301-0F4BB6542C38}" srcOrd="0" destOrd="0" parTransId="{B59B4505-E813-064C-96D1-A6AC0B104DB6}" sibTransId="{F79C4E78-F559-AA4E-BC2D-F78342EC830A}"/>
    <dgm:cxn modelId="{C95F8F2F-1610-7F44-BECF-57224227FE71}" type="presOf" srcId="{7A57615B-4E59-C045-8E9A-3B80201363C3}" destId="{F302BA81-37F4-8F4D-B8A9-70EEEBC69C36}" srcOrd="1" destOrd="0" presId="urn:microsoft.com/office/officeart/2005/8/layout/cycle4#2"/>
    <dgm:cxn modelId="{7FB22AEA-0A14-9243-A083-1934FCEC32B2}" type="presOf" srcId="{69A22550-D11B-B74B-8D27-51778B522887}" destId="{06B4635F-DBEB-3749-8013-582F3D87D356}" srcOrd="1" destOrd="2" presId="urn:microsoft.com/office/officeart/2005/8/layout/cycle4#2"/>
    <dgm:cxn modelId="{7AF02FE6-7F94-754F-AF16-0751C3EB2EA1}" type="presOf" srcId="{5FE18A65-22AC-C34D-9A8A-CA54BCBF719A}" destId="{80B42364-F2F9-E84A-948B-597900802512}" srcOrd="0" destOrd="1" presId="urn:microsoft.com/office/officeart/2005/8/layout/cycle4#2"/>
    <dgm:cxn modelId="{8996DCC3-42C6-F34C-BC91-514CE5D2AEBA}" type="presOf" srcId="{9AB4C83A-6830-A94E-814B-2B579EB113A0}" destId="{06B4635F-DBEB-3749-8013-582F3D87D356}" srcOrd="1" destOrd="1" presId="urn:microsoft.com/office/officeart/2005/8/layout/cycle4#2"/>
    <dgm:cxn modelId="{BDA0AC30-89F9-A148-A203-DFDA3DC5AD8C}" srcId="{F36CE65F-CFEF-4243-AECD-31BEA686892E}" destId="{B74EDBB3-E128-DA45-82A4-8AD797CBA545}" srcOrd="3" destOrd="0" parTransId="{F542A9E6-7610-0240-9132-B6EE5EC86A67}" sibTransId="{88653128-1052-C54F-8A42-656D6B88E59D}"/>
    <dgm:cxn modelId="{81D0C5D4-24E7-D74D-AC47-A3A772BBA94C}" type="presOf" srcId="{69A22550-D11B-B74B-8D27-51778B522887}" destId="{1B275871-E10B-3149-9F47-BCBA3FB813E4}" srcOrd="0" destOrd="2" presId="urn:microsoft.com/office/officeart/2005/8/layout/cycle4#2"/>
    <dgm:cxn modelId="{7D6EBD95-778A-D842-A314-38443B952E32}" type="presOf" srcId="{8FE4CFC5-C33D-EB41-819E-8A9A5A051B66}" destId="{06B4635F-DBEB-3749-8013-582F3D87D356}" srcOrd="1" destOrd="0" presId="urn:microsoft.com/office/officeart/2005/8/layout/cycle4#2"/>
    <dgm:cxn modelId="{2794FA26-CB2C-954E-A32A-7A3DCDAB0D5A}" srcId="{B74EDBB3-E128-DA45-82A4-8AD797CBA545}" destId="{F31D0E80-E037-F34C-8EDF-51DD1F803E66}" srcOrd="3" destOrd="0" parTransId="{518339E1-9C0E-0345-B1DA-83384FFDE631}" sibTransId="{16757FC7-FA0B-AB4C-856A-7677639605CF}"/>
    <dgm:cxn modelId="{E8664606-6759-6340-ADE2-6D87F1A17DDD}" srcId="{F36CE65F-CFEF-4243-AECD-31BEA686892E}" destId="{F3D98577-6CBC-5C48-B36D-2C537012475E}" srcOrd="2" destOrd="0" parTransId="{BC55AF75-F510-A04E-A4FE-C155AC9D1E02}" sibTransId="{FAAB0B14-4AA4-934C-8691-C550B1493C9E}"/>
    <dgm:cxn modelId="{46C754DB-6D22-924F-A8E7-08828FCC7321}" type="presOf" srcId="{F31D0E80-E037-F34C-8EDF-51DD1F803E66}" destId="{06B4635F-DBEB-3749-8013-582F3D87D356}" srcOrd="1" destOrd="3" presId="urn:microsoft.com/office/officeart/2005/8/layout/cycle4#2"/>
    <dgm:cxn modelId="{3F5C15B1-41DD-4E42-B641-C25A705F13C8}" srcId="{69C05C51-BF6E-E449-A301-0F4BB6542C38}" destId="{5FE18A65-22AC-C34D-9A8A-CA54BCBF719A}" srcOrd="1" destOrd="0" parTransId="{E596220B-6725-5C4F-AE16-8F20863DFA6D}" sibTransId="{8B23CF91-D0EC-F74C-A1DD-75304A38BCB2}"/>
    <dgm:cxn modelId="{322FBA0F-3487-D341-B225-27AA46DF8188}" srcId="{F3D98577-6CBC-5C48-B36D-2C537012475E}" destId="{DE3B4323-BDC6-3D4F-842E-4C28B7C1DFEE}" srcOrd="1" destOrd="0" parTransId="{51C87886-AC85-F34C-A110-91F14836F0D8}" sibTransId="{B6D28B62-1D3B-944E-BC49-20029F574BA2}"/>
    <dgm:cxn modelId="{FC8F3543-35C7-1943-B413-41F922E30DFF}" type="presOf" srcId="{DE3B4323-BDC6-3D4F-842E-4C28B7C1DFEE}" destId="{F302BA81-37F4-8F4D-B8A9-70EEEBC69C36}" srcOrd="1" destOrd="1" presId="urn:microsoft.com/office/officeart/2005/8/layout/cycle4#2"/>
    <dgm:cxn modelId="{2E1F096F-4AD1-D447-9D2C-FA9D3EAD27F9}" type="presOf" srcId="{A723BB35-C22E-4F43-91CB-49A4135F9DD9}" destId="{ACD041F1-0CBD-D74A-A4BF-B19A6A6E4ABE}" srcOrd="1" destOrd="3" presId="urn:microsoft.com/office/officeart/2005/8/layout/cycle4#2"/>
    <dgm:cxn modelId="{B32BD748-DF2E-514C-AD9B-CF9CE831F92E}" type="presOf" srcId="{F3D98577-6CBC-5C48-B36D-2C537012475E}" destId="{2F583B56-7564-C449-AC6E-423BBCEF5717}" srcOrd="0" destOrd="0" presId="urn:microsoft.com/office/officeart/2005/8/layout/cycle4#2"/>
    <dgm:cxn modelId="{A27ED0DE-9C96-9B44-87E8-F6E06CA7FDED}" srcId="{F36CE65F-CFEF-4243-AECD-31BEA686892E}" destId="{05BFC133-399A-0D47-B69E-BB11F649CBED}" srcOrd="1" destOrd="0" parTransId="{F0098D94-17DE-044C-BB6B-86E30E410F5D}" sibTransId="{612C8D6B-9495-514A-A5B4-4B9FD50AC390}"/>
    <dgm:cxn modelId="{1277262D-C3C8-8045-833B-C401B850674C}" type="presOf" srcId="{E2A28B8B-37A8-1B41-81C4-6AF1E4FEB0FA}" destId="{ACD041F1-0CBD-D74A-A4BF-B19A6A6E4ABE}" srcOrd="1" destOrd="0" presId="urn:microsoft.com/office/officeart/2005/8/layout/cycle4#2"/>
    <dgm:cxn modelId="{F8443FC6-E6F2-5E4E-924A-3BFE22878FC9}" srcId="{B74EDBB3-E128-DA45-82A4-8AD797CBA545}" destId="{69A22550-D11B-B74B-8D27-51778B522887}" srcOrd="2" destOrd="0" parTransId="{E58122E2-BB28-234A-8093-A7F96BF39281}" sibTransId="{23BA0530-5A99-7B4D-A663-9239FF76890C}"/>
    <dgm:cxn modelId="{A371B115-ADF3-B044-A132-10DF7DACC64E}" type="presOf" srcId="{F36CE65F-CFEF-4243-AECD-31BEA686892E}" destId="{EF7BB8C6-4848-7B47-AFB3-C2F8AB1D0C26}" srcOrd="0" destOrd="0" presId="urn:microsoft.com/office/officeart/2005/8/layout/cycle4#2"/>
    <dgm:cxn modelId="{D3D65AA7-F77C-2C46-AA24-2EE77F5982DF}" srcId="{69C05C51-BF6E-E449-A301-0F4BB6542C38}" destId="{E2A28B8B-37A8-1B41-81C4-6AF1E4FEB0FA}" srcOrd="0" destOrd="0" parTransId="{EB124BF8-A84A-B443-B957-3EBB1F38139B}" sibTransId="{B7663A3B-9785-C641-B84E-E94611BB3D6E}"/>
    <dgm:cxn modelId="{1427F0F4-3802-904F-B8A4-09389302FE55}" type="presOf" srcId="{89FCA79A-04EE-C145-9760-87FB4AA2CC55}" destId="{0355A7F7-B51B-E644-81B7-C9960A7361B4}" srcOrd="1" destOrd="1" presId="urn:microsoft.com/office/officeart/2005/8/layout/cycle4#2"/>
    <dgm:cxn modelId="{58F69608-AD11-194E-A42E-8708770CFBB7}" type="presOf" srcId="{8E7EE51A-958B-E140-A533-CCA84DE97297}" destId="{80B42364-F2F9-E84A-948B-597900802512}" srcOrd="0" destOrd="2" presId="urn:microsoft.com/office/officeart/2005/8/layout/cycle4#2"/>
    <dgm:cxn modelId="{F75B854C-BA16-0F4A-9E57-DE094DC34452}" srcId="{05BFC133-399A-0D47-B69E-BB11F649CBED}" destId="{9B467866-3DBB-FB47-B63D-0EC0241590CE}" srcOrd="2" destOrd="0" parTransId="{4B14A92E-24E2-5A4C-AAA6-943E102FA9F3}" sibTransId="{8043E63C-FC4E-B844-A260-C75D9102E79C}"/>
    <dgm:cxn modelId="{A11A6AF6-24D4-964B-A982-8AF94E5BE3FF}" type="presOf" srcId="{8FE4CFC5-C33D-EB41-819E-8A9A5A051B66}" destId="{1B275871-E10B-3149-9F47-BCBA3FB813E4}" srcOrd="0" destOrd="0" presId="urn:microsoft.com/office/officeart/2005/8/layout/cycle4#2"/>
    <dgm:cxn modelId="{EC5A02EC-CB64-0343-9745-6C5110C586F1}" type="presOf" srcId="{A723BB35-C22E-4F43-91CB-49A4135F9DD9}" destId="{80B42364-F2F9-E84A-948B-597900802512}" srcOrd="0" destOrd="3" presId="urn:microsoft.com/office/officeart/2005/8/layout/cycle4#2"/>
    <dgm:cxn modelId="{DB04D22E-E0A6-AE48-B787-ED7B09509804}" srcId="{05BFC133-399A-0D47-B69E-BB11F649CBED}" destId="{89FCA79A-04EE-C145-9760-87FB4AA2CC55}" srcOrd="1" destOrd="0" parTransId="{1108BFF4-B7B0-9746-B186-8D5D88211915}" sibTransId="{F9FD58A1-2431-EE41-BC15-210014A5F074}"/>
    <dgm:cxn modelId="{10402CCE-406A-9A47-9CB2-A349E9EDE9FC}" type="presOf" srcId="{9B467866-3DBB-FB47-B63D-0EC0241590CE}" destId="{33AF96FA-FFE6-C34E-BBBC-A7FE1809A2C0}" srcOrd="0" destOrd="2" presId="urn:microsoft.com/office/officeart/2005/8/layout/cycle4#2"/>
    <dgm:cxn modelId="{B69BBE80-7FF2-054B-AF56-43306D8539E9}" type="presOf" srcId="{89FCA79A-04EE-C145-9760-87FB4AA2CC55}" destId="{33AF96FA-FFE6-C34E-BBBC-A7FE1809A2C0}" srcOrd="0" destOrd="1" presId="urn:microsoft.com/office/officeart/2005/8/layout/cycle4#2"/>
    <dgm:cxn modelId="{1C443E70-C79B-744D-A3CB-5A3DE85C0FAF}" srcId="{69C05C51-BF6E-E449-A301-0F4BB6542C38}" destId="{A723BB35-C22E-4F43-91CB-49A4135F9DD9}" srcOrd="3" destOrd="0" parTransId="{E81A21B1-55B4-3C4A-8157-FF48A443F2DE}" sibTransId="{2FFF4DCD-91D8-8F4E-BBE4-025DC7834B13}"/>
    <dgm:cxn modelId="{4937997A-13DF-C948-8339-6B686B5368FA}" type="presOf" srcId="{DE3B4323-BDC6-3D4F-842E-4C28B7C1DFEE}" destId="{D18DD8A1-DA29-B74E-8631-277C99C11976}" srcOrd="0" destOrd="1" presId="urn:microsoft.com/office/officeart/2005/8/layout/cycle4#2"/>
    <dgm:cxn modelId="{576F5D4E-1C74-494C-9E44-02EFF5E7EF2F}" type="presOf" srcId="{6AB71816-34A7-0C4E-81D5-9C8C133E3B25}" destId="{0355A7F7-B51B-E644-81B7-C9960A7361B4}" srcOrd="1" destOrd="0" presId="urn:microsoft.com/office/officeart/2005/8/layout/cycle4#2"/>
    <dgm:cxn modelId="{B56F05CA-2D6D-4042-91A6-7F94E96957BB}" type="presParOf" srcId="{EF7BB8C6-4848-7B47-AFB3-C2F8AB1D0C26}" destId="{4C2AA272-EE5E-114B-8DC5-32863548BF21}" srcOrd="0" destOrd="0" presId="urn:microsoft.com/office/officeart/2005/8/layout/cycle4#2"/>
    <dgm:cxn modelId="{5428708B-6DF3-604F-8147-76545BD07601}" type="presParOf" srcId="{4C2AA272-EE5E-114B-8DC5-32863548BF21}" destId="{641E83A4-312F-6E4D-A003-BF552635FBA9}" srcOrd="0" destOrd="0" presId="urn:microsoft.com/office/officeart/2005/8/layout/cycle4#2"/>
    <dgm:cxn modelId="{7C7F407B-887D-8D44-8CA9-B0648D128760}" type="presParOf" srcId="{641E83A4-312F-6E4D-A003-BF552635FBA9}" destId="{80B42364-F2F9-E84A-948B-597900802512}" srcOrd="0" destOrd="0" presId="urn:microsoft.com/office/officeart/2005/8/layout/cycle4#2"/>
    <dgm:cxn modelId="{87FA87CF-1271-304C-9DEB-585DC7828C65}" type="presParOf" srcId="{641E83A4-312F-6E4D-A003-BF552635FBA9}" destId="{ACD041F1-0CBD-D74A-A4BF-B19A6A6E4ABE}" srcOrd="1" destOrd="0" presId="urn:microsoft.com/office/officeart/2005/8/layout/cycle4#2"/>
    <dgm:cxn modelId="{CCF07A64-3009-6249-B1BD-54F6CC2631AA}" type="presParOf" srcId="{4C2AA272-EE5E-114B-8DC5-32863548BF21}" destId="{A8F0276F-1107-C643-AE88-C1ACCE8868EB}" srcOrd="1" destOrd="0" presId="urn:microsoft.com/office/officeart/2005/8/layout/cycle4#2"/>
    <dgm:cxn modelId="{4115072E-9FCC-A44F-A441-61F46EC79192}" type="presParOf" srcId="{A8F0276F-1107-C643-AE88-C1ACCE8868EB}" destId="{33AF96FA-FFE6-C34E-BBBC-A7FE1809A2C0}" srcOrd="0" destOrd="0" presId="urn:microsoft.com/office/officeart/2005/8/layout/cycle4#2"/>
    <dgm:cxn modelId="{EF12936D-4876-BD4D-8842-755D557ADDE9}" type="presParOf" srcId="{A8F0276F-1107-C643-AE88-C1ACCE8868EB}" destId="{0355A7F7-B51B-E644-81B7-C9960A7361B4}" srcOrd="1" destOrd="0" presId="urn:microsoft.com/office/officeart/2005/8/layout/cycle4#2"/>
    <dgm:cxn modelId="{B83B232B-61B6-354C-9D7C-5304802DFA8E}" type="presParOf" srcId="{4C2AA272-EE5E-114B-8DC5-32863548BF21}" destId="{B6C76DAE-05F6-664A-84F6-77D74AE67CA5}" srcOrd="2" destOrd="0" presId="urn:microsoft.com/office/officeart/2005/8/layout/cycle4#2"/>
    <dgm:cxn modelId="{FA336DF4-912E-FA4F-A81D-3C569A22EF94}" type="presParOf" srcId="{B6C76DAE-05F6-664A-84F6-77D74AE67CA5}" destId="{D18DD8A1-DA29-B74E-8631-277C99C11976}" srcOrd="0" destOrd="0" presId="urn:microsoft.com/office/officeart/2005/8/layout/cycle4#2"/>
    <dgm:cxn modelId="{0E425DD2-F584-D64A-AD36-5B530C414401}" type="presParOf" srcId="{B6C76DAE-05F6-664A-84F6-77D74AE67CA5}" destId="{F302BA81-37F4-8F4D-B8A9-70EEEBC69C36}" srcOrd="1" destOrd="0" presId="urn:microsoft.com/office/officeart/2005/8/layout/cycle4#2"/>
    <dgm:cxn modelId="{C3D533E8-5B95-4746-8047-B5BB02B74715}" type="presParOf" srcId="{4C2AA272-EE5E-114B-8DC5-32863548BF21}" destId="{91B1C03C-4451-CA4C-AC1B-F9ED1699E964}" srcOrd="3" destOrd="0" presId="urn:microsoft.com/office/officeart/2005/8/layout/cycle4#2"/>
    <dgm:cxn modelId="{BD3DDAC0-128B-8F49-8565-43937833082C}" type="presParOf" srcId="{91B1C03C-4451-CA4C-AC1B-F9ED1699E964}" destId="{1B275871-E10B-3149-9F47-BCBA3FB813E4}" srcOrd="0" destOrd="0" presId="urn:microsoft.com/office/officeart/2005/8/layout/cycle4#2"/>
    <dgm:cxn modelId="{FB65BBC9-ED21-4B4A-B045-377D5134C258}" type="presParOf" srcId="{91B1C03C-4451-CA4C-AC1B-F9ED1699E964}" destId="{06B4635F-DBEB-3749-8013-582F3D87D356}" srcOrd="1" destOrd="0" presId="urn:microsoft.com/office/officeart/2005/8/layout/cycle4#2"/>
    <dgm:cxn modelId="{22820BEF-EFAF-3A45-B54F-1F6B02A03A53}" type="presParOf" srcId="{4C2AA272-EE5E-114B-8DC5-32863548BF21}" destId="{8D09CD47-FCDE-E74A-980C-31BEA5B0E9B5}" srcOrd="4" destOrd="0" presId="urn:microsoft.com/office/officeart/2005/8/layout/cycle4#2"/>
    <dgm:cxn modelId="{A76A3B4D-0A97-4C40-99C6-D3F9F6945132}" type="presParOf" srcId="{EF7BB8C6-4848-7B47-AFB3-C2F8AB1D0C26}" destId="{ADE4AE70-A0D1-BF4B-81B6-028D8F9BFEE6}" srcOrd="1" destOrd="0" presId="urn:microsoft.com/office/officeart/2005/8/layout/cycle4#2"/>
    <dgm:cxn modelId="{9245ED41-88A6-2F4B-A66B-2DE4D9FDB3E3}" type="presParOf" srcId="{ADE4AE70-A0D1-BF4B-81B6-028D8F9BFEE6}" destId="{9E6FBC5E-AFD8-224E-B38B-2688BF122A53}" srcOrd="0" destOrd="0" presId="urn:microsoft.com/office/officeart/2005/8/layout/cycle4#2"/>
    <dgm:cxn modelId="{CA4C0653-D09B-8149-87A3-52117D5611EA}" type="presParOf" srcId="{ADE4AE70-A0D1-BF4B-81B6-028D8F9BFEE6}" destId="{0079145D-538C-A44A-87FF-74C6D5CC5B54}" srcOrd="1" destOrd="0" presId="urn:microsoft.com/office/officeart/2005/8/layout/cycle4#2"/>
    <dgm:cxn modelId="{F045AF82-B24C-374B-9EEE-C8BCEB3418F8}" type="presParOf" srcId="{ADE4AE70-A0D1-BF4B-81B6-028D8F9BFEE6}" destId="{2F583B56-7564-C449-AC6E-423BBCEF5717}" srcOrd="2" destOrd="0" presId="urn:microsoft.com/office/officeart/2005/8/layout/cycle4#2"/>
    <dgm:cxn modelId="{536A7790-A1C6-6245-B6DB-E34902EDD0E7}" type="presParOf" srcId="{ADE4AE70-A0D1-BF4B-81B6-028D8F9BFEE6}" destId="{E81C20FF-AA47-8340-803D-CF9568D13FD7}" srcOrd="3" destOrd="0" presId="urn:microsoft.com/office/officeart/2005/8/layout/cycle4#2"/>
    <dgm:cxn modelId="{4307186D-2EAE-7C4E-B3E7-4385301EC76B}" type="presParOf" srcId="{ADE4AE70-A0D1-BF4B-81B6-028D8F9BFEE6}" destId="{E467176C-6AE5-1A41-AF73-33AC281B25F1}" srcOrd="4" destOrd="0" presId="urn:microsoft.com/office/officeart/2005/8/layout/cycle4#2"/>
    <dgm:cxn modelId="{FEEBFFDC-4563-E945-9FF4-DF7CA86317AC}" type="presParOf" srcId="{EF7BB8C6-4848-7B47-AFB3-C2F8AB1D0C26}" destId="{2F88C87E-C720-B44E-B2A9-1A1153783123}" srcOrd="2" destOrd="0" presId="urn:microsoft.com/office/officeart/2005/8/layout/cycle4#2"/>
    <dgm:cxn modelId="{6C94D8AD-606A-7D4C-9711-1F43F79E823C}" type="presParOf" srcId="{EF7BB8C6-4848-7B47-AFB3-C2F8AB1D0C26}" destId="{78BCF01A-CD1E-DF43-B23A-3259CC41584B}"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DD8A1-DA29-B74E-8631-277C99C11976}">
      <dsp:nvSpPr>
        <dsp:cNvPr id="0" name=""/>
        <dsp:cNvSpPr/>
      </dsp:nvSpPr>
      <dsp:spPr>
        <a:xfrm>
          <a:off x="4922110" y="3107485"/>
          <a:ext cx="3296994" cy="185363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Student Preparation and Success</a:t>
          </a:r>
        </a:p>
      </dsp:txBody>
      <dsp:txXfrm>
        <a:off x="5951926" y="3611612"/>
        <a:ext cx="2226460" cy="1308791"/>
      </dsp:txXfrm>
    </dsp:sp>
    <dsp:sp modelId="{1B275871-E10B-3149-9F47-BCBA3FB813E4}">
      <dsp:nvSpPr>
        <dsp:cNvPr id="0" name=""/>
        <dsp:cNvSpPr/>
      </dsp:nvSpPr>
      <dsp:spPr>
        <a:xfrm>
          <a:off x="197766" y="3225901"/>
          <a:ext cx="3250703" cy="166334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Grading Policies</a:t>
          </a:r>
        </a:p>
        <a:p>
          <a:pPr marL="114300" lvl="1" indent="-114300" algn="l" defTabSz="622300">
            <a:lnSpc>
              <a:spcPct val="90000"/>
            </a:lnSpc>
            <a:spcBef>
              <a:spcPct val="0"/>
            </a:spcBef>
            <a:spcAft>
              <a:spcPct val="15000"/>
            </a:spcAft>
            <a:buChar char="••"/>
          </a:pPr>
          <a:r>
            <a:rPr lang="en-US" sz="1400" kern="1200" dirty="0"/>
            <a:t>Student Preparation and Success</a:t>
          </a:r>
        </a:p>
        <a:p>
          <a:pPr marL="114300" lvl="1" indent="-114300" algn="l" defTabSz="622300">
            <a:lnSpc>
              <a:spcPct val="90000"/>
            </a:lnSpc>
            <a:spcBef>
              <a:spcPct val="0"/>
            </a:spcBef>
            <a:spcAft>
              <a:spcPct val="15000"/>
            </a:spcAft>
            <a:buChar char="••"/>
          </a:pPr>
          <a:r>
            <a:rPr lang="en-US" sz="1400" kern="1200" dirty="0"/>
            <a:t>Educational Programs</a:t>
          </a:r>
        </a:p>
      </dsp:txBody>
      <dsp:txXfrm>
        <a:off x="234304" y="3678275"/>
        <a:ext cx="2202416" cy="1174429"/>
      </dsp:txXfrm>
    </dsp:sp>
    <dsp:sp modelId="{33AF96FA-FFE6-C34E-BBBC-A7FE1809A2C0}">
      <dsp:nvSpPr>
        <dsp:cNvPr id="0" name=""/>
        <dsp:cNvSpPr/>
      </dsp:nvSpPr>
      <dsp:spPr>
        <a:xfrm>
          <a:off x="4855511" y="-14529"/>
          <a:ext cx="3298814" cy="15512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Student Preparation and Success</a:t>
          </a:r>
        </a:p>
        <a:p>
          <a:pPr marL="114300" lvl="1" indent="-114300" algn="l" defTabSz="622300">
            <a:lnSpc>
              <a:spcPct val="90000"/>
            </a:lnSpc>
            <a:spcBef>
              <a:spcPct val="0"/>
            </a:spcBef>
            <a:spcAft>
              <a:spcPct val="15000"/>
            </a:spcAft>
            <a:buChar char="••"/>
          </a:pPr>
          <a:r>
            <a:rPr lang="en-US" sz="1400" kern="1200" dirty="0"/>
            <a:t>Educational Programs</a:t>
          </a:r>
        </a:p>
      </dsp:txBody>
      <dsp:txXfrm>
        <a:off x="5879231" y="19547"/>
        <a:ext cx="2241018" cy="1095305"/>
      </dsp:txXfrm>
    </dsp:sp>
    <dsp:sp modelId="{80B42364-F2F9-E84A-948B-597900802512}">
      <dsp:nvSpPr>
        <dsp:cNvPr id="0" name=""/>
        <dsp:cNvSpPr/>
      </dsp:nvSpPr>
      <dsp:spPr>
        <a:xfrm>
          <a:off x="106429" y="-36045"/>
          <a:ext cx="3331312" cy="173739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Educational Programs</a:t>
          </a:r>
        </a:p>
        <a:p>
          <a:pPr marL="114300" lvl="1" indent="-114300" algn="l" defTabSz="622300">
            <a:lnSpc>
              <a:spcPct val="90000"/>
            </a:lnSpc>
            <a:spcBef>
              <a:spcPct val="0"/>
            </a:spcBef>
            <a:spcAft>
              <a:spcPct val="15000"/>
            </a:spcAft>
            <a:buChar char="••"/>
          </a:pPr>
          <a:r>
            <a:rPr lang="en-US" sz="1400" kern="1200" dirty="0"/>
            <a:t>Degree and Certificate Requirements</a:t>
          </a:r>
        </a:p>
        <a:p>
          <a:pPr marL="114300" lvl="1" indent="-114300" algn="l" defTabSz="622300">
            <a:lnSpc>
              <a:spcPct val="90000"/>
            </a:lnSpc>
            <a:spcBef>
              <a:spcPct val="0"/>
            </a:spcBef>
            <a:spcAft>
              <a:spcPct val="15000"/>
            </a:spcAft>
            <a:buChar char="••"/>
          </a:pPr>
          <a:r>
            <a:rPr lang="en-US" sz="1400" kern="1200" dirty="0"/>
            <a:t>Student Preparation and Success</a:t>
          </a:r>
        </a:p>
      </dsp:txBody>
      <dsp:txXfrm>
        <a:off x="144594" y="2120"/>
        <a:ext cx="2255588" cy="1226719"/>
      </dsp:txXfrm>
    </dsp:sp>
    <dsp:sp modelId="{9E6FBC5E-AFD8-224E-B38B-2688BF122A53}">
      <dsp:nvSpPr>
        <dsp:cNvPr id="0" name=""/>
        <dsp:cNvSpPr/>
      </dsp:nvSpPr>
      <dsp:spPr>
        <a:xfrm>
          <a:off x="1967250" y="290850"/>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Clear pathways and programs</a:t>
          </a:r>
        </a:p>
      </dsp:txBody>
      <dsp:txXfrm>
        <a:off x="2582054" y="905654"/>
        <a:ext cx="1484267" cy="1484267"/>
      </dsp:txXfrm>
    </dsp:sp>
    <dsp:sp modelId="{0079145D-538C-A44A-87FF-74C6D5CC5B54}">
      <dsp:nvSpPr>
        <dsp:cNvPr id="0" name=""/>
        <dsp:cNvSpPr/>
      </dsp:nvSpPr>
      <dsp:spPr>
        <a:xfrm rot="5400000">
          <a:off x="4163277" y="290850"/>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Guided Exploration and Progress</a:t>
          </a:r>
        </a:p>
      </dsp:txBody>
      <dsp:txXfrm rot="-5400000">
        <a:off x="4163277" y="905654"/>
        <a:ext cx="1484267" cy="1484267"/>
      </dsp:txXfrm>
    </dsp:sp>
    <dsp:sp modelId="{2F583B56-7564-C449-AC6E-423BBCEF5717}">
      <dsp:nvSpPr>
        <dsp:cNvPr id="0" name=""/>
        <dsp:cNvSpPr/>
      </dsp:nvSpPr>
      <dsp:spPr>
        <a:xfrm rot="10800000">
          <a:off x="4163277" y="2486877"/>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Academic and Student Support</a:t>
          </a:r>
        </a:p>
      </dsp:txBody>
      <dsp:txXfrm rot="10800000">
        <a:off x="4163277" y="2486877"/>
        <a:ext cx="1484267" cy="1484267"/>
      </dsp:txXfrm>
    </dsp:sp>
    <dsp:sp modelId="{E81C20FF-AA47-8340-803D-CF9568D13FD7}">
      <dsp:nvSpPr>
        <dsp:cNvPr id="0" name=""/>
        <dsp:cNvSpPr/>
      </dsp:nvSpPr>
      <dsp:spPr>
        <a:xfrm rot="16200000">
          <a:off x="1967250" y="2486877"/>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Teaching and Learning</a:t>
          </a:r>
        </a:p>
      </dsp:txBody>
      <dsp:txXfrm rot="5400000">
        <a:off x="2582054" y="2486877"/>
        <a:ext cx="1484267" cy="1484267"/>
      </dsp:txXfrm>
    </dsp:sp>
    <dsp:sp modelId="{2F88C87E-C720-B44E-B2A9-1A1153783123}">
      <dsp:nvSpPr>
        <dsp:cNvPr id="0" name=""/>
        <dsp:cNvSpPr/>
      </dsp:nvSpPr>
      <dsp:spPr>
        <a:xfrm>
          <a:off x="3752431" y="2002103"/>
          <a:ext cx="724737" cy="630206"/>
        </a:xfrm>
        <a:prstGeom prst="circularArrow">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dsp:style>
    </dsp:sp>
    <dsp:sp modelId="{78BCF01A-CD1E-DF43-B23A-3259CC41584B}">
      <dsp:nvSpPr>
        <dsp:cNvPr id="0" name=""/>
        <dsp:cNvSpPr/>
      </dsp:nvSpPr>
      <dsp:spPr>
        <a:xfrm rot="10800000">
          <a:off x="3752431" y="2244490"/>
          <a:ext cx="724737" cy="630206"/>
        </a:xfrm>
        <a:prstGeom prst="circularArrow">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pPr/>
              <a:t>7/10/2018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pPr/>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pPr/>
              <a:t>7/10/2018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pPr/>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fld id="{A898C551-7708-9B49-90E3-D153F408E572}" type="slidenum">
              <a:rPr lang="en-US" smtClean="0"/>
              <a:pPr/>
              <a:t>3</a:t>
            </a:fld>
            <a:endParaRPr lang="en-US"/>
          </a:p>
        </p:txBody>
      </p:sp>
    </p:spTree>
    <p:extLst>
      <p:ext uri="{BB962C8B-B14F-4D97-AF65-F5344CB8AC3E}">
        <p14:creationId xmlns:p14="http://schemas.microsoft.com/office/powerpoint/2010/main" val="739410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could distribute the</a:t>
            </a:r>
            <a:r>
              <a:rPr lang="en-US" baseline="0" dirty="0" smtClean="0"/>
              <a:t> full program map as a handout</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5</a:t>
            </a:fld>
            <a:endParaRPr lang="en-US"/>
          </a:p>
        </p:txBody>
      </p:sp>
    </p:spTree>
    <p:extLst>
      <p:ext uri="{BB962C8B-B14F-4D97-AF65-F5344CB8AC3E}">
        <p14:creationId xmlns:p14="http://schemas.microsoft.com/office/powerpoint/2010/main" val="4128399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6</a:t>
            </a:fld>
            <a:endParaRPr lang="en-US"/>
          </a:p>
        </p:txBody>
      </p:sp>
    </p:spTree>
    <p:extLst>
      <p:ext uri="{BB962C8B-B14F-4D97-AF65-F5344CB8AC3E}">
        <p14:creationId xmlns:p14="http://schemas.microsoft.com/office/powerpoint/2010/main" val="739410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7</a:t>
            </a:fld>
            <a:endParaRPr lang="en-US"/>
          </a:p>
        </p:txBody>
      </p:sp>
    </p:spTree>
    <p:extLst>
      <p:ext uri="{BB962C8B-B14F-4D97-AF65-F5344CB8AC3E}">
        <p14:creationId xmlns:p14="http://schemas.microsoft.com/office/powerpoint/2010/main" val="73941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From </a:t>
            </a:r>
            <a:r>
              <a:rPr lang="en-US" sz="1200" b="0" i="1" kern="1200" dirty="0">
                <a:solidFill>
                  <a:schemeClr val="tx1"/>
                </a:solidFill>
                <a:effectLst/>
                <a:latin typeface="+mn-lt"/>
                <a:ea typeface="+mn-ea"/>
                <a:cs typeface="+mn-cs"/>
              </a:rPr>
              <a:t>Jobs for the Future</a:t>
            </a:r>
            <a:endParaRPr lang="en-US" i="1" dirty="0"/>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1354502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From </a:t>
            </a:r>
            <a:r>
              <a:rPr lang="en-US" sz="1200" b="0" i="1" kern="1200" dirty="0">
                <a:solidFill>
                  <a:schemeClr val="tx1"/>
                </a:solidFill>
                <a:effectLst/>
                <a:latin typeface="+mn-lt"/>
                <a:ea typeface="+mn-ea"/>
                <a:cs typeface="+mn-cs"/>
              </a:rPr>
              <a:t>Jobs for the Future</a:t>
            </a:r>
            <a:endParaRPr lang="en-US" i="1" dirty="0"/>
          </a:p>
        </p:txBody>
      </p:sp>
      <p:sp>
        <p:nvSpPr>
          <p:cNvPr id="4" name="Slide Number Placeholder 3"/>
          <p:cNvSpPr>
            <a:spLocks noGrp="1"/>
          </p:cNvSpPr>
          <p:nvPr>
            <p:ph type="sldNum" sz="quarter" idx="10"/>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1354502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A898C551-7708-9B49-90E3-D153F408E572}" type="slidenum">
              <a:rPr lang="en-US" smtClean="0"/>
              <a:t>10</a:t>
            </a:fld>
            <a:endParaRPr lang="en-US"/>
          </a:p>
        </p:txBody>
      </p:sp>
    </p:spTree>
    <p:extLst>
      <p:ext uri="{BB962C8B-B14F-4D97-AF65-F5344CB8AC3E}">
        <p14:creationId xmlns:p14="http://schemas.microsoft.com/office/powerpoint/2010/main" val="1354502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From </a:t>
            </a:r>
            <a:r>
              <a:rPr lang="en-US" sz="1200" b="0" i="1" kern="1200" dirty="0">
                <a:solidFill>
                  <a:schemeClr val="tx1"/>
                </a:solidFill>
                <a:effectLst/>
                <a:latin typeface="+mn-lt"/>
                <a:ea typeface="+mn-ea"/>
                <a:cs typeface="+mn-cs"/>
              </a:rPr>
              <a:t>Jobs for the Future</a:t>
            </a:r>
            <a:endParaRPr lang="en-US" i="1" dirty="0"/>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1354502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A898C551-7708-9B49-90E3-D153F408E572}" type="slidenum">
              <a:rPr lang="en-US" smtClean="0"/>
              <a:t>12</a:t>
            </a:fld>
            <a:endParaRPr lang="en-US"/>
          </a:p>
        </p:txBody>
      </p:sp>
    </p:spTree>
    <p:extLst>
      <p:ext uri="{BB962C8B-B14F-4D97-AF65-F5344CB8AC3E}">
        <p14:creationId xmlns:p14="http://schemas.microsoft.com/office/powerpoint/2010/main" val="135450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Tuesday, July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Tuesday, July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Tuesday, July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Tuesday, July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Tuesday, July 10,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Tuesday, July 10,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Tuesday, July 10,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Tuesday, July 10,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Tuesday, July 10,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Tuesday, July 10,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Tuesday, July 10,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Tuesday, July 10,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hyperlink" Target="https://www.caguidedpathways.org/resourc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info@asccc.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1792"/>
            <a:ext cx="8229600" cy="738554"/>
          </a:xfrm>
        </p:spPr>
        <p:txBody>
          <a:bodyPr>
            <a:normAutofit fontScale="90000"/>
          </a:bodyPr>
          <a:lstStyle/>
          <a:p>
            <a:pPr algn="ctr"/>
            <a:r>
              <a:rPr lang="en-US" dirty="0">
                <a:latin typeface="Trebuchet MS" panose="020B0603020202020204" pitchFamily="34" charset="0"/>
              </a:rPr>
              <a:t>Course Sequencing and Program </a:t>
            </a:r>
            <a:r>
              <a:rPr lang="en-US" dirty="0" smtClean="0">
                <a:latin typeface="Trebuchet MS" panose="020B0603020202020204" pitchFamily="34" charset="0"/>
              </a:rPr>
              <a:t>Mapping</a:t>
            </a:r>
            <a:br>
              <a:rPr lang="en-US" dirty="0" smtClean="0">
                <a:latin typeface="Trebuchet MS" panose="020B0603020202020204" pitchFamily="34" charset="0"/>
              </a:rPr>
            </a:br>
            <a:r>
              <a:rPr lang="en-US" sz="3100" dirty="0" smtClean="0">
                <a:latin typeface="Trebuchet MS" panose="020B0603020202020204" pitchFamily="34" charset="0"/>
              </a:rPr>
              <a:t>2018 Curriculum Institute</a:t>
            </a:r>
            <a:br>
              <a:rPr lang="en-US" sz="3100" dirty="0" smtClean="0">
                <a:latin typeface="Trebuchet MS" panose="020B0603020202020204" pitchFamily="34" charset="0"/>
              </a:rPr>
            </a:br>
            <a:r>
              <a:rPr lang="en-US" sz="3100" dirty="0" smtClean="0">
                <a:latin typeface="Trebuchet MS" panose="020B0603020202020204" pitchFamily="34" charset="0"/>
              </a:rPr>
              <a:t>Riverside, California</a:t>
            </a:r>
            <a:endParaRPr lang="en-US" sz="3100" u="sng" dirty="0">
              <a:latin typeface="Trebuchet MS" panose="020B0603020202020204" pitchFamily="34" charset="0"/>
            </a:endParaRPr>
          </a:p>
        </p:txBody>
      </p:sp>
      <p:sp>
        <p:nvSpPr>
          <p:cNvPr id="3" name="Content Placeholder 2"/>
          <p:cNvSpPr>
            <a:spLocks noGrp="1"/>
          </p:cNvSpPr>
          <p:nvPr>
            <p:ph idx="1"/>
          </p:nvPr>
        </p:nvSpPr>
        <p:spPr>
          <a:xfrm>
            <a:off x="525563" y="3959014"/>
            <a:ext cx="6191761" cy="2887394"/>
          </a:xfrm>
        </p:spPr>
        <p:txBody>
          <a:bodyPr>
            <a:normAutofit/>
          </a:bodyPr>
          <a:lstStyle/>
          <a:p>
            <a:pPr>
              <a:spcBef>
                <a:spcPts val="0"/>
              </a:spcBef>
              <a:spcAft>
                <a:spcPts val="600"/>
              </a:spcAft>
            </a:pPr>
            <a:r>
              <a:rPr lang="en-US" dirty="0">
                <a:latin typeface="Trebuchet MS" panose="020B0603020202020204" pitchFamily="34" charset="0"/>
                <a:cs typeface="Times New Roman"/>
              </a:rPr>
              <a:t>Daniel Keller, Dean of Curriculum and Instructional Support Services, Los Angeles Community College </a:t>
            </a:r>
            <a:r>
              <a:rPr lang="en-US" dirty="0" smtClean="0">
                <a:latin typeface="Trebuchet MS" panose="020B0603020202020204" pitchFamily="34" charset="0"/>
                <a:cs typeface="Times New Roman"/>
              </a:rPr>
              <a:t>District</a:t>
            </a:r>
            <a:endParaRPr lang="en-US" dirty="0" smtClean="0">
              <a:latin typeface="Trebuchet MS" panose="020B0603020202020204" pitchFamily="34" charset="0"/>
            </a:endParaRPr>
          </a:p>
          <a:p>
            <a:pPr>
              <a:spcBef>
                <a:spcPts val="1200"/>
              </a:spcBef>
              <a:spcAft>
                <a:spcPts val="600"/>
              </a:spcAft>
            </a:pPr>
            <a:r>
              <a:rPr lang="en-US" dirty="0" smtClean="0">
                <a:latin typeface="Trebuchet MS" panose="020B0603020202020204" pitchFamily="34" charset="0"/>
              </a:rPr>
              <a:t>Thais </a:t>
            </a:r>
            <a:r>
              <a:rPr lang="en-US" dirty="0">
                <a:latin typeface="Trebuchet MS" panose="020B0603020202020204" pitchFamily="34" charset="0"/>
              </a:rPr>
              <a:t>Winsome, Curriculum Chair, </a:t>
            </a:r>
            <a:r>
              <a:rPr lang="en-US" dirty="0" smtClean="0">
                <a:latin typeface="Trebuchet MS" panose="020B0603020202020204" pitchFamily="34" charset="0"/>
              </a:rPr>
              <a:t>   Mission </a:t>
            </a:r>
            <a:r>
              <a:rPr lang="en-US" dirty="0">
                <a:latin typeface="Trebuchet MS" panose="020B0603020202020204" pitchFamily="34" charset="0"/>
              </a:rPr>
              <a:t>College</a:t>
            </a: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461066" y="4079631"/>
            <a:ext cx="2682935" cy="2766777"/>
          </a:xfrm>
          <a:prstGeom prst="rect">
            <a:avLst/>
          </a:prstGeom>
        </p:spPr>
      </p:pic>
      <p:pic>
        <p:nvPicPr>
          <p:cNvPr id="6" name="Picture 5" descr="ASCCC_Logo"/>
          <p:cNvPicPr/>
          <p:nvPr/>
        </p:nvPicPr>
        <p:blipFill>
          <a:blip r:embed="rId3"/>
          <a:srcRect/>
          <a:stretch>
            <a:fillRect/>
          </a:stretch>
        </p:blipFill>
        <p:spPr bwMode="auto">
          <a:xfrm>
            <a:off x="2708031" y="2681655"/>
            <a:ext cx="3753035" cy="786470"/>
          </a:xfrm>
          <a:prstGeom prst="rect">
            <a:avLst/>
          </a:prstGeom>
          <a:noFill/>
          <a:ln w="9525">
            <a:noFill/>
            <a:miter lim="800000"/>
            <a:headEnd/>
            <a:tailEnd/>
          </a:ln>
        </p:spPr>
      </p:pic>
      <p:cxnSp>
        <p:nvCxnSpPr>
          <p:cNvPr id="8" name="Straight Connector 7"/>
          <p:cNvCxnSpPr/>
          <p:nvPr/>
        </p:nvCxnSpPr>
        <p:spPr>
          <a:xfrm flipV="1">
            <a:off x="650631" y="2558562"/>
            <a:ext cx="7904284" cy="35170"/>
          </a:xfrm>
          <a:prstGeom prst="line">
            <a:avLst/>
          </a:prstGeom>
          <a:ln w="3492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08" y="389562"/>
            <a:ext cx="8948791" cy="771418"/>
          </a:xfrm>
        </p:spPr>
        <p:txBody>
          <a:bodyPr>
            <a:normAutofit/>
          </a:bodyPr>
          <a:lstStyle/>
          <a:p>
            <a:pPr algn="ctr"/>
            <a:r>
              <a:rPr lang="en-US" sz="3200" b="1" dirty="0" smtClean="0">
                <a:latin typeface="Trebuchet MS" panose="020B0603020202020204" pitchFamily="34" charset="0"/>
                <a:cs typeface="Times New Roman" panose="02020603050405020304" pitchFamily="18" charset="0"/>
              </a:rPr>
              <a:t>Five Design </a:t>
            </a:r>
            <a:r>
              <a:rPr lang="en-US" sz="3200" b="1" dirty="0">
                <a:latin typeface="Trebuchet MS" panose="020B0603020202020204" pitchFamily="34" charset="0"/>
                <a:cs typeface="Times New Roman" panose="02020603050405020304" pitchFamily="18" charset="0"/>
              </a:rPr>
              <a:t>Principles </a:t>
            </a:r>
            <a:r>
              <a:rPr lang="en-US" sz="3200" b="1" dirty="0" smtClean="0">
                <a:latin typeface="Trebuchet MS" panose="020B0603020202020204" pitchFamily="34" charset="0"/>
                <a:cs typeface="Times New Roman" panose="02020603050405020304" pitchFamily="18" charset="0"/>
              </a:rPr>
              <a:t>for Program </a:t>
            </a:r>
            <a:r>
              <a:rPr lang="en-US" sz="3200" b="1" dirty="0">
                <a:latin typeface="Trebuchet MS" panose="020B0603020202020204" pitchFamily="34" charset="0"/>
                <a:cs typeface="Times New Roman" panose="02020603050405020304" pitchFamily="18" charset="0"/>
              </a:rPr>
              <a:t>Mapping</a:t>
            </a:r>
          </a:p>
        </p:txBody>
      </p:sp>
      <p:sp>
        <p:nvSpPr>
          <p:cNvPr id="3" name="Content Placeholder 2"/>
          <p:cNvSpPr>
            <a:spLocks noGrp="1"/>
          </p:cNvSpPr>
          <p:nvPr>
            <p:ph idx="1"/>
          </p:nvPr>
        </p:nvSpPr>
        <p:spPr>
          <a:xfrm>
            <a:off x="364732" y="1160980"/>
            <a:ext cx="8229600" cy="4876800"/>
          </a:xfrm>
        </p:spPr>
        <p:txBody>
          <a:bodyPr>
            <a:noAutofit/>
          </a:bodyPr>
          <a:lstStyle/>
          <a:p>
            <a:pPr marL="457200" indent="-457200">
              <a:buFont typeface="+mj-lt"/>
              <a:buAutoNum type="arabicPeriod" startAt="3"/>
            </a:pPr>
            <a:r>
              <a:rPr lang="en-US" sz="2800" dirty="0" smtClean="0">
                <a:latin typeface="Trebuchet MS" panose="020B0603020202020204" pitchFamily="34" charset="0"/>
              </a:rPr>
              <a:t>Develop a clear understanding of your students</a:t>
            </a:r>
          </a:p>
          <a:p>
            <a:pPr lvl="2"/>
            <a:r>
              <a:rPr lang="en-US" sz="2400" dirty="0" smtClean="0">
                <a:latin typeface="Trebuchet MS" panose="020B0603020202020204" pitchFamily="34" charset="0"/>
              </a:rPr>
              <a:t>Demographics, goals, post-college placement</a:t>
            </a:r>
          </a:p>
          <a:p>
            <a:pPr lvl="2"/>
            <a:r>
              <a:rPr lang="en-US" sz="2400" dirty="0" smtClean="0">
                <a:latin typeface="Trebuchet MS" panose="020B0603020202020204" pitchFamily="34" charset="0"/>
              </a:rPr>
              <a:t>Data, data and more data</a:t>
            </a:r>
          </a:p>
          <a:p>
            <a:pPr lvl="3"/>
            <a:r>
              <a:rPr lang="en-US" sz="2400" dirty="0" smtClean="0">
                <a:latin typeface="Trebuchet MS" panose="020B0603020202020204" pitchFamily="34" charset="0"/>
              </a:rPr>
              <a:t>Answers may dismay – but continue on anyway!</a:t>
            </a:r>
          </a:p>
          <a:p>
            <a:pPr lvl="3"/>
            <a:r>
              <a:rPr lang="en-US" sz="2400" dirty="0" smtClean="0">
                <a:latin typeface="Trebuchet MS" panose="020B0603020202020204" pitchFamily="34" charset="0"/>
              </a:rPr>
              <a:t>Retrospective analyses before (and after) mapping</a:t>
            </a:r>
          </a:p>
          <a:p>
            <a:pPr lvl="4"/>
            <a:r>
              <a:rPr lang="en-US" sz="2000" dirty="0" smtClean="0">
                <a:latin typeface="Trebuchet MS" panose="020B0603020202020204" pitchFamily="34" charset="0"/>
              </a:rPr>
              <a:t>Success/retention – who leaves and when?</a:t>
            </a:r>
          </a:p>
          <a:p>
            <a:pPr lvl="4"/>
            <a:r>
              <a:rPr lang="en-US" sz="2000" dirty="0">
                <a:latin typeface="Trebuchet MS" panose="020B0603020202020204" pitchFamily="34" charset="0"/>
              </a:rPr>
              <a:t>C</a:t>
            </a:r>
            <a:r>
              <a:rPr lang="en-US" sz="2000" dirty="0" smtClean="0">
                <a:latin typeface="Trebuchet MS" panose="020B0603020202020204" pitchFamily="34" charset="0"/>
              </a:rPr>
              <a:t>ourse-taking behavior</a:t>
            </a:r>
          </a:p>
          <a:p>
            <a:pPr lvl="5"/>
            <a:r>
              <a:rPr lang="en-US" sz="2000" dirty="0" smtClean="0">
                <a:latin typeface="Trebuchet MS" panose="020B0603020202020204" pitchFamily="34" charset="0"/>
              </a:rPr>
              <a:t>Common and/or popular GE courses – why are they taking those and not others?</a:t>
            </a:r>
          </a:p>
          <a:p>
            <a:pPr lvl="5"/>
            <a:r>
              <a:rPr lang="en-US" sz="2000" dirty="0" smtClean="0">
                <a:latin typeface="Trebuchet MS" panose="020B0603020202020204" pitchFamily="34" charset="0"/>
              </a:rPr>
              <a:t>“</a:t>
            </a:r>
            <a:r>
              <a:rPr lang="en-US" sz="2000" dirty="0" err="1" smtClean="0">
                <a:latin typeface="Trebuchet MS" panose="020B0603020202020204" pitchFamily="34" charset="0"/>
              </a:rPr>
              <a:t>swirlers</a:t>
            </a:r>
            <a:r>
              <a:rPr lang="en-US" sz="2000" dirty="0" smtClean="0">
                <a:latin typeface="Trebuchet MS" panose="020B0603020202020204" pitchFamily="34" charset="0"/>
              </a:rPr>
              <a:t>,” moving between nearby colleges to complete requirements?</a:t>
            </a:r>
          </a:p>
          <a:p>
            <a:pPr lvl="1"/>
            <a:endParaRPr lang="en-US" sz="2400" dirty="0">
              <a:latin typeface="Trebuchet MS" panose="020B0603020202020204" pitchFamily="34" charset="0"/>
            </a:endParaRPr>
          </a:p>
        </p:txBody>
      </p:sp>
    </p:spTree>
    <p:extLst>
      <p:ext uri="{BB962C8B-B14F-4D97-AF65-F5344CB8AC3E}">
        <p14:creationId xmlns:p14="http://schemas.microsoft.com/office/powerpoint/2010/main" val="1365620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08" y="389562"/>
            <a:ext cx="8948791" cy="771418"/>
          </a:xfrm>
        </p:spPr>
        <p:txBody>
          <a:bodyPr>
            <a:normAutofit/>
          </a:bodyPr>
          <a:lstStyle/>
          <a:p>
            <a:pPr algn="ctr"/>
            <a:r>
              <a:rPr lang="en-US" sz="3200" b="1" dirty="0" smtClean="0">
                <a:latin typeface="Trebuchet MS" panose="020B0603020202020204" pitchFamily="34" charset="0"/>
                <a:cs typeface="Times New Roman" panose="02020603050405020304" pitchFamily="18" charset="0"/>
              </a:rPr>
              <a:t>Five Design </a:t>
            </a:r>
            <a:r>
              <a:rPr lang="en-US" sz="3200" b="1" dirty="0">
                <a:latin typeface="Trebuchet MS" panose="020B0603020202020204" pitchFamily="34" charset="0"/>
                <a:cs typeface="Times New Roman" panose="02020603050405020304" pitchFamily="18" charset="0"/>
              </a:rPr>
              <a:t>Principles </a:t>
            </a:r>
            <a:r>
              <a:rPr lang="en-US" sz="3200" b="1" dirty="0" smtClean="0">
                <a:latin typeface="Trebuchet MS" panose="020B0603020202020204" pitchFamily="34" charset="0"/>
                <a:cs typeface="Times New Roman" panose="02020603050405020304" pitchFamily="18" charset="0"/>
              </a:rPr>
              <a:t>for Program </a:t>
            </a:r>
            <a:r>
              <a:rPr lang="en-US" sz="3200" b="1" dirty="0">
                <a:latin typeface="Trebuchet MS" panose="020B0603020202020204" pitchFamily="34" charset="0"/>
                <a:cs typeface="Times New Roman" panose="02020603050405020304" pitchFamily="18" charset="0"/>
              </a:rPr>
              <a:t>Mapping</a:t>
            </a:r>
          </a:p>
        </p:txBody>
      </p:sp>
      <p:sp>
        <p:nvSpPr>
          <p:cNvPr id="3" name="Content Placeholder 2"/>
          <p:cNvSpPr>
            <a:spLocks noGrp="1"/>
          </p:cNvSpPr>
          <p:nvPr>
            <p:ph idx="1"/>
          </p:nvPr>
        </p:nvSpPr>
        <p:spPr>
          <a:xfrm>
            <a:off x="290147" y="1064265"/>
            <a:ext cx="8704384" cy="4876800"/>
          </a:xfrm>
        </p:spPr>
        <p:txBody>
          <a:bodyPr>
            <a:noAutofit/>
          </a:bodyPr>
          <a:lstStyle/>
          <a:p>
            <a:pPr marL="457200" indent="-457200">
              <a:spcBef>
                <a:spcPts val="600"/>
              </a:spcBef>
              <a:buFont typeface="+mj-lt"/>
              <a:buAutoNum type="arabicPeriod" startAt="4"/>
            </a:pPr>
            <a:r>
              <a:rPr lang="en-US" sz="2800" dirty="0" smtClean="0">
                <a:latin typeface="Trebuchet MS" panose="020B0603020202020204" pitchFamily="34" charset="0"/>
              </a:rPr>
              <a:t>Engage the college community in the discussion</a:t>
            </a:r>
          </a:p>
          <a:p>
            <a:pPr lvl="2">
              <a:spcBef>
                <a:spcPts val="600"/>
              </a:spcBef>
              <a:buFont typeface="Wingdings" panose="05000000000000000000" pitchFamily="2" charset="2"/>
              <a:buChar char="v"/>
            </a:pPr>
            <a:r>
              <a:rPr lang="en-US" sz="2400" dirty="0" smtClean="0">
                <a:latin typeface="Trebuchet MS" panose="020B0603020202020204" pitchFamily="34" charset="0"/>
              </a:rPr>
              <a:t>Students</a:t>
            </a:r>
          </a:p>
          <a:p>
            <a:pPr lvl="2">
              <a:spcBef>
                <a:spcPts val="600"/>
              </a:spcBef>
              <a:buFont typeface="Wingdings" panose="05000000000000000000" pitchFamily="2" charset="2"/>
              <a:buChar char="v"/>
            </a:pPr>
            <a:r>
              <a:rPr lang="en-US" sz="2400" dirty="0" smtClean="0">
                <a:latin typeface="Trebuchet MS" panose="020B0603020202020204" pitchFamily="34" charset="0"/>
              </a:rPr>
              <a:t>Curriculum and Articulation officers</a:t>
            </a:r>
          </a:p>
          <a:p>
            <a:pPr lvl="2">
              <a:spcBef>
                <a:spcPts val="600"/>
              </a:spcBef>
              <a:buFont typeface="Wingdings" panose="05000000000000000000" pitchFamily="2" charset="2"/>
              <a:buChar char="v"/>
            </a:pPr>
            <a:r>
              <a:rPr lang="en-US" sz="2400" dirty="0" smtClean="0">
                <a:latin typeface="Trebuchet MS" panose="020B0603020202020204" pitchFamily="34" charset="0"/>
              </a:rPr>
              <a:t>Counselors </a:t>
            </a:r>
          </a:p>
          <a:p>
            <a:pPr lvl="2">
              <a:spcBef>
                <a:spcPts val="600"/>
              </a:spcBef>
              <a:buFont typeface="Wingdings" panose="05000000000000000000" pitchFamily="2" charset="2"/>
              <a:buChar char="v"/>
            </a:pPr>
            <a:r>
              <a:rPr lang="en-US" sz="2400" dirty="0" smtClean="0">
                <a:latin typeface="Trebuchet MS" panose="020B0603020202020204" pitchFamily="34" charset="0"/>
              </a:rPr>
              <a:t>Faculty in related or prerequisite disciplines (e.g. Math for Accounting)</a:t>
            </a:r>
          </a:p>
          <a:p>
            <a:pPr lvl="2">
              <a:spcBef>
                <a:spcPts val="600"/>
              </a:spcBef>
              <a:buFont typeface="Wingdings" panose="05000000000000000000" pitchFamily="2" charset="2"/>
              <a:buChar char="v"/>
            </a:pPr>
            <a:r>
              <a:rPr lang="en-US" sz="2400" dirty="0" smtClean="0">
                <a:latin typeface="Trebuchet MS" panose="020B0603020202020204" pitchFamily="34" charset="0"/>
              </a:rPr>
              <a:t>GE Faculty</a:t>
            </a:r>
          </a:p>
          <a:p>
            <a:pPr lvl="2">
              <a:spcBef>
                <a:spcPts val="600"/>
              </a:spcBef>
              <a:buFont typeface="Wingdings" panose="05000000000000000000" pitchFamily="2" charset="2"/>
              <a:buChar char="v"/>
            </a:pPr>
            <a:r>
              <a:rPr lang="en-US" sz="2400" dirty="0" smtClean="0">
                <a:latin typeface="Trebuchet MS" panose="020B0603020202020204" pitchFamily="34" charset="0"/>
              </a:rPr>
              <a:t>Administration</a:t>
            </a:r>
          </a:p>
          <a:p>
            <a:pPr lvl="2">
              <a:spcBef>
                <a:spcPts val="600"/>
              </a:spcBef>
              <a:buFont typeface="Wingdings" panose="05000000000000000000" pitchFamily="2" charset="2"/>
              <a:buChar char="v"/>
            </a:pPr>
            <a:r>
              <a:rPr lang="en-US" sz="2400" dirty="0" smtClean="0">
                <a:latin typeface="Trebuchet MS" panose="020B0603020202020204" pitchFamily="34" charset="0"/>
              </a:rPr>
              <a:t>Classified staff associated with the program</a:t>
            </a:r>
          </a:p>
          <a:p>
            <a:pPr lvl="2">
              <a:spcBef>
                <a:spcPts val="600"/>
              </a:spcBef>
              <a:buFont typeface="Wingdings" panose="05000000000000000000" pitchFamily="2" charset="2"/>
              <a:buChar char="v"/>
            </a:pPr>
            <a:r>
              <a:rPr lang="en-US" sz="2400" dirty="0" smtClean="0">
                <a:latin typeface="Trebuchet MS" panose="020B0603020202020204" pitchFamily="34" charset="0"/>
              </a:rPr>
              <a:t>Where appropriate, include the larger community</a:t>
            </a:r>
          </a:p>
          <a:p>
            <a:pPr lvl="3">
              <a:spcBef>
                <a:spcPts val="0"/>
              </a:spcBef>
              <a:buFont typeface="Wingdings" panose="05000000000000000000" pitchFamily="2" charset="2"/>
              <a:buChar char="§"/>
            </a:pPr>
            <a:r>
              <a:rPr lang="en-US" sz="2400" dirty="0" smtClean="0">
                <a:latin typeface="Trebuchet MS" panose="020B0603020202020204" pitchFamily="34" charset="0"/>
              </a:rPr>
              <a:t>Local employers</a:t>
            </a:r>
          </a:p>
          <a:p>
            <a:pPr lvl="3">
              <a:spcBef>
                <a:spcPts val="0"/>
              </a:spcBef>
              <a:buFont typeface="Wingdings" panose="05000000000000000000" pitchFamily="2" charset="2"/>
              <a:buChar char="§"/>
            </a:pPr>
            <a:r>
              <a:rPr lang="en-US" sz="2400" dirty="0" smtClean="0">
                <a:latin typeface="Trebuchet MS" panose="020B0603020202020204" pitchFamily="34" charset="0"/>
              </a:rPr>
              <a:t>University p</a:t>
            </a:r>
            <a:r>
              <a:rPr lang="en-US" sz="2200" dirty="0" smtClean="0">
                <a:latin typeface="Trebuchet MS" panose="020B0603020202020204" pitchFamily="34" charset="0"/>
              </a:rPr>
              <a:t>artners</a:t>
            </a:r>
          </a:p>
          <a:p>
            <a:pPr>
              <a:spcBef>
                <a:spcPts val="600"/>
              </a:spcBef>
            </a:pPr>
            <a:endParaRPr lang="en-US" dirty="0">
              <a:latin typeface="Trebuchet MS" panose="020B0603020202020204" pitchFamily="34" charset="0"/>
            </a:endParaRPr>
          </a:p>
        </p:txBody>
      </p:sp>
    </p:spTree>
    <p:extLst>
      <p:ext uri="{BB962C8B-B14F-4D97-AF65-F5344CB8AC3E}">
        <p14:creationId xmlns:p14="http://schemas.microsoft.com/office/powerpoint/2010/main" val="2333336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08" y="389562"/>
            <a:ext cx="8948791" cy="771418"/>
          </a:xfrm>
        </p:spPr>
        <p:txBody>
          <a:bodyPr>
            <a:normAutofit/>
          </a:bodyPr>
          <a:lstStyle/>
          <a:p>
            <a:pPr algn="ctr"/>
            <a:r>
              <a:rPr lang="en-US" sz="3200" b="1" dirty="0" smtClean="0">
                <a:latin typeface="Trebuchet MS" panose="020B0603020202020204" pitchFamily="34" charset="0"/>
                <a:cs typeface="Times New Roman" panose="02020603050405020304" pitchFamily="18" charset="0"/>
              </a:rPr>
              <a:t>Five Design </a:t>
            </a:r>
            <a:r>
              <a:rPr lang="en-US" sz="3200" b="1" dirty="0">
                <a:latin typeface="Trebuchet MS" panose="020B0603020202020204" pitchFamily="34" charset="0"/>
                <a:cs typeface="Times New Roman" panose="02020603050405020304" pitchFamily="18" charset="0"/>
              </a:rPr>
              <a:t>Principles </a:t>
            </a:r>
            <a:r>
              <a:rPr lang="en-US" sz="3200" b="1" dirty="0" smtClean="0">
                <a:latin typeface="Trebuchet MS" panose="020B0603020202020204" pitchFamily="34" charset="0"/>
                <a:cs typeface="Times New Roman" panose="02020603050405020304" pitchFamily="18" charset="0"/>
              </a:rPr>
              <a:t>for Program </a:t>
            </a:r>
            <a:r>
              <a:rPr lang="en-US" sz="3200" b="1" dirty="0">
                <a:latin typeface="Trebuchet MS" panose="020B0603020202020204" pitchFamily="34" charset="0"/>
                <a:cs typeface="Times New Roman" panose="02020603050405020304" pitchFamily="18" charset="0"/>
              </a:rPr>
              <a:t>Mapping</a:t>
            </a:r>
          </a:p>
        </p:txBody>
      </p:sp>
      <p:sp>
        <p:nvSpPr>
          <p:cNvPr id="7" name="Content Placeholder 6"/>
          <p:cNvSpPr>
            <a:spLocks noGrp="1"/>
          </p:cNvSpPr>
          <p:nvPr>
            <p:ph idx="1"/>
          </p:nvPr>
        </p:nvSpPr>
        <p:spPr>
          <a:xfrm>
            <a:off x="298938" y="1160980"/>
            <a:ext cx="8229600" cy="5239820"/>
          </a:xfrm>
        </p:spPr>
        <p:txBody>
          <a:bodyPr/>
          <a:lstStyle/>
          <a:p>
            <a:pPr marL="514350" indent="-514350">
              <a:buFont typeface="+mj-lt"/>
              <a:buAutoNum type="arabicPeriod" startAt="5"/>
            </a:pPr>
            <a:r>
              <a:rPr lang="en-US" sz="2800" dirty="0">
                <a:latin typeface="Trebuchet MS" panose="020B0603020202020204" pitchFamily="34" charset="0"/>
              </a:rPr>
              <a:t>Align faculty ideal with student reality</a:t>
            </a:r>
          </a:p>
          <a:p>
            <a:pPr lvl="2">
              <a:buFont typeface="Wingdings" panose="05000000000000000000" pitchFamily="2" charset="2"/>
              <a:buChar char="v"/>
            </a:pPr>
            <a:r>
              <a:rPr lang="en-US" sz="2400" dirty="0" smtClean="0"/>
              <a:t>How </a:t>
            </a:r>
            <a:r>
              <a:rPr lang="en-US" sz="2400" dirty="0"/>
              <a:t>many students </a:t>
            </a:r>
            <a:r>
              <a:rPr lang="en-US" sz="2400" dirty="0" smtClean="0"/>
              <a:t>actually followed </a:t>
            </a:r>
            <a:r>
              <a:rPr lang="en-US" sz="2400" dirty="0"/>
              <a:t>the </a:t>
            </a:r>
            <a:r>
              <a:rPr lang="en-US" sz="2400" dirty="0" smtClean="0"/>
              <a:t>map?</a:t>
            </a:r>
            <a:endParaRPr lang="en-US" sz="2400" dirty="0"/>
          </a:p>
          <a:p>
            <a:pPr lvl="2">
              <a:buFont typeface="Wingdings" panose="05000000000000000000" pitchFamily="2" charset="2"/>
              <a:buChar char="v"/>
            </a:pPr>
            <a:r>
              <a:rPr lang="en-US" sz="2400" dirty="0"/>
              <a:t>If they didn’t follow the map, were there common bottlenecks or stepping-off </a:t>
            </a:r>
            <a:r>
              <a:rPr lang="en-US" sz="2400" dirty="0" smtClean="0"/>
              <a:t>points?</a:t>
            </a:r>
          </a:p>
          <a:p>
            <a:pPr lvl="2">
              <a:buFont typeface="Wingdings" panose="05000000000000000000" pitchFamily="2" charset="2"/>
              <a:buChar char="v"/>
            </a:pPr>
            <a:r>
              <a:rPr lang="en-US" sz="2400" dirty="0" smtClean="0"/>
              <a:t>What process do you have in place to make changes?</a:t>
            </a:r>
            <a:endParaRPr lang="en-US" sz="2400" dirty="0"/>
          </a:p>
          <a:p>
            <a:endParaRPr lang="en-US" dirty="0"/>
          </a:p>
        </p:txBody>
      </p:sp>
    </p:spTree>
    <p:extLst>
      <p:ext uri="{BB962C8B-B14F-4D97-AF65-F5344CB8AC3E}">
        <p14:creationId xmlns:p14="http://schemas.microsoft.com/office/powerpoint/2010/main" val="2516741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870" y="325316"/>
            <a:ext cx="8316930" cy="791308"/>
          </a:xfrm>
        </p:spPr>
        <p:txBody>
          <a:bodyPr>
            <a:normAutofit/>
          </a:bodyPr>
          <a:lstStyle/>
          <a:p>
            <a:r>
              <a:rPr lang="en-US" sz="3200" b="1" dirty="0" smtClean="0">
                <a:latin typeface="Trebuchet MS" panose="020B0603020202020204" pitchFamily="34" charset="0"/>
                <a:cs typeface="Times New Roman" panose="02020603050405020304" pitchFamily="18" charset="0"/>
              </a:rPr>
              <a:t>Key Considerations</a:t>
            </a:r>
            <a:endParaRPr lang="en-US" sz="3200" b="1" dirty="0">
              <a:latin typeface="Trebuchet MS" panose="020B0603020202020204" pitchFamily="34" charset="0"/>
            </a:endParaRPr>
          </a:p>
        </p:txBody>
      </p:sp>
      <p:sp>
        <p:nvSpPr>
          <p:cNvPr id="3" name="Content Placeholder 2"/>
          <p:cNvSpPr>
            <a:spLocks noGrp="1"/>
          </p:cNvSpPr>
          <p:nvPr>
            <p:ph idx="1"/>
          </p:nvPr>
        </p:nvSpPr>
        <p:spPr>
          <a:xfrm>
            <a:off x="219610" y="1116327"/>
            <a:ext cx="8229600" cy="4876800"/>
          </a:xfrm>
        </p:spPr>
        <p:txBody>
          <a:bodyPr/>
          <a:lstStyle/>
          <a:p>
            <a:pPr>
              <a:buFont typeface="Wingdings" panose="05000000000000000000" pitchFamily="2" charset="2"/>
              <a:buChar char="v"/>
            </a:pPr>
            <a:r>
              <a:rPr lang="en-US" dirty="0" smtClean="0"/>
              <a:t>Maximize </a:t>
            </a:r>
            <a:r>
              <a:rPr lang="en-US" dirty="0"/>
              <a:t>the use of “stackable” </a:t>
            </a:r>
            <a:r>
              <a:rPr lang="en-US" dirty="0" smtClean="0"/>
              <a:t>certifications</a:t>
            </a:r>
            <a:endParaRPr lang="en-US" dirty="0"/>
          </a:p>
          <a:p>
            <a:pPr>
              <a:buFont typeface="Wingdings" panose="05000000000000000000" pitchFamily="2" charset="2"/>
              <a:buChar char="v"/>
            </a:pPr>
            <a:r>
              <a:rPr lang="en-US" dirty="0" smtClean="0"/>
              <a:t>Where applicable, develop </a:t>
            </a:r>
            <a:r>
              <a:rPr lang="en-US" dirty="0"/>
              <a:t>“bridges</a:t>
            </a:r>
            <a:r>
              <a:rPr lang="en-US" dirty="0" smtClean="0"/>
              <a:t>” </a:t>
            </a:r>
            <a:r>
              <a:rPr lang="en-US" dirty="0"/>
              <a:t>to facilitate movement between </a:t>
            </a:r>
            <a:r>
              <a:rPr lang="en-US" dirty="0" smtClean="0"/>
              <a:t>programs</a:t>
            </a:r>
          </a:p>
          <a:p>
            <a:pPr lvl="1"/>
            <a:r>
              <a:rPr lang="en-US" dirty="0"/>
              <a:t>e</a:t>
            </a:r>
            <a:r>
              <a:rPr lang="en-US" dirty="0" smtClean="0"/>
              <a:t>.g. c</a:t>
            </a:r>
            <a:r>
              <a:rPr lang="en-US" dirty="0" smtClean="0"/>
              <a:t>ommon </a:t>
            </a:r>
            <a:r>
              <a:rPr lang="en-US" dirty="0" smtClean="0"/>
              <a:t>core courses for programs in related </a:t>
            </a:r>
            <a:r>
              <a:rPr lang="en-US" dirty="0" smtClean="0"/>
              <a:t>disciplines</a:t>
            </a:r>
          </a:p>
          <a:p>
            <a:pPr>
              <a:buFont typeface="Wingdings" panose="05000000000000000000" pitchFamily="2" charset="2"/>
              <a:buChar char="v"/>
            </a:pPr>
            <a:r>
              <a:rPr lang="en-US" dirty="0" smtClean="0"/>
              <a:t>Encourage exploration and innovation!</a:t>
            </a: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023332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38" y="533400"/>
            <a:ext cx="8542962" cy="990600"/>
          </a:xfrm>
        </p:spPr>
        <p:txBody>
          <a:bodyPr>
            <a:normAutofit/>
          </a:bodyPr>
          <a:lstStyle/>
          <a:p>
            <a:pPr algn="ctr"/>
            <a:r>
              <a:rPr lang="en-US" sz="3200" b="1" dirty="0" smtClean="0">
                <a:latin typeface="Trebuchet MS" panose="020B0603020202020204" pitchFamily="34" charset="0"/>
                <a:cs typeface="Times New Roman" panose="02020603050405020304" pitchFamily="18" charset="0"/>
              </a:rPr>
              <a:t>Tough Questions - Scheduling</a:t>
            </a:r>
            <a:endParaRPr lang="en-US" sz="3200" b="1" dirty="0">
              <a:latin typeface="Trebuchet MS" panose="020B0603020202020204" pitchFamily="34" charset="0"/>
            </a:endParaRPr>
          </a:p>
        </p:txBody>
      </p:sp>
      <p:sp>
        <p:nvSpPr>
          <p:cNvPr id="3" name="Content Placeholder 2"/>
          <p:cNvSpPr>
            <a:spLocks noGrp="1"/>
          </p:cNvSpPr>
          <p:nvPr>
            <p:ph idx="1"/>
          </p:nvPr>
        </p:nvSpPr>
        <p:spPr>
          <a:xfrm>
            <a:off x="333909" y="1415265"/>
            <a:ext cx="8471043" cy="4876800"/>
          </a:xfrm>
        </p:spPr>
        <p:txBody>
          <a:bodyPr>
            <a:normAutofit/>
          </a:bodyPr>
          <a:lstStyle/>
          <a:p>
            <a:pPr>
              <a:buFont typeface="Wingdings" panose="05000000000000000000" pitchFamily="2" charset="2"/>
              <a:buChar char="v"/>
            </a:pPr>
            <a:r>
              <a:rPr lang="en-US" dirty="0" smtClean="0">
                <a:latin typeface="Trebuchet MS" panose="020B0603020202020204" pitchFamily="34" charset="0"/>
              </a:rPr>
              <a:t>Effective course sequencing requires that courses be scheduled on days/times that allow students to follow the map</a:t>
            </a:r>
          </a:p>
          <a:p>
            <a:pPr lvl="1">
              <a:buFont typeface="Wingdings" panose="05000000000000000000" pitchFamily="2" charset="2"/>
              <a:buChar char="§"/>
            </a:pPr>
            <a:r>
              <a:rPr lang="en-US" sz="2400" dirty="0" smtClean="0">
                <a:latin typeface="Trebuchet MS" panose="020B0603020202020204" pitchFamily="34" charset="0"/>
              </a:rPr>
              <a:t>So… who bites the bullet on scheduling</a:t>
            </a:r>
            <a:r>
              <a:rPr lang="en-US" sz="2400" dirty="0" smtClean="0">
                <a:latin typeface="Trebuchet MS" panose="020B0603020202020204" pitchFamily="34" charset="0"/>
              </a:rPr>
              <a:t>?</a:t>
            </a:r>
          </a:p>
          <a:p>
            <a:pPr lvl="1">
              <a:buFont typeface="Wingdings" panose="05000000000000000000" pitchFamily="2" charset="2"/>
              <a:buChar char="§"/>
            </a:pPr>
            <a:r>
              <a:rPr lang="en-US" sz="2400" dirty="0" smtClean="0">
                <a:latin typeface="Trebuchet MS" panose="020B0603020202020204" pitchFamily="34" charset="0"/>
              </a:rPr>
              <a:t>How do you plan to have this discussion at your college?</a:t>
            </a:r>
            <a:endParaRPr lang="en-US" sz="2400" dirty="0" smtClean="0">
              <a:latin typeface="Trebuchet MS" panose="020B0603020202020204" pitchFamily="34" charset="0"/>
            </a:endParaRPr>
          </a:p>
          <a:p>
            <a:pPr marL="0" indent="0">
              <a:buNone/>
            </a:pPr>
            <a:endParaRPr lang="en-US" dirty="0" smtClean="0">
              <a:latin typeface="Trebuchet MS" panose="020B0603020202020204" pitchFamily="34" charset="0"/>
            </a:endParaRPr>
          </a:p>
          <a:p>
            <a:pPr marL="0" indent="0">
              <a:buNone/>
            </a:pPr>
            <a:endParaRPr lang="en-US" dirty="0">
              <a:latin typeface="Trebuchet MS" panose="020B0603020202020204" pitchFamily="34" charset="0"/>
            </a:endParaRPr>
          </a:p>
          <a:p>
            <a:pPr marL="0" indent="0">
              <a:buNone/>
            </a:pPr>
            <a:endParaRPr lang="en-US" dirty="0" smtClean="0">
              <a:latin typeface="Trebuchet MS" panose="020B0603020202020204" pitchFamily="34" charset="0"/>
            </a:endParaRPr>
          </a:p>
        </p:txBody>
      </p:sp>
    </p:spTree>
    <p:extLst>
      <p:ext uri="{BB962C8B-B14F-4D97-AF65-F5344CB8AC3E}">
        <p14:creationId xmlns:p14="http://schemas.microsoft.com/office/powerpoint/2010/main" val="2328228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38" y="423809"/>
            <a:ext cx="8542962" cy="706348"/>
          </a:xfrm>
        </p:spPr>
        <p:txBody>
          <a:bodyPr>
            <a:normAutofit/>
          </a:bodyPr>
          <a:lstStyle/>
          <a:p>
            <a:pPr algn="ctr"/>
            <a:r>
              <a:rPr lang="en-US" sz="3200" b="1" dirty="0" smtClean="0">
                <a:latin typeface="Trebuchet MS" panose="020B0603020202020204" pitchFamily="34" charset="0"/>
                <a:cs typeface="Times New Roman" panose="02020603050405020304" pitchFamily="18" charset="0"/>
              </a:rPr>
              <a:t>Tough Questions – Part-time Students</a:t>
            </a:r>
            <a:endParaRPr lang="en-US" sz="3200" b="1" dirty="0">
              <a:latin typeface="Trebuchet MS" panose="020B0603020202020204" pitchFamily="34" charset="0"/>
            </a:endParaRPr>
          </a:p>
        </p:txBody>
      </p:sp>
      <p:sp>
        <p:nvSpPr>
          <p:cNvPr id="3" name="Content Placeholder 2"/>
          <p:cNvSpPr>
            <a:spLocks noGrp="1"/>
          </p:cNvSpPr>
          <p:nvPr>
            <p:ph idx="1"/>
          </p:nvPr>
        </p:nvSpPr>
        <p:spPr>
          <a:xfrm>
            <a:off x="333910" y="1291975"/>
            <a:ext cx="8229600" cy="4876800"/>
          </a:xfrm>
        </p:spPr>
        <p:txBody>
          <a:bodyPr>
            <a:normAutofit/>
          </a:bodyPr>
          <a:lstStyle/>
          <a:p>
            <a:r>
              <a:rPr lang="en-US" dirty="0">
                <a:latin typeface="Trebuchet MS" panose="020B0603020202020204" pitchFamily="34" charset="0"/>
              </a:rPr>
              <a:t>Most program maps are designed for full-time </a:t>
            </a:r>
            <a:r>
              <a:rPr lang="en-US" dirty="0" smtClean="0">
                <a:latin typeface="Trebuchet MS" panose="020B0603020202020204" pitchFamily="34" charset="0"/>
              </a:rPr>
              <a:t>students </a:t>
            </a:r>
          </a:p>
          <a:p>
            <a:pPr lvl="1"/>
            <a:r>
              <a:rPr lang="en-US" b="1" dirty="0" smtClean="0">
                <a:latin typeface="Trebuchet MS" panose="020B0603020202020204" pitchFamily="34" charset="0"/>
              </a:rPr>
              <a:t>but 60-70% of </a:t>
            </a:r>
            <a:r>
              <a:rPr lang="en-US" b="1" dirty="0">
                <a:latin typeface="Trebuchet MS" panose="020B0603020202020204" pitchFamily="34" charset="0"/>
              </a:rPr>
              <a:t>our </a:t>
            </a:r>
            <a:r>
              <a:rPr lang="en-US" b="1" dirty="0" smtClean="0">
                <a:latin typeface="Trebuchet MS" panose="020B0603020202020204" pitchFamily="34" charset="0"/>
              </a:rPr>
              <a:t>students are part-time students</a:t>
            </a:r>
          </a:p>
          <a:p>
            <a:pPr lvl="1"/>
            <a:r>
              <a:rPr lang="en-US" dirty="0" smtClean="0">
                <a:latin typeface="Trebuchet MS" panose="020B0603020202020204" pitchFamily="34" charset="0"/>
              </a:rPr>
              <a:t>Prior to 2017 weren’t even included in federal reporting (e.g. IPEDS)</a:t>
            </a:r>
          </a:p>
          <a:p>
            <a:pPr lvl="1"/>
            <a:r>
              <a:rPr lang="en-US" dirty="0" smtClean="0">
                <a:latin typeface="Trebuchet MS" panose="020B0603020202020204" pitchFamily="34" charset="0"/>
              </a:rPr>
              <a:t>Removing college-level barriers to enrollment is not sufficient</a:t>
            </a:r>
          </a:p>
          <a:p>
            <a:pPr lvl="1"/>
            <a:r>
              <a:rPr lang="en-US" dirty="0" smtClean="0">
                <a:latin typeface="Trebuchet MS" panose="020B0603020202020204" pitchFamily="34" charset="0"/>
              </a:rPr>
              <a:t>To close equity gaps, we must serve our students where we find them</a:t>
            </a:r>
            <a:endParaRPr lang="en-US" dirty="0">
              <a:latin typeface="Trebuchet MS" panose="020B0603020202020204" pitchFamily="34" charset="0"/>
            </a:endParaRPr>
          </a:p>
          <a:p>
            <a:r>
              <a:rPr lang="en-US" dirty="0">
                <a:latin typeface="Trebuchet MS" panose="020B0603020202020204" pitchFamily="34" charset="0"/>
              </a:rPr>
              <a:t>Could benefit most from program maps and course sequencing that maximizes their limited time</a:t>
            </a:r>
          </a:p>
          <a:p>
            <a:r>
              <a:rPr lang="en-US" dirty="0" smtClean="0">
                <a:latin typeface="Trebuchet MS" panose="020B0603020202020204" pitchFamily="34" charset="0"/>
              </a:rPr>
              <a:t>Program </a:t>
            </a:r>
            <a:r>
              <a:rPr lang="en-US" dirty="0">
                <a:latin typeface="Trebuchet MS" panose="020B0603020202020204" pitchFamily="34" charset="0"/>
              </a:rPr>
              <a:t>maps need to be developed </a:t>
            </a:r>
            <a:r>
              <a:rPr lang="en-US" dirty="0" smtClean="0">
                <a:latin typeface="Trebuchet MS" panose="020B0603020202020204" pitchFamily="34" charset="0"/>
              </a:rPr>
              <a:t>specifically for </a:t>
            </a:r>
            <a:r>
              <a:rPr lang="en-US" dirty="0">
                <a:latin typeface="Trebuchet MS" panose="020B0603020202020204" pitchFamily="34" charset="0"/>
              </a:rPr>
              <a:t>the part-time </a:t>
            </a:r>
            <a:r>
              <a:rPr lang="en-US" dirty="0" smtClean="0">
                <a:latin typeface="Trebuchet MS" panose="020B0603020202020204" pitchFamily="34" charset="0"/>
              </a:rPr>
              <a:t>student</a:t>
            </a:r>
          </a:p>
          <a:p>
            <a:pPr lvl="1"/>
            <a:r>
              <a:rPr lang="en-US" dirty="0" smtClean="0">
                <a:latin typeface="Trebuchet MS" panose="020B0603020202020204" pitchFamily="34" charset="0"/>
              </a:rPr>
              <a:t>Targeted course sequencing</a:t>
            </a:r>
          </a:p>
          <a:p>
            <a:pPr lvl="1"/>
            <a:r>
              <a:rPr lang="en-US" dirty="0" smtClean="0">
                <a:latin typeface="Trebuchet MS" panose="020B0603020202020204" pitchFamily="34" charset="0"/>
              </a:rPr>
              <a:t>Advising specific to their needs</a:t>
            </a:r>
            <a:endParaRPr lang="en-US" dirty="0">
              <a:latin typeface="Trebuchet MS" panose="020B0603020202020204" pitchFamily="34" charset="0"/>
            </a:endParaRPr>
          </a:p>
          <a:p>
            <a:pPr marL="0" indent="0">
              <a:buNone/>
            </a:pPr>
            <a:endParaRPr lang="en-US" dirty="0" smtClean="0">
              <a:latin typeface="Trebuchet MS" panose="020B0603020202020204" pitchFamily="34" charset="0"/>
            </a:endParaRPr>
          </a:p>
          <a:p>
            <a:pPr marL="0" indent="0">
              <a:buNone/>
            </a:pPr>
            <a:endParaRPr lang="en-US" dirty="0">
              <a:latin typeface="Trebuchet MS" panose="020B0603020202020204" pitchFamily="34" charset="0"/>
            </a:endParaRPr>
          </a:p>
          <a:p>
            <a:pPr marL="0" indent="0">
              <a:buNone/>
            </a:pPr>
            <a:endParaRPr lang="en-US" dirty="0" smtClean="0">
              <a:latin typeface="Trebuchet MS" panose="020B0603020202020204" pitchFamily="34" charset="0"/>
            </a:endParaRPr>
          </a:p>
        </p:txBody>
      </p:sp>
    </p:spTree>
    <p:extLst>
      <p:ext uri="{BB962C8B-B14F-4D97-AF65-F5344CB8AC3E}">
        <p14:creationId xmlns:p14="http://schemas.microsoft.com/office/powerpoint/2010/main" val="4246972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38" y="533400"/>
            <a:ext cx="8542962" cy="990600"/>
          </a:xfrm>
        </p:spPr>
        <p:txBody>
          <a:bodyPr>
            <a:normAutofit/>
          </a:bodyPr>
          <a:lstStyle/>
          <a:p>
            <a:pPr algn="ctr"/>
            <a:r>
              <a:rPr lang="en-US" sz="3200" b="1" dirty="0" smtClean="0">
                <a:latin typeface="Trebuchet MS" panose="020B0603020202020204" pitchFamily="34" charset="0"/>
                <a:cs typeface="Times New Roman" panose="02020603050405020304" pitchFamily="18" charset="0"/>
              </a:rPr>
              <a:t>Where does curriculum fit into all this?</a:t>
            </a:r>
            <a:endParaRPr lang="en-US" sz="3200" b="1" dirty="0">
              <a:latin typeface="Trebuchet MS" panose="020B0603020202020204" pitchFamily="34" charset="0"/>
            </a:endParaRPr>
          </a:p>
        </p:txBody>
      </p:sp>
      <p:sp>
        <p:nvSpPr>
          <p:cNvPr id="3" name="Content Placeholder 2"/>
          <p:cNvSpPr>
            <a:spLocks noGrp="1"/>
          </p:cNvSpPr>
          <p:nvPr>
            <p:ph idx="1"/>
          </p:nvPr>
        </p:nvSpPr>
        <p:spPr>
          <a:xfrm>
            <a:off x="333910" y="1415265"/>
            <a:ext cx="8229600" cy="4876800"/>
          </a:xfrm>
        </p:spPr>
        <p:txBody>
          <a:bodyPr>
            <a:normAutofit/>
          </a:bodyPr>
          <a:lstStyle/>
          <a:p>
            <a:pPr>
              <a:buFont typeface="Wingdings" panose="05000000000000000000" pitchFamily="2" charset="2"/>
              <a:buChar char="v"/>
            </a:pPr>
            <a:r>
              <a:rPr lang="en-US" dirty="0" smtClean="0">
                <a:latin typeface="Trebuchet MS" panose="020B0603020202020204" pitchFamily="34" charset="0"/>
              </a:rPr>
              <a:t>Everywhere!</a:t>
            </a:r>
          </a:p>
          <a:p>
            <a:pPr>
              <a:buFont typeface="Wingdings" panose="05000000000000000000" pitchFamily="2" charset="2"/>
              <a:buChar char="v"/>
            </a:pPr>
            <a:r>
              <a:rPr lang="en-US" dirty="0" smtClean="0">
                <a:latin typeface="Trebuchet MS" panose="020B0603020202020204" pitchFamily="34" charset="0"/>
              </a:rPr>
              <a:t>The curriculum committee is the one group that is probably going to know more about what everybody else is doing</a:t>
            </a:r>
          </a:p>
          <a:p>
            <a:pPr>
              <a:buFont typeface="Wingdings" panose="05000000000000000000" pitchFamily="2" charset="2"/>
              <a:buChar char="v"/>
            </a:pPr>
            <a:r>
              <a:rPr lang="en-US" dirty="0" smtClean="0">
                <a:latin typeface="Trebuchet MS" panose="020B0603020202020204" pitchFamily="34" charset="0"/>
              </a:rPr>
              <a:t>New courses and revisions of existing courses will require expertise </a:t>
            </a:r>
          </a:p>
          <a:p>
            <a:pPr lvl="1">
              <a:buFont typeface="Wingdings" panose="05000000000000000000" pitchFamily="2" charset="2"/>
              <a:buChar char="§"/>
            </a:pPr>
            <a:r>
              <a:rPr lang="en-US" sz="2400" dirty="0" smtClean="0">
                <a:latin typeface="Trebuchet MS" panose="020B0603020202020204" pitchFamily="34" charset="0"/>
              </a:rPr>
              <a:t>Changes to prerequisites, addition of supplemental instruction, etc.</a:t>
            </a:r>
          </a:p>
          <a:p>
            <a:pPr>
              <a:buFont typeface="Wingdings" panose="05000000000000000000" pitchFamily="2" charset="2"/>
              <a:buChar char="v"/>
            </a:pPr>
            <a:r>
              <a:rPr lang="en-US" dirty="0" smtClean="0">
                <a:latin typeface="Trebuchet MS" panose="020B0603020202020204" pitchFamily="34" charset="0"/>
              </a:rPr>
              <a:t>Coordination with articulation</a:t>
            </a:r>
          </a:p>
          <a:p>
            <a:pPr>
              <a:buFont typeface="Wingdings" panose="05000000000000000000" pitchFamily="2" charset="2"/>
              <a:buChar char="v"/>
            </a:pPr>
            <a:r>
              <a:rPr lang="en-US" dirty="0" smtClean="0">
                <a:latin typeface="Trebuchet MS" panose="020B0603020202020204" pitchFamily="34" charset="0"/>
              </a:rPr>
              <a:t>Coordination/liaison with Senate, instructional support office, local governing board</a:t>
            </a:r>
          </a:p>
          <a:p>
            <a:endParaRPr lang="en-US" dirty="0">
              <a:latin typeface="Trebuchet MS" panose="020B0603020202020204" pitchFamily="34" charset="0"/>
            </a:endParaRPr>
          </a:p>
          <a:p>
            <a:pPr marL="0" indent="0">
              <a:buNone/>
            </a:pPr>
            <a:endParaRPr lang="en-US" dirty="0" smtClean="0">
              <a:latin typeface="Trebuchet MS" panose="020B0603020202020204" pitchFamily="34" charset="0"/>
            </a:endParaRPr>
          </a:p>
          <a:p>
            <a:pPr marL="0" indent="0">
              <a:buNone/>
            </a:pPr>
            <a:endParaRPr lang="en-US" dirty="0">
              <a:latin typeface="Trebuchet MS" panose="020B0603020202020204" pitchFamily="34" charset="0"/>
            </a:endParaRPr>
          </a:p>
          <a:p>
            <a:pPr marL="0" indent="0">
              <a:buNone/>
            </a:pPr>
            <a:endParaRPr lang="en-US" dirty="0" smtClean="0">
              <a:latin typeface="Trebuchet MS" panose="020B0603020202020204" pitchFamily="34" charset="0"/>
            </a:endParaRPr>
          </a:p>
        </p:txBody>
      </p:sp>
    </p:spTree>
    <p:extLst>
      <p:ext uri="{BB962C8B-B14F-4D97-AF65-F5344CB8AC3E}">
        <p14:creationId xmlns:p14="http://schemas.microsoft.com/office/powerpoint/2010/main" val="2499286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The 10+1 and Guided Pathways</a:t>
            </a:r>
          </a:p>
        </p:txBody>
      </p:sp>
      <p:graphicFrame>
        <p:nvGraphicFramePr>
          <p:cNvPr id="4" name="Content Placeholder 3"/>
          <p:cNvGraphicFramePr>
            <a:graphicFrameLocks noGrp="1"/>
          </p:cNvGraphicFramePr>
          <p:nvPr>
            <p:ph idx="1"/>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242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hlinkClick r:id="rId2"/>
              </a:rPr>
              <a:t>https://www.caguidedpathways.org/resources</a:t>
            </a:r>
            <a:r>
              <a:rPr lang="en-US" dirty="0" smtClean="0">
                <a:hlinkClick r:id="rId2"/>
              </a:rPr>
              <a:t>/</a:t>
            </a:r>
            <a:endParaRPr lang="en-US" dirty="0" smtClean="0"/>
          </a:p>
          <a:p>
            <a:pPr>
              <a:buFont typeface="Wingdings" panose="05000000000000000000" pitchFamily="2" charset="2"/>
              <a:buChar char="v"/>
            </a:pPr>
            <a:r>
              <a:rPr lang="en-US" dirty="0"/>
              <a:t>https://</a:t>
            </a:r>
            <a:r>
              <a:rPr lang="en-US" dirty="0" smtClean="0"/>
              <a:t>aacu.org/diversitydemocracy/2017/fall/bailey</a:t>
            </a:r>
            <a:endParaRPr lang="en-US" dirty="0"/>
          </a:p>
          <a:p>
            <a:pPr>
              <a:buFont typeface="Wingdings" panose="05000000000000000000" pitchFamily="2" charset="2"/>
              <a:buChar char="v"/>
            </a:pPr>
            <a:r>
              <a:rPr lang="en-US" dirty="0" smtClean="0"/>
              <a:t>Data and Suggestions for Part-time students </a:t>
            </a:r>
          </a:p>
          <a:p>
            <a:pPr lvl="1">
              <a:buFont typeface="Wingdings" panose="05000000000000000000" pitchFamily="2" charset="2"/>
              <a:buChar char="§"/>
            </a:pPr>
            <a:r>
              <a:rPr lang="en-US" dirty="0" smtClean="0"/>
              <a:t>https</a:t>
            </a:r>
            <a:r>
              <a:rPr lang="en-US" dirty="0"/>
              <a:t>://go.civitaslearning.com/community-insights</a:t>
            </a:r>
            <a:endParaRPr lang="en-US" dirty="0" smtClean="0"/>
          </a:p>
          <a:p>
            <a:pPr lvl="1">
              <a:buFont typeface="Wingdings" panose="05000000000000000000" pitchFamily="2" charset="2"/>
              <a:buChar char="§"/>
            </a:pPr>
            <a:r>
              <a:rPr lang="en-US" dirty="0"/>
              <a:t>https://www.insidehighered.com/views/2018/04/30/helping-part-time-students-complete-college-opinion</a:t>
            </a:r>
          </a:p>
          <a:p>
            <a:endParaRPr lang="en-US" dirty="0" smtClean="0"/>
          </a:p>
        </p:txBody>
      </p:sp>
    </p:spTree>
    <p:extLst>
      <p:ext uri="{BB962C8B-B14F-4D97-AF65-F5344CB8AC3E}">
        <p14:creationId xmlns:p14="http://schemas.microsoft.com/office/powerpoint/2010/main" val="801993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Thank you!</a:t>
            </a:r>
            <a:endParaRPr lang="en-US" dirty="0"/>
          </a:p>
        </p:txBody>
      </p:sp>
      <p:sp>
        <p:nvSpPr>
          <p:cNvPr id="3" name="Subtitle 2"/>
          <p:cNvSpPr>
            <a:spLocks noGrp="1"/>
          </p:cNvSpPr>
          <p:nvPr>
            <p:ph type="subTitle" idx="1"/>
          </p:nvPr>
        </p:nvSpPr>
        <p:spPr>
          <a:xfrm>
            <a:off x="685800" y="3505200"/>
            <a:ext cx="7568852" cy="2675206"/>
          </a:xfrm>
        </p:spPr>
        <p:txBody>
          <a:bodyPr>
            <a:normAutofit/>
          </a:bodyPr>
          <a:lstStyle/>
          <a:p>
            <a:r>
              <a:rPr lang="en-US" dirty="0" smtClean="0"/>
              <a:t>Daniel Keller</a:t>
            </a:r>
          </a:p>
          <a:p>
            <a:r>
              <a:rPr lang="en-US" dirty="0" smtClean="0"/>
              <a:t>Thais Winsome</a:t>
            </a:r>
            <a:endParaRPr lang="en-US" dirty="0"/>
          </a:p>
          <a:p>
            <a:r>
              <a:rPr lang="en-US" dirty="0" smtClean="0">
                <a:hlinkClick r:id="rId2"/>
              </a:rPr>
              <a:t>info@asccc.org</a:t>
            </a:r>
            <a:endParaRPr lang="en-US" dirty="0" smtClean="0"/>
          </a:p>
          <a:p>
            <a:endParaRPr lang="en-US" dirty="0" smtClean="0"/>
          </a:p>
          <a:p>
            <a:endParaRPr lang="en-US" dirty="0"/>
          </a:p>
        </p:txBody>
      </p:sp>
    </p:spTree>
    <p:extLst>
      <p:ext uri="{BB962C8B-B14F-4D97-AF65-F5344CB8AC3E}">
        <p14:creationId xmlns:p14="http://schemas.microsoft.com/office/powerpoint/2010/main" val="608326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05665"/>
          </a:xfrm>
        </p:spPr>
        <p:txBody>
          <a:bodyPr/>
          <a:lstStyle/>
          <a:p>
            <a:r>
              <a:rPr lang="en-US" b="1" dirty="0" smtClean="0">
                <a:latin typeface="Trebuchet MS" panose="020B0603020202020204" pitchFamily="34" charset="0"/>
              </a:rPr>
              <a:t>Overview</a:t>
            </a:r>
            <a:endParaRPr lang="en-US" b="1" dirty="0">
              <a:latin typeface="Trebuchet MS" panose="020B0603020202020204" pitchFamily="34" charset="0"/>
            </a:endParaRPr>
          </a:p>
        </p:txBody>
      </p:sp>
      <p:sp>
        <p:nvSpPr>
          <p:cNvPr id="3" name="Content Placeholder 2"/>
          <p:cNvSpPr>
            <a:spLocks noGrp="1"/>
          </p:cNvSpPr>
          <p:nvPr>
            <p:ph idx="1"/>
          </p:nvPr>
        </p:nvSpPr>
        <p:spPr>
          <a:xfrm>
            <a:off x="595901" y="1339065"/>
            <a:ext cx="8022905" cy="3315128"/>
          </a:xfrm>
        </p:spPr>
        <p:txBody>
          <a:bodyPr>
            <a:normAutofit fontScale="77500" lnSpcReduction="20000"/>
          </a:bodyPr>
          <a:lstStyle/>
          <a:p>
            <a:pPr>
              <a:lnSpc>
                <a:spcPct val="120000"/>
              </a:lnSpc>
              <a:spcBef>
                <a:spcPts val="600"/>
              </a:spcBef>
              <a:spcAft>
                <a:spcPts val="600"/>
              </a:spcAft>
              <a:buFont typeface="Wingdings" panose="05000000000000000000" pitchFamily="2" charset="2"/>
              <a:buChar char="v"/>
            </a:pPr>
            <a:r>
              <a:rPr lang="en-US" sz="3200" dirty="0" smtClean="0">
                <a:latin typeface="Trebuchet MS" panose="020B0603020202020204" pitchFamily="34" charset="0"/>
              </a:rPr>
              <a:t>What is a Program Map? </a:t>
            </a:r>
          </a:p>
          <a:p>
            <a:pPr>
              <a:lnSpc>
                <a:spcPct val="120000"/>
              </a:lnSpc>
              <a:spcBef>
                <a:spcPts val="600"/>
              </a:spcBef>
              <a:spcAft>
                <a:spcPts val="600"/>
              </a:spcAft>
              <a:buFont typeface="Wingdings" panose="05000000000000000000" pitchFamily="2" charset="2"/>
              <a:buChar char="v"/>
            </a:pPr>
            <a:r>
              <a:rPr lang="en-US" sz="3200" dirty="0" smtClean="0">
                <a:latin typeface="Trebuchet MS" panose="020B0603020202020204" pitchFamily="34" charset="0"/>
              </a:rPr>
              <a:t>How does course sequencing inform the Program Map?</a:t>
            </a:r>
          </a:p>
          <a:p>
            <a:pPr>
              <a:lnSpc>
                <a:spcPct val="120000"/>
              </a:lnSpc>
              <a:spcBef>
                <a:spcPts val="600"/>
              </a:spcBef>
              <a:spcAft>
                <a:spcPts val="600"/>
              </a:spcAft>
              <a:buFont typeface="Wingdings" panose="05000000000000000000" pitchFamily="2" charset="2"/>
              <a:buChar char="v"/>
            </a:pPr>
            <a:r>
              <a:rPr lang="en-US" sz="3200" dirty="0" smtClean="0">
                <a:latin typeface="Trebuchet MS" panose="020B0603020202020204" pitchFamily="34" charset="0"/>
              </a:rPr>
              <a:t>Five Design Principles for Developing Program Maps</a:t>
            </a:r>
          </a:p>
          <a:p>
            <a:pPr>
              <a:lnSpc>
                <a:spcPct val="120000"/>
              </a:lnSpc>
              <a:spcBef>
                <a:spcPts val="600"/>
              </a:spcBef>
              <a:spcAft>
                <a:spcPts val="600"/>
              </a:spcAft>
              <a:buFont typeface="Wingdings" panose="05000000000000000000" pitchFamily="2" charset="2"/>
              <a:buChar char="v"/>
            </a:pPr>
            <a:r>
              <a:rPr lang="en-US" sz="3200" dirty="0" smtClean="0">
                <a:latin typeface="Trebuchet MS" panose="020B0603020202020204" pitchFamily="34" charset="0"/>
              </a:rPr>
              <a:t>The Role of Curriculum</a:t>
            </a:r>
          </a:p>
          <a:p>
            <a:pPr>
              <a:lnSpc>
                <a:spcPct val="120000"/>
              </a:lnSpc>
              <a:spcBef>
                <a:spcPts val="600"/>
              </a:spcBef>
              <a:spcAft>
                <a:spcPts val="600"/>
              </a:spcAft>
              <a:buFont typeface="Wingdings" panose="05000000000000000000" pitchFamily="2" charset="2"/>
              <a:buChar char="v"/>
            </a:pPr>
            <a:r>
              <a:rPr lang="en-US" sz="3200" dirty="0" smtClean="0">
                <a:latin typeface="Trebuchet MS" panose="020B0603020202020204" pitchFamily="34" charset="0"/>
              </a:rPr>
              <a:t>Discussion</a:t>
            </a:r>
            <a:endParaRPr lang="en-US" sz="3200" dirty="0">
              <a:latin typeface="Trebuchet MS" panose="020B0603020202020204" pitchFamily="34" charset="0"/>
            </a:endParaRPr>
          </a:p>
        </p:txBody>
      </p:sp>
    </p:spTree>
    <p:extLst>
      <p:ext uri="{BB962C8B-B14F-4D97-AF65-F5344CB8AC3E}">
        <p14:creationId xmlns:p14="http://schemas.microsoft.com/office/powerpoint/2010/main" val="1866118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007" y="389562"/>
            <a:ext cx="8229600" cy="727061"/>
          </a:xfrm>
        </p:spPr>
        <p:txBody>
          <a:bodyPr>
            <a:normAutofit/>
          </a:bodyPr>
          <a:lstStyle/>
          <a:p>
            <a:pPr algn="ctr"/>
            <a:r>
              <a:rPr lang="en-US" sz="2800" b="1" dirty="0" smtClean="0">
                <a:latin typeface="Trebuchet MS" panose="020B0603020202020204" pitchFamily="34" charset="0"/>
              </a:rPr>
              <a:t>Program Maps Defined</a:t>
            </a:r>
            <a:endParaRPr lang="en-US" sz="2800" b="1" dirty="0">
              <a:latin typeface="Trebuchet MS" panose="020B0603020202020204" pitchFamily="34" charset="0"/>
            </a:endParaRPr>
          </a:p>
        </p:txBody>
      </p:sp>
      <p:sp>
        <p:nvSpPr>
          <p:cNvPr id="4" name="Content Placeholder 3"/>
          <p:cNvSpPr>
            <a:spLocks noGrp="1"/>
          </p:cNvSpPr>
          <p:nvPr>
            <p:ph idx="1"/>
          </p:nvPr>
        </p:nvSpPr>
        <p:spPr>
          <a:xfrm>
            <a:off x="457200" y="1116623"/>
            <a:ext cx="8229600" cy="4876800"/>
          </a:xfrm>
        </p:spPr>
        <p:txBody>
          <a:bodyPr>
            <a:normAutofit fontScale="92500"/>
          </a:bodyPr>
          <a:lstStyle/>
          <a:p>
            <a:pPr>
              <a:spcBef>
                <a:spcPts val="600"/>
              </a:spcBef>
              <a:spcAft>
                <a:spcPts val="600"/>
              </a:spcAft>
              <a:buFont typeface="Wingdings" panose="05000000000000000000" pitchFamily="2" charset="2"/>
              <a:buChar char="v"/>
            </a:pPr>
            <a:r>
              <a:rPr lang="en-US" dirty="0">
                <a:latin typeface="Trebuchet MS" panose="020B0603020202020204" pitchFamily="34" charset="0"/>
              </a:rPr>
              <a:t>Educational program: defined in title 5, section 55000(m) as "</a:t>
            </a:r>
            <a:r>
              <a:rPr lang="en-US" b="1" dirty="0">
                <a:latin typeface="Trebuchet MS" panose="020B0603020202020204" pitchFamily="34" charset="0"/>
              </a:rPr>
              <a:t>an organized sequence of courses </a:t>
            </a:r>
            <a:r>
              <a:rPr lang="en-US" dirty="0">
                <a:latin typeface="Trebuchet MS" panose="020B0603020202020204" pitchFamily="34" charset="0"/>
              </a:rPr>
              <a:t>leading to a defined objective, a degree, a certificate, a diploma, a license, or transfer to another institution of higher education." </a:t>
            </a:r>
          </a:p>
          <a:p>
            <a:pPr>
              <a:spcBef>
                <a:spcPts val="600"/>
              </a:spcBef>
              <a:spcAft>
                <a:spcPts val="600"/>
              </a:spcAft>
              <a:buFont typeface="Wingdings" panose="05000000000000000000" pitchFamily="2" charset="2"/>
              <a:buChar char="v"/>
            </a:pPr>
            <a:r>
              <a:rPr lang="en-US" dirty="0">
                <a:latin typeface="Trebuchet MS" panose="020B0603020202020204" pitchFamily="34" charset="0"/>
              </a:rPr>
              <a:t>Program Map </a:t>
            </a:r>
          </a:p>
          <a:p>
            <a:pPr marL="617220" lvl="2" indent="-342900">
              <a:spcBef>
                <a:spcPts val="0"/>
              </a:spcBef>
              <a:buFont typeface="Wingdings" panose="05000000000000000000" pitchFamily="2" charset="2"/>
              <a:buChar char="§"/>
            </a:pPr>
            <a:r>
              <a:rPr lang="en-US" sz="2200" dirty="0">
                <a:latin typeface="Trebuchet MS" panose="020B0603020202020204" pitchFamily="34" charset="0"/>
              </a:rPr>
              <a:t>A progression of courses to complete the </a:t>
            </a:r>
            <a:r>
              <a:rPr lang="en-US" sz="2200" dirty="0" smtClean="0">
                <a:latin typeface="Trebuchet MS" panose="020B0603020202020204" pitchFamily="34" charset="0"/>
              </a:rPr>
              <a:t>program; may </a:t>
            </a:r>
            <a:r>
              <a:rPr lang="en-US" sz="2200" dirty="0">
                <a:latin typeface="Trebuchet MS" panose="020B0603020202020204" pitchFamily="34" charset="0"/>
              </a:rPr>
              <a:t>be term-by-term or unit </a:t>
            </a:r>
            <a:r>
              <a:rPr lang="en-US" sz="2200" dirty="0" smtClean="0">
                <a:latin typeface="Trebuchet MS" panose="020B0603020202020204" pitchFamily="34" charset="0"/>
              </a:rPr>
              <a:t>based</a:t>
            </a:r>
            <a:endParaRPr lang="en-US" sz="2200" dirty="0">
              <a:latin typeface="Trebuchet MS" panose="020B0603020202020204" pitchFamily="34" charset="0"/>
            </a:endParaRPr>
          </a:p>
          <a:p>
            <a:pPr marL="617220" lvl="2" indent="-342900">
              <a:spcBef>
                <a:spcPts val="0"/>
              </a:spcBef>
              <a:buFont typeface="Wingdings" panose="05000000000000000000" pitchFamily="2" charset="2"/>
              <a:buChar char="§"/>
            </a:pPr>
            <a:r>
              <a:rPr lang="en-US" sz="2200" dirty="0" smtClean="0">
                <a:latin typeface="Trebuchet MS" panose="020B0603020202020204" pitchFamily="34" charset="0"/>
              </a:rPr>
              <a:t>Provides </a:t>
            </a:r>
            <a:r>
              <a:rPr lang="en-US" sz="2200" dirty="0">
                <a:latin typeface="Trebuchet MS" panose="020B0603020202020204" pitchFamily="34" charset="0"/>
              </a:rPr>
              <a:t>a clear understanding of award requirements </a:t>
            </a:r>
          </a:p>
          <a:p>
            <a:pPr marL="617220" lvl="2" indent="-342900">
              <a:spcBef>
                <a:spcPts val="0"/>
              </a:spcBef>
              <a:buFont typeface="Wingdings" panose="05000000000000000000" pitchFamily="2" charset="2"/>
              <a:buChar char="§"/>
            </a:pPr>
            <a:r>
              <a:rPr lang="en-US" sz="2200" dirty="0" smtClean="0">
                <a:latin typeface="Trebuchet MS" panose="020B0603020202020204" pitchFamily="34" charset="0"/>
              </a:rPr>
              <a:t>Serves </a:t>
            </a:r>
            <a:r>
              <a:rPr lang="en-US" sz="2200" dirty="0">
                <a:latin typeface="Trebuchet MS" panose="020B0603020202020204" pitchFamily="34" charset="0"/>
              </a:rPr>
              <a:t>as a planning document to assist students in completing the required courses</a:t>
            </a:r>
          </a:p>
          <a:p>
            <a:pPr>
              <a:spcBef>
                <a:spcPts val="600"/>
              </a:spcBef>
              <a:spcAft>
                <a:spcPts val="600"/>
              </a:spcAft>
              <a:buFont typeface="Wingdings" panose="05000000000000000000" pitchFamily="2" charset="2"/>
              <a:buChar char="v"/>
            </a:pPr>
            <a:r>
              <a:rPr lang="en-US" dirty="0" smtClean="0">
                <a:latin typeface="Trebuchet MS" panose="020B0603020202020204" pitchFamily="34" charset="0"/>
              </a:rPr>
              <a:t>Successful </a:t>
            </a:r>
            <a:r>
              <a:rPr lang="en-US" dirty="0">
                <a:latin typeface="Trebuchet MS" panose="020B0603020202020204" pitchFamily="34" charset="0"/>
              </a:rPr>
              <a:t>program mapping is all about identifying the needs of </a:t>
            </a:r>
            <a:r>
              <a:rPr lang="en-US" b="1" u="sng" dirty="0">
                <a:latin typeface="Trebuchet MS" panose="020B0603020202020204" pitchFamily="34" charset="0"/>
              </a:rPr>
              <a:t>your</a:t>
            </a:r>
            <a:r>
              <a:rPr lang="en-US" dirty="0">
                <a:latin typeface="Trebuchet MS" panose="020B0603020202020204" pitchFamily="34" charset="0"/>
              </a:rPr>
              <a:t> students and </a:t>
            </a:r>
            <a:r>
              <a:rPr lang="en-US" b="1" u="sng" dirty="0">
                <a:latin typeface="Trebuchet MS" panose="020B0603020202020204" pitchFamily="34" charset="0"/>
              </a:rPr>
              <a:t>your</a:t>
            </a:r>
            <a:r>
              <a:rPr lang="en-US" dirty="0">
                <a:latin typeface="Trebuchet MS" panose="020B0603020202020204" pitchFamily="34" charset="0"/>
              </a:rPr>
              <a:t> college and then developing effective maps to meet those needs.</a:t>
            </a:r>
          </a:p>
          <a:p>
            <a:endParaRPr lang="en-US" dirty="0"/>
          </a:p>
        </p:txBody>
      </p:sp>
    </p:spTree>
    <p:extLst>
      <p:ext uri="{BB962C8B-B14F-4D97-AF65-F5344CB8AC3E}">
        <p14:creationId xmlns:p14="http://schemas.microsoft.com/office/powerpoint/2010/main" val="3750995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74" y="369870"/>
            <a:ext cx="8995025" cy="1154130"/>
          </a:xfrm>
        </p:spPr>
        <p:txBody>
          <a:bodyPr>
            <a:normAutofit/>
          </a:bodyPr>
          <a:lstStyle/>
          <a:p>
            <a:r>
              <a:rPr lang="en-US" sz="2800" b="1" dirty="0" smtClean="0">
                <a:latin typeface="Trebuchet MS" panose="020B0603020202020204" pitchFamily="34" charset="0"/>
              </a:rPr>
              <a:t>Program Maps and Course Sequencing form the core of Guided Pathways</a:t>
            </a:r>
            <a:endParaRPr lang="en-US" sz="2800" b="1" dirty="0">
              <a:latin typeface="Trebuchet MS" panose="020B0603020202020204" pitchFamily="34" charset="0"/>
            </a:endParaRPr>
          </a:p>
        </p:txBody>
      </p:sp>
      <p:sp>
        <p:nvSpPr>
          <p:cNvPr id="4" name="Content Placeholder 3"/>
          <p:cNvSpPr>
            <a:spLocks noGrp="1"/>
          </p:cNvSpPr>
          <p:nvPr>
            <p:ph idx="1"/>
          </p:nvPr>
        </p:nvSpPr>
        <p:spPr>
          <a:xfrm>
            <a:off x="148975" y="1524000"/>
            <a:ext cx="4083978" cy="4514636"/>
          </a:xfrm>
        </p:spPr>
        <p:txBody>
          <a:bodyPr/>
          <a:lstStyle/>
          <a:p>
            <a:endParaRPr lang="en-US" dirty="0">
              <a:latin typeface="Trebuchet MS" panose="020B0603020202020204" pitchFamily="34" charset="0"/>
            </a:endParaRP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04818" y="1524000"/>
            <a:ext cx="6986428" cy="5233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688422" cy="990600"/>
          </a:xfrm>
          <a:solidFill>
            <a:schemeClr val="bg1"/>
          </a:solidFill>
        </p:spPr>
        <p:txBody>
          <a:bodyPr>
            <a:normAutofit/>
          </a:bodyPr>
          <a:lstStyle/>
          <a:p>
            <a:r>
              <a:rPr lang="en-US" sz="2800" b="1" dirty="0" smtClean="0">
                <a:latin typeface="Trebuchet MS" panose="020B0603020202020204" pitchFamily="34" charset="0"/>
              </a:rPr>
              <a:t>Sample Program Map</a:t>
            </a:r>
            <a:endParaRPr lang="en-US" sz="2800" b="1" dirty="0">
              <a:latin typeface="Trebuchet MS" panose="020B0603020202020204" pitchFamily="34" charset="0"/>
            </a:endParaRPr>
          </a:p>
        </p:txBody>
      </p:sp>
      <p:sp>
        <p:nvSpPr>
          <p:cNvPr id="4" name="Content Placeholder 3"/>
          <p:cNvSpPr>
            <a:spLocks noGrp="1"/>
          </p:cNvSpPr>
          <p:nvPr>
            <p:ph idx="1"/>
          </p:nvPr>
        </p:nvSpPr>
        <p:spPr>
          <a:xfrm>
            <a:off x="128427" y="891283"/>
            <a:ext cx="3087384" cy="4876800"/>
          </a:xfrm>
        </p:spPr>
        <p:txBody>
          <a:bodyPr/>
          <a:lstStyle/>
          <a:p>
            <a:pPr>
              <a:spcBef>
                <a:spcPts val="600"/>
              </a:spcBef>
              <a:spcAft>
                <a:spcPts val="600"/>
              </a:spcAft>
            </a:pPr>
            <a:r>
              <a:rPr lang="en-US" dirty="0" smtClean="0">
                <a:latin typeface="Trebuchet MS" panose="020B0603020202020204" pitchFamily="34" charset="0"/>
              </a:rPr>
              <a:t>Advising Notes </a:t>
            </a:r>
          </a:p>
          <a:p>
            <a:pPr lvl="1">
              <a:spcBef>
                <a:spcPts val="600"/>
              </a:spcBef>
              <a:spcAft>
                <a:spcPts val="600"/>
              </a:spcAft>
            </a:pPr>
            <a:r>
              <a:rPr lang="en-US" dirty="0" smtClean="0">
                <a:latin typeface="Trebuchet MS" panose="020B0603020202020204" pitchFamily="34" charset="0"/>
              </a:rPr>
              <a:t>clarify elective choices </a:t>
            </a:r>
          </a:p>
          <a:p>
            <a:pPr lvl="1">
              <a:spcBef>
                <a:spcPts val="600"/>
              </a:spcBef>
              <a:spcAft>
                <a:spcPts val="600"/>
              </a:spcAft>
            </a:pPr>
            <a:r>
              <a:rPr lang="en-US" dirty="0" smtClean="0">
                <a:latin typeface="Trebuchet MS" panose="020B0603020202020204" pitchFamily="34" charset="0"/>
              </a:rPr>
              <a:t>Identify milestones</a:t>
            </a:r>
          </a:p>
          <a:p>
            <a:pPr>
              <a:spcBef>
                <a:spcPts val="600"/>
              </a:spcBef>
              <a:spcAft>
                <a:spcPts val="600"/>
              </a:spcAft>
            </a:pPr>
            <a:r>
              <a:rPr lang="en-US" dirty="0" smtClean="0">
                <a:latin typeface="Trebuchet MS" panose="020B0603020202020204" pitchFamily="34" charset="0"/>
              </a:rPr>
              <a:t>Courses needed to achieve certificates and the degree are shown within the program map (C2, C4 and D)</a:t>
            </a:r>
          </a:p>
          <a:p>
            <a:pPr>
              <a:spcBef>
                <a:spcPts val="600"/>
              </a:spcBef>
              <a:spcAft>
                <a:spcPts val="600"/>
              </a:spcAft>
            </a:pPr>
            <a:endParaRPr lang="en-US" dirty="0" smtClean="0">
              <a:latin typeface="Trebuchet MS" panose="020B0603020202020204" pitchFamily="34" charset="0"/>
            </a:endParaRP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val="0"/>
              </a:ext>
            </a:extLst>
          </a:blip>
          <a:srcRect l="4613" t="5392" r="5235" b="4420"/>
          <a:stretch/>
        </p:blipFill>
        <p:spPr>
          <a:xfrm>
            <a:off x="3688422" y="0"/>
            <a:ext cx="5455578" cy="6914044"/>
          </a:xfrm>
          <a:prstGeom prst="rect">
            <a:avLst/>
          </a:prstGeom>
        </p:spPr>
      </p:pic>
      <p:sp>
        <p:nvSpPr>
          <p:cNvPr id="5" name="TextBox 4"/>
          <p:cNvSpPr txBox="1"/>
          <p:nvPr/>
        </p:nvSpPr>
        <p:spPr>
          <a:xfrm>
            <a:off x="184935" y="5871093"/>
            <a:ext cx="3030876" cy="646331"/>
          </a:xfrm>
          <a:prstGeom prst="rect">
            <a:avLst/>
          </a:prstGeom>
          <a:noFill/>
        </p:spPr>
        <p:txBody>
          <a:bodyPr wrap="square" rtlCol="0">
            <a:spAutoFit/>
          </a:bodyPr>
          <a:lstStyle/>
          <a:p>
            <a:r>
              <a:rPr lang="en-US" dirty="0" smtClean="0"/>
              <a:t>Accounting Specialist, Austin City College</a:t>
            </a:r>
            <a:endParaRPr lang="en-US" dirty="0"/>
          </a:p>
        </p:txBody>
      </p:sp>
    </p:spTree>
    <p:extLst>
      <p:ext uri="{BB962C8B-B14F-4D97-AF65-F5344CB8AC3E}">
        <p14:creationId xmlns:p14="http://schemas.microsoft.com/office/powerpoint/2010/main" val="1117701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37" y="389562"/>
            <a:ext cx="8757139" cy="656723"/>
          </a:xfrm>
        </p:spPr>
        <p:txBody>
          <a:bodyPr>
            <a:normAutofit/>
          </a:bodyPr>
          <a:lstStyle/>
          <a:p>
            <a:pPr algn="ctr"/>
            <a:r>
              <a:rPr lang="en-US" sz="2800" b="1" dirty="0" smtClean="0">
                <a:latin typeface="Trebuchet MS" panose="020B0603020202020204" pitchFamily="34" charset="0"/>
              </a:rPr>
              <a:t>How does Course Sequencing Inform the Program Map?</a:t>
            </a:r>
            <a:endParaRPr lang="en-US" sz="2800" b="1" dirty="0">
              <a:latin typeface="Trebuchet MS" panose="020B0603020202020204" pitchFamily="34" charset="0"/>
            </a:endParaRPr>
          </a:p>
        </p:txBody>
      </p:sp>
      <p:sp>
        <p:nvSpPr>
          <p:cNvPr id="4" name="Content Placeholder 3"/>
          <p:cNvSpPr>
            <a:spLocks noGrp="1"/>
          </p:cNvSpPr>
          <p:nvPr>
            <p:ph idx="1"/>
          </p:nvPr>
        </p:nvSpPr>
        <p:spPr>
          <a:xfrm>
            <a:off x="290147" y="1046285"/>
            <a:ext cx="8475784" cy="600808"/>
          </a:xfrm>
        </p:spPr>
        <p:txBody>
          <a:bodyPr>
            <a:normAutofit/>
          </a:bodyPr>
          <a:lstStyle/>
          <a:p>
            <a:pPr marL="0" indent="0">
              <a:spcBef>
                <a:spcPts val="600"/>
              </a:spcBef>
              <a:spcAft>
                <a:spcPts val="600"/>
              </a:spcAft>
              <a:buNone/>
            </a:pPr>
            <a:r>
              <a:rPr lang="en-US" dirty="0">
                <a:solidFill>
                  <a:srgbClr val="262626"/>
                </a:solidFill>
                <a:latin typeface="Trebuchet MS" panose="020B0603020202020204" pitchFamily="34" charset="0"/>
                <a:cs typeface="Times New Roman"/>
              </a:rPr>
              <a:t>Well….how about Accreditation, for starters</a:t>
            </a:r>
            <a:r>
              <a:rPr lang="en-US" dirty="0" smtClean="0">
                <a:solidFill>
                  <a:srgbClr val="262626"/>
                </a:solidFill>
                <a:latin typeface="Trebuchet MS" panose="020B0603020202020204" pitchFamily="34" charset="0"/>
                <a:cs typeface="Times New Roman"/>
              </a:rPr>
              <a:t>?</a:t>
            </a:r>
            <a:endParaRPr lang="en-US" dirty="0">
              <a:solidFill>
                <a:srgbClr val="262626"/>
              </a:solidFill>
              <a:latin typeface="Trebuchet MS" panose="020B0603020202020204" pitchFamily="34" charset="0"/>
              <a:cs typeface="Times New Roman"/>
            </a:endParaRPr>
          </a:p>
        </p:txBody>
      </p:sp>
      <p:sp>
        <p:nvSpPr>
          <p:cNvPr id="7" name="Content Placeholder 3"/>
          <p:cNvSpPr txBox="1">
            <a:spLocks/>
          </p:cNvSpPr>
          <p:nvPr/>
        </p:nvSpPr>
        <p:spPr>
          <a:xfrm>
            <a:off x="290147" y="1626577"/>
            <a:ext cx="8475784" cy="239443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spcBef>
                <a:spcPts val="600"/>
              </a:spcBef>
              <a:spcAft>
                <a:spcPts val="600"/>
              </a:spcAft>
              <a:buFont typeface="Wingdings" panose="05000000000000000000" pitchFamily="2" charset="2"/>
              <a:buChar char="§"/>
            </a:pPr>
            <a:r>
              <a:rPr lang="en-US" dirty="0" smtClean="0">
                <a:solidFill>
                  <a:srgbClr val="262626"/>
                </a:solidFill>
                <a:latin typeface="Trebuchet MS" panose="020B0603020202020204" pitchFamily="34" charset="0"/>
                <a:cs typeface="Times New Roman"/>
              </a:rPr>
              <a:t>Standard II.A.5: </a:t>
            </a:r>
            <a:r>
              <a:rPr lang="en-US" dirty="0" smtClean="0">
                <a:latin typeface="Trebuchet MS" panose="020B0603020202020204" pitchFamily="34" charset="0"/>
              </a:rPr>
              <a:t>The institution’s degrees and programs follow practices common to American higher education, including appropriate length, breadth, depth, rigor, </a:t>
            </a:r>
            <a:r>
              <a:rPr lang="en-US" b="1" dirty="0" smtClean="0">
                <a:solidFill>
                  <a:srgbClr val="FF0000"/>
                </a:solidFill>
                <a:latin typeface="Trebuchet MS" panose="020B0603020202020204" pitchFamily="34" charset="0"/>
              </a:rPr>
              <a:t>course sequencing</a:t>
            </a:r>
            <a:r>
              <a:rPr lang="en-US" dirty="0" smtClean="0">
                <a:latin typeface="Trebuchet MS" panose="020B0603020202020204" pitchFamily="34" charset="0"/>
              </a:rPr>
              <a:t>, time to completion, and synthesis of learning. The institution ensures that minimum degree requirements are 60 semester credits or equivalent at the associate level, and 120 credits or equivalent at the baccalaureate level. </a:t>
            </a:r>
          </a:p>
          <a:p>
            <a:endParaRPr lang="en-US" dirty="0"/>
          </a:p>
        </p:txBody>
      </p:sp>
      <p:sp>
        <p:nvSpPr>
          <p:cNvPr id="8" name="Content Placeholder 3"/>
          <p:cNvSpPr txBox="1">
            <a:spLocks/>
          </p:cNvSpPr>
          <p:nvPr/>
        </p:nvSpPr>
        <p:spPr>
          <a:xfrm>
            <a:off x="360485" y="4070838"/>
            <a:ext cx="6013938" cy="21717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spcBef>
                <a:spcPts val="0"/>
              </a:spcBef>
              <a:buFont typeface="Wingdings" panose="05000000000000000000" pitchFamily="2" charset="2"/>
              <a:buChar char="§"/>
            </a:pPr>
            <a:r>
              <a:rPr lang="en-US" dirty="0" smtClean="0">
                <a:latin typeface="Trebuchet MS" panose="020B0603020202020204" pitchFamily="34" charset="0"/>
                <a:cs typeface="Times New Roman"/>
              </a:rPr>
              <a:t>Standard II.A.6: </a:t>
            </a:r>
            <a:r>
              <a:rPr lang="en-US" dirty="0" smtClean="0">
                <a:latin typeface="Trebuchet MS" panose="020B0603020202020204" pitchFamily="34" charset="0"/>
              </a:rPr>
              <a:t>The institution schedules courses in a manner that allows students to complete certificate and degree programs within a </a:t>
            </a:r>
            <a:r>
              <a:rPr lang="en-US" b="1" dirty="0" smtClean="0">
                <a:solidFill>
                  <a:srgbClr val="FF0000"/>
                </a:solidFill>
                <a:latin typeface="Trebuchet MS" panose="020B0603020202020204" pitchFamily="34" charset="0"/>
              </a:rPr>
              <a:t>period of time consistent with established expectations </a:t>
            </a:r>
            <a:r>
              <a:rPr lang="en-US" dirty="0" smtClean="0">
                <a:latin typeface="Trebuchet MS" panose="020B0603020202020204" pitchFamily="34" charset="0"/>
              </a:rPr>
              <a:t>in higher education. </a:t>
            </a:r>
          </a:p>
          <a:p>
            <a:endParaRPr lang="en-US" dirty="0"/>
          </a:p>
        </p:txBody>
      </p:sp>
    </p:spTree>
    <p:extLst>
      <p:ext uri="{BB962C8B-B14F-4D97-AF65-F5344CB8AC3E}">
        <p14:creationId xmlns:p14="http://schemas.microsoft.com/office/powerpoint/2010/main" val="1592428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562"/>
            <a:ext cx="9143999" cy="595176"/>
          </a:xfrm>
        </p:spPr>
        <p:txBody>
          <a:bodyPr>
            <a:noAutofit/>
          </a:bodyPr>
          <a:lstStyle/>
          <a:p>
            <a:pPr algn="ctr"/>
            <a:r>
              <a:rPr lang="en-US" sz="2400" b="1" dirty="0" smtClean="0">
                <a:latin typeface="Trebuchet MS" panose="020B0603020202020204" pitchFamily="34" charset="0"/>
              </a:rPr>
              <a:t>Course Sequencing is essential </a:t>
            </a:r>
            <a:r>
              <a:rPr lang="en-US" sz="2400" b="1" dirty="0" smtClean="0">
                <a:latin typeface="Trebuchet MS" panose="020B0603020202020204" pitchFamily="34" charset="0"/>
              </a:rPr>
              <a:t>in Developing Program Maps</a:t>
            </a:r>
            <a:endParaRPr lang="en-US" sz="2400" b="1" dirty="0">
              <a:latin typeface="Trebuchet MS" panose="020B0603020202020204" pitchFamily="34" charset="0"/>
            </a:endParaRPr>
          </a:p>
        </p:txBody>
      </p:sp>
      <p:sp>
        <p:nvSpPr>
          <p:cNvPr id="4" name="Content Placeholder 3"/>
          <p:cNvSpPr>
            <a:spLocks noGrp="1"/>
          </p:cNvSpPr>
          <p:nvPr>
            <p:ph idx="1"/>
          </p:nvPr>
        </p:nvSpPr>
        <p:spPr>
          <a:xfrm>
            <a:off x="236307" y="1054088"/>
            <a:ext cx="8712484" cy="5624114"/>
          </a:xfrm>
        </p:spPr>
        <p:txBody>
          <a:bodyPr>
            <a:normAutofit fontScale="70000" lnSpcReduction="20000"/>
          </a:bodyPr>
          <a:lstStyle/>
          <a:p>
            <a:pPr>
              <a:spcBef>
                <a:spcPts val="600"/>
              </a:spcBef>
              <a:spcAft>
                <a:spcPts val="600"/>
              </a:spcAft>
              <a:buFont typeface="Wingdings" panose="05000000000000000000" pitchFamily="2" charset="2"/>
              <a:buChar char="v"/>
            </a:pPr>
            <a:r>
              <a:rPr lang="en-US" sz="3100" dirty="0">
                <a:latin typeface="Trebuchet MS" panose="020B0603020202020204" pitchFamily="34" charset="0"/>
              </a:rPr>
              <a:t>The most comprehensive program map in the world is useless if the student can’t follow it</a:t>
            </a:r>
          </a:p>
          <a:p>
            <a:pPr>
              <a:spcBef>
                <a:spcPts val="600"/>
              </a:spcBef>
              <a:spcAft>
                <a:spcPts val="600"/>
              </a:spcAft>
              <a:buFont typeface="Wingdings" panose="05000000000000000000" pitchFamily="2" charset="2"/>
              <a:buChar char="v"/>
            </a:pPr>
            <a:r>
              <a:rPr lang="en-US" sz="3100" dirty="0">
                <a:latin typeface="Trebuchet MS" panose="020B0603020202020204" pitchFamily="34" charset="0"/>
              </a:rPr>
              <a:t>Effective Course Sequencing </a:t>
            </a:r>
          </a:p>
          <a:p>
            <a:pPr lvl="1">
              <a:spcBef>
                <a:spcPts val="600"/>
              </a:spcBef>
              <a:spcAft>
                <a:spcPts val="600"/>
              </a:spcAft>
              <a:buFont typeface="Wingdings" panose="05000000000000000000" pitchFamily="2" charset="2"/>
              <a:buChar char="§"/>
            </a:pPr>
            <a:r>
              <a:rPr lang="en-US" sz="2900" dirty="0">
                <a:latin typeface="Trebuchet MS" panose="020B0603020202020204" pitchFamily="34" charset="0"/>
              </a:rPr>
              <a:t>Clarifies the linear progression of core courses in the program</a:t>
            </a:r>
          </a:p>
          <a:p>
            <a:pPr lvl="1">
              <a:spcBef>
                <a:spcPts val="600"/>
              </a:spcBef>
              <a:spcAft>
                <a:spcPts val="600"/>
              </a:spcAft>
              <a:buFont typeface="Wingdings" panose="05000000000000000000" pitchFamily="2" charset="2"/>
              <a:buChar char="§"/>
            </a:pPr>
            <a:r>
              <a:rPr lang="en-US" sz="2900" dirty="0">
                <a:latin typeface="Trebuchet MS" panose="020B0603020202020204" pitchFamily="34" charset="0"/>
              </a:rPr>
              <a:t>Is mindful of relationships between courses in related areas </a:t>
            </a:r>
          </a:p>
          <a:p>
            <a:pPr lvl="2">
              <a:spcBef>
                <a:spcPts val="600"/>
              </a:spcBef>
              <a:spcAft>
                <a:spcPts val="600"/>
              </a:spcAft>
              <a:buFont typeface="Wingdings" panose="05000000000000000000" pitchFamily="2" charset="2"/>
              <a:buChar char="§"/>
            </a:pPr>
            <a:r>
              <a:rPr lang="en-US" sz="2900" dirty="0">
                <a:latin typeface="Trebuchet MS" panose="020B0603020202020204" pitchFamily="34" charset="0"/>
              </a:rPr>
              <a:t>Workload issues </a:t>
            </a:r>
          </a:p>
          <a:p>
            <a:pPr lvl="3">
              <a:spcBef>
                <a:spcPts val="600"/>
              </a:spcBef>
              <a:spcAft>
                <a:spcPts val="600"/>
              </a:spcAft>
              <a:buFont typeface="Wingdings" panose="05000000000000000000" pitchFamily="2" charset="2"/>
              <a:buChar char="§"/>
            </a:pPr>
            <a:r>
              <a:rPr lang="en-US" sz="2900" dirty="0">
                <a:latin typeface="Trebuchet MS" panose="020B0603020202020204" pitchFamily="34" charset="0"/>
              </a:rPr>
              <a:t>e.g. is Organic Chemistry + Cell/Molecular Biology + Calculus + GE elective really feasible?</a:t>
            </a:r>
          </a:p>
          <a:p>
            <a:pPr lvl="2">
              <a:spcBef>
                <a:spcPts val="600"/>
              </a:spcBef>
              <a:spcAft>
                <a:spcPts val="600"/>
              </a:spcAft>
              <a:buFont typeface="Wingdings" panose="05000000000000000000" pitchFamily="2" charset="2"/>
              <a:buChar char="§"/>
            </a:pPr>
            <a:r>
              <a:rPr lang="en-US" sz="2900" dirty="0">
                <a:latin typeface="Trebuchet MS" panose="020B0603020202020204" pitchFamily="34" charset="0"/>
              </a:rPr>
              <a:t>Possible synergy between courses </a:t>
            </a:r>
          </a:p>
          <a:p>
            <a:pPr lvl="3">
              <a:spcBef>
                <a:spcPts val="600"/>
              </a:spcBef>
              <a:spcAft>
                <a:spcPts val="600"/>
              </a:spcAft>
              <a:buFont typeface="Wingdings" panose="05000000000000000000" pitchFamily="2" charset="2"/>
              <a:buChar char="§"/>
            </a:pPr>
            <a:r>
              <a:rPr lang="en-US" sz="2900" dirty="0">
                <a:latin typeface="Trebuchet MS" panose="020B0603020202020204" pitchFamily="34" charset="0"/>
              </a:rPr>
              <a:t>e.g. Organic Chemistry and Cell/Molecular Biology taken together can reinforce learning in both courses</a:t>
            </a:r>
          </a:p>
          <a:p>
            <a:pPr lvl="2">
              <a:spcBef>
                <a:spcPts val="600"/>
              </a:spcBef>
              <a:spcAft>
                <a:spcPts val="600"/>
              </a:spcAft>
              <a:buFont typeface="Wingdings" panose="05000000000000000000" pitchFamily="2" charset="2"/>
              <a:buChar char="§"/>
            </a:pPr>
            <a:r>
              <a:rPr lang="en-US" sz="2900" dirty="0">
                <a:latin typeface="Trebuchet MS" panose="020B0603020202020204" pitchFamily="34" charset="0"/>
              </a:rPr>
              <a:t>gives the student a reasonable expectation that the courses identified on the map for a particular term will be available to the student on days/times that don’t conflict with other courses</a:t>
            </a:r>
          </a:p>
          <a:p>
            <a:pPr lvl="3">
              <a:spcBef>
                <a:spcPts val="600"/>
              </a:spcBef>
              <a:spcAft>
                <a:spcPts val="600"/>
              </a:spcAft>
              <a:buFont typeface="Wingdings" panose="05000000000000000000" pitchFamily="2" charset="2"/>
              <a:buChar char="§"/>
            </a:pPr>
            <a:r>
              <a:rPr lang="en-US" sz="2900" dirty="0">
                <a:latin typeface="Trebuchet MS" panose="020B0603020202020204" pitchFamily="34" charset="0"/>
              </a:rPr>
              <a:t>Includes electives and GE</a:t>
            </a:r>
          </a:p>
          <a:p>
            <a:endParaRPr lang="en-US" dirty="0"/>
          </a:p>
        </p:txBody>
      </p:sp>
    </p:spTree>
    <p:extLst>
      <p:ext uri="{BB962C8B-B14F-4D97-AF65-F5344CB8AC3E}">
        <p14:creationId xmlns:p14="http://schemas.microsoft.com/office/powerpoint/2010/main" val="2747094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1639"/>
            <a:ext cx="8720191" cy="771418"/>
          </a:xfrm>
        </p:spPr>
        <p:txBody>
          <a:bodyPr>
            <a:normAutofit/>
          </a:bodyPr>
          <a:lstStyle/>
          <a:p>
            <a:pPr algn="ctr"/>
            <a:r>
              <a:rPr lang="en-US" sz="3200" b="1" dirty="0" smtClean="0">
                <a:latin typeface="Trebuchet MS" panose="020B0603020202020204" pitchFamily="34" charset="0"/>
                <a:cs typeface="Times New Roman" panose="02020603050405020304" pitchFamily="18" charset="0"/>
              </a:rPr>
              <a:t>Five Design </a:t>
            </a:r>
            <a:r>
              <a:rPr lang="en-US" sz="3200" b="1" dirty="0">
                <a:latin typeface="Trebuchet MS" panose="020B0603020202020204" pitchFamily="34" charset="0"/>
                <a:cs typeface="Times New Roman" panose="02020603050405020304" pitchFamily="18" charset="0"/>
              </a:rPr>
              <a:t>Principles </a:t>
            </a:r>
            <a:r>
              <a:rPr lang="en-US" sz="3200" b="1" dirty="0" smtClean="0">
                <a:latin typeface="Trebuchet MS" panose="020B0603020202020204" pitchFamily="34" charset="0"/>
                <a:cs typeface="Times New Roman" panose="02020603050405020304" pitchFamily="18" charset="0"/>
              </a:rPr>
              <a:t>for Program </a:t>
            </a:r>
            <a:r>
              <a:rPr lang="en-US" sz="3200" b="1" dirty="0">
                <a:latin typeface="Trebuchet MS" panose="020B0603020202020204" pitchFamily="34" charset="0"/>
                <a:cs typeface="Times New Roman" panose="02020603050405020304" pitchFamily="18" charset="0"/>
              </a:rPr>
              <a:t>Mapping</a:t>
            </a:r>
          </a:p>
        </p:txBody>
      </p:sp>
      <p:sp>
        <p:nvSpPr>
          <p:cNvPr id="3" name="Content Placeholder 2"/>
          <p:cNvSpPr>
            <a:spLocks noGrp="1"/>
          </p:cNvSpPr>
          <p:nvPr>
            <p:ph idx="1"/>
          </p:nvPr>
        </p:nvSpPr>
        <p:spPr>
          <a:xfrm>
            <a:off x="364732" y="1160980"/>
            <a:ext cx="8501866" cy="5506948"/>
          </a:xfrm>
        </p:spPr>
        <p:txBody>
          <a:bodyPr>
            <a:noAutofit/>
          </a:bodyPr>
          <a:lstStyle/>
          <a:p>
            <a:pPr marL="457200" indent="-457200">
              <a:spcBef>
                <a:spcPts val="600"/>
              </a:spcBef>
              <a:spcAft>
                <a:spcPts val="600"/>
              </a:spcAft>
              <a:buFont typeface="+mj-lt"/>
              <a:buAutoNum type="arabicPeriod"/>
              <a:tabLst>
                <a:tab pos="457200" algn="l"/>
              </a:tabLst>
            </a:pPr>
            <a:r>
              <a:rPr lang="en-US" sz="2800" dirty="0" smtClean="0">
                <a:latin typeface="Trebuchet MS" panose="020B0603020202020204" pitchFamily="34" charset="0"/>
              </a:rPr>
              <a:t>“Reverse </a:t>
            </a:r>
            <a:r>
              <a:rPr lang="en-US" sz="2800" dirty="0">
                <a:latin typeface="Trebuchet MS" panose="020B0603020202020204" pitchFamily="34" charset="0"/>
              </a:rPr>
              <a:t>E</a:t>
            </a:r>
            <a:r>
              <a:rPr lang="en-US" sz="2800" dirty="0" smtClean="0">
                <a:latin typeface="Trebuchet MS" panose="020B0603020202020204" pitchFamily="34" charset="0"/>
              </a:rPr>
              <a:t>ngineering” – start with the outcome</a:t>
            </a:r>
            <a:endParaRPr lang="en-US" sz="1050" dirty="0" smtClean="0">
              <a:latin typeface="Trebuchet MS" panose="020B0603020202020204" pitchFamily="34" charset="0"/>
            </a:endParaRPr>
          </a:p>
          <a:p>
            <a:pPr lvl="2">
              <a:spcBef>
                <a:spcPts val="600"/>
              </a:spcBef>
              <a:spcAft>
                <a:spcPts val="600"/>
              </a:spcAft>
              <a:buFont typeface="Wingdings" panose="05000000000000000000" pitchFamily="2" charset="2"/>
              <a:buChar char="v"/>
              <a:tabLst>
                <a:tab pos="457200" algn="l"/>
              </a:tabLst>
            </a:pPr>
            <a:r>
              <a:rPr lang="en-US" sz="2400" dirty="0">
                <a:latin typeface="Trebuchet MS" panose="020B0603020202020204" pitchFamily="34" charset="0"/>
              </a:rPr>
              <a:t>Review the program outline </a:t>
            </a:r>
            <a:r>
              <a:rPr lang="en-US" sz="2400" dirty="0" smtClean="0">
                <a:latin typeface="Trebuchet MS" panose="020B0603020202020204" pitchFamily="34" charset="0"/>
              </a:rPr>
              <a:t>and align with outcomes</a:t>
            </a:r>
          </a:p>
          <a:p>
            <a:pPr lvl="3">
              <a:spcBef>
                <a:spcPts val="600"/>
              </a:spcBef>
              <a:spcAft>
                <a:spcPts val="600"/>
              </a:spcAft>
              <a:buFont typeface="Wingdings" panose="05000000000000000000" pitchFamily="2" charset="2"/>
              <a:buChar char="§"/>
              <a:tabLst>
                <a:tab pos="457200" algn="l"/>
              </a:tabLst>
            </a:pPr>
            <a:r>
              <a:rPr lang="en-US" sz="2000" dirty="0" smtClean="0">
                <a:latin typeface="Trebuchet MS" panose="020B0603020202020204" pitchFamily="34" charset="0"/>
              </a:rPr>
              <a:t>Transfer – how well does the program facilitate transfer to major feeder schools?</a:t>
            </a:r>
          </a:p>
          <a:p>
            <a:pPr lvl="5">
              <a:spcBef>
                <a:spcPts val="600"/>
              </a:spcBef>
              <a:spcAft>
                <a:spcPts val="600"/>
              </a:spcAft>
              <a:buFont typeface="Wingdings" panose="05000000000000000000" pitchFamily="2" charset="2"/>
              <a:buChar char="§"/>
              <a:tabLst>
                <a:tab pos="457200" algn="l"/>
              </a:tabLst>
            </a:pPr>
            <a:r>
              <a:rPr lang="en-US" sz="2000" dirty="0" smtClean="0">
                <a:latin typeface="Trebuchet MS" panose="020B0603020202020204" pitchFamily="34" charset="0"/>
              </a:rPr>
              <a:t>AD-Ts: do existing GE offerings allow for rapid completion of degree requirements?</a:t>
            </a:r>
          </a:p>
          <a:p>
            <a:pPr lvl="3">
              <a:spcBef>
                <a:spcPts val="600"/>
              </a:spcBef>
              <a:spcAft>
                <a:spcPts val="600"/>
              </a:spcAft>
              <a:buFont typeface="Wingdings" panose="05000000000000000000" pitchFamily="2" charset="2"/>
              <a:buChar char="§"/>
              <a:tabLst>
                <a:tab pos="457200" algn="l"/>
              </a:tabLst>
            </a:pPr>
            <a:r>
              <a:rPr lang="en-US" sz="2000" dirty="0" smtClean="0">
                <a:latin typeface="Trebuchet MS" panose="020B0603020202020204" pitchFamily="34" charset="0"/>
              </a:rPr>
              <a:t>CTE – how well is the program aligned with the local labor market? </a:t>
            </a:r>
            <a:r>
              <a:rPr lang="en-US" sz="2000" dirty="0">
                <a:latin typeface="Trebuchet MS" panose="020B0603020202020204" pitchFamily="34" charset="0"/>
              </a:rPr>
              <a:t>D</a:t>
            </a:r>
            <a:r>
              <a:rPr lang="en-US" sz="2000" dirty="0" smtClean="0">
                <a:latin typeface="Trebuchet MS" panose="020B0603020202020204" pitchFamily="34" charset="0"/>
              </a:rPr>
              <a:t>oes the program prepare the student for immediate employment in the field?</a:t>
            </a:r>
          </a:p>
          <a:p>
            <a:pPr lvl="2">
              <a:spcBef>
                <a:spcPts val="600"/>
              </a:spcBef>
              <a:spcAft>
                <a:spcPts val="600"/>
              </a:spcAft>
              <a:buFont typeface="Wingdings" panose="05000000000000000000" pitchFamily="2" charset="2"/>
              <a:buChar char="v"/>
              <a:tabLst>
                <a:tab pos="457200" algn="l"/>
              </a:tabLst>
            </a:pPr>
            <a:r>
              <a:rPr lang="en-US" sz="2400" dirty="0" smtClean="0">
                <a:latin typeface="Trebuchet MS" panose="020B0603020202020204" pitchFamily="34" charset="0"/>
              </a:rPr>
              <a:t>Programs with both degrees and certificates</a:t>
            </a:r>
          </a:p>
          <a:p>
            <a:pPr lvl="3">
              <a:spcBef>
                <a:spcPts val="600"/>
              </a:spcBef>
              <a:spcAft>
                <a:spcPts val="600"/>
              </a:spcAft>
              <a:buFont typeface="Wingdings" panose="05000000000000000000" pitchFamily="2" charset="2"/>
              <a:buChar char="§"/>
              <a:tabLst>
                <a:tab pos="457200" algn="l"/>
              </a:tabLst>
            </a:pPr>
            <a:r>
              <a:rPr lang="en-US" sz="2000" dirty="0" smtClean="0">
                <a:latin typeface="Trebuchet MS" panose="020B0603020202020204" pitchFamily="34" charset="0"/>
              </a:rPr>
              <a:t>can students earn certificates along the way that improve job opportunities while they pursue the higher-level degree?</a:t>
            </a:r>
          </a:p>
          <a:p>
            <a:pPr marL="788670" lvl="1" indent="-514350">
              <a:spcBef>
                <a:spcPts val="600"/>
              </a:spcBef>
              <a:spcAft>
                <a:spcPts val="600"/>
              </a:spcAft>
              <a:buFont typeface="+mj-lt"/>
              <a:buAutoNum type="arabicPeriod"/>
              <a:tabLst>
                <a:tab pos="457200" algn="l"/>
              </a:tabLst>
            </a:pPr>
            <a:endParaRPr lang="en-US" sz="2400" dirty="0" smtClean="0">
              <a:latin typeface="Trebuchet MS" panose="020B0603020202020204" pitchFamily="34" charset="0"/>
            </a:endParaRPr>
          </a:p>
          <a:p>
            <a:pPr>
              <a:spcBef>
                <a:spcPts val="600"/>
              </a:spcBef>
              <a:spcAft>
                <a:spcPts val="600"/>
              </a:spcAft>
              <a:tabLst>
                <a:tab pos="457200" algn="l"/>
              </a:tabLst>
            </a:pPr>
            <a:endParaRPr lang="en-US" dirty="0" smtClean="0">
              <a:latin typeface="Trebuchet MS" panose="020B0603020202020204" pitchFamily="34" charset="0"/>
            </a:endParaRPr>
          </a:p>
          <a:p>
            <a:pPr>
              <a:spcBef>
                <a:spcPts val="600"/>
              </a:spcBef>
              <a:spcAft>
                <a:spcPts val="600"/>
              </a:spcAft>
              <a:tabLst>
                <a:tab pos="457200" algn="l"/>
              </a:tabLst>
            </a:pPr>
            <a:endParaRPr lang="en-US" dirty="0">
              <a:latin typeface="Trebuchet MS" panose="020B0603020202020204" pitchFamily="34" charset="0"/>
            </a:endParaRPr>
          </a:p>
        </p:txBody>
      </p:sp>
    </p:spTree>
    <p:extLst>
      <p:ext uri="{BB962C8B-B14F-4D97-AF65-F5344CB8AC3E}">
        <p14:creationId xmlns:p14="http://schemas.microsoft.com/office/powerpoint/2010/main" val="345992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08" y="389562"/>
            <a:ext cx="8948791" cy="771418"/>
          </a:xfrm>
        </p:spPr>
        <p:txBody>
          <a:bodyPr>
            <a:normAutofit/>
          </a:bodyPr>
          <a:lstStyle/>
          <a:p>
            <a:pPr algn="ctr"/>
            <a:r>
              <a:rPr lang="en-US" sz="3200" b="1" dirty="0" smtClean="0">
                <a:latin typeface="Trebuchet MS" panose="020B0603020202020204" pitchFamily="34" charset="0"/>
                <a:cs typeface="Times New Roman" panose="02020603050405020304" pitchFamily="18" charset="0"/>
              </a:rPr>
              <a:t>Five Design </a:t>
            </a:r>
            <a:r>
              <a:rPr lang="en-US" sz="3200" b="1" dirty="0">
                <a:latin typeface="Trebuchet MS" panose="020B0603020202020204" pitchFamily="34" charset="0"/>
                <a:cs typeface="Times New Roman" panose="02020603050405020304" pitchFamily="18" charset="0"/>
              </a:rPr>
              <a:t>Principles </a:t>
            </a:r>
            <a:r>
              <a:rPr lang="en-US" sz="3200" b="1" dirty="0" smtClean="0">
                <a:latin typeface="Trebuchet MS" panose="020B0603020202020204" pitchFamily="34" charset="0"/>
                <a:cs typeface="Times New Roman" panose="02020603050405020304" pitchFamily="18" charset="0"/>
              </a:rPr>
              <a:t>for Program </a:t>
            </a:r>
            <a:r>
              <a:rPr lang="en-US" sz="3200" b="1" dirty="0">
                <a:latin typeface="Trebuchet MS" panose="020B0603020202020204" pitchFamily="34" charset="0"/>
                <a:cs typeface="Times New Roman" panose="02020603050405020304" pitchFamily="18" charset="0"/>
              </a:rPr>
              <a:t>Mapping</a:t>
            </a:r>
          </a:p>
        </p:txBody>
      </p:sp>
      <p:sp>
        <p:nvSpPr>
          <p:cNvPr id="3" name="Content Placeholder 2"/>
          <p:cNvSpPr>
            <a:spLocks noGrp="1"/>
          </p:cNvSpPr>
          <p:nvPr>
            <p:ph idx="1"/>
          </p:nvPr>
        </p:nvSpPr>
        <p:spPr>
          <a:xfrm>
            <a:off x="364732" y="1160980"/>
            <a:ext cx="8229600" cy="4876800"/>
          </a:xfrm>
        </p:spPr>
        <p:txBody>
          <a:bodyPr>
            <a:noAutofit/>
          </a:bodyPr>
          <a:lstStyle/>
          <a:p>
            <a:pPr marL="514350" indent="-514350">
              <a:buFont typeface="+mj-lt"/>
              <a:buAutoNum type="arabicPeriod" startAt="2"/>
            </a:pPr>
            <a:r>
              <a:rPr lang="en-US" sz="2800" dirty="0" smtClean="0">
                <a:latin typeface="Trebuchet MS" panose="020B0603020202020204" pitchFamily="34" charset="0"/>
              </a:rPr>
              <a:t>In-depth analysis of courses &amp; course sequencing</a:t>
            </a:r>
          </a:p>
          <a:p>
            <a:pPr lvl="2"/>
            <a:r>
              <a:rPr lang="en-US" sz="2400" dirty="0" smtClean="0">
                <a:latin typeface="Trebuchet MS" panose="020B0603020202020204" pitchFamily="34" charset="0"/>
              </a:rPr>
              <a:t>Can the curriculum be streamlined?</a:t>
            </a:r>
          </a:p>
          <a:p>
            <a:pPr lvl="2"/>
            <a:r>
              <a:rPr lang="en-US" sz="2400" dirty="0" smtClean="0">
                <a:latin typeface="Trebuchet MS" panose="020B0603020202020204" pitchFamily="34" charset="0"/>
              </a:rPr>
              <a:t>Are prerequisites reasonable and validated?</a:t>
            </a:r>
          </a:p>
          <a:p>
            <a:pPr lvl="2"/>
            <a:r>
              <a:rPr lang="en-US" sz="2400" dirty="0" smtClean="0">
                <a:latin typeface="Trebuchet MS" panose="020B0603020202020204" pitchFamily="34" charset="0"/>
              </a:rPr>
              <a:t>What GE courses best support the program?</a:t>
            </a:r>
          </a:p>
        </p:txBody>
      </p:sp>
    </p:spTree>
    <p:extLst>
      <p:ext uri="{BB962C8B-B14F-4D97-AF65-F5344CB8AC3E}">
        <p14:creationId xmlns:p14="http://schemas.microsoft.com/office/powerpoint/2010/main" val="14324141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10118</TotalTime>
  <Words>1108</Words>
  <Application>Microsoft Office PowerPoint</Application>
  <PresentationFormat>On-screen Show (4:3)</PresentationFormat>
  <Paragraphs>150</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Course Sequencing and Program Mapping 2018 Curriculum Institute Riverside, California</vt:lpstr>
      <vt:lpstr>Overview</vt:lpstr>
      <vt:lpstr>Program Maps Defined</vt:lpstr>
      <vt:lpstr>Program Maps and Course Sequencing form the core of Guided Pathways</vt:lpstr>
      <vt:lpstr>Sample Program Map</vt:lpstr>
      <vt:lpstr>How does Course Sequencing Inform the Program Map?</vt:lpstr>
      <vt:lpstr>Course Sequencing is essential in Developing Program Maps</vt:lpstr>
      <vt:lpstr>Five Design Principles for Program Mapping</vt:lpstr>
      <vt:lpstr>Five Design Principles for Program Mapping</vt:lpstr>
      <vt:lpstr>Five Design Principles for Program Mapping</vt:lpstr>
      <vt:lpstr>Five Design Principles for Program Mapping</vt:lpstr>
      <vt:lpstr>Five Design Principles for Program Mapping</vt:lpstr>
      <vt:lpstr>Key Considerations</vt:lpstr>
      <vt:lpstr>Tough Questions - Scheduling</vt:lpstr>
      <vt:lpstr>Tough Questions – Part-time Students</vt:lpstr>
      <vt:lpstr>Where does curriculum fit into all this?</vt:lpstr>
      <vt:lpstr>The 10+1 and Guided Pathways</vt:lpstr>
      <vt:lpstr>Resources</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thais.winsome@missioncollege.edu</dc:creator>
  <cp:lastModifiedBy>Thais Winsome</cp:lastModifiedBy>
  <cp:revision>99</cp:revision>
  <cp:lastPrinted>2017-11-01T12:12:19Z</cp:lastPrinted>
  <dcterms:created xsi:type="dcterms:W3CDTF">2018-06-11T20:52:41Z</dcterms:created>
  <dcterms:modified xsi:type="dcterms:W3CDTF">2018-07-10T18:53:12Z</dcterms:modified>
</cp:coreProperties>
</file>