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9" r:id="rId1"/>
  </p:sldMasterIdLst>
  <p:notesMasterIdLst>
    <p:notesMasterId r:id="rId39"/>
  </p:notesMasterIdLst>
  <p:sldIdLst>
    <p:sldId id="256" r:id="rId2"/>
    <p:sldId id="358" r:id="rId3"/>
    <p:sldId id="359" r:id="rId4"/>
    <p:sldId id="362" r:id="rId5"/>
    <p:sldId id="361" r:id="rId6"/>
    <p:sldId id="363" r:id="rId7"/>
    <p:sldId id="364" r:id="rId8"/>
    <p:sldId id="365" r:id="rId9"/>
    <p:sldId id="366" r:id="rId10"/>
    <p:sldId id="367" r:id="rId11"/>
    <p:sldId id="368" r:id="rId12"/>
    <p:sldId id="288" r:id="rId13"/>
    <p:sldId id="260" r:id="rId14"/>
    <p:sldId id="307" r:id="rId15"/>
    <p:sldId id="373" r:id="rId16"/>
    <p:sldId id="320" r:id="rId17"/>
    <p:sldId id="310" r:id="rId18"/>
    <p:sldId id="321" r:id="rId19"/>
    <p:sldId id="375" r:id="rId20"/>
    <p:sldId id="317" r:id="rId21"/>
    <p:sldId id="263" r:id="rId22"/>
    <p:sldId id="279" r:id="rId23"/>
    <p:sldId id="315" r:id="rId24"/>
    <p:sldId id="379" r:id="rId25"/>
    <p:sldId id="316" r:id="rId26"/>
    <p:sldId id="378" r:id="rId27"/>
    <p:sldId id="345" r:id="rId28"/>
    <p:sldId id="324" r:id="rId29"/>
    <p:sldId id="325" r:id="rId30"/>
    <p:sldId id="329" r:id="rId31"/>
    <p:sldId id="335" r:id="rId32"/>
    <p:sldId id="336" r:id="rId33"/>
    <p:sldId id="337" r:id="rId34"/>
    <p:sldId id="338" r:id="rId35"/>
    <p:sldId id="339" r:id="rId36"/>
    <p:sldId id="381" r:id="rId37"/>
    <p:sldId id="380" r:id="rId3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118" autoAdjust="0"/>
    <p:restoredTop sz="94660"/>
  </p:normalViewPr>
  <p:slideViewPr>
    <p:cSldViewPr snapToGrid="0" snapToObjects="1">
      <p:cViewPr varScale="1">
        <p:scale>
          <a:sx n="114" d="100"/>
          <a:sy n="114" d="100"/>
        </p:scale>
        <p:origin x="1266" y="102"/>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86" d="100"/>
          <a:sy n="86" d="100"/>
        </p:scale>
        <p:origin x="-3328" y="-10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5B0B8B-E405-694A-BB30-8B4BB4EB1094}" type="datetimeFigureOut">
              <a:rPr lang="en-US" smtClean="0"/>
              <a:t>7/18/2017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A80DE8-0CBA-4144-A201-AE2B8A16A862}" type="slidenum">
              <a:rPr lang="en-US" smtClean="0"/>
              <a:t>‹#›</a:t>
            </a:fld>
            <a:endParaRPr lang="en-US"/>
          </a:p>
        </p:txBody>
      </p:sp>
    </p:spTree>
    <p:extLst>
      <p:ext uri="{BB962C8B-B14F-4D97-AF65-F5344CB8AC3E}">
        <p14:creationId xmlns:p14="http://schemas.microsoft.com/office/powerpoint/2010/main" val="191069639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E2B5EE0-11CC-5C43-B04A-FECB568EEEF6}" type="datetimeFigureOut">
              <a:rPr lang="en-US" smtClean="0"/>
              <a:t>7/18/2017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1A2534-6F11-C545-AC66-8819D50534DD}"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2B5EE0-11CC-5C43-B04A-FECB568EEEF6}" type="datetimeFigureOut">
              <a:rPr lang="en-US" smtClean="0"/>
              <a:t>7/18/2017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1A2534-6F11-C545-AC66-8819D50534D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E2B5EE0-11CC-5C43-B04A-FECB568EEEF6}" type="datetimeFigureOut">
              <a:rPr lang="en-US" smtClean="0"/>
              <a:t>7/18/2017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1A2534-6F11-C545-AC66-8819D50534D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2B5EE0-11CC-5C43-B04A-FECB568EEEF6}" type="datetimeFigureOut">
              <a:rPr lang="en-US" smtClean="0"/>
              <a:t>7/18/2017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1A2534-6F11-C545-AC66-8819D50534D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2B5EE0-11CC-5C43-B04A-FECB568EEEF6}" type="datetimeFigureOut">
              <a:rPr lang="en-US" smtClean="0"/>
              <a:t>7/18/2017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1A2534-6F11-C545-AC66-8819D50534DD}"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E2B5EE0-11CC-5C43-B04A-FECB568EEEF6}" type="datetimeFigureOut">
              <a:rPr lang="en-US" smtClean="0"/>
              <a:t>7/18/2017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1A2534-6F11-C545-AC66-8819D50534D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E2B5EE0-11CC-5C43-B04A-FECB568EEEF6}" type="datetimeFigureOut">
              <a:rPr lang="en-US" smtClean="0"/>
              <a:t>7/18/2017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1A2534-6F11-C545-AC66-8819D50534DD}"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E2B5EE0-11CC-5C43-B04A-FECB568EEEF6}" type="datetimeFigureOut">
              <a:rPr lang="en-US" smtClean="0"/>
              <a:t>7/18/2017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1A2534-6F11-C545-AC66-8819D50534D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2B5EE0-11CC-5C43-B04A-FECB568EEEF6}" type="datetimeFigureOut">
              <a:rPr lang="en-US" smtClean="0"/>
              <a:t>7/18/2017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1A2534-6F11-C545-AC66-8819D50534D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2B5EE0-11CC-5C43-B04A-FECB568EEEF6}" type="datetimeFigureOut">
              <a:rPr lang="en-US" smtClean="0"/>
              <a:t>7/18/2017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1A2534-6F11-C545-AC66-8819D50534DD}"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2B5EE0-11CC-5C43-B04A-FECB568EEEF6}" type="datetimeFigureOut">
              <a:rPr lang="en-US" smtClean="0"/>
              <a:t>7/18/2017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1A2534-6F11-C545-AC66-8819D50534D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BE2B5EE0-11CC-5C43-B04A-FECB568EEEF6}" type="datetimeFigureOut">
              <a:rPr lang="en-US" smtClean="0"/>
              <a:t>7/18/2017</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D21A2534-6F11-C545-AC66-8819D50534D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extranet.cccco.edu/Divisions/AcademicAffairs/CurriculumandInstructionUnit.aspx" TargetMode="External"/><Relationship Id="rId2" Type="http://schemas.openxmlformats.org/officeDocument/2006/relationships/hyperlink" Target="https://govt.westlaw.com/calregs/Document/IA9719B60D48411DEBC02831C6D6C108E?viewType=FullText&amp;originationContext=documenttoc&amp;transitionType=CategoryPageItem&amp;contextData=(sc.Default" TargetMode="External"/><Relationship Id="rId1" Type="http://schemas.openxmlformats.org/officeDocument/2006/relationships/slideLayout" Target="../slideLayouts/slideLayout2.xml"/><Relationship Id="rId5" Type="http://schemas.openxmlformats.org/officeDocument/2006/relationships/hyperlink" Target="https://www2.ed.gov/policy/highered/reg/hearulemaking/2009/credit.html" TargetMode="External"/><Relationship Id="rId4" Type="http://schemas.openxmlformats.org/officeDocument/2006/relationships/hyperlink" Target="https://www.ecfr.gov/cgi-bin/text-idx?rgn=div8&amp;node=34:3.1.3.1.1.1.23.2"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8857"/>
            <a:ext cx="7772400" cy="2046405"/>
          </a:xfrm>
        </p:spPr>
        <p:txBody>
          <a:bodyPr/>
          <a:lstStyle/>
          <a:p>
            <a:r>
              <a:rPr lang="en-US" dirty="0" smtClean="0"/>
              <a:t>Credit Hour Calculations</a:t>
            </a:r>
            <a:endParaRPr lang="en-US" dirty="0"/>
          </a:p>
        </p:txBody>
      </p:sp>
      <p:sp>
        <p:nvSpPr>
          <p:cNvPr id="3" name="Subtitle 2"/>
          <p:cNvSpPr>
            <a:spLocks noGrp="1"/>
          </p:cNvSpPr>
          <p:nvPr>
            <p:ph type="subTitle" idx="1"/>
          </p:nvPr>
        </p:nvSpPr>
        <p:spPr>
          <a:xfrm>
            <a:off x="789410" y="3594220"/>
            <a:ext cx="6982990" cy="2174690"/>
          </a:xfrm>
        </p:spPr>
        <p:txBody>
          <a:bodyPr>
            <a:normAutofit fontScale="85000" lnSpcReduction="20000"/>
          </a:bodyPr>
          <a:lstStyle/>
          <a:p>
            <a:endParaRPr lang="en-US" dirty="0"/>
          </a:p>
          <a:p>
            <a:r>
              <a:rPr lang="en-US" i="1" dirty="0" smtClean="0"/>
              <a:t>Erik Shearer</a:t>
            </a:r>
          </a:p>
          <a:p>
            <a:r>
              <a:rPr lang="en-US" sz="1900" i="1" dirty="0" smtClean="0"/>
              <a:t>Interim Vice President of Instruction</a:t>
            </a:r>
          </a:p>
          <a:p>
            <a:r>
              <a:rPr lang="en-US" sz="1900" i="1" dirty="0" smtClean="0"/>
              <a:t>Napa Valley College</a:t>
            </a:r>
          </a:p>
          <a:p>
            <a:endParaRPr lang="en-US" sz="1900" i="1" dirty="0"/>
          </a:p>
          <a:p>
            <a:r>
              <a:rPr lang="en-US" i="1" dirty="0" smtClean="0"/>
              <a:t>Michelle </a:t>
            </a:r>
            <a:r>
              <a:rPr lang="en-US" i="1" dirty="0" err="1" smtClean="0"/>
              <a:t>Sampat</a:t>
            </a:r>
            <a:endParaRPr lang="en-US" i="1" dirty="0" smtClean="0"/>
          </a:p>
          <a:p>
            <a:r>
              <a:rPr lang="en-US" sz="1900" i="1" smtClean="0"/>
              <a:t>Associate Dean, </a:t>
            </a:r>
            <a:r>
              <a:rPr lang="en-US" sz="1900" i="1" dirty="0" smtClean="0"/>
              <a:t>Instruction</a:t>
            </a:r>
          </a:p>
          <a:p>
            <a:r>
              <a:rPr lang="en-US" sz="1900" i="1" dirty="0" smtClean="0"/>
              <a:t>Mt. San Antonio College</a:t>
            </a:r>
          </a:p>
          <a:p>
            <a:endParaRPr lang="en-US" sz="1900" i="1" dirty="0" smtClean="0"/>
          </a:p>
          <a:p>
            <a:endParaRPr lang="en-US" sz="1900" i="1" dirty="0"/>
          </a:p>
          <a:p>
            <a:endParaRPr lang="en-US" dirty="0"/>
          </a:p>
        </p:txBody>
      </p:sp>
    </p:spTree>
    <p:extLst>
      <p:ext uri="{BB962C8B-B14F-4D97-AF65-F5344CB8AC3E}">
        <p14:creationId xmlns:p14="http://schemas.microsoft.com/office/powerpoint/2010/main" val="42944192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a:t>
            </a:r>
            <a:r>
              <a:rPr lang="en-US" dirty="0" smtClean="0"/>
              <a:t>Title </a:t>
            </a:r>
            <a:r>
              <a:rPr lang="en-US" dirty="0"/>
              <a:t>5 Standards for Credit Hour</a:t>
            </a:r>
          </a:p>
        </p:txBody>
      </p:sp>
      <p:sp>
        <p:nvSpPr>
          <p:cNvPr id="3" name="Content Placeholder 2"/>
          <p:cNvSpPr>
            <a:spLocks noGrp="1"/>
          </p:cNvSpPr>
          <p:nvPr>
            <p:ph idx="1"/>
          </p:nvPr>
        </p:nvSpPr>
        <p:spPr/>
        <p:txBody>
          <a:bodyPr>
            <a:normAutofit fontScale="92500" lnSpcReduction="20000"/>
          </a:bodyPr>
          <a:lstStyle/>
          <a:p>
            <a:pPr marL="0" indent="0">
              <a:buNone/>
            </a:pPr>
            <a:r>
              <a:rPr lang="en-US" b="1" dirty="0"/>
              <a:t>California Code of Regulations, </a:t>
            </a:r>
            <a:r>
              <a:rPr lang="en-US" b="1" dirty="0" smtClean="0"/>
              <a:t>Title </a:t>
            </a:r>
            <a:r>
              <a:rPr lang="en-US" b="1" dirty="0"/>
              <a:t>5 §55002.5</a:t>
            </a:r>
          </a:p>
          <a:p>
            <a:pPr marL="0" indent="0">
              <a:buNone/>
            </a:pPr>
            <a:endParaRPr lang="en-US" dirty="0" smtClean="0"/>
          </a:p>
          <a:p>
            <a:r>
              <a:rPr lang="en-US" dirty="0"/>
              <a:t>(f) The governing board of each community college district shall establish policy, consistent with the provisions of this section, defining the standards for credit hour calculations. District policy shall specify the credit hour calculation method for all academic activities, expected ratios of in-class to outside-of class hours for each type of academic activity, standards for incremental award of credit, standard term length, calculation methods for short term and extended term courses, and provisions for monitoring compliance with state and federal regulations related to credit hour calculations</a:t>
            </a:r>
          </a:p>
          <a:p>
            <a:pPr marL="0" indent="0">
              <a:buNone/>
            </a:pPr>
            <a:endParaRPr lang="en-US" dirty="0" smtClean="0"/>
          </a:p>
          <a:p>
            <a:pPr marL="0" indent="0">
              <a:buNone/>
            </a:pPr>
            <a:endParaRPr lang="en-US" dirty="0" smtClean="0"/>
          </a:p>
          <a:p>
            <a:pPr marL="0" indent="0">
              <a:buNone/>
            </a:pPr>
            <a:r>
              <a:rPr lang="en-US" b="1" dirty="0" smtClean="0"/>
              <a:t>Primary Change: </a:t>
            </a:r>
            <a:r>
              <a:rPr lang="en-US" i="1" dirty="0" smtClean="0"/>
              <a:t>New requirement for local policy.  We will discuss in detail in this presentation.  </a:t>
            </a:r>
            <a:endParaRPr lang="en-US" b="1" dirty="0"/>
          </a:p>
        </p:txBody>
      </p:sp>
    </p:spTree>
    <p:extLst>
      <p:ext uri="{BB962C8B-B14F-4D97-AF65-F5344CB8AC3E}">
        <p14:creationId xmlns:p14="http://schemas.microsoft.com/office/powerpoint/2010/main" val="34232797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Guidance in PCAH 6</a:t>
            </a:r>
            <a:r>
              <a:rPr lang="en-US" baseline="30000" dirty="0" smtClean="0"/>
              <a:t>th</a:t>
            </a:r>
            <a:r>
              <a:rPr lang="en-US" dirty="0" smtClean="0"/>
              <a:t> ed.</a:t>
            </a:r>
            <a:endParaRPr lang="en-US" dirty="0"/>
          </a:p>
        </p:txBody>
      </p:sp>
      <p:sp>
        <p:nvSpPr>
          <p:cNvPr id="3" name="Content Placeholder 2"/>
          <p:cNvSpPr>
            <a:spLocks noGrp="1"/>
          </p:cNvSpPr>
          <p:nvPr>
            <p:ph idx="1"/>
          </p:nvPr>
        </p:nvSpPr>
        <p:spPr>
          <a:xfrm>
            <a:off x="457200" y="1837765"/>
            <a:ext cx="8229600" cy="4639235"/>
          </a:xfrm>
        </p:spPr>
        <p:txBody>
          <a:bodyPr>
            <a:normAutofit fontScale="92500" lnSpcReduction="10000"/>
          </a:bodyPr>
          <a:lstStyle/>
          <a:p>
            <a:r>
              <a:rPr lang="en-US" sz="3200" dirty="0" smtClean="0"/>
              <a:t>New regulations deliberately remove much of the detail in earlier iterations.  </a:t>
            </a:r>
          </a:p>
          <a:p>
            <a:pPr marL="0" indent="0">
              <a:buNone/>
            </a:pPr>
            <a:endParaRPr lang="en-US" sz="3200" dirty="0" smtClean="0"/>
          </a:p>
          <a:p>
            <a:r>
              <a:rPr lang="en-US" sz="3200" dirty="0" smtClean="0"/>
              <a:t>Specific guidance on the application of these regulations is included in the 6</a:t>
            </a:r>
            <a:r>
              <a:rPr lang="en-US" sz="3200" baseline="30000" dirty="0" smtClean="0"/>
              <a:t>th</a:t>
            </a:r>
            <a:r>
              <a:rPr lang="en-US" sz="3200" dirty="0" smtClean="0"/>
              <a:t> edition of the PCAH.</a:t>
            </a:r>
          </a:p>
          <a:p>
            <a:pPr marL="0" indent="0">
              <a:buNone/>
            </a:pPr>
            <a:endParaRPr lang="en-US" sz="3200" dirty="0" smtClean="0"/>
          </a:p>
          <a:p>
            <a:r>
              <a:rPr lang="en-US" sz="3200" dirty="0" smtClean="0"/>
              <a:t>PCAH is incorporated into </a:t>
            </a:r>
            <a:r>
              <a:rPr lang="en-US" sz="3200" dirty="0" smtClean="0"/>
              <a:t>Title </a:t>
            </a:r>
            <a:r>
              <a:rPr lang="en-US" sz="3200" dirty="0" smtClean="0"/>
              <a:t>5 by reference and thus has the force of law, but is easier to modify.    </a:t>
            </a:r>
          </a:p>
          <a:p>
            <a:pPr marL="0" indent="0">
              <a:buNone/>
            </a:pPr>
            <a:endParaRPr lang="en-US" dirty="0"/>
          </a:p>
        </p:txBody>
      </p:sp>
    </p:spTree>
    <p:extLst>
      <p:ext uri="{BB962C8B-B14F-4D97-AF65-F5344CB8AC3E}">
        <p14:creationId xmlns:p14="http://schemas.microsoft.com/office/powerpoint/2010/main" val="30563352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II.  Applying the new regulations: </a:t>
            </a:r>
            <a:br>
              <a:rPr lang="en-US" dirty="0" smtClean="0"/>
            </a:br>
            <a:r>
              <a:rPr lang="en-US" dirty="0" smtClean="0"/>
              <a:t>Standard Formula</a:t>
            </a:r>
            <a:endParaRPr lang="en-US" dirty="0"/>
          </a:p>
        </p:txBody>
      </p:sp>
    </p:spTree>
    <p:extLst>
      <p:ext uri="{BB962C8B-B14F-4D97-AF65-F5344CB8AC3E}">
        <p14:creationId xmlns:p14="http://schemas.microsoft.com/office/powerpoint/2010/main" val="42804350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Three Calculation Formulas</a:t>
            </a:r>
            <a:endParaRPr lang="en-US" dirty="0"/>
          </a:p>
        </p:txBody>
      </p:sp>
      <p:sp>
        <p:nvSpPr>
          <p:cNvPr id="3" name="Content Placeholder 2"/>
          <p:cNvSpPr>
            <a:spLocks noGrp="1"/>
          </p:cNvSpPr>
          <p:nvPr>
            <p:ph idx="1"/>
          </p:nvPr>
        </p:nvSpPr>
        <p:spPr>
          <a:xfrm>
            <a:off x="739775" y="1630624"/>
            <a:ext cx="7662864" cy="4588835"/>
          </a:xfrm>
        </p:spPr>
        <p:txBody>
          <a:bodyPr>
            <a:normAutofit fontScale="92500" lnSpcReduction="20000"/>
          </a:bodyPr>
          <a:lstStyle/>
          <a:p>
            <a:pPr>
              <a:lnSpc>
                <a:spcPct val="120000"/>
              </a:lnSpc>
            </a:pPr>
            <a:r>
              <a:rPr lang="en-US" sz="3200" b="1" dirty="0" smtClean="0"/>
              <a:t>Standard Formula  </a:t>
            </a:r>
          </a:p>
          <a:p>
            <a:pPr lvl="1">
              <a:lnSpc>
                <a:spcPct val="120000"/>
              </a:lnSpc>
            </a:pPr>
            <a:r>
              <a:rPr lang="en-US" sz="2800" dirty="0" smtClean="0"/>
              <a:t>Derived from </a:t>
            </a:r>
            <a:r>
              <a:rPr lang="en-US" sz="2800" dirty="0" smtClean="0"/>
              <a:t>Title </a:t>
            </a:r>
            <a:r>
              <a:rPr lang="en-US" sz="2800" dirty="0" smtClean="0"/>
              <a:t>5 §§55002-55002.5, the PCAH, and from 34 CFR 600.2</a:t>
            </a:r>
          </a:p>
          <a:p>
            <a:pPr lvl="1">
              <a:lnSpc>
                <a:spcPct val="120000"/>
              </a:lnSpc>
            </a:pPr>
            <a:r>
              <a:rPr lang="en-US" sz="2800" dirty="0" smtClean="0"/>
              <a:t>Applies to the majority of credit course types (lecture, recitation, lab, activity, etc.)</a:t>
            </a:r>
          </a:p>
          <a:p>
            <a:pPr>
              <a:lnSpc>
                <a:spcPct val="120000"/>
              </a:lnSpc>
            </a:pPr>
            <a:r>
              <a:rPr lang="en-US" sz="3200" b="1" dirty="0" smtClean="0"/>
              <a:t>Cooperative Work Experience</a:t>
            </a:r>
          </a:p>
          <a:p>
            <a:pPr lvl="1">
              <a:lnSpc>
                <a:spcPct val="120000"/>
              </a:lnSpc>
            </a:pPr>
            <a:r>
              <a:rPr lang="en-US" sz="2800" dirty="0" smtClean="0"/>
              <a:t>Title </a:t>
            </a:r>
            <a:r>
              <a:rPr lang="en-US" sz="2800" dirty="0" smtClean="0"/>
              <a:t>5 §55256.5</a:t>
            </a:r>
            <a:endParaRPr lang="en-US" sz="2800" b="1" dirty="0" smtClean="0"/>
          </a:p>
          <a:p>
            <a:pPr>
              <a:lnSpc>
                <a:spcPct val="120000"/>
              </a:lnSpc>
            </a:pPr>
            <a:r>
              <a:rPr lang="en-US" sz="3200" b="1" dirty="0" smtClean="0"/>
              <a:t>Clock Hour Programs</a:t>
            </a:r>
          </a:p>
          <a:p>
            <a:pPr lvl="1">
              <a:lnSpc>
                <a:spcPct val="120000"/>
              </a:lnSpc>
            </a:pPr>
            <a:r>
              <a:rPr lang="en-US" sz="2800" dirty="0" smtClean="0"/>
              <a:t>34 </a:t>
            </a:r>
            <a:r>
              <a:rPr lang="en-US" sz="2800" dirty="0"/>
              <a:t>CFR §668.8(k)(2)(</a:t>
            </a:r>
            <a:r>
              <a:rPr lang="en-US" sz="2800" dirty="0" err="1"/>
              <a:t>i</a:t>
            </a:r>
            <a:r>
              <a:rPr lang="en-US" sz="2800" dirty="0"/>
              <a:t>)(A) and 668.8(l)</a:t>
            </a:r>
            <a:endParaRPr lang="en-US" sz="2800" b="1" dirty="0" smtClean="0"/>
          </a:p>
          <a:p>
            <a:endParaRPr lang="en-US" sz="3200" dirty="0" smtClean="0"/>
          </a:p>
        </p:txBody>
      </p:sp>
    </p:spTree>
    <p:extLst>
      <p:ext uri="{BB962C8B-B14F-4D97-AF65-F5344CB8AC3E}">
        <p14:creationId xmlns:p14="http://schemas.microsoft.com/office/powerpoint/2010/main" val="31102786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Formula</a:t>
            </a:r>
            <a:endParaRPr lang="en-US" dirty="0"/>
          </a:p>
        </p:txBody>
      </p:sp>
      <p:sp>
        <p:nvSpPr>
          <p:cNvPr id="3" name="Content Placeholder 2"/>
          <p:cNvSpPr>
            <a:spLocks noGrp="1"/>
          </p:cNvSpPr>
          <p:nvPr>
            <p:ph idx="1"/>
          </p:nvPr>
        </p:nvSpPr>
        <p:spPr>
          <a:xfrm>
            <a:off x="457200" y="2242616"/>
            <a:ext cx="8229600" cy="4234384"/>
          </a:xfrm>
        </p:spPr>
        <p:txBody>
          <a:bodyPr/>
          <a:lstStyle/>
          <a:p>
            <a:pPr marL="0" indent="0">
              <a:buNone/>
            </a:pPr>
            <a:r>
              <a:rPr lang="en-US" sz="2800" b="1" dirty="0"/>
              <a:t>Units of Credit = </a:t>
            </a:r>
          </a:p>
          <a:p>
            <a:pPr marL="0" indent="0">
              <a:buNone/>
            </a:pPr>
            <a:endParaRPr lang="en-US" dirty="0"/>
          </a:p>
          <a:p>
            <a:pPr marL="0" indent="0" algn="ctr">
              <a:buNone/>
            </a:pPr>
            <a:r>
              <a:rPr lang="en-US" u="sng" dirty="0"/>
              <a:t>[Total Contact Hours + Outside-of-class Hours]</a:t>
            </a:r>
            <a:br>
              <a:rPr lang="en-US" u="sng" dirty="0"/>
            </a:br>
            <a:r>
              <a:rPr lang="en-US" dirty="0"/>
              <a:t>Hours-per-unit Divisor</a:t>
            </a:r>
          </a:p>
          <a:p>
            <a:pPr marL="0" indent="0" algn="just">
              <a:buNone/>
            </a:pPr>
            <a:endParaRPr lang="en-US" dirty="0" smtClean="0"/>
          </a:p>
          <a:p>
            <a:pPr marL="0" indent="0" algn="just">
              <a:buNone/>
            </a:pPr>
            <a:endParaRPr lang="en-US" dirty="0" smtClean="0"/>
          </a:p>
          <a:p>
            <a:pPr marL="0" indent="0" algn="just">
              <a:buNone/>
            </a:pPr>
            <a:r>
              <a:rPr lang="en-US" sz="1800" i="1" dirty="0" smtClean="0"/>
              <a:t>Round the result down to the nearest increment of credit awarded by the college.  As this calculation can produce results below smallest unit threshold, college’s must award lowest unit increment at a minimum.  No zero-unit courses are permitted.  </a:t>
            </a:r>
            <a:endParaRPr lang="en-US" sz="1800" i="1" dirty="0"/>
          </a:p>
        </p:txBody>
      </p:sp>
    </p:spTree>
    <p:extLst>
      <p:ext uri="{BB962C8B-B14F-4D97-AF65-F5344CB8AC3E}">
        <p14:creationId xmlns:p14="http://schemas.microsoft.com/office/powerpoint/2010/main" val="3986832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Definitions for Standard Formula</a:t>
            </a:r>
            <a:endParaRPr lang="en-US" dirty="0"/>
          </a:p>
        </p:txBody>
      </p:sp>
      <p:sp>
        <p:nvSpPr>
          <p:cNvPr id="3" name="Content Placeholder 2"/>
          <p:cNvSpPr>
            <a:spLocks noGrp="1"/>
          </p:cNvSpPr>
          <p:nvPr>
            <p:ph idx="1"/>
          </p:nvPr>
        </p:nvSpPr>
        <p:spPr>
          <a:xfrm>
            <a:off x="457200" y="1524000"/>
            <a:ext cx="7945439" cy="4849205"/>
          </a:xfrm>
        </p:spPr>
        <p:txBody>
          <a:bodyPr>
            <a:normAutofit fontScale="77500" lnSpcReduction="20000"/>
          </a:bodyPr>
          <a:lstStyle/>
          <a:p>
            <a:pPr marL="0" indent="0">
              <a:buNone/>
            </a:pPr>
            <a:r>
              <a:rPr lang="en-US" b="1" dirty="0" smtClean="0"/>
              <a:t>Total Contact Hours</a:t>
            </a:r>
            <a:endParaRPr lang="en-US" dirty="0" smtClean="0"/>
          </a:p>
          <a:p>
            <a:r>
              <a:rPr lang="en-US" dirty="0"/>
              <a:t>S</a:t>
            </a:r>
            <a:r>
              <a:rPr lang="en-US" dirty="0" smtClean="0"/>
              <a:t>um </a:t>
            </a:r>
            <a:r>
              <a:rPr lang="en-US" dirty="0"/>
              <a:t>of all contact hours for the course in all calculations </a:t>
            </a:r>
            <a:r>
              <a:rPr lang="en-US" dirty="0" smtClean="0"/>
              <a:t>categories.</a:t>
            </a:r>
          </a:p>
          <a:p>
            <a:pPr marL="0" indent="0">
              <a:buNone/>
            </a:pPr>
            <a:endParaRPr lang="en-US" dirty="0"/>
          </a:p>
          <a:p>
            <a:pPr marL="0" indent="0">
              <a:buNone/>
            </a:pPr>
            <a:r>
              <a:rPr lang="en-US" b="1" dirty="0" smtClean="0"/>
              <a:t>Outside-of-class Hours</a:t>
            </a:r>
          </a:p>
          <a:p>
            <a:r>
              <a:rPr lang="en-US" dirty="0"/>
              <a:t>Hours students are expected to engage in course work outside of the </a:t>
            </a:r>
            <a:r>
              <a:rPr lang="en-US" dirty="0" smtClean="0"/>
              <a:t>classroom.</a:t>
            </a:r>
          </a:p>
          <a:p>
            <a:endParaRPr lang="en-US" b="1" dirty="0"/>
          </a:p>
          <a:p>
            <a:pPr marL="0" indent="0">
              <a:buNone/>
            </a:pPr>
            <a:r>
              <a:rPr lang="en-US" b="1" dirty="0" smtClean="0"/>
              <a:t>Hours of Total Student Work</a:t>
            </a:r>
          </a:p>
          <a:p>
            <a:r>
              <a:rPr lang="en-US" dirty="0" smtClean="0"/>
              <a:t>Term used in the revised regulations to describe the </a:t>
            </a:r>
            <a:r>
              <a:rPr lang="en-US" dirty="0"/>
              <a:t>s</a:t>
            </a:r>
            <a:r>
              <a:rPr lang="en-US" dirty="0" smtClean="0"/>
              <a:t>um of contact hours and outside-of-class (homework) hours. </a:t>
            </a:r>
          </a:p>
          <a:p>
            <a:pPr marL="0" indent="0">
              <a:buNone/>
            </a:pPr>
            <a:endParaRPr lang="en-US" dirty="0"/>
          </a:p>
          <a:p>
            <a:pPr marL="0" indent="0">
              <a:buNone/>
            </a:pPr>
            <a:r>
              <a:rPr lang="en-US" b="1" dirty="0" smtClean="0"/>
              <a:t>Hours-per-unit Divisor</a:t>
            </a:r>
          </a:p>
          <a:p>
            <a:r>
              <a:rPr lang="en-US" dirty="0"/>
              <a:t>Total student learning hours (contact + outside) for which the college awards one unit of credit. </a:t>
            </a:r>
            <a:endParaRPr lang="en-US" dirty="0" smtClean="0"/>
          </a:p>
          <a:p>
            <a:pPr marL="0" indent="0">
              <a:buNone/>
            </a:pPr>
            <a:endParaRPr lang="en-US" i="1" dirty="0" smtClean="0"/>
          </a:p>
          <a:p>
            <a:pPr marL="0" indent="0">
              <a:buNone/>
            </a:pPr>
            <a:r>
              <a:rPr lang="en-US" i="1" dirty="0" smtClean="0"/>
              <a:t>All of these values are </a:t>
            </a:r>
            <a:r>
              <a:rPr lang="en-US" i="1" u="sng" dirty="0" smtClean="0"/>
              <a:t>required</a:t>
            </a:r>
            <a:r>
              <a:rPr lang="en-US" i="1" dirty="0" smtClean="0"/>
              <a:t> to be specified in local governing board policy and recorded on the COR</a:t>
            </a:r>
            <a:endParaRPr lang="en-US" i="1" dirty="0"/>
          </a:p>
          <a:p>
            <a:pPr marL="0" indent="0">
              <a:buNone/>
            </a:pPr>
            <a:endParaRPr lang="en-US" b="1" dirty="0" smtClean="0"/>
          </a:p>
        </p:txBody>
      </p:sp>
    </p:spTree>
    <p:extLst>
      <p:ext uri="{BB962C8B-B14F-4D97-AF65-F5344CB8AC3E}">
        <p14:creationId xmlns:p14="http://schemas.microsoft.com/office/powerpoint/2010/main" val="4659007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Standard Formula: Typical Ratios  </a:t>
            </a:r>
            <a:endParaRPr lang="en-US" dirty="0"/>
          </a:p>
        </p:txBody>
      </p:sp>
      <p:sp>
        <p:nvSpPr>
          <p:cNvPr id="3" name="Content Placeholder 2"/>
          <p:cNvSpPr>
            <a:spLocks noGrp="1"/>
          </p:cNvSpPr>
          <p:nvPr>
            <p:ph idx="1"/>
          </p:nvPr>
        </p:nvSpPr>
        <p:spPr>
          <a:xfrm>
            <a:off x="566982" y="1524000"/>
            <a:ext cx="7835657" cy="4513263"/>
          </a:xfrm>
        </p:spPr>
        <p:txBody>
          <a:bodyPr>
            <a:normAutofit/>
          </a:bodyPr>
          <a:lstStyle/>
          <a:p>
            <a:pPr marL="0" indent="0">
              <a:buNone/>
            </a:pPr>
            <a:r>
              <a:rPr lang="en-US" sz="2000" dirty="0" smtClean="0"/>
              <a:t>The standard formula includes typical ratios for contact- to homework hours that are not specified in law, but are drawn from standard practices in higher education. The three typical ratios are as follows: </a:t>
            </a:r>
          </a:p>
          <a:p>
            <a:pPr marL="0" indent="0">
              <a:buNone/>
            </a:pPr>
            <a:endParaRPr lang="en-US" sz="2000" dirty="0"/>
          </a:p>
          <a:p>
            <a:pPr marL="0" indent="0">
              <a:buNone/>
            </a:pPr>
            <a:endParaRPr lang="en-US" sz="2000" dirty="0" smtClean="0"/>
          </a:p>
          <a:p>
            <a:pPr marL="0" indent="0">
              <a:buNone/>
            </a:pPr>
            <a:endParaRPr lang="en-US" sz="3200" dirty="0"/>
          </a:p>
          <a:p>
            <a:pPr marL="0" indent="0">
              <a:buNone/>
            </a:pPr>
            <a:endParaRPr lang="en-US" sz="3200" dirty="0"/>
          </a:p>
        </p:txBody>
      </p:sp>
      <p:graphicFrame>
        <p:nvGraphicFramePr>
          <p:cNvPr id="5" name="Table 4"/>
          <p:cNvGraphicFramePr>
            <a:graphicFrameLocks noGrp="1"/>
          </p:cNvGraphicFramePr>
          <p:nvPr>
            <p:extLst>
              <p:ext uri="{D42A27DB-BD31-4B8C-83A1-F6EECF244321}">
                <p14:modId xmlns:p14="http://schemas.microsoft.com/office/powerpoint/2010/main" val="3741003088"/>
              </p:ext>
            </p:extLst>
          </p:nvPr>
        </p:nvGraphicFramePr>
        <p:xfrm>
          <a:off x="1620139" y="2978147"/>
          <a:ext cx="6000097" cy="2827957"/>
        </p:xfrm>
        <a:graphic>
          <a:graphicData uri="http://schemas.openxmlformats.org/drawingml/2006/table">
            <a:tbl>
              <a:tblPr/>
              <a:tblGrid>
                <a:gridCol w="4151727">
                  <a:extLst>
                    <a:ext uri="{9D8B030D-6E8A-4147-A177-3AD203B41FA5}">
                      <a16:colId xmlns:a16="http://schemas.microsoft.com/office/drawing/2014/main" val="20000"/>
                    </a:ext>
                  </a:extLst>
                </a:gridCol>
                <a:gridCol w="924185">
                  <a:extLst>
                    <a:ext uri="{9D8B030D-6E8A-4147-A177-3AD203B41FA5}">
                      <a16:colId xmlns:a16="http://schemas.microsoft.com/office/drawing/2014/main" val="20001"/>
                    </a:ext>
                  </a:extLst>
                </a:gridCol>
                <a:gridCol w="924185">
                  <a:extLst>
                    <a:ext uri="{9D8B030D-6E8A-4147-A177-3AD203B41FA5}">
                      <a16:colId xmlns:a16="http://schemas.microsoft.com/office/drawing/2014/main" val="20002"/>
                    </a:ext>
                  </a:extLst>
                </a:gridCol>
              </a:tblGrid>
              <a:tr h="684745">
                <a:tc>
                  <a:txBody>
                    <a:bodyPr/>
                    <a:lstStyle/>
                    <a:p>
                      <a:pPr algn="l" fontAlgn="ctr"/>
                      <a:r>
                        <a:rPr lang="en-US" sz="1600" b="1" i="0" u="none" strike="noStrike" dirty="0">
                          <a:solidFill>
                            <a:srgbClr val="000000"/>
                          </a:solidFill>
                          <a:effectLst/>
                          <a:latin typeface="Calibri"/>
                        </a:rPr>
                        <a:t>Academic Activity</a:t>
                      </a:r>
                    </a:p>
                  </a:txBody>
                  <a:tcPr marL="12700" marR="12700" marT="12700" marB="0" anchor="ctr">
                    <a:lnL>
                      <a:noFill/>
                    </a:lnL>
                    <a:lnR>
                      <a:noFill/>
                    </a:lnR>
                    <a:lnT>
                      <a:noFill/>
                    </a:lnT>
                    <a:lnB>
                      <a:noFill/>
                    </a:lnB>
                    <a:solidFill>
                      <a:srgbClr val="8DB4E2"/>
                    </a:solidFill>
                  </a:tcPr>
                </a:tc>
                <a:tc>
                  <a:txBody>
                    <a:bodyPr/>
                    <a:lstStyle/>
                    <a:p>
                      <a:pPr algn="ctr" fontAlgn="ctr"/>
                      <a:r>
                        <a:rPr lang="en-US" sz="1200" b="1" i="0" u="none" strike="noStrike">
                          <a:solidFill>
                            <a:srgbClr val="000000"/>
                          </a:solidFill>
                          <a:effectLst/>
                          <a:latin typeface="Calibri"/>
                        </a:rPr>
                        <a:t>Weekly Contact Hours</a:t>
                      </a:r>
                    </a:p>
                  </a:txBody>
                  <a:tcPr marL="12700" marR="12700" marT="12700" marB="0" anchor="ctr">
                    <a:lnL>
                      <a:noFill/>
                    </a:lnL>
                    <a:lnR>
                      <a:noFill/>
                    </a:lnR>
                    <a:lnT>
                      <a:noFill/>
                    </a:lnT>
                    <a:lnB>
                      <a:noFill/>
                    </a:lnB>
                    <a:solidFill>
                      <a:srgbClr val="8DB4E2"/>
                    </a:solidFill>
                  </a:tcPr>
                </a:tc>
                <a:tc>
                  <a:txBody>
                    <a:bodyPr/>
                    <a:lstStyle/>
                    <a:p>
                      <a:pPr algn="ctr" fontAlgn="ctr"/>
                      <a:r>
                        <a:rPr lang="en-US" sz="1200" b="1" i="0" u="none" strike="noStrike">
                          <a:solidFill>
                            <a:srgbClr val="000000"/>
                          </a:solidFill>
                          <a:effectLst/>
                          <a:latin typeface="Calibri"/>
                        </a:rPr>
                        <a:t>Weekly Outside-of-class Hours</a:t>
                      </a:r>
                    </a:p>
                  </a:txBody>
                  <a:tcPr marL="12700" marR="12700" marT="12700" marB="0" anchor="ctr">
                    <a:lnL>
                      <a:noFill/>
                    </a:lnL>
                    <a:lnR>
                      <a:noFill/>
                    </a:lnR>
                    <a:lnT>
                      <a:noFill/>
                    </a:lnT>
                    <a:lnB>
                      <a:noFill/>
                    </a:lnB>
                    <a:solidFill>
                      <a:srgbClr val="8DB4E2"/>
                    </a:solidFill>
                  </a:tcPr>
                </a:tc>
                <a:extLst>
                  <a:ext uri="{0D108BD9-81ED-4DB2-BD59-A6C34878D82A}">
                    <a16:rowId xmlns:a16="http://schemas.microsoft.com/office/drawing/2014/main" val="10000"/>
                  </a:ext>
                </a:extLst>
              </a:tr>
              <a:tr h="714404">
                <a:tc>
                  <a:txBody>
                    <a:bodyPr/>
                    <a:lstStyle/>
                    <a:p>
                      <a:pPr algn="l" fontAlgn="ctr"/>
                      <a:r>
                        <a:rPr lang="en-US" sz="1600" b="1" i="0" u="none" strike="noStrike" dirty="0">
                          <a:solidFill>
                            <a:srgbClr val="000000"/>
                          </a:solidFill>
                          <a:effectLst/>
                          <a:latin typeface="Calibri"/>
                        </a:rPr>
                        <a:t>Lecture</a:t>
                      </a:r>
                      <a:r>
                        <a:rPr lang="en-US" sz="1600" b="0" i="0" u="none" strike="noStrike" dirty="0">
                          <a:solidFill>
                            <a:srgbClr val="000000"/>
                          </a:solidFill>
                          <a:effectLst/>
                          <a:latin typeface="Calibri"/>
                        </a:rPr>
                        <a:t/>
                      </a:r>
                      <a:br>
                        <a:rPr lang="en-US" sz="1600" b="0" i="0" u="none" strike="noStrike" dirty="0">
                          <a:solidFill>
                            <a:srgbClr val="000000"/>
                          </a:solidFill>
                          <a:effectLst/>
                          <a:latin typeface="Calibri"/>
                        </a:rPr>
                      </a:br>
                      <a:r>
                        <a:rPr lang="en-US" sz="1200" b="0" i="0" u="none" strike="noStrike" dirty="0">
                          <a:solidFill>
                            <a:srgbClr val="000000"/>
                          </a:solidFill>
                          <a:effectLst/>
                          <a:latin typeface="Calibri"/>
                        </a:rPr>
                        <a:t>(Lecture, Discussion, Seminar, and Related Work)</a:t>
                      </a:r>
                    </a:p>
                  </a:txBody>
                  <a:tcPr marL="12700" marR="12700" marT="12700" marB="0" anchor="ctr">
                    <a:lnL>
                      <a:noFill/>
                    </a:lnL>
                    <a:lnR>
                      <a:noFill/>
                    </a:lnR>
                    <a:lnT>
                      <a:noFill/>
                    </a:lnT>
                    <a:lnB>
                      <a:noFill/>
                    </a:lnB>
                  </a:tcPr>
                </a:tc>
                <a:tc>
                  <a:txBody>
                    <a:bodyPr/>
                    <a:lstStyle/>
                    <a:p>
                      <a:pPr algn="ctr" fontAlgn="ctr"/>
                      <a:r>
                        <a:rPr lang="en-US" sz="1200" b="0" i="0" u="none" strike="noStrike">
                          <a:solidFill>
                            <a:srgbClr val="000000"/>
                          </a:solidFill>
                          <a:effectLst/>
                          <a:latin typeface="Calibri"/>
                        </a:rPr>
                        <a:t>1</a:t>
                      </a:r>
                    </a:p>
                  </a:txBody>
                  <a:tcPr marL="12700" marR="12700" marT="12700" marB="0" anchor="ctr">
                    <a:lnL>
                      <a:noFill/>
                    </a:lnL>
                    <a:lnR>
                      <a:noFill/>
                    </a:lnR>
                    <a:lnT>
                      <a:noFill/>
                    </a:lnT>
                    <a:lnB>
                      <a:noFill/>
                    </a:lnB>
                  </a:tcPr>
                </a:tc>
                <a:tc>
                  <a:txBody>
                    <a:bodyPr/>
                    <a:lstStyle/>
                    <a:p>
                      <a:pPr algn="ctr" fontAlgn="ctr"/>
                      <a:r>
                        <a:rPr lang="en-US" sz="1200" b="0" i="0" u="none" strike="noStrike">
                          <a:solidFill>
                            <a:srgbClr val="000000"/>
                          </a:solidFill>
                          <a:effectLst/>
                          <a:latin typeface="Calibri"/>
                        </a:rPr>
                        <a:t>2</a:t>
                      </a:r>
                    </a:p>
                  </a:txBody>
                  <a:tcPr marL="12700" marR="12700" marT="12700" marB="0" anchor="ctr">
                    <a:lnL>
                      <a:noFill/>
                    </a:lnL>
                    <a:lnR>
                      <a:noFill/>
                    </a:lnR>
                    <a:lnT>
                      <a:noFill/>
                    </a:lnT>
                    <a:lnB>
                      <a:noFill/>
                    </a:lnB>
                  </a:tcPr>
                </a:tc>
                <a:extLst>
                  <a:ext uri="{0D108BD9-81ED-4DB2-BD59-A6C34878D82A}">
                    <a16:rowId xmlns:a16="http://schemas.microsoft.com/office/drawing/2014/main" val="10001"/>
                  </a:ext>
                </a:extLst>
              </a:tr>
              <a:tr h="714404">
                <a:tc>
                  <a:txBody>
                    <a:bodyPr/>
                    <a:lstStyle/>
                    <a:p>
                      <a:pPr algn="l" fontAlgn="ctr"/>
                      <a:r>
                        <a:rPr lang="en-US" sz="1600" b="1" i="0" u="none" strike="noStrike" dirty="0">
                          <a:solidFill>
                            <a:srgbClr val="000000"/>
                          </a:solidFill>
                          <a:effectLst/>
                          <a:latin typeface="Calibri"/>
                        </a:rPr>
                        <a:t>Activity</a:t>
                      </a:r>
                      <a:br>
                        <a:rPr lang="en-US" sz="1600" b="1" i="0" u="none" strike="noStrike" dirty="0">
                          <a:solidFill>
                            <a:srgbClr val="000000"/>
                          </a:solidFill>
                          <a:effectLst/>
                          <a:latin typeface="Calibri"/>
                        </a:rPr>
                      </a:br>
                      <a:r>
                        <a:rPr lang="en-US" sz="1200" b="0" i="0" u="none" strike="noStrike" dirty="0">
                          <a:solidFill>
                            <a:srgbClr val="000000"/>
                          </a:solidFill>
                          <a:effectLst/>
                          <a:latin typeface="Calibri"/>
                        </a:rPr>
                        <a:t>(Activity, Lab/w Homework, Studio, and Similar</a:t>
                      </a:r>
                      <a:endParaRPr lang="en-US" sz="1200" b="1" i="0" u="none" strike="noStrike" dirty="0">
                        <a:solidFill>
                          <a:srgbClr val="000000"/>
                        </a:solidFill>
                        <a:effectLst/>
                        <a:latin typeface="Calibri"/>
                      </a:endParaRPr>
                    </a:p>
                  </a:txBody>
                  <a:tcPr marL="12700" marR="12700" marT="12700" marB="0" anchor="ctr">
                    <a:lnL>
                      <a:noFill/>
                    </a:lnL>
                    <a:lnR>
                      <a:noFill/>
                    </a:lnR>
                    <a:lnT>
                      <a:noFill/>
                    </a:lnT>
                    <a:lnB>
                      <a:noFill/>
                    </a:lnB>
                    <a:solidFill>
                      <a:srgbClr val="DCE6F1"/>
                    </a:solidFill>
                  </a:tcPr>
                </a:tc>
                <a:tc>
                  <a:txBody>
                    <a:bodyPr/>
                    <a:lstStyle/>
                    <a:p>
                      <a:pPr algn="ctr" fontAlgn="ctr"/>
                      <a:r>
                        <a:rPr lang="en-US" sz="1200" b="0" i="0" u="none" strike="noStrike">
                          <a:solidFill>
                            <a:srgbClr val="000000"/>
                          </a:solidFill>
                          <a:effectLst/>
                          <a:latin typeface="Calibri"/>
                        </a:rPr>
                        <a:t>2</a:t>
                      </a:r>
                    </a:p>
                  </a:txBody>
                  <a:tcPr marL="12700" marR="12700" marT="12700" marB="0" anchor="ctr">
                    <a:lnL>
                      <a:noFill/>
                    </a:lnL>
                    <a:lnR>
                      <a:noFill/>
                    </a:lnR>
                    <a:lnT>
                      <a:noFill/>
                    </a:lnT>
                    <a:lnB>
                      <a:noFill/>
                    </a:lnB>
                    <a:solidFill>
                      <a:srgbClr val="DCE6F1"/>
                    </a:solidFill>
                  </a:tcPr>
                </a:tc>
                <a:tc>
                  <a:txBody>
                    <a:bodyPr/>
                    <a:lstStyle/>
                    <a:p>
                      <a:pPr algn="ctr" fontAlgn="ctr"/>
                      <a:r>
                        <a:rPr lang="en-US" sz="1200" b="0" i="0" u="none" strike="noStrike">
                          <a:solidFill>
                            <a:srgbClr val="000000"/>
                          </a:solidFill>
                          <a:effectLst/>
                          <a:latin typeface="Calibri"/>
                        </a:rPr>
                        <a:t>1</a:t>
                      </a:r>
                    </a:p>
                  </a:txBody>
                  <a:tcPr marL="12700" marR="12700" marT="12700" marB="0" anchor="ctr">
                    <a:lnL>
                      <a:noFill/>
                    </a:lnL>
                    <a:lnR>
                      <a:noFill/>
                    </a:lnR>
                    <a:lnT>
                      <a:noFill/>
                    </a:lnT>
                    <a:lnB>
                      <a:noFill/>
                    </a:lnB>
                    <a:solidFill>
                      <a:srgbClr val="DCE6F1"/>
                    </a:solidFill>
                  </a:tcPr>
                </a:tc>
                <a:extLst>
                  <a:ext uri="{0D108BD9-81ED-4DB2-BD59-A6C34878D82A}">
                    <a16:rowId xmlns:a16="http://schemas.microsoft.com/office/drawing/2014/main" val="10002"/>
                  </a:ext>
                </a:extLst>
              </a:tr>
              <a:tr h="714404">
                <a:tc>
                  <a:txBody>
                    <a:bodyPr/>
                    <a:lstStyle/>
                    <a:p>
                      <a:pPr algn="l" fontAlgn="ctr"/>
                      <a:r>
                        <a:rPr lang="en-US" sz="1600" b="1" i="0" u="none" strike="noStrike" dirty="0">
                          <a:solidFill>
                            <a:srgbClr val="000000"/>
                          </a:solidFill>
                          <a:effectLst/>
                          <a:latin typeface="Calibri"/>
                        </a:rPr>
                        <a:t>Laboratory</a:t>
                      </a:r>
                      <a:br>
                        <a:rPr lang="en-US" sz="1600" b="1" i="0" u="none" strike="noStrike" dirty="0">
                          <a:solidFill>
                            <a:srgbClr val="000000"/>
                          </a:solidFill>
                          <a:effectLst/>
                          <a:latin typeface="Calibri"/>
                        </a:rPr>
                      </a:br>
                      <a:r>
                        <a:rPr lang="en-US" sz="1200" b="0" i="0" u="none" strike="noStrike" dirty="0">
                          <a:solidFill>
                            <a:srgbClr val="000000"/>
                          </a:solidFill>
                          <a:effectLst/>
                          <a:latin typeface="Calibri"/>
                        </a:rPr>
                        <a:t>(Traditional Lab, Clinical, and Similar)</a:t>
                      </a:r>
                    </a:p>
                  </a:txBody>
                  <a:tcPr marL="12700" marR="12700" marT="12700" marB="0" anchor="ctr">
                    <a:lnL>
                      <a:noFill/>
                    </a:lnL>
                    <a:lnR>
                      <a:noFill/>
                    </a:lnR>
                    <a:lnT>
                      <a:noFill/>
                    </a:lnT>
                    <a:lnB>
                      <a:noFill/>
                    </a:lnB>
                  </a:tcPr>
                </a:tc>
                <a:tc>
                  <a:txBody>
                    <a:bodyPr/>
                    <a:lstStyle/>
                    <a:p>
                      <a:pPr algn="ctr" fontAlgn="ctr"/>
                      <a:r>
                        <a:rPr lang="en-US" sz="1200" b="0" i="0" u="none" strike="noStrike">
                          <a:solidFill>
                            <a:srgbClr val="000000"/>
                          </a:solidFill>
                          <a:effectLst/>
                          <a:latin typeface="Calibri"/>
                        </a:rPr>
                        <a:t>3</a:t>
                      </a:r>
                    </a:p>
                  </a:txBody>
                  <a:tcPr marL="12700" marR="12700" marT="12700" marB="0" anchor="ctr">
                    <a:lnL>
                      <a:noFill/>
                    </a:lnL>
                    <a:lnR>
                      <a:noFill/>
                    </a:lnR>
                    <a:lnT>
                      <a:noFill/>
                    </a:lnT>
                    <a:lnB>
                      <a:noFill/>
                    </a:lnB>
                  </a:tcPr>
                </a:tc>
                <a:tc>
                  <a:txBody>
                    <a:bodyPr/>
                    <a:lstStyle/>
                    <a:p>
                      <a:pPr algn="ctr" fontAlgn="ctr"/>
                      <a:r>
                        <a:rPr lang="en-US" sz="1200" b="0" i="0" u="none" strike="noStrike" dirty="0">
                          <a:solidFill>
                            <a:srgbClr val="000000"/>
                          </a:solidFill>
                          <a:effectLst/>
                          <a:latin typeface="Calibri"/>
                        </a:rPr>
                        <a:t>0</a:t>
                      </a:r>
                    </a:p>
                  </a:txBody>
                  <a:tcPr marL="12700" marR="12700" marT="12700" marB="0" anchor="ctr">
                    <a:lnL>
                      <a:noFill/>
                    </a:lnL>
                    <a:lnR>
                      <a:noFill/>
                    </a:lnR>
                    <a:lnT>
                      <a:noFill/>
                    </a:lnT>
                    <a:lnB>
                      <a:noFill/>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3808653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Principle Behind Standard Formula</a:t>
            </a:r>
            <a:endParaRPr lang="en-US" dirty="0"/>
          </a:p>
        </p:txBody>
      </p:sp>
      <p:sp>
        <p:nvSpPr>
          <p:cNvPr id="3" name="Content Placeholder 2"/>
          <p:cNvSpPr>
            <a:spLocks noGrp="1"/>
          </p:cNvSpPr>
          <p:nvPr>
            <p:ph idx="1"/>
          </p:nvPr>
        </p:nvSpPr>
        <p:spPr>
          <a:xfrm>
            <a:off x="457201" y="1524000"/>
            <a:ext cx="7803004" cy="4905907"/>
          </a:xfrm>
        </p:spPr>
        <p:txBody>
          <a:bodyPr>
            <a:normAutofit/>
          </a:bodyPr>
          <a:lstStyle/>
          <a:p>
            <a:pPr marL="0" indent="0">
              <a:buNone/>
            </a:pPr>
            <a:r>
              <a:rPr lang="en-US" sz="2000" dirty="0" smtClean="0"/>
              <a:t>Units of credit are awarded on the basis of total student time spent on learning.  The ratio of contact to out-of-class hours can vary and still yield the same units of credit.</a:t>
            </a:r>
          </a:p>
          <a:p>
            <a:pPr marL="0" indent="0">
              <a:buNone/>
            </a:pPr>
            <a:endParaRPr lang="en-US" sz="2000" dirty="0"/>
          </a:p>
          <a:p>
            <a:pPr marL="0" indent="0">
              <a:buNone/>
            </a:pPr>
            <a:endParaRPr lang="en-US" sz="2000" dirty="0" smtClean="0"/>
          </a:p>
          <a:p>
            <a:pPr marL="0" indent="0">
              <a:buNone/>
            </a:pPr>
            <a:endParaRPr lang="en-US" sz="2000" dirty="0"/>
          </a:p>
          <a:p>
            <a:pPr marL="0" indent="0">
              <a:buNone/>
            </a:pPr>
            <a:endParaRPr lang="en-US" sz="2000" dirty="0" smtClean="0"/>
          </a:p>
          <a:p>
            <a:pPr marL="0" indent="0">
              <a:buNone/>
            </a:pPr>
            <a:endParaRPr lang="en-US" sz="2000" dirty="0"/>
          </a:p>
          <a:p>
            <a:pPr marL="0" indent="0">
              <a:buNone/>
            </a:pPr>
            <a:endParaRPr lang="en-US" sz="2000" dirty="0" smtClean="0"/>
          </a:p>
          <a:p>
            <a:pPr marL="0" indent="0">
              <a:buNone/>
            </a:pPr>
            <a:endParaRPr lang="en-US" sz="2000" dirty="0"/>
          </a:p>
          <a:p>
            <a:pPr marL="0" indent="0">
              <a:buNone/>
            </a:pPr>
            <a:endParaRPr lang="en-US" sz="2000" dirty="0" smtClean="0"/>
          </a:p>
          <a:p>
            <a:pPr marL="0" indent="0">
              <a:buNone/>
            </a:pPr>
            <a:r>
              <a:rPr lang="en-US" sz="1800" dirty="0" smtClean="0"/>
              <a:t>All three examples yield three units of credit for colleges using a 54 hour divisor</a:t>
            </a:r>
            <a:r>
              <a:rPr lang="en-US" sz="2000" dirty="0" smtClean="0"/>
              <a:t>.    </a:t>
            </a:r>
            <a:endParaRPr lang="en-US" sz="2000" dirty="0"/>
          </a:p>
          <a:p>
            <a:pPr marL="0" indent="0">
              <a:buNone/>
            </a:pPr>
            <a:endParaRPr lang="en-US" sz="2000" dirty="0" smtClean="0"/>
          </a:p>
          <a:p>
            <a:pPr marL="0" indent="0">
              <a:buNone/>
            </a:pPr>
            <a:endParaRPr lang="en-US" sz="2000" dirty="0" smtClean="0"/>
          </a:p>
          <a:p>
            <a:pPr marL="0" indent="0">
              <a:buNone/>
            </a:pPr>
            <a:endParaRPr lang="en-US" sz="2000" dirty="0"/>
          </a:p>
          <a:p>
            <a:pPr marL="0" indent="0">
              <a:buNone/>
            </a:pPr>
            <a:endParaRPr lang="en-US" sz="2000" dirty="0" smtClean="0"/>
          </a:p>
          <a:p>
            <a:pPr marL="0" indent="0">
              <a:buNone/>
            </a:pPr>
            <a:endParaRPr lang="en-US" sz="2000" dirty="0"/>
          </a:p>
          <a:p>
            <a:pPr marL="0" indent="0">
              <a:buNone/>
            </a:pPr>
            <a:endParaRPr lang="en-US" sz="2000" dirty="0" smtClean="0"/>
          </a:p>
          <a:p>
            <a:pPr marL="0" indent="0">
              <a:buNone/>
            </a:pPr>
            <a:endParaRPr lang="en-US" sz="2000" dirty="0"/>
          </a:p>
          <a:p>
            <a:pPr marL="0" indent="0">
              <a:buNone/>
            </a:pPr>
            <a:endParaRPr lang="en-US" sz="2000" dirty="0" smtClean="0"/>
          </a:p>
        </p:txBody>
      </p:sp>
      <p:pic>
        <p:nvPicPr>
          <p:cNvPr id="5" name="Picture 4" descr="Screen Shot 2015-09-13 at 11.27.32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9155" y="2823013"/>
            <a:ext cx="7906387" cy="2606950"/>
          </a:xfrm>
          <a:prstGeom prst="rect">
            <a:avLst/>
          </a:prstGeom>
        </p:spPr>
      </p:pic>
    </p:spTree>
    <p:extLst>
      <p:ext uri="{BB962C8B-B14F-4D97-AF65-F5344CB8AC3E}">
        <p14:creationId xmlns:p14="http://schemas.microsoft.com/office/powerpoint/2010/main" val="14104976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Standard Formula: Hours-per-unit Divisor</a:t>
            </a:r>
            <a:endParaRPr lang="en-US" dirty="0"/>
          </a:p>
        </p:txBody>
      </p:sp>
      <p:sp>
        <p:nvSpPr>
          <p:cNvPr id="3" name="Content Placeholder 2"/>
          <p:cNvSpPr>
            <a:spLocks noGrp="1"/>
          </p:cNvSpPr>
          <p:nvPr>
            <p:ph idx="1"/>
          </p:nvPr>
        </p:nvSpPr>
        <p:spPr>
          <a:xfrm>
            <a:off x="457200" y="1524000"/>
            <a:ext cx="7945439" cy="4513263"/>
          </a:xfrm>
        </p:spPr>
        <p:txBody>
          <a:bodyPr>
            <a:normAutofit lnSpcReduction="10000"/>
          </a:bodyPr>
          <a:lstStyle/>
          <a:p>
            <a:r>
              <a:rPr lang="en-US" sz="2000" dirty="0" smtClean="0"/>
              <a:t>Total student </a:t>
            </a:r>
            <a:r>
              <a:rPr lang="en-US" sz="2000" dirty="0"/>
              <a:t>learning </a:t>
            </a:r>
            <a:r>
              <a:rPr lang="en-US" sz="2000" dirty="0" smtClean="0"/>
              <a:t>hours (contact + outside) </a:t>
            </a:r>
            <a:r>
              <a:rPr lang="en-US" sz="2000" dirty="0"/>
              <a:t>for which the college awards one unit of credit. </a:t>
            </a:r>
            <a:endParaRPr lang="en-US" sz="2000" dirty="0" smtClean="0"/>
          </a:p>
          <a:p>
            <a:pPr marL="0" indent="0">
              <a:buNone/>
            </a:pPr>
            <a:endParaRPr lang="en-US" sz="2000" dirty="0" smtClean="0"/>
          </a:p>
          <a:p>
            <a:r>
              <a:rPr lang="en-US" sz="2000" dirty="0" smtClean="0"/>
              <a:t>Minimum of 48, maximum of 54. (Min 33, max 36 quarter)  </a:t>
            </a:r>
          </a:p>
          <a:p>
            <a:pPr marL="0" indent="0">
              <a:buNone/>
            </a:pPr>
            <a:endParaRPr lang="en-US" sz="2000" dirty="0" smtClean="0"/>
          </a:p>
          <a:p>
            <a:r>
              <a:rPr lang="en-US" sz="2000" dirty="0" smtClean="0"/>
              <a:t>Can also be expressed as range, e.g. 48 – 54.</a:t>
            </a:r>
          </a:p>
          <a:p>
            <a:pPr marL="0" indent="0">
              <a:buNone/>
            </a:pPr>
            <a:endParaRPr lang="en-US" sz="2000" dirty="0" smtClean="0"/>
          </a:p>
          <a:p>
            <a:r>
              <a:rPr lang="en-US" sz="2000" dirty="0" smtClean="0"/>
              <a:t>Divisor and dividend in local calculations should match, e.g. if college bases the dividend on a 51 = 1 unit model, the divisor should be 51.  </a:t>
            </a:r>
          </a:p>
          <a:p>
            <a:pPr marL="0" indent="0">
              <a:buNone/>
            </a:pPr>
            <a:endParaRPr lang="en-US" sz="2000" dirty="0" smtClean="0"/>
          </a:p>
          <a:p>
            <a:r>
              <a:rPr lang="en-US" sz="2000" dirty="0"/>
              <a:t>Colleges that indicate the minimum and maximum range of 48 – 54 should show that same range for the dividend in the equation and resulting unit calculation. </a:t>
            </a:r>
            <a:endParaRPr lang="en-US" sz="2000" dirty="0" smtClean="0"/>
          </a:p>
          <a:p>
            <a:endParaRPr lang="en-US" sz="2000" dirty="0" smtClean="0"/>
          </a:p>
        </p:txBody>
      </p:sp>
    </p:spTree>
    <p:extLst>
      <p:ext uri="{BB962C8B-B14F-4D97-AF65-F5344CB8AC3E}">
        <p14:creationId xmlns:p14="http://schemas.microsoft.com/office/powerpoint/2010/main" val="32507311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Standard Formula: Outside-of-Class Hours</a:t>
            </a:r>
            <a:endParaRPr lang="en-US" dirty="0"/>
          </a:p>
        </p:txBody>
      </p:sp>
      <p:sp>
        <p:nvSpPr>
          <p:cNvPr id="3" name="Content Placeholder 2"/>
          <p:cNvSpPr>
            <a:spLocks noGrp="1"/>
          </p:cNvSpPr>
          <p:nvPr>
            <p:ph idx="1"/>
          </p:nvPr>
        </p:nvSpPr>
        <p:spPr>
          <a:xfrm>
            <a:off x="457200" y="1524000"/>
            <a:ext cx="7945439" cy="4513263"/>
          </a:xfrm>
        </p:spPr>
        <p:txBody>
          <a:bodyPr>
            <a:normAutofit/>
          </a:bodyPr>
          <a:lstStyle/>
          <a:p>
            <a:r>
              <a:rPr lang="en-US" sz="2000" dirty="0" smtClean="0"/>
              <a:t>Hours </a:t>
            </a:r>
            <a:r>
              <a:rPr lang="en-US" sz="2000" dirty="0"/>
              <a:t>students are expected to engage in course work outside of the </a:t>
            </a:r>
            <a:r>
              <a:rPr lang="en-US" sz="2000" dirty="0" smtClean="0"/>
              <a:t>classroom. </a:t>
            </a:r>
          </a:p>
          <a:p>
            <a:pPr marL="0" indent="0">
              <a:buNone/>
            </a:pPr>
            <a:endParaRPr lang="en-US" sz="2000" dirty="0" smtClean="0"/>
          </a:p>
          <a:p>
            <a:r>
              <a:rPr lang="en-US" sz="2000" dirty="0" smtClean="0"/>
              <a:t>New regulations require these hours to be included on the COR </a:t>
            </a:r>
            <a:r>
              <a:rPr lang="en-US" sz="2000" dirty="0" smtClean="0"/>
              <a:t>(Title </a:t>
            </a:r>
            <a:r>
              <a:rPr lang="en-US" sz="2000" dirty="0" smtClean="0"/>
              <a:t>5 §55002(a)(2)(B)</a:t>
            </a:r>
            <a:r>
              <a:rPr lang="en-US" sz="2000" dirty="0"/>
              <a:t> and </a:t>
            </a:r>
            <a:r>
              <a:rPr lang="en-US" sz="2000" dirty="0" smtClean="0"/>
              <a:t>(b)</a:t>
            </a:r>
            <a:r>
              <a:rPr lang="en-US" sz="2000" dirty="0"/>
              <a:t>(2)(B</a:t>
            </a:r>
            <a:r>
              <a:rPr lang="en-US" sz="2000" dirty="0" smtClean="0"/>
              <a:t>))</a:t>
            </a:r>
          </a:p>
          <a:p>
            <a:pPr marL="0" indent="0">
              <a:buNone/>
            </a:pPr>
            <a:endParaRPr lang="en-US" sz="2000" dirty="0" smtClean="0"/>
          </a:p>
          <a:p>
            <a:r>
              <a:rPr lang="en-US" sz="2000" dirty="0" smtClean="0"/>
              <a:t>As </a:t>
            </a:r>
            <a:r>
              <a:rPr lang="en-US" sz="2000" dirty="0"/>
              <a:t>a matter of standard </a:t>
            </a:r>
            <a:r>
              <a:rPr lang="en-US" sz="2000" dirty="0" smtClean="0"/>
              <a:t>practice, lecture </a:t>
            </a:r>
            <a:r>
              <a:rPr lang="en-US" sz="2000" dirty="0"/>
              <a:t>and related course formats typically assume two hours of student work </a:t>
            </a:r>
            <a:r>
              <a:rPr lang="en-US" sz="2000" dirty="0" smtClean="0"/>
              <a:t>outside </a:t>
            </a:r>
            <a:r>
              <a:rPr lang="en-US" sz="2000" dirty="0"/>
              <a:t>of class for every hour in-class.  All other academic work, including laboratory, activity, studio, clinical, </a:t>
            </a:r>
            <a:r>
              <a:rPr lang="en-US" sz="2000" dirty="0" err="1"/>
              <a:t>practica</a:t>
            </a:r>
            <a:r>
              <a:rPr lang="en-US" sz="2000" dirty="0"/>
              <a:t>, TBA, etc. must provide an equivalent total number of student learning hours as required for lecture, with the ratio of in-class to outside-of-class work prorated appropriately for the </a:t>
            </a:r>
            <a:r>
              <a:rPr lang="en-US" sz="2000" dirty="0" smtClean="0"/>
              <a:t>academic activity. </a:t>
            </a:r>
          </a:p>
        </p:txBody>
      </p:sp>
    </p:spTree>
    <p:extLst>
      <p:ext uri="{BB962C8B-B14F-4D97-AF65-F5344CB8AC3E}">
        <p14:creationId xmlns:p14="http://schemas.microsoft.com/office/powerpoint/2010/main" val="353673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a:t>
            </a:r>
            <a:r>
              <a:rPr lang="en-US" dirty="0" smtClean="0"/>
              <a:t>on </a:t>
            </a:r>
            <a:r>
              <a:rPr lang="en-US" dirty="0" smtClean="0"/>
              <a:t>the Credit Hour</a:t>
            </a:r>
            <a:endParaRPr lang="en-US" dirty="0"/>
          </a:p>
        </p:txBody>
      </p:sp>
      <p:sp>
        <p:nvSpPr>
          <p:cNvPr id="3" name="Content Placeholder 2"/>
          <p:cNvSpPr>
            <a:spLocks noGrp="1"/>
          </p:cNvSpPr>
          <p:nvPr>
            <p:ph idx="1"/>
          </p:nvPr>
        </p:nvSpPr>
        <p:spPr/>
        <p:txBody>
          <a:bodyPr>
            <a:normAutofit/>
          </a:bodyPr>
          <a:lstStyle/>
          <a:p>
            <a:r>
              <a:rPr lang="en-US" dirty="0" smtClean="0"/>
              <a:t>Developed in late 19</a:t>
            </a:r>
            <a:r>
              <a:rPr lang="en-US" baseline="30000" dirty="0" smtClean="0"/>
              <a:t>th</a:t>
            </a:r>
            <a:r>
              <a:rPr lang="en-US" dirty="0" smtClean="0"/>
              <a:t> century, broadly adopted in early 20</a:t>
            </a:r>
            <a:r>
              <a:rPr lang="en-US" baseline="30000" dirty="0" smtClean="0"/>
              <a:t>th</a:t>
            </a:r>
            <a:r>
              <a:rPr lang="en-US" dirty="0" smtClean="0"/>
              <a:t>.  </a:t>
            </a:r>
          </a:p>
          <a:p>
            <a:r>
              <a:rPr lang="en-US" dirty="0" smtClean="0"/>
              <a:t>Response to major shift in higher </a:t>
            </a:r>
            <a:r>
              <a:rPr lang="en-US" dirty="0" err="1" smtClean="0"/>
              <a:t>ed</a:t>
            </a:r>
            <a:r>
              <a:rPr lang="en-US" dirty="0" smtClean="0"/>
              <a:t> towards modular, elective curriculum. </a:t>
            </a:r>
          </a:p>
          <a:p>
            <a:r>
              <a:rPr lang="en-US" dirty="0" smtClean="0"/>
              <a:t>Made seat time a primary measure of learning; provided standardized measure of learning between institutions.</a:t>
            </a:r>
          </a:p>
          <a:p>
            <a:r>
              <a:rPr lang="en-US" dirty="0" smtClean="0"/>
              <a:t>Strongly denounced by many universities and colleges as an intrusion of industry and business into higher ed.  </a:t>
            </a:r>
          </a:p>
          <a:p>
            <a:r>
              <a:rPr lang="en-US" dirty="0"/>
              <a:t>Not codified in </a:t>
            </a:r>
            <a:r>
              <a:rPr lang="en-US" dirty="0" smtClean="0"/>
              <a:t>law; practices varied</a:t>
            </a:r>
          </a:p>
          <a:p>
            <a:r>
              <a:rPr lang="en-US" dirty="0" smtClean="0"/>
              <a:t>Linked to similar process in secondary education, i.e. establishment of the “Carnegie Unit”    </a:t>
            </a:r>
          </a:p>
          <a:p>
            <a:endParaRPr lang="en-US" dirty="0"/>
          </a:p>
        </p:txBody>
      </p:sp>
    </p:spTree>
    <p:extLst>
      <p:ext uri="{BB962C8B-B14F-4D97-AF65-F5344CB8AC3E}">
        <p14:creationId xmlns:p14="http://schemas.microsoft.com/office/powerpoint/2010/main" val="36861445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Standard Formula: Fractional Unit Awards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Title </a:t>
            </a:r>
            <a:r>
              <a:rPr lang="en-US" dirty="0" smtClean="0"/>
              <a:t>5 allows colleges to award credit in increments of less than one unit.  </a:t>
            </a:r>
          </a:p>
          <a:p>
            <a:pPr marL="0" indent="0">
              <a:buNone/>
            </a:pPr>
            <a:endParaRPr lang="en-US" dirty="0" smtClean="0"/>
          </a:p>
          <a:p>
            <a:r>
              <a:rPr lang="en-US" dirty="0" smtClean="0"/>
              <a:t>In using standard formula, each unit increment represents a minimum threshold.  The next increment of credit is only awarded once the student passes the minimum number of hours for that increment.  </a:t>
            </a:r>
          </a:p>
          <a:p>
            <a:pPr marL="0" indent="0">
              <a:buNone/>
            </a:pPr>
            <a:endParaRPr lang="en-US" dirty="0" smtClean="0"/>
          </a:p>
          <a:p>
            <a:r>
              <a:rPr lang="en-US" dirty="0"/>
              <a:t>This is similar to grading systems where, for example, a student earns a “B” for any percentage between 80 and 89.  The student is only awarded an “A” when they reach the minimum threshold of 90 percent. </a:t>
            </a:r>
            <a:endParaRPr lang="en-US" dirty="0" smtClean="0"/>
          </a:p>
          <a:p>
            <a:pPr marL="0" indent="0">
              <a:buNone/>
            </a:pPr>
            <a:endParaRPr lang="en-US" dirty="0" smtClean="0"/>
          </a:p>
          <a:p>
            <a:r>
              <a:rPr lang="en-US" dirty="0" smtClean="0"/>
              <a:t>For example: a course may require 36 hours of classroom lecture, 72 hours of laboratory or studio instruction, and 72 hours of outside-of-class work for 180 total student learning hours.  If the college uses a 54-hour divisor, this course would yield 3 units of credit as it has not crossed the 3.5 unit threshold of 189 hours.   </a:t>
            </a:r>
            <a:endParaRPr lang="en-US" dirty="0"/>
          </a:p>
        </p:txBody>
      </p:sp>
    </p:spTree>
    <p:extLst>
      <p:ext uri="{BB962C8B-B14F-4D97-AF65-F5344CB8AC3E}">
        <p14:creationId xmlns:p14="http://schemas.microsoft.com/office/powerpoint/2010/main" val="5333654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III. Other credit hour standards</a:t>
            </a:r>
            <a:br>
              <a:rPr lang="en-US" dirty="0" smtClean="0"/>
            </a:br>
            <a:endParaRPr lang="en-US" sz="3600" dirty="0"/>
          </a:p>
        </p:txBody>
      </p:sp>
    </p:spTree>
    <p:extLst>
      <p:ext uri="{BB962C8B-B14F-4D97-AF65-F5344CB8AC3E}">
        <p14:creationId xmlns:p14="http://schemas.microsoft.com/office/powerpoint/2010/main" val="24380612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Cooperative Work Experience</a:t>
            </a:r>
            <a:endParaRPr lang="en-US" dirty="0"/>
          </a:p>
        </p:txBody>
      </p:sp>
      <p:sp>
        <p:nvSpPr>
          <p:cNvPr id="3" name="Content Placeholder 2"/>
          <p:cNvSpPr>
            <a:spLocks noGrp="1"/>
          </p:cNvSpPr>
          <p:nvPr>
            <p:ph idx="1"/>
          </p:nvPr>
        </p:nvSpPr>
        <p:spPr>
          <a:xfrm>
            <a:off x="673100" y="2052579"/>
            <a:ext cx="7729539" cy="3984683"/>
          </a:xfrm>
        </p:spPr>
        <p:txBody>
          <a:bodyPr>
            <a:normAutofit/>
          </a:bodyPr>
          <a:lstStyle/>
          <a:p>
            <a:r>
              <a:rPr lang="en-US" sz="2800" dirty="0" smtClean="0"/>
              <a:t>75 hours (50) of paid work experience = 1 unit </a:t>
            </a:r>
          </a:p>
          <a:p>
            <a:pPr marL="0" indent="0">
              <a:buNone/>
            </a:pPr>
            <a:endParaRPr lang="en-US" sz="2800" dirty="0" smtClean="0"/>
          </a:p>
          <a:p>
            <a:r>
              <a:rPr lang="en-US" sz="2800" dirty="0" smtClean="0"/>
              <a:t>60 hours (40) of un-paid work experience = 1 unit</a:t>
            </a:r>
          </a:p>
          <a:p>
            <a:pPr marL="0" indent="0">
              <a:buNone/>
            </a:pPr>
            <a:endParaRPr lang="en-US" sz="2800" dirty="0" smtClean="0"/>
          </a:p>
          <a:p>
            <a:pPr marL="0" indent="0">
              <a:buNone/>
            </a:pPr>
            <a:r>
              <a:rPr lang="en-US" i="1" dirty="0" smtClean="0"/>
              <a:t>These standards are referenced in §55002.5, but are housed in §55256.5</a:t>
            </a:r>
          </a:p>
        </p:txBody>
      </p:sp>
    </p:spTree>
    <p:extLst>
      <p:ext uri="{BB962C8B-B14F-4D97-AF65-F5344CB8AC3E}">
        <p14:creationId xmlns:p14="http://schemas.microsoft.com/office/powerpoint/2010/main" val="17614220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Clock Hour Programs</a:t>
            </a:r>
            <a:endParaRPr lang="en-US" dirty="0"/>
          </a:p>
        </p:txBody>
      </p:sp>
      <p:sp>
        <p:nvSpPr>
          <p:cNvPr id="3" name="Content Placeholder 2"/>
          <p:cNvSpPr>
            <a:spLocks noGrp="1"/>
          </p:cNvSpPr>
          <p:nvPr>
            <p:ph idx="1"/>
          </p:nvPr>
        </p:nvSpPr>
        <p:spPr>
          <a:xfrm>
            <a:off x="673100" y="1636194"/>
            <a:ext cx="7729539" cy="4401069"/>
          </a:xfrm>
        </p:spPr>
        <p:txBody>
          <a:bodyPr>
            <a:normAutofit fontScale="85000" lnSpcReduction="20000"/>
          </a:bodyPr>
          <a:lstStyle/>
          <a:p>
            <a:pPr marL="0" indent="0">
              <a:buNone/>
            </a:pPr>
            <a:r>
              <a:rPr lang="en-US" sz="2800" dirty="0" smtClean="0"/>
              <a:t>Defined in federal regulations USDE 34 CFR </a:t>
            </a:r>
            <a:r>
              <a:rPr lang="en-US" sz="2800" dirty="0"/>
              <a:t>§668.8(k)(2)(</a:t>
            </a:r>
            <a:r>
              <a:rPr lang="en-US" sz="2800" dirty="0" err="1"/>
              <a:t>i</a:t>
            </a:r>
            <a:r>
              <a:rPr lang="en-US" sz="2800" dirty="0"/>
              <a:t>)(A) and 668.8(l</a:t>
            </a:r>
            <a:r>
              <a:rPr lang="en-US" sz="2800" dirty="0" smtClean="0"/>
              <a:t>).</a:t>
            </a:r>
          </a:p>
          <a:p>
            <a:pPr marL="0" indent="0">
              <a:buNone/>
            </a:pPr>
            <a:endParaRPr lang="en-US" sz="1300" dirty="0" smtClean="0"/>
          </a:p>
          <a:p>
            <a:pPr marL="274320" lvl="1" indent="0" algn="ctr">
              <a:buNone/>
            </a:pPr>
            <a:r>
              <a:rPr lang="en-US" sz="3000" b="1" dirty="0" smtClean="0"/>
              <a:t>37.5 clock hours = 1 unit of credit</a:t>
            </a:r>
          </a:p>
          <a:p>
            <a:pPr marL="274320" lvl="1" indent="0">
              <a:buNone/>
            </a:pPr>
            <a:endParaRPr lang="en-US" sz="2200" b="1" dirty="0" smtClean="0"/>
          </a:p>
          <a:p>
            <a:pPr marL="0" indent="0">
              <a:buNone/>
            </a:pPr>
            <a:r>
              <a:rPr lang="en-US" sz="2800" dirty="0" smtClean="0"/>
              <a:t>Because… </a:t>
            </a:r>
          </a:p>
          <a:p>
            <a:pPr lvl="1"/>
            <a:r>
              <a:rPr lang="en-US" sz="2400" dirty="0" smtClean="0"/>
              <a:t>1 hour = 50 minutes for credit hour calculations</a:t>
            </a:r>
          </a:p>
          <a:p>
            <a:pPr lvl="1"/>
            <a:r>
              <a:rPr lang="en-US" sz="2400" dirty="0" smtClean="0"/>
              <a:t>1 unit of credit = minimum of 45, 50-minute hours</a:t>
            </a:r>
          </a:p>
          <a:p>
            <a:pPr lvl="1"/>
            <a:r>
              <a:rPr lang="en-US" sz="2400" dirty="0" smtClean="0"/>
              <a:t>45 x 50 = 2250 minutes </a:t>
            </a:r>
          </a:p>
          <a:p>
            <a:pPr lvl="1"/>
            <a:r>
              <a:rPr lang="en-US" sz="2400" dirty="0" smtClean="0"/>
              <a:t>2250 / 60 = 37.5</a:t>
            </a:r>
          </a:p>
          <a:p>
            <a:pPr lvl="1"/>
            <a:endParaRPr lang="en-US" dirty="0" smtClean="0"/>
          </a:p>
          <a:p>
            <a:pPr marL="0" indent="0">
              <a:buNone/>
            </a:pPr>
            <a:r>
              <a:rPr lang="en-US" sz="2800" dirty="0" smtClean="0"/>
              <a:t>Newer regulation and definition that is just now being reviewed under 2014 ACCJC Standards (II.A.9).</a:t>
            </a:r>
          </a:p>
        </p:txBody>
      </p:sp>
    </p:spTree>
    <p:extLst>
      <p:ext uri="{BB962C8B-B14F-4D97-AF65-F5344CB8AC3E}">
        <p14:creationId xmlns:p14="http://schemas.microsoft.com/office/powerpoint/2010/main" val="31678203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 Programs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smtClean="0"/>
              <a:t>Governed by regulations in </a:t>
            </a:r>
            <a:r>
              <a:rPr lang="en-US" b="1" dirty="0" smtClean="0"/>
              <a:t>Title </a:t>
            </a:r>
            <a:r>
              <a:rPr lang="en-US" b="1" dirty="0" smtClean="0"/>
              <a:t>16 §1426</a:t>
            </a:r>
          </a:p>
          <a:p>
            <a:pPr marL="0" indent="0">
              <a:buNone/>
            </a:pPr>
            <a:endParaRPr lang="en-US" dirty="0"/>
          </a:p>
          <a:p>
            <a:pPr marL="0" indent="0">
              <a:buNone/>
            </a:pPr>
            <a:r>
              <a:rPr lang="en-US" dirty="0"/>
              <a:t>(g) The course of instruction shall be presented in semester or quarter units or the equivalent under the following formula</a:t>
            </a:r>
            <a:r>
              <a:rPr lang="en-US" dirty="0" smtClean="0"/>
              <a:t>:</a:t>
            </a:r>
          </a:p>
          <a:p>
            <a:pPr marL="0" indent="0">
              <a:buNone/>
            </a:pPr>
            <a:endParaRPr lang="en-US" dirty="0"/>
          </a:p>
          <a:p>
            <a:r>
              <a:rPr lang="en-US" dirty="0"/>
              <a:t>(1) One (1) hour of instruction in theory each week throughout a semester or quarter equals one (1) unit</a:t>
            </a:r>
            <a:r>
              <a:rPr lang="en-US" dirty="0" smtClean="0"/>
              <a:t>.</a:t>
            </a:r>
          </a:p>
          <a:p>
            <a:pPr marL="0" indent="0">
              <a:buNone/>
            </a:pPr>
            <a:endParaRPr lang="en-US" dirty="0"/>
          </a:p>
          <a:p>
            <a:r>
              <a:rPr lang="en-US" dirty="0"/>
              <a:t>(2) Three (3) hours of clinical practice each week throughout a semester or quarter equals one (1) unit. With the exception of an initial nursing course that teaches basic nursing skills in a skills lab, 75% of clinical hours in a course must be in direct patient care in an area specified in section 1426(d) in a board-approved clinical setting.</a:t>
            </a:r>
          </a:p>
          <a:p>
            <a:pPr marL="0" indent="0">
              <a:buNone/>
            </a:pPr>
            <a:endParaRPr lang="en-US" dirty="0"/>
          </a:p>
        </p:txBody>
      </p:sp>
    </p:spTree>
    <p:extLst>
      <p:ext uri="{BB962C8B-B14F-4D97-AF65-F5344CB8AC3E}">
        <p14:creationId xmlns:p14="http://schemas.microsoft.com/office/powerpoint/2010/main" val="26545256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Entry / Open Exit</a:t>
            </a:r>
            <a:endParaRPr lang="en-US" dirty="0"/>
          </a:p>
        </p:txBody>
      </p:sp>
      <p:sp>
        <p:nvSpPr>
          <p:cNvPr id="3" name="Content Placeholder 2"/>
          <p:cNvSpPr>
            <a:spLocks noGrp="1"/>
          </p:cNvSpPr>
          <p:nvPr>
            <p:ph idx="1"/>
          </p:nvPr>
        </p:nvSpPr>
        <p:spPr>
          <a:xfrm>
            <a:off x="673100" y="1727729"/>
            <a:ext cx="7729539" cy="4275208"/>
          </a:xfrm>
        </p:spPr>
        <p:txBody>
          <a:bodyPr>
            <a:normAutofit/>
          </a:bodyPr>
          <a:lstStyle/>
          <a:p>
            <a:r>
              <a:rPr lang="en-US" dirty="0" smtClean="0"/>
              <a:t>Covered in </a:t>
            </a:r>
            <a:r>
              <a:rPr lang="en-US" dirty="0" smtClean="0"/>
              <a:t>Title </a:t>
            </a:r>
            <a:r>
              <a:rPr lang="en-US" dirty="0" smtClean="0"/>
              <a:t>5 </a:t>
            </a:r>
            <a:r>
              <a:rPr lang="en-US" dirty="0"/>
              <a:t>§58164 </a:t>
            </a:r>
            <a:endParaRPr lang="en-US" dirty="0" smtClean="0"/>
          </a:p>
          <a:p>
            <a:pPr marL="0" indent="0">
              <a:buNone/>
            </a:pPr>
            <a:endParaRPr lang="en-US" dirty="0" smtClean="0"/>
          </a:p>
          <a:p>
            <a:r>
              <a:rPr lang="en-US" dirty="0" smtClean="0"/>
              <a:t>48 – 54 hours, but units based on average calculated time for student completion.  Individual students may take more or less time, but are awarded credit when they complete all course work. </a:t>
            </a:r>
          </a:p>
          <a:p>
            <a:pPr marL="0" indent="0">
              <a:buNone/>
            </a:pPr>
            <a:r>
              <a:rPr lang="en-US" dirty="0" smtClean="0"/>
              <a:t> </a:t>
            </a:r>
          </a:p>
          <a:p>
            <a:r>
              <a:rPr lang="en-US" dirty="0" smtClean="0"/>
              <a:t>OE / OE may designate hours to in-class or outside-of-class using common ratios. </a:t>
            </a:r>
          </a:p>
        </p:txBody>
      </p:sp>
    </p:spTree>
    <p:extLst>
      <p:ext uri="{BB962C8B-B14F-4D97-AF65-F5344CB8AC3E}">
        <p14:creationId xmlns:p14="http://schemas.microsoft.com/office/powerpoint/2010/main" val="316782031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Academic Activities</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These variations are not covered in CCC </a:t>
            </a:r>
            <a:r>
              <a:rPr lang="en-US" dirty="0" err="1" smtClean="0"/>
              <a:t>regs</a:t>
            </a:r>
            <a:r>
              <a:rPr lang="en-US" dirty="0"/>
              <a:t> </a:t>
            </a:r>
            <a:r>
              <a:rPr lang="en-US" dirty="0" smtClean="0"/>
              <a:t>and have created some difficulties for colleges in our system: </a:t>
            </a:r>
          </a:p>
          <a:p>
            <a:pPr marL="0" indent="0">
              <a:buNone/>
            </a:pPr>
            <a:endParaRPr lang="en-US" dirty="0" smtClean="0"/>
          </a:p>
          <a:p>
            <a:r>
              <a:rPr lang="en-US" dirty="0" smtClean="0"/>
              <a:t>Allied health (non-nursing!) examples Directed Clinical Practice in:</a:t>
            </a:r>
          </a:p>
          <a:p>
            <a:pPr lvl="1"/>
            <a:r>
              <a:rPr lang="en-US" dirty="0" smtClean="0"/>
              <a:t>Radiologic Technology</a:t>
            </a:r>
          </a:p>
          <a:p>
            <a:pPr lvl="1"/>
            <a:r>
              <a:rPr lang="en-US" dirty="0" smtClean="0"/>
              <a:t>Dental Assisting</a:t>
            </a:r>
          </a:p>
          <a:p>
            <a:pPr lvl="1"/>
            <a:r>
              <a:rPr lang="en-US" dirty="0" smtClean="0"/>
              <a:t>Medical Assisting</a:t>
            </a:r>
          </a:p>
          <a:p>
            <a:pPr lvl="1"/>
            <a:r>
              <a:rPr lang="en-US" dirty="0" smtClean="0"/>
              <a:t>Health Information</a:t>
            </a:r>
          </a:p>
          <a:p>
            <a:r>
              <a:rPr lang="en-US" dirty="0" smtClean="0"/>
              <a:t>Intercollegiate Athletics</a:t>
            </a:r>
          </a:p>
          <a:p>
            <a:r>
              <a:rPr lang="en-US" dirty="0" smtClean="0"/>
              <a:t>Music performance</a:t>
            </a:r>
          </a:p>
          <a:p>
            <a:r>
              <a:rPr lang="en-US" dirty="0" smtClean="0"/>
              <a:t>Theater production</a:t>
            </a:r>
          </a:p>
          <a:p>
            <a:r>
              <a:rPr lang="en-US" dirty="0" smtClean="0"/>
              <a:t>Distance education</a:t>
            </a:r>
          </a:p>
          <a:p>
            <a:r>
              <a:rPr lang="en-US" dirty="0" smtClean="0"/>
              <a:t>Internships</a:t>
            </a:r>
          </a:p>
          <a:p>
            <a:r>
              <a:rPr lang="en-US" dirty="0" smtClean="0"/>
              <a:t>Field experiences </a:t>
            </a:r>
          </a:p>
          <a:p>
            <a:pPr marL="0" indent="0">
              <a:buNone/>
            </a:pPr>
            <a:endParaRPr lang="en-US" dirty="0"/>
          </a:p>
          <a:p>
            <a:pPr marL="0" indent="0">
              <a:buNone/>
            </a:pPr>
            <a:r>
              <a:rPr lang="en-US" dirty="0" smtClean="0"/>
              <a:t>Our other systems of higher </a:t>
            </a:r>
            <a:r>
              <a:rPr lang="en-US" dirty="0" err="1" smtClean="0"/>
              <a:t>ed</a:t>
            </a:r>
            <a:r>
              <a:rPr lang="en-US" dirty="0" smtClean="0"/>
              <a:t> in California use a different calculations for these areas, instead of the standard formula, frequently awarding far fewer units of credit than a similar class in the CCC system.  Prevented by §55002.5(b), which requires the award of a second unit of credit</a:t>
            </a:r>
          </a:p>
          <a:p>
            <a:endParaRPr lang="en-US" dirty="0" smtClean="0"/>
          </a:p>
          <a:p>
            <a:endParaRPr lang="en-US" dirty="0" smtClean="0"/>
          </a:p>
          <a:p>
            <a:endParaRPr lang="en-US" dirty="0" smtClean="0"/>
          </a:p>
          <a:p>
            <a:pPr marL="548640" lvl="2" indent="0">
              <a:buNone/>
            </a:pPr>
            <a:endParaRPr lang="en-US" dirty="0" smtClean="0"/>
          </a:p>
          <a:p>
            <a:endParaRPr lang="en-US" dirty="0"/>
          </a:p>
        </p:txBody>
      </p:sp>
    </p:spTree>
    <p:extLst>
      <p:ext uri="{BB962C8B-B14F-4D97-AF65-F5344CB8AC3E}">
        <p14:creationId xmlns:p14="http://schemas.microsoft.com/office/powerpoint/2010/main" val="36232814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III.  Sample Calculations</a:t>
            </a:r>
            <a:br>
              <a:rPr lang="en-US" dirty="0" smtClean="0"/>
            </a:br>
            <a:endParaRPr lang="en-US" sz="3600" dirty="0"/>
          </a:p>
        </p:txBody>
      </p:sp>
    </p:spTree>
    <p:extLst>
      <p:ext uri="{BB962C8B-B14F-4D97-AF65-F5344CB8AC3E}">
        <p14:creationId xmlns:p14="http://schemas.microsoft.com/office/powerpoint/2010/main" val="16775854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115976605"/>
              </p:ext>
            </p:extLst>
          </p:nvPr>
        </p:nvGraphicFramePr>
        <p:xfrm>
          <a:off x="462915" y="735956"/>
          <a:ext cx="8344293" cy="5538795"/>
        </p:xfrm>
        <a:graphic>
          <a:graphicData uri="http://schemas.openxmlformats.org/drawingml/2006/table">
            <a:tbl>
              <a:tblPr/>
              <a:tblGrid>
                <a:gridCol w="2407880">
                  <a:extLst>
                    <a:ext uri="{9D8B030D-6E8A-4147-A177-3AD203B41FA5}">
                      <a16:colId xmlns:a16="http://schemas.microsoft.com/office/drawing/2014/main" val="20000"/>
                    </a:ext>
                  </a:extLst>
                </a:gridCol>
                <a:gridCol w="848059">
                  <a:extLst>
                    <a:ext uri="{9D8B030D-6E8A-4147-A177-3AD203B41FA5}">
                      <a16:colId xmlns:a16="http://schemas.microsoft.com/office/drawing/2014/main" val="20001"/>
                    </a:ext>
                  </a:extLst>
                </a:gridCol>
                <a:gridCol w="848059">
                  <a:extLst>
                    <a:ext uri="{9D8B030D-6E8A-4147-A177-3AD203B41FA5}">
                      <a16:colId xmlns:a16="http://schemas.microsoft.com/office/drawing/2014/main" val="20002"/>
                    </a:ext>
                  </a:extLst>
                </a:gridCol>
                <a:gridCol w="848059">
                  <a:extLst>
                    <a:ext uri="{9D8B030D-6E8A-4147-A177-3AD203B41FA5}">
                      <a16:colId xmlns:a16="http://schemas.microsoft.com/office/drawing/2014/main" val="20003"/>
                    </a:ext>
                  </a:extLst>
                </a:gridCol>
                <a:gridCol w="848059">
                  <a:extLst>
                    <a:ext uri="{9D8B030D-6E8A-4147-A177-3AD203B41FA5}">
                      <a16:colId xmlns:a16="http://schemas.microsoft.com/office/drawing/2014/main" val="20004"/>
                    </a:ext>
                  </a:extLst>
                </a:gridCol>
                <a:gridCol w="848059">
                  <a:extLst>
                    <a:ext uri="{9D8B030D-6E8A-4147-A177-3AD203B41FA5}">
                      <a16:colId xmlns:a16="http://schemas.microsoft.com/office/drawing/2014/main" val="20005"/>
                    </a:ext>
                  </a:extLst>
                </a:gridCol>
                <a:gridCol w="848059">
                  <a:extLst>
                    <a:ext uri="{9D8B030D-6E8A-4147-A177-3AD203B41FA5}">
                      <a16:colId xmlns:a16="http://schemas.microsoft.com/office/drawing/2014/main" val="20006"/>
                    </a:ext>
                  </a:extLst>
                </a:gridCol>
                <a:gridCol w="848059">
                  <a:extLst>
                    <a:ext uri="{9D8B030D-6E8A-4147-A177-3AD203B41FA5}">
                      <a16:colId xmlns:a16="http://schemas.microsoft.com/office/drawing/2014/main" val="20007"/>
                    </a:ext>
                  </a:extLst>
                </a:gridCol>
              </a:tblGrid>
              <a:tr h="576707">
                <a:tc>
                  <a:txBody>
                    <a:bodyPr/>
                    <a:lstStyle/>
                    <a:p>
                      <a:pPr algn="ctr" fontAlgn="b"/>
                      <a:r>
                        <a:rPr lang="en-US" sz="1200" b="0" i="0" u="none" strike="noStrike" dirty="0">
                          <a:solidFill>
                            <a:srgbClr val="000000"/>
                          </a:solidFill>
                          <a:effectLst/>
                          <a:latin typeface="Cambria"/>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sz="1100" b="1" i="0" u="none" strike="noStrike" dirty="0">
                          <a:solidFill>
                            <a:srgbClr val="000000"/>
                          </a:solidFill>
                          <a:effectLst/>
                          <a:latin typeface="Calibri"/>
                        </a:rPr>
                        <a:t> </a:t>
                      </a:r>
                      <a:r>
                        <a:rPr lang="en-US" sz="1100" b="1" i="0" u="none" strike="noStrike" dirty="0" smtClean="0">
                          <a:solidFill>
                            <a:srgbClr val="000000"/>
                          </a:solidFill>
                          <a:effectLst/>
                          <a:latin typeface="Calibri"/>
                        </a:rPr>
                        <a:t>Contact Hours</a:t>
                      </a:r>
                      <a:endParaRPr lang="en-US" sz="1100" b="1" i="0" u="none" strike="noStrike" dirty="0">
                        <a:solidFill>
                          <a:srgbClr val="000000"/>
                        </a:solidFill>
                        <a:effectLst/>
                        <a:latin typeface="Calibri"/>
                      </a:endParaRPr>
                    </a:p>
                    <a:p>
                      <a:pPr algn="l" fontAlgn="ctr"/>
                      <a:r>
                        <a:rPr lang="en-US" sz="1100" b="1" i="0" u="none" strike="noStrike" dirty="0">
                          <a:solidFill>
                            <a:srgbClr val="000000"/>
                          </a:solidFill>
                          <a:effectLst/>
                          <a:latin typeface="Calibri"/>
                        </a:rPr>
                        <a:t>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pPr algn="r" fontAlgn="ctr"/>
                      <a:endParaRPr lang="en-US" sz="1100" b="1" i="0" u="none" strike="noStrike" dirty="0">
                        <a:solidFill>
                          <a:srgbClr val="000000"/>
                        </a:solidFill>
                        <a:effectLst/>
                        <a:latin typeface="Calibri"/>
                      </a:endParaRPr>
                    </a:p>
                  </a:txBody>
                  <a:tcPr marL="12700" marR="12700" marT="1270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pPr algn="l" fontAlgn="ctr"/>
                      <a:endParaRPr lang="en-US" sz="1100" b="1" i="0" u="none" strike="noStrike" dirty="0">
                        <a:solidFill>
                          <a:srgbClr val="000000"/>
                        </a:solidFill>
                        <a:effectLst/>
                        <a:latin typeface="Calibri"/>
                      </a:endParaRPr>
                    </a:p>
                  </a:txBody>
                  <a:tcPr marL="12700" marR="12700" marT="1270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pPr algn="l" fontAlgn="ctr"/>
                      <a:endParaRPr lang="en-US" sz="1100" b="1" i="0" u="none" strike="noStrike" dirty="0">
                        <a:solidFill>
                          <a:srgbClr val="000000"/>
                        </a:solidFill>
                        <a:effectLst/>
                        <a:latin typeface="Calibri"/>
                      </a:endParaRPr>
                    </a:p>
                  </a:txBody>
                  <a:tcPr marL="12700" marR="12700" marT="1270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1200" b="0" i="0" u="none" strike="noStrike">
                          <a:solidFill>
                            <a:srgbClr val="000000"/>
                          </a:solidFill>
                          <a:effectLst/>
                          <a:latin typeface="Cambria"/>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mbria"/>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mbria"/>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42078">
                <a:tc>
                  <a:txBody>
                    <a:bodyPr/>
                    <a:lstStyle/>
                    <a:p>
                      <a:pPr algn="l" fontAlgn="ctr"/>
                      <a:r>
                        <a:rPr lang="en-US" sz="1000" b="1" i="0" u="none" strike="noStrike" dirty="0">
                          <a:solidFill>
                            <a:srgbClr val="000000"/>
                          </a:solidFill>
                          <a:effectLst/>
                          <a:latin typeface="Calibri"/>
                        </a:rPr>
                        <a:t>Example Course Type</a:t>
                      </a:r>
                    </a:p>
                    <a:p>
                      <a:pPr algn="l" fontAlgn="t"/>
                      <a:r>
                        <a:rPr lang="en-US" sz="1000" b="0" i="1" u="none" strike="noStrike" dirty="0">
                          <a:solidFill>
                            <a:srgbClr val="000000"/>
                          </a:solidFill>
                          <a:effectLst/>
                          <a:latin typeface="Calibri"/>
                        </a:rPr>
                        <a:t>All examples use 54 hours = 1 unit</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1000" b="1" i="0" u="none" strike="noStrike">
                          <a:solidFill>
                            <a:srgbClr val="000000"/>
                          </a:solidFill>
                          <a:effectLst/>
                          <a:latin typeface="Calibri"/>
                        </a:rPr>
                        <a:t>Lecture Hours</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tc>
                  <a:txBody>
                    <a:bodyPr/>
                    <a:lstStyle/>
                    <a:p>
                      <a:pPr algn="ctr" fontAlgn="ctr"/>
                      <a:r>
                        <a:rPr lang="en-US" sz="1000" b="1" i="0" u="none" strike="noStrike">
                          <a:solidFill>
                            <a:srgbClr val="000000"/>
                          </a:solidFill>
                          <a:effectLst/>
                          <a:latin typeface="Calibri"/>
                        </a:rPr>
                        <a:t>Activity</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tc>
                  <a:txBody>
                    <a:bodyPr/>
                    <a:lstStyle/>
                    <a:p>
                      <a:pPr algn="ctr" fontAlgn="ctr"/>
                      <a:r>
                        <a:rPr lang="en-US" sz="1000" b="1" i="0" u="none" strike="noStrike">
                          <a:solidFill>
                            <a:srgbClr val="000000"/>
                          </a:solidFill>
                          <a:effectLst/>
                          <a:latin typeface="Calibri"/>
                        </a:rPr>
                        <a:t>Laboratory</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tc>
                  <a:txBody>
                    <a:bodyPr/>
                    <a:lstStyle/>
                    <a:p>
                      <a:pPr algn="ctr" fontAlgn="ctr"/>
                      <a:r>
                        <a:rPr lang="en-US" sz="1000" b="1" i="0" u="none" strike="noStrike">
                          <a:solidFill>
                            <a:srgbClr val="000000"/>
                          </a:solidFill>
                          <a:effectLst/>
                          <a:latin typeface="Calibri"/>
                        </a:rPr>
                        <a:t>Other</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tc>
                  <a:txBody>
                    <a:bodyPr/>
                    <a:lstStyle/>
                    <a:p>
                      <a:pPr algn="ctr" fontAlgn="ctr"/>
                      <a:r>
                        <a:rPr lang="en-US" sz="1000" b="1" i="0" u="none" strike="noStrike">
                          <a:solidFill>
                            <a:srgbClr val="000000"/>
                          </a:solidFill>
                          <a:effectLst/>
                          <a:latin typeface="Calibri"/>
                        </a:rPr>
                        <a:t>Outside-of-class Hours</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en-US" sz="1000" b="1" i="0" u="none" strike="noStrike">
                          <a:solidFill>
                            <a:srgbClr val="000000"/>
                          </a:solidFill>
                          <a:effectLst/>
                          <a:latin typeface="Calibri"/>
                        </a:rPr>
                        <a:t>Total Student Learning Hours</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a:solidFill>
                            <a:srgbClr val="000000"/>
                          </a:solidFill>
                          <a:effectLst/>
                          <a:latin typeface="Calibri"/>
                        </a:rPr>
                        <a:t>Units</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extLst>
                  <a:ext uri="{0D108BD9-81ED-4DB2-BD59-A6C34878D82A}">
                    <a16:rowId xmlns:a16="http://schemas.microsoft.com/office/drawing/2014/main" val="10001"/>
                  </a:ext>
                </a:extLst>
              </a:tr>
              <a:tr h="315715">
                <a:tc>
                  <a:txBody>
                    <a:bodyPr/>
                    <a:lstStyle/>
                    <a:p>
                      <a:pPr algn="l" fontAlgn="ctr"/>
                      <a:r>
                        <a:rPr lang="en-US" sz="1200" b="1" i="0" u="none" strike="noStrike" dirty="0">
                          <a:solidFill>
                            <a:srgbClr val="000000"/>
                          </a:solidFill>
                          <a:effectLst/>
                          <a:latin typeface="Calibri"/>
                        </a:rPr>
                        <a:t>Traditional Lecture Course #1</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Calibri"/>
                        </a:rPr>
                        <a:t>54</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108</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1" u="none" strike="noStrike">
                          <a:solidFill>
                            <a:srgbClr val="000000"/>
                          </a:solidFill>
                          <a:effectLst/>
                          <a:latin typeface="Calibri"/>
                        </a:rPr>
                        <a:t>162</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a:rPr>
                        <a:t>3</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15715">
                <a:tc>
                  <a:txBody>
                    <a:bodyPr/>
                    <a:lstStyle/>
                    <a:p>
                      <a:pPr algn="l" fontAlgn="ctr"/>
                      <a:r>
                        <a:rPr lang="en-US" sz="1200" b="1" i="0" u="none" strike="noStrike">
                          <a:solidFill>
                            <a:srgbClr val="000000"/>
                          </a:solidFill>
                          <a:effectLst/>
                          <a:latin typeface="Calibri"/>
                        </a:rPr>
                        <a:t>Traditional Lecture Course #2</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72</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144</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1" u="none" strike="noStrike">
                          <a:solidFill>
                            <a:srgbClr val="000000"/>
                          </a:solidFill>
                          <a:effectLst/>
                          <a:latin typeface="Calibri"/>
                        </a:rPr>
                        <a:t>216</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a:rPr>
                        <a:t>4</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15715">
                <a:tc>
                  <a:txBody>
                    <a:bodyPr/>
                    <a:lstStyle/>
                    <a:p>
                      <a:pPr algn="l" fontAlgn="ctr"/>
                      <a:r>
                        <a:rPr lang="en-US" sz="1200" b="1" i="0" u="none" strike="noStrike">
                          <a:solidFill>
                            <a:srgbClr val="000000"/>
                          </a:solidFill>
                          <a:effectLst/>
                          <a:latin typeface="Calibri"/>
                        </a:rPr>
                        <a:t>Traditional Lab Course #1</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108</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1" u="none" strike="noStrike">
                          <a:solidFill>
                            <a:srgbClr val="000000"/>
                          </a:solidFill>
                          <a:effectLst/>
                          <a:latin typeface="Calibri"/>
                        </a:rPr>
                        <a:t>108</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a:rPr>
                        <a:t>2</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15715">
                <a:tc>
                  <a:txBody>
                    <a:bodyPr/>
                    <a:lstStyle/>
                    <a:p>
                      <a:pPr algn="l" fontAlgn="ctr"/>
                      <a:r>
                        <a:rPr lang="en-US" sz="1200" b="1" i="0" u="none" strike="noStrike">
                          <a:solidFill>
                            <a:srgbClr val="000000"/>
                          </a:solidFill>
                          <a:effectLst/>
                          <a:latin typeface="Calibri"/>
                        </a:rPr>
                        <a:t>Traditional Lab Course #2</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Calibri"/>
                        </a:rPr>
                        <a:t>162</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1" u="none" strike="noStrike">
                          <a:solidFill>
                            <a:srgbClr val="000000"/>
                          </a:solidFill>
                          <a:effectLst/>
                          <a:latin typeface="Calibri"/>
                        </a:rPr>
                        <a:t>162</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a:rPr>
                        <a:t>3</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15715">
                <a:tc>
                  <a:txBody>
                    <a:bodyPr/>
                    <a:lstStyle/>
                    <a:p>
                      <a:pPr algn="l" fontAlgn="ctr"/>
                      <a:r>
                        <a:rPr lang="en-US" sz="1200" b="1" i="0" u="none" strike="noStrike">
                          <a:solidFill>
                            <a:srgbClr val="000000"/>
                          </a:solidFill>
                          <a:effectLst/>
                          <a:latin typeface="Calibri"/>
                        </a:rPr>
                        <a:t>Lab Course #1</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175</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1" u="none" strike="noStrike">
                          <a:solidFill>
                            <a:srgbClr val="000000"/>
                          </a:solidFill>
                          <a:effectLst/>
                          <a:latin typeface="Calibri"/>
                        </a:rPr>
                        <a:t>175</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a:rPr>
                        <a:t>3</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15715">
                <a:tc>
                  <a:txBody>
                    <a:bodyPr/>
                    <a:lstStyle/>
                    <a:p>
                      <a:pPr algn="l" fontAlgn="ctr"/>
                      <a:r>
                        <a:rPr lang="en-US" sz="1200" b="1" i="0" u="none" strike="noStrike">
                          <a:solidFill>
                            <a:srgbClr val="000000"/>
                          </a:solidFill>
                          <a:effectLst/>
                          <a:latin typeface="Calibri"/>
                        </a:rPr>
                        <a:t>Lab Course #2</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980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1" u="none" strike="noStrike">
                          <a:solidFill>
                            <a:srgbClr val="000000"/>
                          </a:solidFill>
                          <a:effectLst/>
                          <a:latin typeface="Calibri"/>
                        </a:rPr>
                        <a:t>980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a:rPr>
                        <a:t>18</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15715">
                <a:tc>
                  <a:txBody>
                    <a:bodyPr/>
                    <a:lstStyle/>
                    <a:p>
                      <a:pPr algn="l" fontAlgn="ctr"/>
                      <a:r>
                        <a:rPr lang="en-US" sz="1200" b="1" i="0" u="none" strike="noStrike">
                          <a:solidFill>
                            <a:srgbClr val="000000"/>
                          </a:solidFill>
                          <a:effectLst/>
                          <a:latin typeface="Calibri"/>
                        </a:rPr>
                        <a:t>Lab Course #3</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Calibri"/>
                        </a:rPr>
                        <a:t>40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1" u="none" strike="noStrike">
                          <a:solidFill>
                            <a:srgbClr val="000000"/>
                          </a:solidFill>
                          <a:effectLst/>
                          <a:latin typeface="Calibri"/>
                        </a:rPr>
                        <a:t>40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a:rPr>
                        <a:t>0.5</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315715">
                <a:tc>
                  <a:txBody>
                    <a:bodyPr/>
                    <a:lstStyle/>
                    <a:p>
                      <a:pPr algn="l" fontAlgn="ctr"/>
                      <a:r>
                        <a:rPr lang="en-US" sz="1200" b="1" i="0" u="none" strike="noStrike">
                          <a:solidFill>
                            <a:srgbClr val="000000"/>
                          </a:solidFill>
                          <a:effectLst/>
                          <a:latin typeface="Calibri"/>
                        </a:rPr>
                        <a:t>Activity Course #2</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72</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36</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1" u="none" strike="noStrike">
                          <a:solidFill>
                            <a:srgbClr val="000000"/>
                          </a:solidFill>
                          <a:effectLst/>
                          <a:latin typeface="Calibri"/>
                        </a:rPr>
                        <a:t>108</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a:rPr>
                        <a:t>2</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315715">
                <a:tc>
                  <a:txBody>
                    <a:bodyPr/>
                    <a:lstStyle/>
                    <a:p>
                      <a:pPr algn="l" fontAlgn="ctr"/>
                      <a:r>
                        <a:rPr lang="en-US" sz="1200" b="1" i="0" u="none" strike="noStrike">
                          <a:solidFill>
                            <a:srgbClr val="000000"/>
                          </a:solidFill>
                          <a:effectLst/>
                          <a:latin typeface="Calibri"/>
                        </a:rPr>
                        <a:t>Activity Course #3</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108</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54</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1" u="none" strike="noStrike">
                          <a:solidFill>
                            <a:srgbClr val="000000"/>
                          </a:solidFill>
                          <a:effectLst/>
                          <a:latin typeface="Calibri"/>
                        </a:rPr>
                        <a:t>162</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a:rPr>
                        <a:t>3</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315715">
                <a:tc>
                  <a:txBody>
                    <a:bodyPr/>
                    <a:lstStyle/>
                    <a:p>
                      <a:pPr algn="l" fontAlgn="ctr"/>
                      <a:r>
                        <a:rPr lang="en-US" sz="1200" b="1" i="0" u="none" strike="noStrike" dirty="0">
                          <a:solidFill>
                            <a:srgbClr val="000000"/>
                          </a:solidFill>
                          <a:effectLst/>
                          <a:latin typeface="Calibri"/>
                        </a:rPr>
                        <a:t>Lecture / Laboratory Course #1</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54</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54</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Calibri"/>
                        </a:rPr>
                        <a:t>108</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1" u="none" strike="noStrike">
                          <a:solidFill>
                            <a:srgbClr val="000000"/>
                          </a:solidFill>
                          <a:effectLst/>
                          <a:latin typeface="Calibri"/>
                        </a:rPr>
                        <a:t>216</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a:rPr>
                        <a:t>4</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315715">
                <a:tc>
                  <a:txBody>
                    <a:bodyPr/>
                    <a:lstStyle/>
                    <a:p>
                      <a:pPr algn="l" fontAlgn="ctr"/>
                      <a:r>
                        <a:rPr lang="en-US" sz="1200" b="1" i="0" u="none" strike="noStrike" dirty="0">
                          <a:solidFill>
                            <a:srgbClr val="000000"/>
                          </a:solidFill>
                          <a:effectLst/>
                          <a:latin typeface="Calibri"/>
                        </a:rPr>
                        <a:t>Lecture / Laboratory Course #2</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36</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72</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72</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1" u="none" strike="noStrike">
                          <a:solidFill>
                            <a:srgbClr val="000000"/>
                          </a:solidFill>
                          <a:effectLst/>
                          <a:latin typeface="Calibri"/>
                        </a:rPr>
                        <a:t>180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a:rPr>
                        <a:t>3</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315715">
                <a:tc>
                  <a:txBody>
                    <a:bodyPr/>
                    <a:lstStyle/>
                    <a:p>
                      <a:pPr algn="l" fontAlgn="ctr"/>
                      <a:r>
                        <a:rPr lang="en-US" sz="1200" b="1" i="0" u="none" strike="noStrike" dirty="0">
                          <a:solidFill>
                            <a:srgbClr val="000000"/>
                          </a:solidFill>
                          <a:effectLst/>
                          <a:latin typeface="Calibri"/>
                        </a:rPr>
                        <a:t>Lecture / Laboratory Course #3</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27</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81</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54</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1" u="none" strike="noStrike" dirty="0">
                          <a:solidFill>
                            <a:srgbClr val="000000"/>
                          </a:solidFill>
                          <a:effectLst/>
                          <a:latin typeface="Calibri"/>
                        </a:rPr>
                        <a:t>162</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a:rPr>
                        <a:t>3</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315715">
                <a:tc>
                  <a:txBody>
                    <a:bodyPr/>
                    <a:lstStyle/>
                    <a:p>
                      <a:pPr algn="l" fontAlgn="ctr"/>
                      <a:r>
                        <a:rPr lang="en-US" sz="1200" b="1" i="0" u="none" strike="noStrike" dirty="0">
                          <a:solidFill>
                            <a:srgbClr val="000000"/>
                          </a:solidFill>
                          <a:effectLst/>
                          <a:latin typeface="Calibri"/>
                        </a:rPr>
                        <a:t>Lecture / Activity Course #1</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36</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36</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90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1" u="none" strike="noStrike">
                          <a:solidFill>
                            <a:srgbClr val="000000"/>
                          </a:solidFill>
                          <a:effectLst/>
                          <a:latin typeface="Calibri"/>
                        </a:rPr>
                        <a:t>162</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0000"/>
                          </a:solidFill>
                          <a:effectLst/>
                          <a:latin typeface="Calibri"/>
                        </a:rPr>
                        <a:t>3</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315715">
                <a:tc>
                  <a:txBody>
                    <a:bodyPr/>
                    <a:lstStyle/>
                    <a:p>
                      <a:pPr algn="l" fontAlgn="ctr"/>
                      <a:r>
                        <a:rPr lang="en-US" sz="1200" b="1" i="0" u="none" strike="noStrike" dirty="0">
                          <a:solidFill>
                            <a:srgbClr val="000000"/>
                          </a:solidFill>
                          <a:effectLst/>
                          <a:latin typeface="Calibri"/>
                        </a:rPr>
                        <a:t>Lecture / Laboratory / TBA</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27</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54</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18</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54</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1" u="none" strike="noStrike">
                          <a:solidFill>
                            <a:srgbClr val="000000"/>
                          </a:solidFill>
                          <a:effectLst/>
                          <a:latin typeface="Calibri"/>
                        </a:rPr>
                        <a:t>162</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0000"/>
                          </a:solidFill>
                          <a:effectLst/>
                          <a:latin typeface="Calibri"/>
                        </a:rPr>
                        <a:t>3</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34723370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IV.  Local Implementation </a:t>
            </a:r>
            <a:br>
              <a:rPr lang="en-US" dirty="0" smtClean="0"/>
            </a:br>
            <a:endParaRPr lang="en-US" sz="3600" dirty="0"/>
          </a:p>
        </p:txBody>
      </p:sp>
    </p:spTree>
    <p:extLst>
      <p:ext uri="{BB962C8B-B14F-4D97-AF65-F5344CB8AC3E}">
        <p14:creationId xmlns:p14="http://schemas.microsoft.com/office/powerpoint/2010/main" val="17649645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Recent Issues with the Credit Hour</a:t>
            </a:r>
            <a:endParaRPr lang="en-US" dirty="0"/>
          </a:p>
        </p:txBody>
      </p:sp>
      <p:sp>
        <p:nvSpPr>
          <p:cNvPr id="3" name="Content Placeholder 2"/>
          <p:cNvSpPr>
            <a:spLocks noGrp="1"/>
          </p:cNvSpPr>
          <p:nvPr>
            <p:ph idx="1"/>
          </p:nvPr>
        </p:nvSpPr>
        <p:spPr/>
        <p:txBody>
          <a:bodyPr>
            <a:normAutofit/>
          </a:bodyPr>
          <a:lstStyle/>
          <a:p>
            <a:r>
              <a:rPr lang="en-US" dirty="0" smtClean="0"/>
              <a:t>Grades and seat time increasingly suspect as measures of learning…SLOs.</a:t>
            </a:r>
          </a:p>
          <a:p>
            <a:r>
              <a:rPr lang="en-US" dirty="0"/>
              <a:t>U</a:t>
            </a:r>
            <a:r>
              <a:rPr lang="en-US" dirty="0" smtClean="0"/>
              <a:t>nit inflation.</a:t>
            </a:r>
          </a:p>
          <a:p>
            <a:r>
              <a:rPr lang="en-US" dirty="0"/>
              <a:t>N</a:t>
            </a:r>
            <a:r>
              <a:rPr lang="en-US" dirty="0" smtClean="0"/>
              <a:t>ormed for lecture / recitation – problematic when applied to other modes of instruction and learning, e.g. work experience, clinical, DE, athletics, etc.  </a:t>
            </a:r>
          </a:p>
          <a:p>
            <a:r>
              <a:rPr lang="en-US" dirty="0" smtClean="0"/>
              <a:t>At inception, courses were typically standardized at 3-units, leading to the 120 unit baccalaureate c. 1900   </a:t>
            </a:r>
          </a:p>
          <a:p>
            <a:r>
              <a:rPr lang="en-US" dirty="0" smtClean="0"/>
              <a:t>2011 - US Department of Education takes the extraordinary step of defining the credit hour in federal law, linking it to federal funding and accreditation. </a:t>
            </a:r>
          </a:p>
        </p:txBody>
      </p:sp>
    </p:spTree>
    <p:extLst>
      <p:ext uri="{BB962C8B-B14F-4D97-AF65-F5344CB8AC3E}">
        <p14:creationId xmlns:p14="http://schemas.microsoft.com/office/powerpoint/2010/main" val="8549763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Governing Board Policy</a:t>
            </a:r>
            <a:endParaRPr lang="en-US" dirty="0"/>
          </a:p>
        </p:txBody>
      </p:sp>
      <p:sp>
        <p:nvSpPr>
          <p:cNvPr id="3" name="Content Placeholder 2"/>
          <p:cNvSpPr>
            <a:spLocks noGrp="1"/>
          </p:cNvSpPr>
          <p:nvPr>
            <p:ph idx="1"/>
          </p:nvPr>
        </p:nvSpPr>
        <p:spPr>
          <a:xfrm>
            <a:off x="457200" y="1524000"/>
            <a:ext cx="8229600" cy="4952999"/>
          </a:xfrm>
        </p:spPr>
        <p:txBody>
          <a:bodyPr>
            <a:normAutofit fontScale="92500" lnSpcReduction="10000"/>
          </a:bodyPr>
          <a:lstStyle/>
          <a:p>
            <a:pPr marL="0" indent="0">
              <a:buNone/>
            </a:pPr>
            <a:r>
              <a:rPr lang="en-US" sz="2000" b="1" dirty="0" smtClean="0"/>
              <a:t>Now REQUIRED by new </a:t>
            </a:r>
            <a:r>
              <a:rPr lang="en-US" sz="2000" b="1" dirty="0" smtClean="0"/>
              <a:t>Title </a:t>
            </a:r>
            <a:r>
              <a:rPr lang="en-US" sz="2000" b="1" dirty="0" smtClean="0"/>
              <a:t>5 regulations - §55002.5(f</a:t>
            </a:r>
            <a:r>
              <a:rPr lang="en-US" sz="2000" dirty="0" smtClean="0"/>
              <a:t>)</a:t>
            </a:r>
          </a:p>
          <a:p>
            <a:pPr marL="0" indent="0">
              <a:buNone/>
            </a:pPr>
            <a:endParaRPr lang="en-US" sz="2000" dirty="0" smtClean="0"/>
          </a:p>
          <a:p>
            <a:pPr marL="0" indent="0">
              <a:buNone/>
            </a:pPr>
            <a:r>
              <a:rPr lang="en-US" sz="2000" dirty="0" smtClean="0"/>
              <a:t>District </a:t>
            </a:r>
            <a:r>
              <a:rPr lang="en-US" sz="2000" dirty="0"/>
              <a:t>policy shall </a:t>
            </a:r>
            <a:r>
              <a:rPr lang="en-US" sz="2000" dirty="0" smtClean="0"/>
              <a:t>specify:</a:t>
            </a:r>
          </a:p>
          <a:p>
            <a:pPr lvl="1"/>
            <a:r>
              <a:rPr lang="en-US" dirty="0" smtClean="0"/>
              <a:t>the </a:t>
            </a:r>
            <a:r>
              <a:rPr lang="en-US" dirty="0"/>
              <a:t>credit hour calculation method for all academic </a:t>
            </a:r>
            <a:r>
              <a:rPr lang="en-US" dirty="0" smtClean="0"/>
              <a:t>activities (lecture, activity, lab, clinical, discussion, studio, work experience, etc.) </a:t>
            </a:r>
          </a:p>
          <a:p>
            <a:pPr lvl="1"/>
            <a:r>
              <a:rPr lang="en-US" dirty="0" smtClean="0"/>
              <a:t>expected </a:t>
            </a:r>
            <a:r>
              <a:rPr lang="en-US" dirty="0"/>
              <a:t>ratios of in-class to </a:t>
            </a:r>
            <a:r>
              <a:rPr lang="en-US" b="1" dirty="0"/>
              <a:t>outside-of class hours </a:t>
            </a:r>
            <a:r>
              <a:rPr lang="en-US" dirty="0"/>
              <a:t>for each type of academic </a:t>
            </a:r>
            <a:r>
              <a:rPr lang="en-US" dirty="0" smtClean="0"/>
              <a:t>activity </a:t>
            </a:r>
          </a:p>
          <a:p>
            <a:pPr lvl="1"/>
            <a:r>
              <a:rPr lang="en-US" dirty="0" smtClean="0"/>
              <a:t>standards </a:t>
            </a:r>
            <a:r>
              <a:rPr lang="en-US" dirty="0"/>
              <a:t>for incremental award of </a:t>
            </a:r>
            <a:r>
              <a:rPr lang="en-US" dirty="0" smtClean="0"/>
              <a:t>credit</a:t>
            </a:r>
          </a:p>
          <a:p>
            <a:pPr lvl="1"/>
            <a:r>
              <a:rPr lang="en-US" dirty="0" smtClean="0"/>
              <a:t>standard </a:t>
            </a:r>
            <a:r>
              <a:rPr lang="en-US" dirty="0"/>
              <a:t>term </a:t>
            </a:r>
            <a:r>
              <a:rPr lang="en-US" dirty="0" smtClean="0"/>
              <a:t>length (number used to determine divisor in calculation) </a:t>
            </a:r>
          </a:p>
          <a:p>
            <a:pPr lvl="1"/>
            <a:r>
              <a:rPr lang="en-US" dirty="0" smtClean="0"/>
              <a:t>calculation </a:t>
            </a:r>
            <a:r>
              <a:rPr lang="en-US" dirty="0"/>
              <a:t>methods for short term and extended term </a:t>
            </a:r>
            <a:r>
              <a:rPr lang="en-US" dirty="0" smtClean="0"/>
              <a:t>courses </a:t>
            </a:r>
          </a:p>
          <a:p>
            <a:pPr lvl="1"/>
            <a:r>
              <a:rPr lang="en-US" dirty="0" smtClean="0"/>
              <a:t>provisions </a:t>
            </a:r>
            <a:r>
              <a:rPr lang="en-US" dirty="0"/>
              <a:t>for monitoring compliance with state and federal regulations related to credit hour calculations</a:t>
            </a:r>
          </a:p>
          <a:p>
            <a:pPr marL="0" indent="0">
              <a:buNone/>
            </a:pPr>
            <a:endParaRPr lang="en-US" sz="1400" dirty="0"/>
          </a:p>
          <a:p>
            <a:pPr marL="0" indent="0">
              <a:buNone/>
            </a:pPr>
            <a:r>
              <a:rPr lang="en-US" b="1" dirty="0" smtClean="0"/>
              <a:t>Local policy is an academic and professional matter and should fall under your 10+1 process.</a:t>
            </a:r>
            <a:endParaRPr lang="en-US" dirty="0" smtClean="0"/>
          </a:p>
          <a:p>
            <a:pPr lvl="1"/>
            <a:endParaRPr lang="en-US" dirty="0" smtClean="0"/>
          </a:p>
          <a:p>
            <a:pPr lvl="1"/>
            <a:endParaRPr lang="en-US" dirty="0" smtClean="0"/>
          </a:p>
          <a:p>
            <a:endParaRPr lang="en-US" dirty="0"/>
          </a:p>
        </p:txBody>
      </p:sp>
    </p:spTree>
    <p:extLst>
      <p:ext uri="{BB962C8B-B14F-4D97-AF65-F5344CB8AC3E}">
        <p14:creationId xmlns:p14="http://schemas.microsoft.com/office/powerpoint/2010/main" val="35003031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  Sample calculations and resources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8162252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Calculations: Lecture</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875975583"/>
              </p:ext>
            </p:extLst>
          </p:nvPr>
        </p:nvGraphicFramePr>
        <p:xfrm>
          <a:off x="2302699" y="1590603"/>
          <a:ext cx="4664738" cy="4826677"/>
        </p:xfrm>
        <a:graphic>
          <a:graphicData uri="http://schemas.openxmlformats.org/drawingml/2006/table">
            <a:tbl>
              <a:tblPr/>
              <a:tblGrid>
                <a:gridCol w="1055059">
                  <a:extLst>
                    <a:ext uri="{9D8B030D-6E8A-4147-A177-3AD203B41FA5}">
                      <a16:colId xmlns:a16="http://schemas.microsoft.com/office/drawing/2014/main" val="20000"/>
                    </a:ext>
                  </a:extLst>
                </a:gridCol>
                <a:gridCol w="489947">
                  <a:extLst>
                    <a:ext uri="{9D8B030D-6E8A-4147-A177-3AD203B41FA5}">
                      <a16:colId xmlns:a16="http://schemas.microsoft.com/office/drawing/2014/main" val="20001"/>
                    </a:ext>
                  </a:extLst>
                </a:gridCol>
                <a:gridCol w="579379">
                  <a:extLst>
                    <a:ext uri="{9D8B030D-6E8A-4147-A177-3AD203B41FA5}">
                      <a16:colId xmlns:a16="http://schemas.microsoft.com/office/drawing/2014/main" val="20002"/>
                    </a:ext>
                  </a:extLst>
                </a:gridCol>
                <a:gridCol w="579379">
                  <a:extLst>
                    <a:ext uri="{9D8B030D-6E8A-4147-A177-3AD203B41FA5}">
                      <a16:colId xmlns:a16="http://schemas.microsoft.com/office/drawing/2014/main" val="20003"/>
                    </a:ext>
                  </a:extLst>
                </a:gridCol>
                <a:gridCol w="222837">
                  <a:extLst>
                    <a:ext uri="{9D8B030D-6E8A-4147-A177-3AD203B41FA5}">
                      <a16:colId xmlns:a16="http://schemas.microsoft.com/office/drawing/2014/main" val="20004"/>
                    </a:ext>
                  </a:extLst>
                </a:gridCol>
                <a:gridCol w="579379">
                  <a:extLst>
                    <a:ext uri="{9D8B030D-6E8A-4147-A177-3AD203B41FA5}">
                      <a16:colId xmlns:a16="http://schemas.microsoft.com/office/drawing/2014/main" val="20005"/>
                    </a:ext>
                  </a:extLst>
                </a:gridCol>
                <a:gridCol w="579379">
                  <a:extLst>
                    <a:ext uri="{9D8B030D-6E8A-4147-A177-3AD203B41FA5}">
                      <a16:colId xmlns:a16="http://schemas.microsoft.com/office/drawing/2014/main" val="20006"/>
                    </a:ext>
                  </a:extLst>
                </a:gridCol>
                <a:gridCol w="579379">
                  <a:extLst>
                    <a:ext uri="{9D8B030D-6E8A-4147-A177-3AD203B41FA5}">
                      <a16:colId xmlns:a16="http://schemas.microsoft.com/office/drawing/2014/main" val="20007"/>
                    </a:ext>
                  </a:extLst>
                </a:gridCol>
              </a:tblGrid>
              <a:tr h="306997">
                <a:tc>
                  <a:txBody>
                    <a:bodyPr/>
                    <a:lstStyle/>
                    <a:p>
                      <a:pPr algn="just" fontAlgn="ctr"/>
                      <a:r>
                        <a:rPr lang="en-US" sz="1400" b="1" i="1" u="none" strike="noStrike">
                          <a:solidFill>
                            <a:srgbClr val="000000"/>
                          </a:solidFill>
                          <a:effectLst/>
                          <a:latin typeface="Calibri"/>
                        </a:rPr>
                        <a:t>Lecture</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2">
                  <a:txBody>
                    <a:bodyPr/>
                    <a:lstStyle/>
                    <a:p>
                      <a:pPr algn="just" fontAlgn="ctr"/>
                      <a:r>
                        <a:rPr lang="en-US" sz="1200" b="1" i="1" u="none" strike="noStrike">
                          <a:solidFill>
                            <a:srgbClr val="000000"/>
                          </a:solidFill>
                          <a:effectLst/>
                          <a:latin typeface="Calibri"/>
                        </a:rPr>
                        <a:t>48 = 1 unit</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66"/>
                    </a:solidFill>
                  </a:tcPr>
                </a:tc>
                <a:tc hMerge="1">
                  <a:txBody>
                    <a:bodyPr/>
                    <a:lstStyle/>
                    <a:p>
                      <a:endParaRPr lang="en-US"/>
                    </a:p>
                  </a:txBody>
                  <a:tcPr/>
                </a:tc>
                <a:tc>
                  <a:txBody>
                    <a:bodyPr/>
                    <a:lstStyle/>
                    <a:p>
                      <a:pPr algn="just" fontAlgn="ctr"/>
                      <a:r>
                        <a:rPr lang="en-US" sz="1100" b="0" i="1" u="none" strike="noStrike">
                          <a:solidFill>
                            <a:srgbClr val="000000"/>
                          </a:solidFill>
                          <a:effectLst/>
                          <a:latin typeface="Calibri"/>
                        </a:rPr>
                        <a:t>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66"/>
                    </a:solidFill>
                  </a:tcPr>
                </a:tc>
                <a:tc>
                  <a:txBody>
                    <a:bodyPr/>
                    <a:lstStyle/>
                    <a:p>
                      <a:pPr algn="just" fontAlgn="ctr"/>
                      <a:r>
                        <a:rPr lang="en-US" sz="1200" b="0" i="1" u="none" strike="noStrike">
                          <a:solidFill>
                            <a:srgbClr val="000000"/>
                          </a:solidFill>
                          <a:effectLst/>
                          <a:latin typeface="Calibri"/>
                        </a:rPr>
                        <a:t>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2">
                  <a:txBody>
                    <a:bodyPr/>
                    <a:lstStyle/>
                    <a:p>
                      <a:pPr algn="just" fontAlgn="ctr"/>
                      <a:r>
                        <a:rPr lang="en-US" sz="1200" b="1" i="1" u="none" strike="noStrike">
                          <a:solidFill>
                            <a:srgbClr val="000000"/>
                          </a:solidFill>
                          <a:effectLst/>
                          <a:latin typeface="Calibri"/>
                        </a:rPr>
                        <a:t>54 = 1 unit</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66"/>
                    </a:solidFill>
                  </a:tcPr>
                </a:tc>
                <a:tc hMerge="1">
                  <a:txBody>
                    <a:bodyPr/>
                    <a:lstStyle/>
                    <a:p>
                      <a:endParaRPr lang="en-US"/>
                    </a:p>
                  </a:txBody>
                  <a:tcPr/>
                </a:tc>
                <a:tc>
                  <a:txBody>
                    <a:bodyPr/>
                    <a:lstStyle/>
                    <a:p>
                      <a:pPr algn="just" fontAlgn="ctr"/>
                      <a:r>
                        <a:rPr lang="en-US" sz="1200" b="0" i="0" u="none" strike="noStrike">
                          <a:solidFill>
                            <a:srgbClr val="000000"/>
                          </a:solidFill>
                          <a:effectLst/>
                          <a:latin typeface="Calibri"/>
                        </a:rPr>
                        <a:t>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66"/>
                    </a:solidFill>
                  </a:tcPr>
                </a:tc>
                <a:extLst>
                  <a:ext uri="{0D108BD9-81ED-4DB2-BD59-A6C34878D82A}">
                    <a16:rowId xmlns:a16="http://schemas.microsoft.com/office/drawing/2014/main" val="10000"/>
                  </a:ext>
                </a:extLst>
              </a:tr>
              <a:tr h="1449708">
                <a:tc>
                  <a:txBody>
                    <a:bodyPr/>
                    <a:lstStyle/>
                    <a:p>
                      <a:pPr algn="just" fontAlgn="ctr"/>
                      <a:r>
                        <a:rPr lang="en-US" sz="1000" b="1" i="0" u="none" strike="noStrike" dirty="0">
                          <a:solidFill>
                            <a:srgbClr val="000000"/>
                          </a:solidFill>
                          <a:effectLst/>
                          <a:latin typeface="Calibri"/>
                        </a:rPr>
                        <a:t>Units</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1000" b="1" i="0" u="none" strike="noStrike" dirty="0">
                          <a:solidFill>
                            <a:srgbClr val="000000"/>
                          </a:solidFill>
                          <a:effectLst/>
                          <a:latin typeface="Calibri"/>
                        </a:rPr>
                        <a:t>Contact Hours</a:t>
                      </a:r>
                    </a:p>
                  </a:txBody>
                  <a:tcPr marL="12700" marR="12700" marT="12700"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b"/>
                      <a:r>
                        <a:rPr lang="en-US" sz="1000" b="1" i="0" u="none" strike="noStrike" dirty="0">
                          <a:solidFill>
                            <a:srgbClr val="000000"/>
                          </a:solidFill>
                          <a:effectLst/>
                          <a:latin typeface="Calibri"/>
                        </a:rPr>
                        <a:t>Homework Hours</a:t>
                      </a:r>
                    </a:p>
                  </a:txBody>
                  <a:tcPr marL="12700" marR="12700" marT="12700"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b"/>
                      <a:r>
                        <a:rPr lang="en-US" sz="1000" b="1" i="0" u="none" strike="noStrike" dirty="0">
                          <a:solidFill>
                            <a:srgbClr val="000000"/>
                          </a:solidFill>
                          <a:effectLst/>
                          <a:latin typeface="Calibri"/>
                        </a:rPr>
                        <a:t>Total Student Learning Hours</a:t>
                      </a:r>
                    </a:p>
                  </a:txBody>
                  <a:tcPr marL="12700" marR="12700" marT="12700"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b"/>
                      <a:r>
                        <a:rPr lang="en-US" sz="1000" b="1" i="0" u="none" strike="noStrike" dirty="0">
                          <a:solidFill>
                            <a:srgbClr val="000000"/>
                          </a:solidFill>
                          <a:effectLst/>
                          <a:latin typeface="Calibri"/>
                        </a:rPr>
                        <a:t> </a:t>
                      </a:r>
                    </a:p>
                  </a:txBody>
                  <a:tcPr marL="12700" marR="12700" marT="12700"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1" i="0" u="none" strike="noStrike" dirty="0">
                          <a:solidFill>
                            <a:srgbClr val="000000"/>
                          </a:solidFill>
                          <a:effectLst/>
                          <a:latin typeface="Calibri"/>
                        </a:rPr>
                        <a:t>Contact Hours</a:t>
                      </a:r>
                    </a:p>
                  </a:txBody>
                  <a:tcPr marL="12700" marR="12700" marT="12700"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1000" b="1" i="0" u="none" strike="noStrike" dirty="0">
                          <a:solidFill>
                            <a:srgbClr val="000000"/>
                          </a:solidFill>
                          <a:effectLst/>
                          <a:latin typeface="Calibri"/>
                        </a:rPr>
                        <a:t>Homework Hours</a:t>
                      </a:r>
                    </a:p>
                  </a:txBody>
                  <a:tcPr marL="12700" marR="12700" marT="12700"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1000" b="1" i="0" u="none" strike="noStrike" dirty="0">
                          <a:solidFill>
                            <a:srgbClr val="000000"/>
                          </a:solidFill>
                          <a:effectLst/>
                          <a:latin typeface="Calibri"/>
                        </a:rPr>
                        <a:t>Total Student Learning Hours</a:t>
                      </a:r>
                    </a:p>
                  </a:txBody>
                  <a:tcPr marL="12700" marR="12700" marT="12700"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extLst>
                  <a:ext uri="{0D108BD9-81ED-4DB2-BD59-A6C34878D82A}">
                    <a16:rowId xmlns:a16="http://schemas.microsoft.com/office/drawing/2014/main" val="10001"/>
                  </a:ext>
                </a:extLst>
              </a:tr>
              <a:tr h="255831">
                <a:tc>
                  <a:txBody>
                    <a:bodyPr/>
                    <a:lstStyle/>
                    <a:p>
                      <a:pPr algn="ctr" fontAlgn="ctr"/>
                      <a:r>
                        <a:rPr lang="en-US" sz="1000" b="1" i="0" u="none" strike="noStrike" dirty="0">
                          <a:solidFill>
                            <a:srgbClr val="000000"/>
                          </a:solidFill>
                          <a:effectLst/>
                          <a:latin typeface="Calibri"/>
                        </a:rPr>
                        <a:t>0.5</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0" u="none" strike="noStrike">
                          <a:solidFill>
                            <a:srgbClr val="000000"/>
                          </a:solidFill>
                          <a:effectLst/>
                          <a:latin typeface="Calibri"/>
                        </a:rPr>
                        <a:t>8</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1" u="none" strike="noStrike">
                          <a:solidFill>
                            <a:srgbClr val="000000"/>
                          </a:solidFill>
                          <a:effectLst/>
                          <a:latin typeface="Calibri"/>
                        </a:rPr>
                        <a:t>16</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0" u="none" strike="noStrike">
                          <a:solidFill>
                            <a:srgbClr val="000000"/>
                          </a:solidFill>
                          <a:effectLst/>
                          <a:latin typeface="Calibri"/>
                        </a:rPr>
                        <a:t>24</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0" u="none" strike="noStrike">
                          <a:solidFill>
                            <a:srgbClr val="000000"/>
                          </a:solidFill>
                          <a:effectLst/>
                          <a:latin typeface="Calibri"/>
                        </a:rPr>
                        <a:t>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just" fontAlgn="ctr"/>
                      <a:r>
                        <a:rPr lang="en-US" sz="1000" b="0" i="0" u="none" strike="noStrike">
                          <a:solidFill>
                            <a:srgbClr val="000000"/>
                          </a:solidFill>
                          <a:effectLst/>
                          <a:latin typeface="Calibri"/>
                        </a:rPr>
                        <a:t>9</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1" u="none" strike="noStrike">
                          <a:solidFill>
                            <a:srgbClr val="000000"/>
                          </a:solidFill>
                          <a:effectLst/>
                          <a:latin typeface="Calibri"/>
                        </a:rPr>
                        <a:t>18</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0" u="none" strike="noStrike">
                          <a:solidFill>
                            <a:srgbClr val="000000"/>
                          </a:solidFill>
                          <a:effectLst/>
                          <a:latin typeface="Calibri"/>
                        </a:rPr>
                        <a:t>27</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55831">
                <a:tc>
                  <a:txBody>
                    <a:bodyPr/>
                    <a:lstStyle/>
                    <a:p>
                      <a:pPr algn="ctr" fontAlgn="ctr"/>
                      <a:r>
                        <a:rPr lang="en-US" sz="1000" b="1" i="0" u="none" strike="noStrike" dirty="0">
                          <a:solidFill>
                            <a:srgbClr val="000000"/>
                          </a:solidFill>
                          <a:effectLst/>
                          <a:latin typeface="Calibri"/>
                        </a:rPr>
                        <a:t>1</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0" u="none" strike="noStrike">
                          <a:solidFill>
                            <a:srgbClr val="000000"/>
                          </a:solidFill>
                          <a:effectLst/>
                          <a:latin typeface="Calibri"/>
                        </a:rPr>
                        <a:t>16</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1" u="none" strike="noStrike">
                          <a:solidFill>
                            <a:srgbClr val="000000"/>
                          </a:solidFill>
                          <a:effectLst/>
                          <a:latin typeface="Calibri"/>
                        </a:rPr>
                        <a:t>32</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0" u="none" strike="noStrike">
                          <a:solidFill>
                            <a:srgbClr val="000000"/>
                          </a:solidFill>
                          <a:effectLst/>
                          <a:latin typeface="Calibri"/>
                        </a:rPr>
                        <a:t>48</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0" u="none" strike="noStrike">
                          <a:solidFill>
                            <a:srgbClr val="000000"/>
                          </a:solidFill>
                          <a:effectLst/>
                          <a:latin typeface="Calibri"/>
                        </a:rPr>
                        <a:t>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just" fontAlgn="ctr"/>
                      <a:r>
                        <a:rPr lang="en-US" sz="1000" b="0" i="0" u="none" strike="noStrike">
                          <a:solidFill>
                            <a:srgbClr val="000000"/>
                          </a:solidFill>
                          <a:effectLst/>
                          <a:latin typeface="Calibri"/>
                        </a:rPr>
                        <a:t>18</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1" u="none" strike="noStrike">
                          <a:solidFill>
                            <a:srgbClr val="000000"/>
                          </a:solidFill>
                          <a:effectLst/>
                          <a:latin typeface="Calibri"/>
                        </a:rPr>
                        <a:t>36</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0" u="none" strike="noStrike">
                          <a:solidFill>
                            <a:srgbClr val="000000"/>
                          </a:solidFill>
                          <a:effectLst/>
                          <a:latin typeface="Calibri"/>
                        </a:rPr>
                        <a:t>54</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extLst>
                  <a:ext uri="{0D108BD9-81ED-4DB2-BD59-A6C34878D82A}">
                    <a16:rowId xmlns:a16="http://schemas.microsoft.com/office/drawing/2014/main" val="10003"/>
                  </a:ext>
                </a:extLst>
              </a:tr>
              <a:tr h="255831">
                <a:tc>
                  <a:txBody>
                    <a:bodyPr/>
                    <a:lstStyle/>
                    <a:p>
                      <a:pPr algn="ctr" fontAlgn="ctr"/>
                      <a:r>
                        <a:rPr lang="en-US" sz="1000" b="1" i="0" u="none" strike="noStrike">
                          <a:solidFill>
                            <a:srgbClr val="000000"/>
                          </a:solidFill>
                          <a:effectLst/>
                          <a:latin typeface="Calibri"/>
                        </a:rPr>
                        <a:t>1.5</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0" u="none" strike="noStrike">
                          <a:solidFill>
                            <a:srgbClr val="000000"/>
                          </a:solidFill>
                          <a:effectLst/>
                          <a:latin typeface="Calibri"/>
                        </a:rPr>
                        <a:t>24</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1" u="none" strike="noStrike">
                          <a:solidFill>
                            <a:srgbClr val="000000"/>
                          </a:solidFill>
                          <a:effectLst/>
                          <a:latin typeface="Calibri"/>
                        </a:rPr>
                        <a:t>48</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0" u="none" strike="noStrike">
                          <a:solidFill>
                            <a:srgbClr val="000000"/>
                          </a:solidFill>
                          <a:effectLst/>
                          <a:latin typeface="Calibri"/>
                        </a:rPr>
                        <a:t>72</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0" u="none" strike="noStrike">
                          <a:solidFill>
                            <a:srgbClr val="000000"/>
                          </a:solidFill>
                          <a:effectLst/>
                          <a:latin typeface="Calibri"/>
                        </a:rPr>
                        <a:t>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just" fontAlgn="ctr"/>
                      <a:r>
                        <a:rPr lang="en-US" sz="1000" b="0" i="0" u="none" strike="noStrike">
                          <a:solidFill>
                            <a:srgbClr val="000000"/>
                          </a:solidFill>
                          <a:effectLst/>
                          <a:latin typeface="Calibri"/>
                        </a:rPr>
                        <a:t>27</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1" u="none" strike="noStrike">
                          <a:solidFill>
                            <a:srgbClr val="000000"/>
                          </a:solidFill>
                          <a:effectLst/>
                          <a:latin typeface="Calibri"/>
                        </a:rPr>
                        <a:t>54</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0" u="none" strike="noStrike">
                          <a:solidFill>
                            <a:srgbClr val="000000"/>
                          </a:solidFill>
                          <a:effectLst/>
                          <a:latin typeface="Calibri"/>
                        </a:rPr>
                        <a:t>81</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55831">
                <a:tc>
                  <a:txBody>
                    <a:bodyPr/>
                    <a:lstStyle/>
                    <a:p>
                      <a:pPr algn="ctr" fontAlgn="ctr"/>
                      <a:r>
                        <a:rPr lang="en-US" sz="1000" b="1" i="0" u="none" strike="noStrike" dirty="0">
                          <a:solidFill>
                            <a:srgbClr val="000000"/>
                          </a:solidFill>
                          <a:effectLst/>
                          <a:latin typeface="Calibri"/>
                        </a:rPr>
                        <a:t>2</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0" u="none" strike="noStrike">
                          <a:solidFill>
                            <a:srgbClr val="000000"/>
                          </a:solidFill>
                          <a:effectLst/>
                          <a:latin typeface="Calibri"/>
                        </a:rPr>
                        <a:t>32</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1" u="none" strike="noStrike">
                          <a:solidFill>
                            <a:srgbClr val="000000"/>
                          </a:solidFill>
                          <a:effectLst/>
                          <a:latin typeface="Calibri"/>
                        </a:rPr>
                        <a:t>64</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0" u="none" strike="noStrike">
                          <a:solidFill>
                            <a:srgbClr val="000000"/>
                          </a:solidFill>
                          <a:effectLst/>
                          <a:latin typeface="Calibri"/>
                        </a:rPr>
                        <a:t>96</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0" u="none" strike="noStrike">
                          <a:solidFill>
                            <a:srgbClr val="000000"/>
                          </a:solidFill>
                          <a:effectLst/>
                          <a:latin typeface="Calibri"/>
                        </a:rPr>
                        <a:t>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just" fontAlgn="ctr"/>
                      <a:r>
                        <a:rPr lang="en-US" sz="1000" b="0" i="0" u="none" strike="noStrike">
                          <a:solidFill>
                            <a:srgbClr val="000000"/>
                          </a:solidFill>
                          <a:effectLst/>
                          <a:latin typeface="Calibri"/>
                        </a:rPr>
                        <a:t>36</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1" u="none" strike="noStrike">
                          <a:solidFill>
                            <a:srgbClr val="000000"/>
                          </a:solidFill>
                          <a:effectLst/>
                          <a:latin typeface="Calibri"/>
                        </a:rPr>
                        <a:t>72</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0" u="none" strike="noStrike">
                          <a:solidFill>
                            <a:srgbClr val="000000"/>
                          </a:solidFill>
                          <a:effectLst/>
                          <a:latin typeface="Calibri"/>
                        </a:rPr>
                        <a:t>108</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extLst>
                  <a:ext uri="{0D108BD9-81ED-4DB2-BD59-A6C34878D82A}">
                    <a16:rowId xmlns:a16="http://schemas.microsoft.com/office/drawing/2014/main" val="10005"/>
                  </a:ext>
                </a:extLst>
              </a:tr>
              <a:tr h="255831">
                <a:tc>
                  <a:txBody>
                    <a:bodyPr/>
                    <a:lstStyle/>
                    <a:p>
                      <a:pPr algn="ctr" fontAlgn="ctr"/>
                      <a:r>
                        <a:rPr lang="en-US" sz="1000" b="1" i="0" u="none" strike="noStrike" dirty="0">
                          <a:solidFill>
                            <a:srgbClr val="000000"/>
                          </a:solidFill>
                          <a:effectLst/>
                          <a:latin typeface="Calibri"/>
                        </a:rPr>
                        <a:t>2.5</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0" u="none" strike="noStrike">
                          <a:solidFill>
                            <a:srgbClr val="000000"/>
                          </a:solidFill>
                          <a:effectLst/>
                          <a:latin typeface="Calibri"/>
                        </a:rPr>
                        <a:t>40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1" u="none" strike="noStrike">
                          <a:solidFill>
                            <a:srgbClr val="000000"/>
                          </a:solidFill>
                          <a:effectLst/>
                          <a:latin typeface="Calibri"/>
                        </a:rPr>
                        <a:t>80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0" u="none" strike="noStrike">
                          <a:solidFill>
                            <a:srgbClr val="000000"/>
                          </a:solidFill>
                          <a:effectLst/>
                          <a:latin typeface="Calibri"/>
                        </a:rPr>
                        <a:t>120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0" u="none" strike="noStrike">
                          <a:solidFill>
                            <a:srgbClr val="000000"/>
                          </a:solidFill>
                          <a:effectLst/>
                          <a:latin typeface="Calibri"/>
                        </a:rPr>
                        <a:t>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just" fontAlgn="ctr"/>
                      <a:r>
                        <a:rPr lang="en-US" sz="1000" b="0" i="0" u="none" strike="noStrike">
                          <a:solidFill>
                            <a:srgbClr val="000000"/>
                          </a:solidFill>
                          <a:effectLst/>
                          <a:latin typeface="Calibri"/>
                        </a:rPr>
                        <a:t>45</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1" u="none" strike="noStrike">
                          <a:solidFill>
                            <a:srgbClr val="000000"/>
                          </a:solidFill>
                          <a:effectLst/>
                          <a:latin typeface="Calibri"/>
                        </a:rPr>
                        <a:t>90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0" u="none" strike="noStrike">
                          <a:solidFill>
                            <a:srgbClr val="000000"/>
                          </a:solidFill>
                          <a:effectLst/>
                          <a:latin typeface="Calibri"/>
                        </a:rPr>
                        <a:t>135</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55831">
                <a:tc>
                  <a:txBody>
                    <a:bodyPr/>
                    <a:lstStyle/>
                    <a:p>
                      <a:pPr algn="ctr" fontAlgn="ctr"/>
                      <a:r>
                        <a:rPr lang="en-US" sz="1000" b="1" i="0" u="none" strike="noStrike">
                          <a:solidFill>
                            <a:srgbClr val="000000"/>
                          </a:solidFill>
                          <a:effectLst/>
                          <a:latin typeface="Calibri"/>
                        </a:rPr>
                        <a:t>3</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0" u="none" strike="noStrike">
                          <a:solidFill>
                            <a:srgbClr val="000000"/>
                          </a:solidFill>
                          <a:effectLst/>
                          <a:latin typeface="Calibri"/>
                        </a:rPr>
                        <a:t>48</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1" u="none" strike="noStrike" dirty="0">
                          <a:solidFill>
                            <a:srgbClr val="000000"/>
                          </a:solidFill>
                          <a:effectLst/>
                          <a:latin typeface="Calibri"/>
                        </a:rPr>
                        <a:t>96</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0" u="none" strike="noStrike" dirty="0">
                          <a:solidFill>
                            <a:srgbClr val="000000"/>
                          </a:solidFill>
                          <a:effectLst/>
                          <a:latin typeface="Calibri"/>
                        </a:rPr>
                        <a:t>144</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0" u="none" strike="noStrike" dirty="0">
                          <a:solidFill>
                            <a:srgbClr val="000000"/>
                          </a:solidFill>
                          <a:effectLst/>
                          <a:latin typeface="Calibri"/>
                        </a:rPr>
                        <a:t>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just" fontAlgn="ctr"/>
                      <a:r>
                        <a:rPr lang="en-US" sz="1000" b="0" i="0" u="none" strike="noStrike">
                          <a:solidFill>
                            <a:srgbClr val="000000"/>
                          </a:solidFill>
                          <a:effectLst/>
                          <a:latin typeface="Calibri"/>
                        </a:rPr>
                        <a:t>54</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1" u="none" strike="noStrike">
                          <a:solidFill>
                            <a:srgbClr val="000000"/>
                          </a:solidFill>
                          <a:effectLst/>
                          <a:latin typeface="Calibri"/>
                        </a:rPr>
                        <a:t>108</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0" u="none" strike="noStrike">
                          <a:solidFill>
                            <a:srgbClr val="000000"/>
                          </a:solidFill>
                          <a:effectLst/>
                          <a:latin typeface="Calibri"/>
                        </a:rPr>
                        <a:t>162</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extLst>
                  <a:ext uri="{0D108BD9-81ED-4DB2-BD59-A6C34878D82A}">
                    <a16:rowId xmlns:a16="http://schemas.microsoft.com/office/drawing/2014/main" val="10007"/>
                  </a:ext>
                </a:extLst>
              </a:tr>
              <a:tr h="255831">
                <a:tc>
                  <a:txBody>
                    <a:bodyPr/>
                    <a:lstStyle/>
                    <a:p>
                      <a:pPr algn="ctr" fontAlgn="ctr"/>
                      <a:r>
                        <a:rPr lang="en-US" sz="1000" b="1" i="0" u="none" strike="noStrike">
                          <a:solidFill>
                            <a:srgbClr val="000000"/>
                          </a:solidFill>
                          <a:effectLst/>
                          <a:latin typeface="Calibri"/>
                        </a:rPr>
                        <a:t>3.5</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0" u="none" strike="noStrike">
                          <a:solidFill>
                            <a:srgbClr val="000000"/>
                          </a:solidFill>
                          <a:effectLst/>
                          <a:latin typeface="Calibri"/>
                        </a:rPr>
                        <a:t>56</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1" u="none" strike="noStrike">
                          <a:solidFill>
                            <a:srgbClr val="000000"/>
                          </a:solidFill>
                          <a:effectLst/>
                          <a:latin typeface="Calibri"/>
                        </a:rPr>
                        <a:t>112</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0" u="none" strike="noStrike">
                          <a:solidFill>
                            <a:srgbClr val="000000"/>
                          </a:solidFill>
                          <a:effectLst/>
                          <a:latin typeface="Calibri"/>
                        </a:rPr>
                        <a:t>168</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0" u="none" strike="noStrike">
                          <a:solidFill>
                            <a:srgbClr val="000000"/>
                          </a:solidFill>
                          <a:effectLst/>
                          <a:latin typeface="Calibri"/>
                        </a:rPr>
                        <a:t>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just" fontAlgn="ctr"/>
                      <a:r>
                        <a:rPr lang="en-US" sz="1000" b="0" i="0" u="none" strike="noStrike">
                          <a:solidFill>
                            <a:srgbClr val="000000"/>
                          </a:solidFill>
                          <a:effectLst/>
                          <a:latin typeface="Calibri"/>
                        </a:rPr>
                        <a:t>63</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1" u="none" strike="noStrike">
                          <a:solidFill>
                            <a:srgbClr val="000000"/>
                          </a:solidFill>
                          <a:effectLst/>
                          <a:latin typeface="Calibri"/>
                        </a:rPr>
                        <a:t>126</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0" u="none" strike="noStrike">
                          <a:solidFill>
                            <a:srgbClr val="000000"/>
                          </a:solidFill>
                          <a:effectLst/>
                          <a:latin typeface="Calibri"/>
                        </a:rPr>
                        <a:t>189</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55831">
                <a:tc>
                  <a:txBody>
                    <a:bodyPr/>
                    <a:lstStyle/>
                    <a:p>
                      <a:pPr algn="ctr" fontAlgn="ctr"/>
                      <a:r>
                        <a:rPr lang="en-US" sz="1000" b="1" i="0" u="none" strike="noStrike" dirty="0">
                          <a:solidFill>
                            <a:srgbClr val="000000"/>
                          </a:solidFill>
                          <a:effectLst/>
                          <a:latin typeface="Calibri"/>
                        </a:rPr>
                        <a:t>4</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0" u="none" strike="noStrike">
                          <a:solidFill>
                            <a:srgbClr val="000000"/>
                          </a:solidFill>
                          <a:effectLst/>
                          <a:latin typeface="Calibri"/>
                        </a:rPr>
                        <a:t>64</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1" u="none" strike="noStrike">
                          <a:solidFill>
                            <a:srgbClr val="000000"/>
                          </a:solidFill>
                          <a:effectLst/>
                          <a:latin typeface="Calibri"/>
                        </a:rPr>
                        <a:t>128</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0" u="none" strike="noStrike">
                          <a:solidFill>
                            <a:srgbClr val="000000"/>
                          </a:solidFill>
                          <a:effectLst/>
                          <a:latin typeface="Calibri"/>
                        </a:rPr>
                        <a:t>192</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0" u="none" strike="noStrike">
                          <a:solidFill>
                            <a:srgbClr val="000000"/>
                          </a:solidFill>
                          <a:effectLst/>
                          <a:latin typeface="Calibri"/>
                        </a:rPr>
                        <a:t>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just" fontAlgn="ctr"/>
                      <a:r>
                        <a:rPr lang="en-US" sz="1000" b="0" i="0" u="none" strike="noStrike">
                          <a:solidFill>
                            <a:srgbClr val="000000"/>
                          </a:solidFill>
                          <a:effectLst/>
                          <a:latin typeface="Calibri"/>
                        </a:rPr>
                        <a:t>72</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1" u="none" strike="noStrike">
                          <a:solidFill>
                            <a:srgbClr val="000000"/>
                          </a:solidFill>
                          <a:effectLst/>
                          <a:latin typeface="Calibri"/>
                        </a:rPr>
                        <a:t>144</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0" u="none" strike="noStrike">
                          <a:solidFill>
                            <a:srgbClr val="000000"/>
                          </a:solidFill>
                          <a:effectLst/>
                          <a:latin typeface="Calibri"/>
                        </a:rPr>
                        <a:t>216</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extLst>
                  <a:ext uri="{0D108BD9-81ED-4DB2-BD59-A6C34878D82A}">
                    <a16:rowId xmlns:a16="http://schemas.microsoft.com/office/drawing/2014/main" val="10009"/>
                  </a:ext>
                </a:extLst>
              </a:tr>
              <a:tr h="255831">
                <a:tc>
                  <a:txBody>
                    <a:bodyPr/>
                    <a:lstStyle/>
                    <a:p>
                      <a:pPr algn="ctr" fontAlgn="ctr"/>
                      <a:r>
                        <a:rPr lang="en-US" sz="1000" b="1" i="0" u="none" strike="noStrike">
                          <a:solidFill>
                            <a:srgbClr val="000000"/>
                          </a:solidFill>
                          <a:effectLst/>
                          <a:latin typeface="Calibri"/>
                        </a:rPr>
                        <a:t>4.5</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0" u="none" strike="noStrike">
                          <a:solidFill>
                            <a:srgbClr val="000000"/>
                          </a:solidFill>
                          <a:effectLst/>
                          <a:latin typeface="Calibri"/>
                        </a:rPr>
                        <a:t>72</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1" u="none" strike="noStrike">
                          <a:solidFill>
                            <a:srgbClr val="000000"/>
                          </a:solidFill>
                          <a:effectLst/>
                          <a:latin typeface="Calibri"/>
                        </a:rPr>
                        <a:t>144</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0" u="none" strike="noStrike">
                          <a:solidFill>
                            <a:srgbClr val="000000"/>
                          </a:solidFill>
                          <a:effectLst/>
                          <a:latin typeface="Calibri"/>
                        </a:rPr>
                        <a:t>216</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0" u="none" strike="noStrike">
                          <a:solidFill>
                            <a:srgbClr val="000000"/>
                          </a:solidFill>
                          <a:effectLst/>
                          <a:latin typeface="Calibri"/>
                        </a:rPr>
                        <a:t>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just" fontAlgn="ctr"/>
                      <a:r>
                        <a:rPr lang="en-US" sz="1000" b="0" i="0" u="none" strike="noStrike">
                          <a:solidFill>
                            <a:srgbClr val="000000"/>
                          </a:solidFill>
                          <a:effectLst/>
                          <a:latin typeface="Calibri"/>
                        </a:rPr>
                        <a:t>81</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1" u="none" strike="noStrike">
                          <a:solidFill>
                            <a:srgbClr val="000000"/>
                          </a:solidFill>
                          <a:effectLst/>
                          <a:latin typeface="Calibri"/>
                        </a:rPr>
                        <a:t>162</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0" u="none" strike="noStrike">
                          <a:solidFill>
                            <a:srgbClr val="000000"/>
                          </a:solidFill>
                          <a:effectLst/>
                          <a:latin typeface="Calibri"/>
                        </a:rPr>
                        <a:t>243</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55831">
                <a:tc>
                  <a:txBody>
                    <a:bodyPr/>
                    <a:lstStyle/>
                    <a:p>
                      <a:pPr algn="ctr" fontAlgn="ctr"/>
                      <a:r>
                        <a:rPr lang="en-US" sz="1000" b="1" i="0" u="none" strike="noStrike" dirty="0">
                          <a:solidFill>
                            <a:srgbClr val="000000"/>
                          </a:solidFill>
                          <a:effectLst/>
                          <a:latin typeface="Calibri"/>
                        </a:rPr>
                        <a:t>5</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0" u="none" strike="noStrike">
                          <a:solidFill>
                            <a:srgbClr val="000000"/>
                          </a:solidFill>
                          <a:effectLst/>
                          <a:latin typeface="Calibri"/>
                        </a:rPr>
                        <a:t>80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1" u="none" strike="noStrike">
                          <a:solidFill>
                            <a:srgbClr val="000000"/>
                          </a:solidFill>
                          <a:effectLst/>
                          <a:latin typeface="Calibri"/>
                        </a:rPr>
                        <a:t>160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0" u="none" strike="noStrike">
                          <a:solidFill>
                            <a:srgbClr val="000000"/>
                          </a:solidFill>
                          <a:effectLst/>
                          <a:latin typeface="Calibri"/>
                        </a:rPr>
                        <a:t>240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0" u="none" strike="noStrike">
                          <a:solidFill>
                            <a:srgbClr val="000000"/>
                          </a:solidFill>
                          <a:effectLst/>
                          <a:latin typeface="Calibri"/>
                        </a:rPr>
                        <a:t>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just" fontAlgn="ctr"/>
                      <a:r>
                        <a:rPr lang="en-US" sz="1000" b="0" i="0" u="none" strike="noStrike">
                          <a:solidFill>
                            <a:srgbClr val="000000"/>
                          </a:solidFill>
                          <a:effectLst/>
                          <a:latin typeface="Calibri"/>
                        </a:rPr>
                        <a:t>90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1" u="none" strike="noStrike">
                          <a:solidFill>
                            <a:srgbClr val="000000"/>
                          </a:solidFill>
                          <a:effectLst/>
                          <a:latin typeface="Calibri"/>
                        </a:rPr>
                        <a:t>180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0" u="none" strike="noStrike">
                          <a:solidFill>
                            <a:srgbClr val="000000"/>
                          </a:solidFill>
                          <a:effectLst/>
                          <a:latin typeface="Calibri"/>
                        </a:rPr>
                        <a:t>270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extLst>
                  <a:ext uri="{0D108BD9-81ED-4DB2-BD59-A6C34878D82A}">
                    <a16:rowId xmlns:a16="http://schemas.microsoft.com/office/drawing/2014/main" val="10011"/>
                  </a:ext>
                </a:extLst>
              </a:tr>
              <a:tr h="255831">
                <a:tc>
                  <a:txBody>
                    <a:bodyPr/>
                    <a:lstStyle/>
                    <a:p>
                      <a:pPr algn="ctr" fontAlgn="ctr"/>
                      <a:r>
                        <a:rPr lang="en-US" sz="1000" b="1" i="0" u="none" strike="noStrike" dirty="0">
                          <a:solidFill>
                            <a:srgbClr val="000000"/>
                          </a:solidFill>
                          <a:effectLst/>
                          <a:latin typeface="Calibri"/>
                        </a:rPr>
                        <a:t>5.5</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0" u="none" strike="noStrike">
                          <a:solidFill>
                            <a:srgbClr val="000000"/>
                          </a:solidFill>
                          <a:effectLst/>
                          <a:latin typeface="Calibri"/>
                        </a:rPr>
                        <a:t>88</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1" u="none" strike="noStrike">
                          <a:solidFill>
                            <a:srgbClr val="000000"/>
                          </a:solidFill>
                          <a:effectLst/>
                          <a:latin typeface="Calibri"/>
                        </a:rPr>
                        <a:t>176</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0" u="none" strike="noStrike">
                          <a:solidFill>
                            <a:srgbClr val="000000"/>
                          </a:solidFill>
                          <a:effectLst/>
                          <a:latin typeface="Calibri"/>
                        </a:rPr>
                        <a:t>264</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0" u="none" strike="noStrike">
                          <a:solidFill>
                            <a:srgbClr val="000000"/>
                          </a:solidFill>
                          <a:effectLst/>
                          <a:latin typeface="Calibri"/>
                        </a:rPr>
                        <a:t>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just" fontAlgn="ctr"/>
                      <a:r>
                        <a:rPr lang="en-US" sz="1000" b="0" i="0" u="none" strike="noStrike">
                          <a:solidFill>
                            <a:srgbClr val="000000"/>
                          </a:solidFill>
                          <a:effectLst/>
                          <a:latin typeface="Calibri"/>
                        </a:rPr>
                        <a:t>99</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1" u="none" strike="noStrike">
                          <a:solidFill>
                            <a:srgbClr val="000000"/>
                          </a:solidFill>
                          <a:effectLst/>
                          <a:latin typeface="Calibri"/>
                        </a:rPr>
                        <a:t>198</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0" u="none" strike="noStrike">
                          <a:solidFill>
                            <a:srgbClr val="000000"/>
                          </a:solidFill>
                          <a:effectLst/>
                          <a:latin typeface="Calibri"/>
                        </a:rPr>
                        <a:t>297</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255831">
                <a:tc>
                  <a:txBody>
                    <a:bodyPr/>
                    <a:lstStyle/>
                    <a:p>
                      <a:pPr algn="ctr" fontAlgn="ctr"/>
                      <a:r>
                        <a:rPr lang="en-US" sz="1000" b="1" i="0" u="none" strike="noStrike" dirty="0">
                          <a:solidFill>
                            <a:srgbClr val="000000"/>
                          </a:solidFill>
                          <a:effectLst/>
                          <a:latin typeface="Calibri"/>
                        </a:rPr>
                        <a:t>6</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0" u="none" strike="noStrike">
                          <a:solidFill>
                            <a:srgbClr val="000000"/>
                          </a:solidFill>
                          <a:effectLst/>
                          <a:latin typeface="Calibri"/>
                        </a:rPr>
                        <a:t>96</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1" u="none" strike="noStrike">
                          <a:solidFill>
                            <a:srgbClr val="000000"/>
                          </a:solidFill>
                          <a:effectLst/>
                          <a:latin typeface="Calibri"/>
                        </a:rPr>
                        <a:t>192</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0" u="none" strike="noStrike">
                          <a:solidFill>
                            <a:srgbClr val="000000"/>
                          </a:solidFill>
                          <a:effectLst/>
                          <a:latin typeface="Calibri"/>
                        </a:rPr>
                        <a:t>288</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0" u="none" strike="noStrike">
                          <a:solidFill>
                            <a:srgbClr val="000000"/>
                          </a:solidFill>
                          <a:effectLst/>
                          <a:latin typeface="Calibri"/>
                        </a:rPr>
                        <a:t>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just" fontAlgn="ctr"/>
                      <a:r>
                        <a:rPr lang="en-US" sz="1000" b="0" i="0" u="none" strike="noStrike">
                          <a:solidFill>
                            <a:srgbClr val="000000"/>
                          </a:solidFill>
                          <a:effectLst/>
                          <a:latin typeface="Calibri"/>
                        </a:rPr>
                        <a:t>108</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1" u="none" strike="noStrike">
                          <a:solidFill>
                            <a:srgbClr val="000000"/>
                          </a:solidFill>
                          <a:effectLst/>
                          <a:latin typeface="Calibri"/>
                        </a:rPr>
                        <a:t>216</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0" u="none" strike="noStrike" dirty="0">
                          <a:solidFill>
                            <a:srgbClr val="000000"/>
                          </a:solidFill>
                          <a:effectLst/>
                          <a:latin typeface="Calibri"/>
                        </a:rPr>
                        <a:t>324</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4391407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Sample Calculations: </a:t>
            </a:r>
            <a:br>
              <a:rPr lang="en-US" dirty="0" smtClean="0"/>
            </a:br>
            <a:r>
              <a:rPr lang="en-US" dirty="0" smtClean="0"/>
              <a:t>Activity or Lab with Homework</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73619512"/>
              </p:ext>
            </p:extLst>
          </p:nvPr>
        </p:nvGraphicFramePr>
        <p:xfrm>
          <a:off x="2106953" y="1659476"/>
          <a:ext cx="5065375" cy="4949600"/>
        </p:xfrm>
        <a:graphic>
          <a:graphicData uri="http://schemas.openxmlformats.org/drawingml/2006/table">
            <a:tbl>
              <a:tblPr/>
              <a:tblGrid>
                <a:gridCol w="1086631">
                  <a:extLst>
                    <a:ext uri="{9D8B030D-6E8A-4147-A177-3AD203B41FA5}">
                      <a16:colId xmlns:a16="http://schemas.microsoft.com/office/drawing/2014/main" val="20000"/>
                    </a:ext>
                  </a:extLst>
                </a:gridCol>
                <a:gridCol w="601827">
                  <a:extLst>
                    <a:ext uri="{9D8B030D-6E8A-4147-A177-3AD203B41FA5}">
                      <a16:colId xmlns:a16="http://schemas.microsoft.com/office/drawing/2014/main" val="20001"/>
                    </a:ext>
                  </a:extLst>
                </a:gridCol>
                <a:gridCol w="601827">
                  <a:extLst>
                    <a:ext uri="{9D8B030D-6E8A-4147-A177-3AD203B41FA5}">
                      <a16:colId xmlns:a16="http://schemas.microsoft.com/office/drawing/2014/main" val="20002"/>
                    </a:ext>
                  </a:extLst>
                </a:gridCol>
                <a:gridCol w="601827">
                  <a:extLst>
                    <a:ext uri="{9D8B030D-6E8A-4147-A177-3AD203B41FA5}">
                      <a16:colId xmlns:a16="http://schemas.microsoft.com/office/drawing/2014/main" val="20003"/>
                    </a:ext>
                  </a:extLst>
                </a:gridCol>
                <a:gridCol w="367782">
                  <a:extLst>
                    <a:ext uri="{9D8B030D-6E8A-4147-A177-3AD203B41FA5}">
                      <a16:colId xmlns:a16="http://schemas.microsoft.com/office/drawing/2014/main" val="20004"/>
                    </a:ext>
                  </a:extLst>
                </a:gridCol>
                <a:gridCol w="601827">
                  <a:extLst>
                    <a:ext uri="{9D8B030D-6E8A-4147-A177-3AD203B41FA5}">
                      <a16:colId xmlns:a16="http://schemas.microsoft.com/office/drawing/2014/main" val="20005"/>
                    </a:ext>
                  </a:extLst>
                </a:gridCol>
                <a:gridCol w="601827">
                  <a:extLst>
                    <a:ext uri="{9D8B030D-6E8A-4147-A177-3AD203B41FA5}">
                      <a16:colId xmlns:a16="http://schemas.microsoft.com/office/drawing/2014/main" val="20006"/>
                    </a:ext>
                  </a:extLst>
                </a:gridCol>
                <a:gridCol w="601827">
                  <a:extLst>
                    <a:ext uri="{9D8B030D-6E8A-4147-A177-3AD203B41FA5}">
                      <a16:colId xmlns:a16="http://schemas.microsoft.com/office/drawing/2014/main" val="20007"/>
                    </a:ext>
                  </a:extLst>
                </a:gridCol>
              </a:tblGrid>
              <a:tr h="477892">
                <a:tc>
                  <a:txBody>
                    <a:bodyPr/>
                    <a:lstStyle/>
                    <a:p>
                      <a:pPr algn="just" fontAlgn="ctr"/>
                      <a:r>
                        <a:rPr lang="en-US" sz="1100" b="1" i="1" u="none" strike="noStrike" dirty="0" err="1">
                          <a:solidFill>
                            <a:srgbClr val="000000"/>
                          </a:solidFill>
                          <a:effectLst/>
                          <a:latin typeface="Calibri"/>
                        </a:rPr>
                        <a:t>Activity</a:t>
                      </a:r>
                      <a:r>
                        <a:rPr lang="en-US" sz="1100" b="1" i="1" u="none" strike="noStrike" dirty="0" err="1" smtClean="0">
                          <a:solidFill>
                            <a:srgbClr val="000000"/>
                          </a:solidFill>
                          <a:effectLst/>
                          <a:latin typeface="Calibri"/>
                        </a:rPr>
                        <a:t>,Lab</a:t>
                      </a:r>
                      <a:r>
                        <a:rPr lang="en-US" sz="1100" b="1" i="1" u="none" strike="noStrike" dirty="0" smtClean="0">
                          <a:solidFill>
                            <a:srgbClr val="000000"/>
                          </a:solidFill>
                          <a:effectLst/>
                          <a:latin typeface="Calibri"/>
                        </a:rPr>
                        <a:t> </a:t>
                      </a:r>
                      <a:r>
                        <a:rPr lang="en-US" sz="1100" b="1" i="1" u="none" strike="noStrike" dirty="0">
                          <a:solidFill>
                            <a:srgbClr val="000000"/>
                          </a:solidFill>
                          <a:effectLst/>
                          <a:latin typeface="Calibri"/>
                        </a:rPr>
                        <a:t>w/</a:t>
                      </a:r>
                      <a:r>
                        <a:rPr lang="en-US" sz="1100" b="1" i="1" u="none" strike="noStrike" dirty="0" smtClean="0">
                          <a:solidFill>
                            <a:srgbClr val="000000"/>
                          </a:solidFill>
                          <a:effectLst/>
                          <a:latin typeface="Calibri"/>
                        </a:rPr>
                        <a:t>Homework</a:t>
                      </a:r>
                      <a:endParaRPr lang="en-US" sz="1100" b="1" i="1" u="none" strike="noStrike" dirty="0">
                        <a:solidFill>
                          <a:srgbClr val="000000"/>
                        </a:solidFill>
                        <a:effectLst/>
                        <a:latin typeface="Calibri"/>
                      </a:endParaRP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2">
                  <a:txBody>
                    <a:bodyPr/>
                    <a:lstStyle/>
                    <a:p>
                      <a:pPr algn="just" fontAlgn="ctr"/>
                      <a:r>
                        <a:rPr lang="en-US" sz="1200" b="1" i="1" u="none" strike="noStrike">
                          <a:solidFill>
                            <a:srgbClr val="000000"/>
                          </a:solidFill>
                          <a:effectLst/>
                          <a:latin typeface="Calibri"/>
                        </a:rPr>
                        <a:t>48 = 1 unit</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66"/>
                    </a:solidFill>
                  </a:tcPr>
                </a:tc>
                <a:tc hMerge="1">
                  <a:txBody>
                    <a:bodyPr/>
                    <a:lstStyle/>
                    <a:p>
                      <a:endParaRPr lang="en-US"/>
                    </a:p>
                  </a:txBody>
                  <a:tcPr/>
                </a:tc>
                <a:tc>
                  <a:txBody>
                    <a:bodyPr/>
                    <a:lstStyle/>
                    <a:p>
                      <a:pPr algn="just" fontAlgn="ctr"/>
                      <a:r>
                        <a:rPr lang="en-US" sz="1100" b="0" i="1" u="none" strike="noStrike">
                          <a:solidFill>
                            <a:srgbClr val="000000"/>
                          </a:solidFill>
                          <a:effectLst/>
                          <a:latin typeface="Calibri"/>
                        </a:rPr>
                        <a:t>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66"/>
                    </a:solidFill>
                  </a:tcPr>
                </a:tc>
                <a:tc>
                  <a:txBody>
                    <a:bodyPr/>
                    <a:lstStyle/>
                    <a:p>
                      <a:pPr algn="just" fontAlgn="ctr"/>
                      <a:r>
                        <a:rPr lang="en-US" sz="1200" b="0" i="1" u="none" strike="noStrike">
                          <a:solidFill>
                            <a:srgbClr val="000000"/>
                          </a:solidFill>
                          <a:effectLst/>
                          <a:latin typeface="Calibri"/>
                        </a:rPr>
                        <a:t>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2">
                  <a:txBody>
                    <a:bodyPr/>
                    <a:lstStyle/>
                    <a:p>
                      <a:pPr algn="just" fontAlgn="ctr"/>
                      <a:r>
                        <a:rPr lang="en-US" sz="1200" b="1" i="1" u="none" strike="noStrike">
                          <a:solidFill>
                            <a:srgbClr val="000000"/>
                          </a:solidFill>
                          <a:effectLst/>
                          <a:latin typeface="Calibri"/>
                        </a:rPr>
                        <a:t>54 = 1 unit</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66"/>
                    </a:solidFill>
                  </a:tcPr>
                </a:tc>
                <a:tc hMerge="1">
                  <a:txBody>
                    <a:bodyPr/>
                    <a:lstStyle/>
                    <a:p>
                      <a:endParaRPr lang="en-US"/>
                    </a:p>
                  </a:txBody>
                  <a:tcPr/>
                </a:tc>
                <a:tc>
                  <a:txBody>
                    <a:bodyPr/>
                    <a:lstStyle/>
                    <a:p>
                      <a:pPr algn="just" fontAlgn="ctr"/>
                      <a:r>
                        <a:rPr lang="en-US" sz="1200" b="0" i="0" u="none" strike="noStrike">
                          <a:solidFill>
                            <a:srgbClr val="000000"/>
                          </a:solidFill>
                          <a:effectLst/>
                          <a:latin typeface="Calibri"/>
                        </a:rPr>
                        <a:t>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66"/>
                    </a:solidFill>
                  </a:tcPr>
                </a:tc>
                <a:extLst>
                  <a:ext uri="{0D108BD9-81ED-4DB2-BD59-A6C34878D82A}">
                    <a16:rowId xmlns:a16="http://schemas.microsoft.com/office/drawing/2014/main" val="10000"/>
                  </a:ext>
                </a:extLst>
              </a:tr>
              <a:tr h="1399540">
                <a:tc>
                  <a:txBody>
                    <a:bodyPr/>
                    <a:lstStyle/>
                    <a:p>
                      <a:pPr algn="just" fontAlgn="ctr"/>
                      <a:r>
                        <a:rPr lang="en-US" sz="1000" b="1" i="0" u="none" strike="noStrike" dirty="0">
                          <a:solidFill>
                            <a:srgbClr val="000000"/>
                          </a:solidFill>
                          <a:effectLst/>
                          <a:latin typeface="Calibri"/>
                        </a:rPr>
                        <a:t>Units</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1000" b="1" i="0" u="none" strike="noStrike" dirty="0">
                          <a:solidFill>
                            <a:srgbClr val="000000"/>
                          </a:solidFill>
                          <a:effectLst/>
                          <a:latin typeface="Calibri"/>
                        </a:rPr>
                        <a:t>Contact Hours</a:t>
                      </a:r>
                    </a:p>
                  </a:txBody>
                  <a:tcPr marL="12700" marR="12700" marT="1270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b"/>
                      <a:r>
                        <a:rPr lang="en-US" sz="1000" b="1" i="0" u="none" strike="noStrike" dirty="0">
                          <a:solidFill>
                            <a:srgbClr val="000000"/>
                          </a:solidFill>
                          <a:effectLst/>
                          <a:latin typeface="Calibri"/>
                        </a:rPr>
                        <a:t>Homework Hours</a:t>
                      </a:r>
                    </a:p>
                  </a:txBody>
                  <a:tcPr marL="12700" marR="12700" marT="1270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b"/>
                      <a:r>
                        <a:rPr lang="en-US" sz="1000" b="1" i="0" u="none" strike="noStrike" dirty="0">
                          <a:solidFill>
                            <a:srgbClr val="000000"/>
                          </a:solidFill>
                          <a:effectLst/>
                          <a:latin typeface="Calibri"/>
                        </a:rPr>
                        <a:t>Total Student Learning Hours</a:t>
                      </a:r>
                    </a:p>
                  </a:txBody>
                  <a:tcPr marL="12700" marR="12700" marT="1270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b"/>
                      <a:r>
                        <a:rPr lang="en-US" sz="1000" b="1" i="0" u="none" strike="noStrike">
                          <a:solidFill>
                            <a:srgbClr val="000000"/>
                          </a:solidFill>
                          <a:effectLst/>
                          <a:latin typeface="Calibri"/>
                        </a:rPr>
                        <a:t> </a:t>
                      </a:r>
                    </a:p>
                  </a:txBody>
                  <a:tcPr marL="12700" marR="12700" marT="1270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1" i="0" u="none" strike="noStrike" dirty="0">
                          <a:solidFill>
                            <a:srgbClr val="000000"/>
                          </a:solidFill>
                          <a:effectLst/>
                          <a:latin typeface="Calibri"/>
                        </a:rPr>
                        <a:t>Contact Hours</a:t>
                      </a:r>
                    </a:p>
                  </a:txBody>
                  <a:tcPr marL="12700" marR="12700" marT="1270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1000" b="1" i="0" u="none" strike="noStrike" dirty="0">
                          <a:solidFill>
                            <a:srgbClr val="000000"/>
                          </a:solidFill>
                          <a:effectLst/>
                          <a:latin typeface="Calibri"/>
                        </a:rPr>
                        <a:t>Homework Hours</a:t>
                      </a:r>
                    </a:p>
                  </a:txBody>
                  <a:tcPr marL="12700" marR="12700" marT="1270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1000" b="1" i="0" u="none" strike="noStrike" dirty="0">
                          <a:solidFill>
                            <a:srgbClr val="000000"/>
                          </a:solidFill>
                          <a:effectLst/>
                          <a:latin typeface="Calibri"/>
                        </a:rPr>
                        <a:t>Total Student Learning Hours</a:t>
                      </a:r>
                    </a:p>
                  </a:txBody>
                  <a:tcPr marL="12700" marR="12700" marT="1270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extLst>
                  <a:ext uri="{0D108BD9-81ED-4DB2-BD59-A6C34878D82A}">
                    <a16:rowId xmlns:a16="http://schemas.microsoft.com/office/drawing/2014/main" val="10001"/>
                  </a:ext>
                </a:extLst>
              </a:tr>
              <a:tr h="256014">
                <a:tc>
                  <a:txBody>
                    <a:bodyPr/>
                    <a:lstStyle/>
                    <a:p>
                      <a:pPr algn="ctr" fontAlgn="ctr"/>
                      <a:r>
                        <a:rPr lang="en-US" sz="1000" b="1" i="0" u="none" strike="noStrike">
                          <a:solidFill>
                            <a:srgbClr val="000000"/>
                          </a:solidFill>
                          <a:effectLst/>
                          <a:latin typeface="Calibri"/>
                        </a:rPr>
                        <a:t>0.5</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0" u="none" strike="noStrike">
                          <a:solidFill>
                            <a:srgbClr val="000000"/>
                          </a:solidFill>
                          <a:effectLst/>
                          <a:latin typeface="Calibri"/>
                        </a:rPr>
                        <a:t>16</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1" u="none" strike="noStrike">
                          <a:solidFill>
                            <a:srgbClr val="000000"/>
                          </a:solidFill>
                          <a:effectLst/>
                          <a:latin typeface="Calibri"/>
                        </a:rPr>
                        <a:t>8</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0" u="none" strike="noStrike">
                          <a:solidFill>
                            <a:srgbClr val="000000"/>
                          </a:solidFill>
                          <a:effectLst/>
                          <a:latin typeface="Calibri"/>
                        </a:rPr>
                        <a:t>24</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0" u="none" strike="noStrike">
                          <a:solidFill>
                            <a:srgbClr val="000000"/>
                          </a:solidFill>
                          <a:effectLst/>
                          <a:latin typeface="Calibri"/>
                        </a:rPr>
                        <a:t>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just" fontAlgn="ctr"/>
                      <a:r>
                        <a:rPr lang="en-US" sz="1000" b="0" i="0" u="none" strike="noStrike">
                          <a:solidFill>
                            <a:srgbClr val="000000"/>
                          </a:solidFill>
                          <a:effectLst/>
                          <a:latin typeface="Calibri"/>
                        </a:rPr>
                        <a:t>18</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1" u="none" strike="noStrike">
                          <a:solidFill>
                            <a:srgbClr val="000000"/>
                          </a:solidFill>
                          <a:effectLst/>
                          <a:latin typeface="Calibri"/>
                        </a:rPr>
                        <a:t>9</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0" u="none" strike="noStrike">
                          <a:solidFill>
                            <a:srgbClr val="000000"/>
                          </a:solidFill>
                          <a:effectLst/>
                          <a:latin typeface="Calibri"/>
                        </a:rPr>
                        <a:t>27</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56014">
                <a:tc>
                  <a:txBody>
                    <a:bodyPr/>
                    <a:lstStyle/>
                    <a:p>
                      <a:pPr algn="ctr" fontAlgn="ctr"/>
                      <a:r>
                        <a:rPr lang="en-US" sz="1000" b="1" i="0" u="none" strike="noStrike">
                          <a:solidFill>
                            <a:srgbClr val="000000"/>
                          </a:solidFill>
                          <a:effectLst/>
                          <a:latin typeface="Calibri"/>
                        </a:rPr>
                        <a:t>1</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0" u="none" strike="noStrike">
                          <a:solidFill>
                            <a:srgbClr val="000000"/>
                          </a:solidFill>
                          <a:effectLst/>
                          <a:latin typeface="Calibri"/>
                        </a:rPr>
                        <a:t>32</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1" u="none" strike="noStrike">
                          <a:solidFill>
                            <a:srgbClr val="000000"/>
                          </a:solidFill>
                          <a:effectLst/>
                          <a:latin typeface="Calibri"/>
                        </a:rPr>
                        <a:t>16</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0" u="none" strike="noStrike">
                          <a:solidFill>
                            <a:srgbClr val="000000"/>
                          </a:solidFill>
                          <a:effectLst/>
                          <a:latin typeface="Calibri"/>
                        </a:rPr>
                        <a:t>48</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0" u="none" strike="noStrike">
                          <a:solidFill>
                            <a:srgbClr val="000000"/>
                          </a:solidFill>
                          <a:effectLst/>
                          <a:latin typeface="Calibri"/>
                        </a:rPr>
                        <a:t>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just" fontAlgn="ctr"/>
                      <a:r>
                        <a:rPr lang="en-US" sz="1000" b="0" i="0" u="none" strike="noStrike">
                          <a:solidFill>
                            <a:srgbClr val="000000"/>
                          </a:solidFill>
                          <a:effectLst/>
                          <a:latin typeface="Calibri"/>
                        </a:rPr>
                        <a:t>36</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1" u="none" strike="noStrike">
                          <a:solidFill>
                            <a:srgbClr val="000000"/>
                          </a:solidFill>
                          <a:effectLst/>
                          <a:latin typeface="Calibri"/>
                        </a:rPr>
                        <a:t>18</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0" u="none" strike="noStrike">
                          <a:solidFill>
                            <a:srgbClr val="000000"/>
                          </a:solidFill>
                          <a:effectLst/>
                          <a:latin typeface="Calibri"/>
                        </a:rPr>
                        <a:t>54</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extLst>
                  <a:ext uri="{0D108BD9-81ED-4DB2-BD59-A6C34878D82A}">
                    <a16:rowId xmlns:a16="http://schemas.microsoft.com/office/drawing/2014/main" val="10003"/>
                  </a:ext>
                </a:extLst>
              </a:tr>
              <a:tr h="256014">
                <a:tc>
                  <a:txBody>
                    <a:bodyPr/>
                    <a:lstStyle/>
                    <a:p>
                      <a:pPr algn="ctr" fontAlgn="ctr"/>
                      <a:r>
                        <a:rPr lang="en-US" sz="1000" b="1" i="0" u="none" strike="noStrike">
                          <a:solidFill>
                            <a:srgbClr val="000000"/>
                          </a:solidFill>
                          <a:effectLst/>
                          <a:latin typeface="Calibri"/>
                        </a:rPr>
                        <a:t>1.5</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0" u="none" strike="noStrike">
                          <a:solidFill>
                            <a:srgbClr val="000000"/>
                          </a:solidFill>
                          <a:effectLst/>
                          <a:latin typeface="Calibri"/>
                        </a:rPr>
                        <a:t>48</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1" u="none" strike="noStrike">
                          <a:solidFill>
                            <a:srgbClr val="000000"/>
                          </a:solidFill>
                          <a:effectLst/>
                          <a:latin typeface="Calibri"/>
                        </a:rPr>
                        <a:t>24</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0" u="none" strike="noStrike">
                          <a:solidFill>
                            <a:srgbClr val="000000"/>
                          </a:solidFill>
                          <a:effectLst/>
                          <a:latin typeface="Calibri"/>
                        </a:rPr>
                        <a:t>72</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0" u="none" strike="noStrike">
                          <a:solidFill>
                            <a:srgbClr val="000000"/>
                          </a:solidFill>
                          <a:effectLst/>
                          <a:latin typeface="Calibri"/>
                        </a:rPr>
                        <a:t>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just" fontAlgn="ctr"/>
                      <a:r>
                        <a:rPr lang="en-US" sz="1000" b="0" i="0" u="none" strike="noStrike">
                          <a:solidFill>
                            <a:srgbClr val="000000"/>
                          </a:solidFill>
                          <a:effectLst/>
                          <a:latin typeface="Calibri"/>
                        </a:rPr>
                        <a:t>54</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1" u="none" strike="noStrike" dirty="0">
                          <a:solidFill>
                            <a:srgbClr val="000000"/>
                          </a:solidFill>
                          <a:effectLst/>
                          <a:latin typeface="Calibri"/>
                        </a:rPr>
                        <a:t>27</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0" u="none" strike="noStrike">
                          <a:solidFill>
                            <a:srgbClr val="000000"/>
                          </a:solidFill>
                          <a:effectLst/>
                          <a:latin typeface="Calibri"/>
                        </a:rPr>
                        <a:t>81</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56014">
                <a:tc>
                  <a:txBody>
                    <a:bodyPr/>
                    <a:lstStyle/>
                    <a:p>
                      <a:pPr algn="ctr" fontAlgn="ctr"/>
                      <a:r>
                        <a:rPr lang="en-US" sz="1000" b="1" i="0" u="none" strike="noStrike">
                          <a:solidFill>
                            <a:srgbClr val="000000"/>
                          </a:solidFill>
                          <a:effectLst/>
                          <a:latin typeface="Calibri"/>
                        </a:rPr>
                        <a:t>2</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0" u="none" strike="noStrike">
                          <a:solidFill>
                            <a:srgbClr val="000000"/>
                          </a:solidFill>
                          <a:effectLst/>
                          <a:latin typeface="Calibri"/>
                        </a:rPr>
                        <a:t>64</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1" u="none" strike="noStrike">
                          <a:solidFill>
                            <a:srgbClr val="000000"/>
                          </a:solidFill>
                          <a:effectLst/>
                          <a:latin typeface="Calibri"/>
                        </a:rPr>
                        <a:t>32</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0" u="none" strike="noStrike">
                          <a:solidFill>
                            <a:srgbClr val="000000"/>
                          </a:solidFill>
                          <a:effectLst/>
                          <a:latin typeface="Calibri"/>
                        </a:rPr>
                        <a:t>96</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0" u="none" strike="noStrike">
                          <a:solidFill>
                            <a:srgbClr val="000000"/>
                          </a:solidFill>
                          <a:effectLst/>
                          <a:latin typeface="Calibri"/>
                        </a:rPr>
                        <a:t>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just" fontAlgn="ctr"/>
                      <a:r>
                        <a:rPr lang="en-US" sz="1000" b="0" i="0" u="none" strike="noStrike">
                          <a:solidFill>
                            <a:srgbClr val="000000"/>
                          </a:solidFill>
                          <a:effectLst/>
                          <a:latin typeface="Calibri"/>
                        </a:rPr>
                        <a:t>72</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1" u="none" strike="noStrike">
                          <a:solidFill>
                            <a:srgbClr val="000000"/>
                          </a:solidFill>
                          <a:effectLst/>
                          <a:latin typeface="Calibri"/>
                        </a:rPr>
                        <a:t>36</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0" u="none" strike="noStrike">
                          <a:solidFill>
                            <a:srgbClr val="000000"/>
                          </a:solidFill>
                          <a:effectLst/>
                          <a:latin typeface="Calibri"/>
                        </a:rPr>
                        <a:t>108</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extLst>
                  <a:ext uri="{0D108BD9-81ED-4DB2-BD59-A6C34878D82A}">
                    <a16:rowId xmlns:a16="http://schemas.microsoft.com/office/drawing/2014/main" val="10005"/>
                  </a:ext>
                </a:extLst>
              </a:tr>
              <a:tr h="256014">
                <a:tc>
                  <a:txBody>
                    <a:bodyPr/>
                    <a:lstStyle/>
                    <a:p>
                      <a:pPr algn="ctr" fontAlgn="ctr"/>
                      <a:r>
                        <a:rPr lang="en-US" sz="1000" b="1" i="0" u="none" strike="noStrike">
                          <a:solidFill>
                            <a:srgbClr val="000000"/>
                          </a:solidFill>
                          <a:effectLst/>
                          <a:latin typeface="Calibri"/>
                        </a:rPr>
                        <a:t>2.5</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0" u="none" strike="noStrike">
                          <a:solidFill>
                            <a:srgbClr val="000000"/>
                          </a:solidFill>
                          <a:effectLst/>
                          <a:latin typeface="Calibri"/>
                        </a:rPr>
                        <a:t>80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1" u="none" strike="noStrike">
                          <a:solidFill>
                            <a:srgbClr val="000000"/>
                          </a:solidFill>
                          <a:effectLst/>
                          <a:latin typeface="Calibri"/>
                        </a:rPr>
                        <a:t>40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0" u="none" strike="noStrike">
                          <a:solidFill>
                            <a:srgbClr val="000000"/>
                          </a:solidFill>
                          <a:effectLst/>
                          <a:latin typeface="Calibri"/>
                        </a:rPr>
                        <a:t>120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0" u="none" strike="noStrike">
                          <a:solidFill>
                            <a:srgbClr val="000000"/>
                          </a:solidFill>
                          <a:effectLst/>
                          <a:latin typeface="Calibri"/>
                        </a:rPr>
                        <a:t>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just" fontAlgn="ctr"/>
                      <a:r>
                        <a:rPr lang="en-US" sz="1000" b="0" i="0" u="none" strike="noStrike">
                          <a:solidFill>
                            <a:srgbClr val="000000"/>
                          </a:solidFill>
                          <a:effectLst/>
                          <a:latin typeface="Calibri"/>
                        </a:rPr>
                        <a:t>90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1" u="none" strike="noStrike">
                          <a:solidFill>
                            <a:srgbClr val="000000"/>
                          </a:solidFill>
                          <a:effectLst/>
                          <a:latin typeface="Calibri"/>
                        </a:rPr>
                        <a:t>45</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0" u="none" strike="noStrike">
                          <a:solidFill>
                            <a:srgbClr val="000000"/>
                          </a:solidFill>
                          <a:effectLst/>
                          <a:latin typeface="Calibri"/>
                        </a:rPr>
                        <a:t>135</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56014">
                <a:tc>
                  <a:txBody>
                    <a:bodyPr/>
                    <a:lstStyle/>
                    <a:p>
                      <a:pPr algn="ctr" fontAlgn="ctr"/>
                      <a:r>
                        <a:rPr lang="en-US" sz="1000" b="1" i="0" u="none" strike="noStrike">
                          <a:solidFill>
                            <a:srgbClr val="000000"/>
                          </a:solidFill>
                          <a:effectLst/>
                          <a:latin typeface="Calibri"/>
                        </a:rPr>
                        <a:t>3</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0" u="none" strike="noStrike">
                          <a:solidFill>
                            <a:srgbClr val="000000"/>
                          </a:solidFill>
                          <a:effectLst/>
                          <a:latin typeface="Calibri"/>
                        </a:rPr>
                        <a:t>96</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1" u="none" strike="noStrike">
                          <a:solidFill>
                            <a:srgbClr val="000000"/>
                          </a:solidFill>
                          <a:effectLst/>
                          <a:latin typeface="Calibri"/>
                        </a:rPr>
                        <a:t>48</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0" u="none" strike="noStrike">
                          <a:solidFill>
                            <a:srgbClr val="000000"/>
                          </a:solidFill>
                          <a:effectLst/>
                          <a:latin typeface="Calibri"/>
                        </a:rPr>
                        <a:t>144</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0" u="none" strike="noStrike">
                          <a:solidFill>
                            <a:srgbClr val="000000"/>
                          </a:solidFill>
                          <a:effectLst/>
                          <a:latin typeface="Calibri"/>
                        </a:rPr>
                        <a:t>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just" fontAlgn="ctr"/>
                      <a:r>
                        <a:rPr lang="en-US" sz="1000" b="0" i="0" u="none" strike="noStrike">
                          <a:solidFill>
                            <a:srgbClr val="000000"/>
                          </a:solidFill>
                          <a:effectLst/>
                          <a:latin typeface="Calibri"/>
                        </a:rPr>
                        <a:t>108</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1" u="none" strike="noStrike">
                          <a:solidFill>
                            <a:srgbClr val="000000"/>
                          </a:solidFill>
                          <a:effectLst/>
                          <a:latin typeface="Calibri"/>
                        </a:rPr>
                        <a:t>54</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0" u="none" strike="noStrike">
                          <a:solidFill>
                            <a:srgbClr val="000000"/>
                          </a:solidFill>
                          <a:effectLst/>
                          <a:latin typeface="Calibri"/>
                        </a:rPr>
                        <a:t>162</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extLst>
                  <a:ext uri="{0D108BD9-81ED-4DB2-BD59-A6C34878D82A}">
                    <a16:rowId xmlns:a16="http://schemas.microsoft.com/office/drawing/2014/main" val="10007"/>
                  </a:ext>
                </a:extLst>
              </a:tr>
              <a:tr h="256014">
                <a:tc>
                  <a:txBody>
                    <a:bodyPr/>
                    <a:lstStyle/>
                    <a:p>
                      <a:pPr algn="ctr" fontAlgn="ctr"/>
                      <a:r>
                        <a:rPr lang="en-US" sz="1000" b="1" i="0" u="none" strike="noStrike">
                          <a:solidFill>
                            <a:srgbClr val="000000"/>
                          </a:solidFill>
                          <a:effectLst/>
                          <a:latin typeface="Calibri"/>
                        </a:rPr>
                        <a:t>3.5</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0" u="none" strike="noStrike">
                          <a:solidFill>
                            <a:srgbClr val="000000"/>
                          </a:solidFill>
                          <a:effectLst/>
                          <a:latin typeface="Calibri"/>
                        </a:rPr>
                        <a:t>112</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1" u="none" strike="noStrike">
                          <a:solidFill>
                            <a:srgbClr val="000000"/>
                          </a:solidFill>
                          <a:effectLst/>
                          <a:latin typeface="Calibri"/>
                        </a:rPr>
                        <a:t>56</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0" u="none" strike="noStrike">
                          <a:solidFill>
                            <a:srgbClr val="000000"/>
                          </a:solidFill>
                          <a:effectLst/>
                          <a:latin typeface="Calibri"/>
                        </a:rPr>
                        <a:t>168</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0" u="none" strike="noStrike">
                          <a:solidFill>
                            <a:srgbClr val="000000"/>
                          </a:solidFill>
                          <a:effectLst/>
                          <a:latin typeface="Calibri"/>
                        </a:rPr>
                        <a:t>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just" fontAlgn="ctr"/>
                      <a:r>
                        <a:rPr lang="en-US" sz="1000" b="0" i="0" u="none" strike="noStrike">
                          <a:solidFill>
                            <a:srgbClr val="000000"/>
                          </a:solidFill>
                          <a:effectLst/>
                          <a:latin typeface="Calibri"/>
                        </a:rPr>
                        <a:t>126</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1" u="none" strike="noStrike">
                          <a:solidFill>
                            <a:srgbClr val="000000"/>
                          </a:solidFill>
                          <a:effectLst/>
                          <a:latin typeface="Calibri"/>
                        </a:rPr>
                        <a:t>63</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0" u="none" strike="noStrike">
                          <a:solidFill>
                            <a:srgbClr val="000000"/>
                          </a:solidFill>
                          <a:effectLst/>
                          <a:latin typeface="Calibri"/>
                        </a:rPr>
                        <a:t>189</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56014">
                <a:tc>
                  <a:txBody>
                    <a:bodyPr/>
                    <a:lstStyle/>
                    <a:p>
                      <a:pPr algn="ctr" fontAlgn="ctr"/>
                      <a:r>
                        <a:rPr lang="en-US" sz="1000" b="1" i="0" u="none" strike="noStrike">
                          <a:solidFill>
                            <a:srgbClr val="000000"/>
                          </a:solidFill>
                          <a:effectLst/>
                          <a:latin typeface="Calibri"/>
                        </a:rPr>
                        <a:t>4</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0" u="none" strike="noStrike">
                          <a:solidFill>
                            <a:srgbClr val="000000"/>
                          </a:solidFill>
                          <a:effectLst/>
                          <a:latin typeface="Calibri"/>
                        </a:rPr>
                        <a:t>128</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1" u="none" strike="noStrike">
                          <a:solidFill>
                            <a:srgbClr val="000000"/>
                          </a:solidFill>
                          <a:effectLst/>
                          <a:latin typeface="Calibri"/>
                        </a:rPr>
                        <a:t>64</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0" u="none" strike="noStrike">
                          <a:solidFill>
                            <a:srgbClr val="000000"/>
                          </a:solidFill>
                          <a:effectLst/>
                          <a:latin typeface="Calibri"/>
                        </a:rPr>
                        <a:t>192</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0" u="none" strike="noStrike">
                          <a:solidFill>
                            <a:srgbClr val="000000"/>
                          </a:solidFill>
                          <a:effectLst/>
                          <a:latin typeface="Calibri"/>
                        </a:rPr>
                        <a:t>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just" fontAlgn="ctr"/>
                      <a:r>
                        <a:rPr lang="en-US" sz="1000" b="0" i="0" u="none" strike="noStrike">
                          <a:solidFill>
                            <a:srgbClr val="000000"/>
                          </a:solidFill>
                          <a:effectLst/>
                          <a:latin typeface="Calibri"/>
                        </a:rPr>
                        <a:t>144</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1" u="none" strike="noStrike">
                          <a:solidFill>
                            <a:srgbClr val="000000"/>
                          </a:solidFill>
                          <a:effectLst/>
                          <a:latin typeface="Calibri"/>
                        </a:rPr>
                        <a:t>72</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0" u="none" strike="noStrike">
                          <a:solidFill>
                            <a:srgbClr val="000000"/>
                          </a:solidFill>
                          <a:effectLst/>
                          <a:latin typeface="Calibri"/>
                        </a:rPr>
                        <a:t>216</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extLst>
                  <a:ext uri="{0D108BD9-81ED-4DB2-BD59-A6C34878D82A}">
                    <a16:rowId xmlns:a16="http://schemas.microsoft.com/office/drawing/2014/main" val="10009"/>
                  </a:ext>
                </a:extLst>
              </a:tr>
              <a:tr h="256014">
                <a:tc>
                  <a:txBody>
                    <a:bodyPr/>
                    <a:lstStyle/>
                    <a:p>
                      <a:pPr algn="ctr" fontAlgn="ctr"/>
                      <a:r>
                        <a:rPr lang="en-US" sz="1000" b="1" i="0" u="none" strike="noStrike">
                          <a:solidFill>
                            <a:srgbClr val="000000"/>
                          </a:solidFill>
                          <a:effectLst/>
                          <a:latin typeface="Calibri"/>
                        </a:rPr>
                        <a:t>4.5</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0" u="none" strike="noStrike">
                          <a:solidFill>
                            <a:srgbClr val="000000"/>
                          </a:solidFill>
                          <a:effectLst/>
                          <a:latin typeface="Calibri"/>
                        </a:rPr>
                        <a:t>144</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1" u="none" strike="noStrike">
                          <a:solidFill>
                            <a:srgbClr val="000000"/>
                          </a:solidFill>
                          <a:effectLst/>
                          <a:latin typeface="Calibri"/>
                        </a:rPr>
                        <a:t>72</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0" u="none" strike="noStrike">
                          <a:solidFill>
                            <a:srgbClr val="000000"/>
                          </a:solidFill>
                          <a:effectLst/>
                          <a:latin typeface="Calibri"/>
                        </a:rPr>
                        <a:t>216</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0" u="none" strike="noStrike">
                          <a:solidFill>
                            <a:srgbClr val="000000"/>
                          </a:solidFill>
                          <a:effectLst/>
                          <a:latin typeface="Calibri"/>
                        </a:rPr>
                        <a:t>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just" fontAlgn="ctr"/>
                      <a:r>
                        <a:rPr lang="en-US" sz="1000" b="0" i="0" u="none" strike="noStrike">
                          <a:solidFill>
                            <a:srgbClr val="000000"/>
                          </a:solidFill>
                          <a:effectLst/>
                          <a:latin typeface="Calibri"/>
                        </a:rPr>
                        <a:t>162</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1" u="none" strike="noStrike">
                          <a:solidFill>
                            <a:srgbClr val="000000"/>
                          </a:solidFill>
                          <a:effectLst/>
                          <a:latin typeface="Calibri"/>
                        </a:rPr>
                        <a:t>81</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0" u="none" strike="noStrike">
                          <a:solidFill>
                            <a:srgbClr val="000000"/>
                          </a:solidFill>
                          <a:effectLst/>
                          <a:latin typeface="Calibri"/>
                        </a:rPr>
                        <a:t>243</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56014">
                <a:tc>
                  <a:txBody>
                    <a:bodyPr/>
                    <a:lstStyle/>
                    <a:p>
                      <a:pPr algn="ctr" fontAlgn="ctr"/>
                      <a:r>
                        <a:rPr lang="en-US" sz="1000" b="1" i="0" u="none" strike="noStrike">
                          <a:solidFill>
                            <a:srgbClr val="000000"/>
                          </a:solidFill>
                          <a:effectLst/>
                          <a:latin typeface="Calibri"/>
                        </a:rPr>
                        <a:t>5</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0" u="none" strike="noStrike">
                          <a:solidFill>
                            <a:srgbClr val="000000"/>
                          </a:solidFill>
                          <a:effectLst/>
                          <a:latin typeface="Calibri"/>
                        </a:rPr>
                        <a:t>160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1" u="none" strike="noStrike">
                          <a:solidFill>
                            <a:srgbClr val="000000"/>
                          </a:solidFill>
                          <a:effectLst/>
                          <a:latin typeface="Calibri"/>
                        </a:rPr>
                        <a:t>80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0" u="none" strike="noStrike">
                          <a:solidFill>
                            <a:srgbClr val="000000"/>
                          </a:solidFill>
                          <a:effectLst/>
                          <a:latin typeface="Calibri"/>
                        </a:rPr>
                        <a:t>240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0" u="none" strike="noStrike">
                          <a:solidFill>
                            <a:srgbClr val="000000"/>
                          </a:solidFill>
                          <a:effectLst/>
                          <a:latin typeface="Calibri"/>
                        </a:rPr>
                        <a:t>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just" fontAlgn="ctr"/>
                      <a:r>
                        <a:rPr lang="en-US" sz="1000" b="0" i="0" u="none" strike="noStrike">
                          <a:solidFill>
                            <a:srgbClr val="000000"/>
                          </a:solidFill>
                          <a:effectLst/>
                          <a:latin typeface="Calibri"/>
                        </a:rPr>
                        <a:t>180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1" u="none" strike="noStrike">
                          <a:solidFill>
                            <a:srgbClr val="000000"/>
                          </a:solidFill>
                          <a:effectLst/>
                          <a:latin typeface="Calibri"/>
                        </a:rPr>
                        <a:t>90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0" u="none" strike="noStrike">
                          <a:solidFill>
                            <a:srgbClr val="000000"/>
                          </a:solidFill>
                          <a:effectLst/>
                          <a:latin typeface="Calibri"/>
                        </a:rPr>
                        <a:t>270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extLst>
                  <a:ext uri="{0D108BD9-81ED-4DB2-BD59-A6C34878D82A}">
                    <a16:rowId xmlns:a16="http://schemas.microsoft.com/office/drawing/2014/main" val="10011"/>
                  </a:ext>
                </a:extLst>
              </a:tr>
              <a:tr h="256014">
                <a:tc>
                  <a:txBody>
                    <a:bodyPr/>
                    <a:lstStyle/>
                    <a:p>
                      <a:pPr algn="ctr" fontAlgn="ctr"/>
                      <a:r>
                        <a:rPr lang="en-US" sz="1000" b="1" i="0" u="none" strike="noStrike">
                          <a:solidFill>
                            <a:srgbClr val="000000"/>
                          </a:solidFill>
                          <a:effectLst/>
                          <a:latin typeface="Calibri"/>
                        </a:rPr>
                        <a:t>5.5</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0" u="none" strike="noStrike">
                          <a:solidFill>
                            <a:srgbClr val="000000"/>
                          </a:solidFill>
                          <a:effectLst/>
                          <a:latin typeface="Calibri"/>
                        </a:rPr>
                        <a:t>176</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1" u="none" strike="noStrike">
                          <a:solidFill>
                            <a:srgbClr val="000000"/>
                          </a:solidFill>
                          <a:effectLst/>
                          <a:latin typeface="Calibri"/>
                        </a:rPr>
                        <a:t>88</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0" u="none" strike="noStrike">
                          <a:solidFill>
                            <a:srgbClr val="000000"/>
                          </a:solidFill>
                          <a:effectLst/>
                          <a:latin typeface="Calibri"/>
                        </a:rPr>
                        <a:t>264</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0" u="none" strike="noStrike">
                          <a:solidFill>
                            <a:srgbClr val="000000"/>
                          </a:solidFill>
                          <a:effectLst/>
                          <a:latin typeface="Calibri"/>
                        </a:rPr>
                        <a:t>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just" fontAlgn="ctr"/>
                      <a:r>
                        <a:rPr lang="en-US" sz="1000" b="0" i="0" u="none" strike="noStrike">
                          <a:solidFill>
                            <a:srgbClr val="000000"/>
                          </a:solidFill>
                          <a:effectLst/>
                          <a:latin typeface="Calibri"/>
                        </a:rPr>
                        <a:t>198</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1" u="none" strike="noStrike">
                          <a:solidFill>
                            <a:srgbClr val="000000"/>
                          </a:solidFill>
                          <a:effectLst/>
                          <a:latin typeface="Calibri"/>
                        </a:rPr>
                        <a:t>99</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0" u="none" strike="noStrike">
                          <a:solidFill>
                            <a:srgbClr val="000000"/>
                          </a:solidFill>
                          <a:effectLst/>
                          <a:latin typeface="Calibri"/>
                        </a:rPr>
                        <a:t>297</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256014">
                <a:tc>
                  <a:txBody>
                    <a:bodyPr/>
                    <a:lstStyle/>
                    <a:p>
                      <a:pPr algn="ctr" fontAlgn="ctr"/>
                      <a:r>
                        <a:rPr lang="en-US" sz="1000" b="1" i="0" u="none" strike="noStrike">
                          <a:solidFill>
                            <a:srgbClr val="000000"/>
                          </a:solidFill>
                          <a:effectLst/>
                          <a:latin typeface="Calibri"/>
                        </a:rPr>
                        <a:t>6</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0" u="none" strike="noStrike">
                          <a:solidFill>
                            <a:srgbClr val="000000"/>
                          </a:solidFill>
                          <a:effectLst/>
                          <a:latin typeface="Calibri"/>
                        </a:rPr>
                        <a:t>192</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1" u="none" strike="noStrike">
                          <a:solidFill>
                            <a:srgbClr val="000000"/>
                          </a:solidFill>
                          <a:effectLst/>
                          <a:latin typeface="Calibri"/>
                        </a:rPr>
                        <a:t>96</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0" u="none" strike="noStrike">
                          <a:solidFill>
                            <a:srgbClr val="000000"/>
                          </a:solidFill>
                          <a:effectLst/>
                          <a:latin typeface="Calibri"/>
                        </a:rPr>
                        <a:t>288</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0" u="none" strike="noStrike">
                          <a:solidFill>
                            <a:srgbClr val="000000"/>
                          </a:solidFill>
                          <a:effectLst/>
                          <a:latin typeface="Calibri"/>
                        </a:rPr>
                        <a:t>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just" fontAlgn="ctr"/>
                      <a:r>
                        <a:rPr lang="en-US" sz="1000" b="0" i="0" u="none" strike="noStrike">
                          <a:solidFill>
                            <a:srgbClr val="000000"/>
                          </a:solidFill>
                          <a:effectLst/>
                          <a:latin typeface="Calibri"/>
                        </a:rPr>
                        <a:t>216</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1" u="none" strike="noStrike">
                          <a:solidFill>
                            <a:srgbClr val="000000"/>
                          </a:solidFill>
                          <a:effectLst/>
                          <a:latin typeface="Calibri"/>
                        </a:rPr>
                        <a:t>108</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0" u="none" strike="noStrike" dirty="0">
                          <a:solidFill>
                            <a:srgbClr val="000000"/>
                          </a:solidFill>
                          <a:effectLst/>
                          <a:latin typeface="Calibri"/>
                        </a:rPr>
                        <a:t>324</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38636098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Sample Calculation: Lab, Activity, Clinical, etc. without homework.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895156654"/>
              </p:ext>
            </p:extLst>
          </p:nvPr>
        </p:nvGraphicFramePr>
        <p:xfrm>
          <a:off x="2395596" y="1688345"/>
          <a:ext cx="4488108" cy="4920730"/>
        </p:xfrm>
        <a:graphic>
          <a:graphicData uri="http://schemas.openxmlformats.org/drawingml/2006/table">
            <a:tbl>
              <a:tblPr/>
              <a:tblGrid>
                <a:gridCol w="881351">
                  <a:extLst>
                    <a:ext uri="{9D8B030D-6E8A-4147-A177-3AD203B41FA5}">
                      <a16:colId xmlns:a16="http://schemas.microsoft.com/office/drawing/2014/main" val="20000"/>
                    </a:ext>
                  </a:extLst>
                </a:gridCol>
                <a:gridCol w="515251">
                  <a:extLst>
                    <a:ext uri="{9D8B030D-6E8A-4147-A177-3AD203B41FA5}">
                      <a16:colId xmlns:a16="http://schemas.microsoft.com/office/drawing/2014/main" val="20001"/>
                    </a:ext>
                  </a:extLst>
                </a:gridCol>
                <a:gridCol w="515251">
                  <a:extLst>
                    <a:ext uri="{9D8B030D-6E8A-4147-A177-3AD203B41FA5}">
                      <a16:colId xmlns:a16="http://schemas.microsoft.com/office/drawing/2014/main" val="20002"/>
                    </a:ext>
                  </a:extLst>
                </a:gridCol>
                <a:gridCol w="515251">
                  <a:extLst>
                    <a:ext uri="{9D8B030D-6E8A-4147-A177-3AD203B41FA5}">
                      <a16:colId xmlns:a16="http://schemas.microsoft.com/office/drawing/2014/main" val="20003"/>
                    </a:ext>
                  </a:extLst>
                </a:gridCol>
                <a:gridCol w="515251">
                  <a:extLst>
                    <a:ext uri="{9D8B030D-6E8A-4147-A177-3AD203B41FA5}">
                      <a16:colId xmlns:a16="http://schemas.microsoft.com/office/drawing/2014/main" val="20004"/>
                    </a:ext>
                  </a:extLst>
                </a:gridCol>
                <a:gridCol w="515251">
                  <a:extLst>
                    <a:ext uri="{9D8B030D-6E8A-4147-A177-3AD203B41FA5}">
                      <a16:colId xmlns:a16="http://schemas.microsoft.com/office/drawing/2014/main" val="20005"/>
                    </a:ext>
                  </a:extLst>
                </a:gridCol>
                <a:gridCol w="515251">
                  <a:extLst>
                    <a:ext uri="{9D8B030D-6E8A-4147-A177-3AD203B41FA5}">
                      <a16:colId xmlns:a16="http://schemas.microsoft.com/office/drawing/2014/main" val="20006"/>
                    </a:ext>
                  </a:extLst>
                </a:gridCol>
                <a:gridCol w="515251">
                  <a:extLst>
                    <a:ext uri="{9D8B030D-6E8A-4147-A177-3AD203B41FA5}">
                      <a16:colId xmlns:a16="http://schemas.microsoft.com/office/drawing/2014/main" val="20007"/>
                    </a:ext>
                  </a:extLst>
                </a:gridCol>
              </a:tblGrid>
              <a:tr h="478404">
                <a:tc>
                  <a:txBody>
                    <a:bodyPr/>
                    <a:lstStyle/>
                    <a:p>
                      <a:pPr algn="just" fontAlgn="ctr"/>
                      <a:r>
                        <a:rPr lang="en-US" sz="1100" b="1" i="1" u="none" strike="noStrike">
                          <a:solidFill>
                            <a:srgbClr val="000000"/>
                          </a:solidFill>
                          <a:effectLst/>
                          <a:latin typeface="Calibri"/>
                        </a:rPr>
                        <a:t>Lab, Clinical, Activity, etc.</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2">
                  <a:txBody>
                    <a:bodyPr/>
                    <a:lstStyle/>
                    <a:p>
                      <a:pPr algn="just" fontAlgn="ctr"/>
                      <a:r>
                        <a:rPr lang="en-US" sz="1200" b="1" i="1" u="none" strike="noStrike">
                          <a:solidFill>
                            <a:srgbClr val="000000"/>
                          </a:solidFill>
                          <a:effectLst/>
                          <a:latin typeface="Calibri"/>
                        </a:rPr>
                        <a:t>48 = 1 unit</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66"/>
                    </a:solidFill>
                  </a:tcPr>
                </a:tc>
                <a:tc hMerge="1">
                  <a:txBody>
                    <a:bodyPr/>
                    <a:lstStyle/>
                    <a:p>
                      <a:endParaRPr lang="en-US"/>
                    </a:p>
                  </a:txBody>
                  <a:tcPr/>
                </a:tc>
                <a:tc>
                  <a:txBody>
                    <a:bodyPr/>
                    <a:lstStyle/>
                    <a:p>
                      <a:pPr algn="just" fontAlgn="ctr"/>
                      <a:r>
                        <a:rPr lang="en-US" sz="1100" b="0" i="1" u="none" strike="noStrike">
                          <a:solidFill>
                            <a:srgbClr val="000000"/>
                          </a:solidFill>
                          <a:effectLst/>
                          <a:latin typeface="Calibri"/>
                        </a:rPr>
                        <a:t>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66"/>
                    </a:solidFill>
                  </a:tcPr>
                </a:tc>
                <a:tc>
                  <a:txBody>
                    <a:bodyPr/>
                    <a:lstStyle/>
                    <a:p>
                      <a:pPr algn="just" fontAlgn="ctr"/>
                      <a:r>
                        <a:rPr lang="en-US" sz="1200" b="0" i="1" u="none" strike="noStrike">
                          <a:solidFill>
                            <a:srgbClr val="000000"/>
                          </a:solidFill>
                          <a:effectLst/>
                          <a:latin typeface="Calibri"/>
                        </a:rPr>
                        <a:t>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2">
                  <a:txBody>
                    <a:bodyPr/>
                    <a:lstStyle/>
                    <a:p>
                      <a:pPr algn="just" fontAlgn="ctr"/>
                      <a:r>
                        <a:rPr lang="en-US" sz="1200" b="1" i="1" u="none" strike="noStrike">
                          <a:solidFill>
                            <a:srgbClr val="000000"/>
                          </a:solidFill>
                          <a:effectLst/>
                          <a:latin typeface="Calibri"/>
                        </a:rPr>
                        <a:t>54 = 1 unit</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66"/>
                    </a:solidFill>
                  </a:tcPr>
                </a:tc>
                <a:tc hMerge="1">
                  <a:txBody>
                    <a:bodyPr/>
                    <a:lstStyle/>
                    <a:p>
                      <a:endParaRPr lang="en-US"/>
                    </a:p>
                  </a:txBody>
                  <a:tcPr/>
                </a:tc>
                <a:tc>
                  <a:txBody>
                    <a:bodyPr/>
                    <a:lstStyle/>
                    <a:p>
                      <a:pPr algn="just" fontAlgn="ctr"/>
                      <a:r>
                        <a:rPr lang="en-US" sz="1200" b="0" i="0" u="none" strike="noStrike">
                          <a:solidFill>
                            <a:srgbClr val="000000"/>
                          </a:solidFill>
                          <a:effectLst/>
                          <a:latin typeface="Calibri"/>
                        </a:rPr>
                        <a:t>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66"/>
                    </a:solidFill>
                  </a:tcPr>
                </a:tc>
                <a:extLst>
                  <a:ext uri="{0D108BD9-81ED-4DB2-BD59-A6C34878D82A}">
                    <a16:rowId xmlns:a16="http://schemas.microsoft.com/office/drawing/2014/main" val="10000"/>
                  </a:ext>
                </a:extLst>
              </a:tr>
              <a:tr h="1366870">
                <a:tc>
                  <a:txBody>
                    <a:bodyPr/>
                    <a:lstStyle/>
                    <a:p>
                      <a:pPr algn="ctr" fontAlgn="ctr"/>
                      <a:r>
                        <a:rPr lang="en-US" sz="1000" b="1" i="0" u="none" strike="noStrike" dirty="0">
                          <a:solidFill>
                            <a:srgbClr val="000000"/>
                          </a:solidFill>
                          <a:effectLst/>
                          <a:latin typeface="Calibri"/>
                        </a:rPr>
                        <a:t>Units</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en-US" sz="1000" b="1" i="0" u="none" strike="noStrike">
                          <a:solidFill>
                            <a:srgbClr val="000000"/>
                          </a:solidFill>
                          <a:effectLst/>
                          <a:latin typeface="Calibri"/>
                        </a:rPr>
                        <a:t>Contact Hours</a:t>
                      </a:r>
                    </a:p>
                  </a:txBody>
                  <a:tcPr marL="12700" marR="12700" marT="1270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ctr"/>
                      <a:r>
                        <a:rPr lang="en-US" sz="1000" b="1" i="0" u="none" strike="noStrike">
                          <a:solidFill>
                            <a:srgbClr val="000000"/>
                          </a:solidFill>
                          <a:effectLst/>
                          <a:latin typeface="Calibri"/>
                        </a:rPr>
                        <a:t>Homework Hours</a:t>
                      </a:r>
                    </a:p>
                  </a:txBody>
                  <a:tcPr marL="12700" marR="12700" marT="1270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ctr"/>
                      <a:r>
                        <a:rPr lang="en-US" sz="1000" b="1" i="0" u="none" strike="noStrike">
                          <a:solidFill>
                            <a:srgbClr val="000000"/>
                          </a:solidFill>
                          <a:effectLst/>
                          <a:latin typeface="Calibri"/>
                        </a:rPr>
                        <a:t>Total Student Learning Hours</a:t>
                      </a:r>
                    </a:p>
                  </a:txBody>
                  <a:tcPr marL="12700" marR="12700" marT="1270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ctr"/>
                      <a:r>
                        <a:rPr lang="en-US" sz="1000" b="1" i="0" u="none" strike="noStrike">
                          <a:solidFill>
                            <a:srgbClr val="000000"/>
                          </a:solidFill>
                          <a:effectLst/>
                          <a:latin typeface="Calibri"/>
                        </a:rPr>
                        <a:t> </a:t>
                      </a:r>
                    </a:p>
                  </a:txBody>
                  <a:tcPr marL="12700" marR="12700" marT="1270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000" b="1" i="0" u="none" strike="noStrike">
                          <a:solidFill>
                            <a:srgbClr val="000000"/>
                          </a:solidFill>
                          <a:effectLst/>
                          <a:latin typeface="Calibri"/>
                        </a:rPr>
                        <a:t>Contact Hours</a:t>
                      </a:r>
                    </a:p>
                  </a:txBody>
                  <a:tcPr marL="12700" marR="12700" marT="1270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ctr"/>
                      <a:r>
                        <a:rPr lang="en-US" sz="1000" b="1" i="0" u="none" strike="noStrike">
                          <a:solidFill>
                            <a:srgbClr val="000000"/>
                          </a:solidFill>
                          <a:effectLst/>
                          <a:latin typeface="Calibri"/>
                        </a:rPr>
                        <a:t>Homework Hours</a:t>
                      </a:r>
                    </a:p>
                  </a:txBody>
                  <a:tcPr marL="12700" marR="12700" marT="1270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ctr"/>
                      <a:r>
                        <a:rPr lang="en-US" sz="1000" b="1" i="0" u="none" strike="noStrike" dirty="0">
                          <a:solidFill>
                            <a:srgbClr val="000000"/>
                          </a:solidFill>
                          <a:effectLst/>
                          <a:latin typeface="Calibri"/>
                        </a:rPr>
                        <a:t>Total Student Learning Hours</a:t>
                      </a:r>
                    </a:p>
                  </a:txBody>
                  <a:tcPr marL="12700" marR="12700" marT="1270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extLst>
                  <a:ext uri="{0D108BD9-81ED-4DB2-BD59-A6C34878D82A}">
                    <a16:rowId xmlns:a16="http://schemas.microsoft.com/office/drawing/2014/main" val="10001"/>
                  </a:ext>
                </a:extLst>
              </a:tr>
              <a:tr h="256288">
                <a:tc>
                  <a:txBody>
                    <a:bodyPr/>
                    <a:lstStyle/>
                    <a:p>
                      <a:pPr algn="ctr" fontAlgn="ctr"/>
                      <a:r>
                        <a:rPr lang="en-US" sz="1000" b="1" i="0" u="none" strike="noStrike">
                          <a:solidFill>
                            <a:srgbClr val="000000"/>
                          </a:solidFill>
                          <a:effectLst/>
                          <a:latin typeface="Calibri"/>
                        </a:rPr>
                        <a:t>0.5</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0" u="none" strike="noStrike">
                          <a:solidFill>
                            <a:srgbClr val="000000"/>
                          </a:solidFill>
                          <a:effectLst/>
                          <a:latin typeface="Calibri"/>
                        </a:rPr>
                        <a:t>24</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1" u="none" strike="noStrike">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0" u="none" strike="noStrike">
                          <a:solidFill>
                            <a:srgbClr val="000000"/>
                          </a:solidFill>
                          <a:effectLst/>
                          <a:latin typeface="Calibri"/>
                        </a:rPr>
                        <a:t>24</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0" u="none" strike="noStrike">
                          <a:solidFill>
                            <a:srgbClr val="000000"/>
                          </a:solidFill>
                          <a:effectLst/>
                          <a:latin typeface="Calibri"/>
                        </a:rPr>
                        <a:t>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just" fontAlgn="ctr"/>
                      <a:r>
                        <a:rPr lang="en-US" sz="1000" b="0" i="0" u="none" strike="noStrike">
                          <a:solidFill>
                            <a:srgbClr val="000000"/>
                          </a:solidFill>
                          <a:effectLst/>
                          <a:latin typeface="Calibri"/>
                        </a:rPr>
                        <a:t>27</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1" u="none" strike="noStrike">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0" u="none" strike="noStrike">
                          <a:solidFill>
                            <a:srgbClr val="000000"/>
                          </a:solidFill>
                          <a:effectLst/>
                          <a:latin typeface="Calibri"/>
                        </a:rPr>
                        <a:t>27</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56288">
                <a:tc>
                  <a:txBody>
                    <a:bodyPr/>
                    <a:lstStyle/>
                    <a:p>
                      <a:pPr algn="ctr" fontAlgn="ctr"/>
                      <a:r>
                        <a:rPr lang="en-US" sz="1000" b="1" i="0" u="none" strike="noStrike">
                          <a:solidFill>
                            <a:srgbClr val="000000"/>
                          </a:solidFill>
                          <a:effectLst/>
                          <a:latin typeface="Calibri"/>
                        </a:rPr>
                        <a:t>1</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0" u="none" strike="noStrike">
                          <a:solidFill>
                            <a:srgbClr val="000000"/>
                          </a:solidFill>
                          <a:effectLst/>
                          <a:latin typeface="Calibri"/>
                        </a:rPr>
                        <a:t>48</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1" u="none" strike="noStrike">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0" u="none" strike="noStrike">
                          <a:solidFill>
                            <a:srgbClr val="000000"/>
                          </a:solidFill>
                          <a:effectLst/>
                          <a:latin typeface="Calibri"/>
                        </a:rPr>
                        <a:t>48</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0" u="none" strike="noStrike">
                          <a:solidFill>
                            <a:srgbClr val="000000"/>
                          </a:solidFill>
                          <a:effectLst/>
                          <a:latin typeface="Calibri"/>
                        </a:rPr>
                        <a:t>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just" fontAlgn="ctr"/>
                      <a:r>
                        <a:rPr lang="en-US" sz="1000" b="0" i="0" u="none" strike="noStrike">
                          <a:solidFill>
                            <a:srgbClr val="000000"/>
                          </a:solidFill>
                          <a:effectLst/>
                          <a:latin typeface="Calibri"/>
                        </a:rPr>
                        <a:t>54</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1" u="none" strike="noStrike">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0" u="none" strike="noStrike">
                          <a:solidFill>
                            <a:srgbClr val="000000"/>
                          </a:solidFill>
                          <a:effectLst/>
                          <a:latin typeface="Calibri"/>
                        </a:rPr>
                        <a:t>54</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extLst>
                  <a:ext uri="{0D108BD9-81ED-4DB2-BD59-A6C34878D82A}">
                    <a16:rowId xmlns:a16="http://schemas.microsoft.com/office/drawing/2014/main" val="10003"/>
                  </a:ext>
                </a:extLst>
              </a:tr>
              <a:tr h="256288">
                <a:tc>
                  <a:txBody>
                    <a:bodyPr/>
                    <a:lstStyle/>
                    <a:p>
                      <a:pPr algn="ctr" fontAlgn="ctr"/>
                      <a:r>
                        <a:rPr lang="en-US" sz="1000" b="1" i="0" u="none" strike="noStrike">
                          <a:solidFill>
                            <a:srgbClr val="000000"/>
                          </a:solidFill>
                          <a:effectLst/>
                          <a:latin typeface="Calibri"/>
                        </a:rPr>
                        <a:t>1.5</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0" u="none" strike="noStrike">
                          <a:solidFill>
                            <a:srgbClr val="000000"/>
                          </a:solidFill>
                          <a:effectLst/>
                          <a:latin typeface="Calibri"/>
                        </a:rPr>
                        <a:t>72</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1" u="none" strike="noStrike">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0" u="none" strike="noStrike" dirty="0">
                          <a:solidFill>
                            <a:srgbClr val="000000"/>
                          </a:solidFill>
                          <a:effectLst/>
                          <a:latin typeface="Calibri"/>
                        </a:rPr>
                        <a:t>72</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0" u="none" strike="noStrike">
                          <a:solidFill>
                            <a:srgbClr val="000000"/>
                          </a:solidFill>
                          <a:effectLst/>
                          <a:latin typeface="Calibri"/>
                        </a:rPr>
                        <a:t>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just" fontAlgn="ctr"/>
                      <a:r>
                        <a:rPr lang="en-US" sz="1000" b="0" i="0" u="none" strike="noStrike">
                          <a:solidFill>
                            <a:srgbClr val="000000"/>
                          </a:solidFill>
                          <a:effectLst/>
                          <a:latin typeface="Calibri"/>
                        </a:rPr>
                        <a:t>81</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1" u="none" strike="noStrike">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0" u="none" strike="noStrike">
                          <a:solidFill>
                            <a:srgbClr val="000000"/>
                          </a:solidFill>
                          <a:effectLst/>
                          <a:latin typeface="Calibri"/>
                        </a:rPr>
                        <a:t>81</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56288">
                <a:tc>
                  <a:txBody>
                    <a:bodyPr/>
                    <a:lstStyle/>
                    <a:p>
                      <a:pPr algn="ctr" fontAlgn="ctr"/>
                      <a:r>
                        <a:rPr lang="en-US" sz="1000" b="1" i="0" u="none" strike="noStrike">
                          <a:solidFill>
                            <a:srgbClr val="000000"/>
                          </a:solidFill>
                          <a:effectLst/>
                          <a:latin typeface="Calibri"/>
                        </a:rPr>
                        <a:t>2</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0" u="none" strike="noStrike">
                          <a:solidFill>
                            <a:srgbClr val="000000"/>
                          </a:solidFill>
                          <a:effectLst/>
                          <a:latin typeface="Calibri"/>
                        </a:rPr>
                        <a:t>96</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1" u="none" strike="noStrike">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0" u="none" strike="noStrike">
                          <a:solidFill>
                            <a:srgbClr val="000000"/>
                          </a:solidFill>
                          <a:effectLst/>
                          <a:latin typeface="Calibri"/>
                        </a:rPr>
                        <a:t>96</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0" u="none" strike="noStrike">
                          <a:solidFill>
                            <a:srgbClr val="000000"/>
                          </a:solidFill>
                          <a:effectLst/>
                          <a:latin typeface="Calibri"/>
                        </a:rPr>
                        <a:t>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just" fontAlgn="ctr"/>
                      <a:r>
                        <a:rPr lang="en-US" sz="1000" b="0" i="0" u="none" strike="noStrike">
                          <a:solidFill>
                            <a:srgbClr val="000000"/>
                          </a:solidFill>
                          <a:effectLst/>
                          <a:latin typeface="Calibri"/>
                        </a:rPr>
                        <a:t>108</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1" u="none" strike="noStrike">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0" u="none" strike="noStrike">
                          <a:solidFill>
                            <a:srgbClr val="000000"/>
                          </a:solidFill>
                          <a:effectLst/>
                          <a:latin typeface="Calibri"/>
                        </a:rPr>
                        <a:t>108</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extLst>
                  <a:ext uri="{0D108BD9-81ED-4DB2-BD59-A6C34878D82A}">
                    <a16:rowId xmlns:a16="http://schemas.microsoft.com/office/drawing/2014/main" val="10005"/>
                  </a:ext>
                </a:extLst>
              </a:tr>
              <a:tr h="256288">
                <a:tc>
                  <a:txBody>
                    <a:bodyPr/>
                    <a:lstStyle/>
                    <a:p>
                      <a:pPr algn="ctr" fontAlgn="ctr"/>
                      <a:r>
                        <a:rPr lang="en-US" sz="1000" b="1" i="0" u="none" strike="noStrike">
                          <a:solidFill>
                            <a:srgbClr val="000000"/>
                          </a:solidFill>
                          <a:effectLst/>
                          <a:latin typeface="Calibri"/>
                        </a:rPr>
                        <a:t>2.5</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0" u="none" strike="noStrike">
                          <a:solidFill>
                            <a:srgbClr val="000000"/>
                          </a:solidFill>
                          <a:effectLst/>
                          <a:latin typeface="Calibri"/>
                        </a:rPr>
                        <a:t>120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1" u="none" strike="noStrike">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0" u="none" strike="noStrike">
                          <a:solidFill>
                            <a:srgbClr val="000000"/>
                          </a:solidFill>
                          <a:effectLst/>
                          <a:latin typeface="Calibri"/>
                        </a:rPr>
                        <a:t>120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0" u="none" strike="noStrike">
                          <a:solidFill>
                            <a:srgbClr val="000000"/>
                          </a:solidFill>
                          <a:effectLst/>
                          <a:latin typeface="Calibri"/>
                        </a:rPr>
                        <a:t>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just" fontAlgn="ctr"/>
                      <a:r>
                        <a:rPr lang="en-US" sz="1000" b="0" i="0" u="none" strike="noStrike">
                          <a:solidFill>
                            <a:srgbClr val="000000"/>
                          </a:solidFill>
                          <a:effectLst/>
                          <a:latin typeface="Calibri"/>
                        </a:rPr>
                        <a:t>135</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1" u="none" strike="noStrike">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0" u="none" strike="noStrike">
                          <a:solidFill>
                            <a:srgbClr val="000000"/>
                          </a:solidFill>
                          <a:effectLst/>
                          <a:latin typeface="Calibri"/>
                        </a:rPr>
                        <a:t>135</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56288">
                <a:tc>
                  <a:txBody>
                    <a:bodyPr/>
                    <a:lstStyle/>
                    <a:p>
                      <a:pPr algn="ctr" fontAlgn="ctr"/>
                      <a:r>
                        <a:rPr lang="en-US" sz="1000" b="1" i="0" u="none" strike="noStrike">
                          <a:solidFill>
                            <a:srgbClr val="000000"/>
                          </a:solidFill>
                          <a:effectLst/>
                          <a:latin typeface="Calibri"/>
                        </a:rPr>
                        <a:t>3</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0" u="none" strike="noStrike">
                          <a:solidFill>
                            <a:srgbClr val="000000"/>
                          </a:solidFill>
                          <a:effectLst/>
                          <a:latin typeface="Calibri"/>
                        </a:rPr>
                        <a:t>144</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1" u="none" strike="noStrike">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0" u="none" strike="noStrike">
                          <a:solidFill>
                            <a:srgbClr val="000000"/>
                          </a:solidFill>
                          <a:effectLst/>
                          <a:latin typeface="Calibri"/>
                        </a:rPr>
                        <a:t>144</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0" u="none" strike="noStrike">
                          <a:solidFill>
                            <a:srgbClr val="000000"/>
                          </a:solidFill>
                          <a:effectLst/>
                          <a:latin typeface="Calibri"/>
                        </a:rPr>
                        <a:t>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just" fontAlgn="ctr"/>
                      <a:r>
                        <a:rPr lang="en-US" sz="1000" b="0" i="0" u="none" strike="noStrike">
                          <a:solidFill>
                            <a:srgbClr val="000000"/>
                          </a:solidFill>
                          <a:effectLst/>
                          <a:latin typeface="Calibri"/>
                        </a:rPr>
                        <a:t>162</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1" u="none" strike="noStrike">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0" u="none" strike="noStrike">
                          <a:solidFill>
                            <a:srgbClr val="000000"/>
                          </a:solidFill>
                          <a:effectLst/>
                          <a:latin typeface="Calibri"/>
                        </a:rPr>
                        <a:t>162</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extLst>
                  <a:ext uri="{0D108BD9-81ED-4DB2-BD59-A6C34878D82A}">
                    <a16:rowId xmlns:a16="http://schemas.microsoft.com/office/drawing/2014/main" val="10007"/>
                  </a:ext>
                </a:extLst>
              </a:tr>
              <a:tr h="256288">
                <a:tc>
                  <a:txBody>
                    <a:bodyPr/>
                    <a:lstStyle/>
                    <a:p>
                      <a:pPr algn="ctr" fontAlgn="ctr"/>
                      <a:r>
                        <a:rPr lang="en-US" sz="1000" b="1" i="0" u="none" strike="noStrike">
                          <a:solidFill>
                            <a:srgbClr val="000000"/>
                          </a:solidFill>
                          <a:effectLst/>
                          <a:latin typeface="Calibri"/>
                        </a:rPr>
                        <a:t>3.5</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0" u="none" strike="noStrike">
                          <a:solidFill>
                            <a:srgbClr val="000000"/>
                          </a:solidFill>
                          <a:effectLst/>
                          <a:latin typeface="Calibri"/>
                        </a:rPr>
                        <a:t>168</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1" u="none" strike="noStrike">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0" u="none" strike="noStrike">
                          <a:solidFill>
                            <a:srgbClr val="000000"/>
                          </a:solidFill>
                          <a:effectLst/>
                          <a:latin typeface="Calibri"/>
                        </a:rPr>
                        <a:t>168</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0" u="none" strike="noStrike">
                          <a:solidFill>
                            <a:srgbClr val="000000"/>
                          </a:solidFill>
                          <a:effectLst/>
                          <a:latin typeface="Calibri"/>
                        </a:rPr>
                        <a:t>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just" fontAlgn="ctr"/>
                      <a:r>
                        <a:rPr lang="en-US" sz="1000" b="0" i="0" u="none" strike="noStrike">
                          <a:solidFill>
                            <a:srgbClr val="000000"/>
                          </a:solidFill>
                          <a:effectLst/>
                          <a:latin typeface="Calibri"/>
                        </a:rPr>
                        <a:t>189</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1" u="none" strike="noStrike">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0" u="none" strike="noStrike">
                          <a:solidFill>
                            <a:srgbClr val="000000"/>
                          </a:solidFill>
                          <a:effectLst/>
                          <a:latin typeface="Calibri"/>
                        </a:rPr>
                        <a:t>189</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56288">
                <a:tc>
                  <a:txBody>
                    <a:bodyPr/>
                    <a:lstStyle/>
                    <a:p>
                      <a:pPr algn="ctr" fontAlgn="ctr"/>
                      <a:r>
                        <a:rPr lang="en-US" sz="1000" b="1" i="0" u="none" strike="noStrike">
                          <a:solidFill>
                            <a:srgbClr val="000000"/>
                          </a:solidFill>
                          <a:effectLst/>
                          <a:latin typeface="Calibri"/>
                        </a:rPr>
                        <a:t>4</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0" u="none" strike="noStrike">
                          <a:solidFill>
                            <a:srgbClr val="000000"/>
                          </a:solidFill>
                          <a:effectLst/>
                          <a:latin typeface="Calibri"/>
                        </a:rPr>
                        <a:t>192</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1" u="none" strike="noStrike">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0" u="none" strike="noStrike">
                          <a:solidFill>
                            <a:srgbClr val="000000"/>
                          </a:solidFill>
                          <a:effectLst/>
                          <a:latin typeface="Calibri"/>
                        </a:rPr>
                        <a:t>192</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0" u="none" strike="noStrike">
                          <a:solidFill>
                            <a:srgbClr val="000000"/>
                          </a:solidFill>
                          <a:effectLst/>
                          <a:latin typeface="Calibri"/>
                        </a:rPr>
                        <a:t>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just" fontAlgn="ctr"/>
                      <a:r>
                        <a:rPr lang="en-US" sz="1000" b="0" i="0" u="none" strike="noStrike">
                          <a:solidFill>
                            <a:srgbClr val="000000"/>
                          </a:solidFill>
                          <a:effectLst/>
                          <a:latin typeface="Calibri"/>
                        </a:rPr>
                        <a:t>216</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1" u="none" strike="noStrike">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0" u="none" strike="noStrike">
                          <a:solidFill>
                            <a:srgbClr val="000000"/>
                          </a:solidFill>
                          <a:effectLst/>
                          <a:latin typeface="Calibri"/>
                        </a:rPr>
                        <a:t>216</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extLst>
                  <a:ext uri="{0D108BD9-81ED-4DB2-BD59-A6C34878D82A}">
                    <a16:rowId xmlns:a16="http://schemas.microsoft.com/office/drawing/2014/main" val="10009"/>
                  </a:ext>
                </a:extLst>
              </a:tr>
              <a:tr h="256288">
                <a:tc>
                  <a:txBody>
                    <a:bodyPr/>
                    <a:lstStyle/>
                    <a:p>
                      <a:pPr algn="ctr" fontAlgn="ctr"/>
                      <a:r>
                        <a:rPr lang="en-US" sz="1000" b="1" i="0" u="none" strike="noStrike">
                          <a:solidFill>
                            <a:srgbClr val="000000"/>
                          </a:solidFill>
                          <a:effectLst/>
                          <a:latin typeface="Calibri"/>
                        </a:rPr>
                        <a:t>4.5</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0" u="none" strike="noStrike">
                          <a:solidFill>
                            <a:srgbClr val="000000"/>
                          </a:solidFill>
                          <a:effectLst/>
                          <a:latin typeface="Calibri"/>
                        </a:rPr>
                        <a:t>216</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1" u="none" strike="noStrike">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0" u="none" strike="noStrike">
                          <a:solidFill>
                            <a:srgbClr val="000000"/>
                          </a:solidFill>
                          <a:effectLst/>
                          <a:latin typeface="Calibri"/>
                        </a:rPr>
                        <a:t>216</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0" u="none" strike="noStrike">
                          <a:solidFill>
                            <a:srgbClr val="000000"/>
                          </a:solidFill>
                          <a:effectLst/>
                          <a:latin typeface="Calibri"/>
                        </a:rPr>
                        <a:t>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just" fontAlgn="ctr"/>
                      <a:r>
                        <a:rPr lang="en-US" sz="1000" b="0" i="0" u="none" strike="noStrike">
                          <a:solidFill>
                            <a:srgbClr val="000000"/>
                          </a:solidFill>
                          <a:effectLst/>
                          <a:latin typeface="Calibri"/>
                        </a:rPr>
                        <a:t>243</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1" u="none" strike="noStrike">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0" u="none" strike="noStrike">
                          <a:solidFill>
                            <a:srgbClr val="000000"/>
                          </a:solidFill>
                          <a:effectLst/>
                          <a:latin typeface="Calibri"/>
                        </a:rPr>
                        <a:t>243</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56288">
                <a:tc>
                  <a:txBody>
                    <a:bodyPr/>
                    <a:lstStyle/>
                    <a:p>
                      <a:pPr algn="ctr" fontAlgn="ctr"/>
                      <a:r>
                        <a:rPr lang="en-US" sz="1000" b="1" i="0" u="none" strike="noStrike">
                          <a:solidFill>
                            <a:srgbClr val="000000"/>
                          </a:solidFill>
                          <a:effectLst/>
                          <a:latin typeface="Calibri"/>
                        </a:rPr>
                        <a:t>5</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0" u="none" strike="noStrike">
                          <a:solidFill>
                            <a:srgbClr val="000000"/>
                          </a:solidFill>
                          <a:effectLst/>
                          <a:latin typeface="Calibri"/>
                        </a:rPr>
                        <a:t>240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1" u="none" strike="noStrike">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0" u="none" strike="noStrike">
                          <a:solidFill>
                            <a:srgbClr val="000000"/>
                          </a:solidFill>
                          <a:effectLst/>
                          <a:latin typeface="Calibri"/>
                        </a:rPr>
                        <a:t>240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0" u="none" strike="noStrike">
                          <a:solidFill>
                            <a:srgbClr val="000000"/>
                          </a:solidFill>
                          <a:effectLst/>
                          <a:latin typeface="Calibri"/>
                        </a:rPr>
                        <a:t>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just" fontAlgn="ctr"/>
                      <a:r>
                        <a:rPr lang="en-US" sz="1000" b="0" i="0" u="none" strike="noStrike">
                          <a:solidFill>
                            <a:srgbClr val="000000"/>
                          </a:solidFill>
                          <a:effectLst/>
                          <a:latin typeface="Calibri"/>
                        </a:rPr>
                        <a:t>270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1" u="none" strike="noStrike">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0" u="none" strike="noStrike">
                          <a:solidFill>
                            <a:srgbClr val="000000"/>
                          </a:solidFill>
                          <a:effectLst/>
                          <a:latin typeface="Calibri"/>
                        </a:rPr>
                        <a:t>270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extLst>
                  <a:ext uri="{0D108BD9-81ED-4DB2-BD59-A6C34878D82A}">
                    <a16:rowId xmlns:a16="http://schemas.microsoft.com/office/drawing/2014/main" val="10011"/>
                  </a:ext>
                </a:extLst>
              </a:tr>
              <a:tr h="256288">
                <a:tc>
                  <a:txBody>
                    <a:bodyPr/>
                    <a:lstStyle/>
                    <a:p>
                      <a:pPr algn="ctr" fontAlgn="ctr"/>
                      <a:r>
                        <a:rPr lang="en-US" sz="1000" b="1" i="0" u="none" strike="noStrike">
                          <a:solidFill>
                            <a:srgbClr val="000000"/>
                          </a:solidFill>
                          <a:effectLst/>
                          <a:latin typeface="Calibri"/>
                        </a:rPr>
                        <a:t>5.5</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0" u="none" strike="noStrike">
                          <a:solidFill>
                            <a:srgbClr val="000000"/>
                          </a:solidFill>
                          <a:effectLst/>
                          <a:latin typeface="Calibri"/>
                        </a:rPr>
                        <a:t>264</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1" u="none" strike="noStrike">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0" u="none" strike="noStrike">
                          <a:solidFill>
                            <a:srgbClr val="000000"/>
                          </a:solidFill>
                          <a:effectLst/>
                          <a:latin typeface="Calibri"/>
                        </a:rPr>
                        <a:t>264</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0" u="none" strike="noStrike">
                          <a:solidFill>
                            <a:srgbClr val="000000"/>
                          </a:solidFill>
                          <a:effectLst/>
                          <a:latin typeface="Calibri"/>
                        </a:rPr>
                        <a:t>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just" fontAlgn="ctr"/>
                      <a:r>
                        <a:rPr lang="en-US" sz="1000" b="0" i="0" u="none" strike="noStrike">
                          <a:solidFill>
                            <a:srgbClr val="000000"/>
                          </a:solidFill>
                          <a:effectLst/>
                          <a:latin typeface="Calibri"/>
                        </a:rPr>
                        <a:t>297</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1" u="none" strike="noStrike">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000" b="0" i="0" u="none" strike="noStrike">
                          <a:solidFill>
                            <a:srgbClr val="000000"/>
                          </a:solidFill>
                          <a:effectLst/>
                          <a:latin typeface="Calibri"/>
                        </a:rPr>
                        <a:t>297</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256288">
                <a:tc>
                  <a:txBody>
                    <a:bodyPr/>
                    <a:lstStyle/>
                    <a:p>
                      <a:pPr algn="ctr" fontAlgn="ctr"/>
                      <a:r>
                        <a:rPr lang="en-US" sz="1000" b="1" i="0" u="none" strike="noStrike">
                          <a:solidFill>
                            <a:srgbClr val="000000"/>
                          </a:solidFill>
                          <a:effectLst/>
                          <a:latin typeface="Calibri"/>
                        </a:rPr>
                        <a:t>6</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0" u="none" strike="noStrike">
                          <a:solidFill>
                            <a:srgbClr val="000000"/>
                          </a:solidFill>
                          <a:effectLst/>
                          <a:latin typeface="Calibri"/>
                        </a:rPr>
                        <a:t>288</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1" u="none" strike="noStrike">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0" u="none" strike="noStrike">
                          <a:solidFill>
                            <a:srgbClr val="000000"/>
                          </a:solidFill>
                          <a:effectLst/>
                          <a:latin typeface="Calibri"/>
                        </a:rPr>
                        <a:t>288</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0" u="none" strike="noStrike">
                          <a:solidFill>
                            <a:srgbClr val="000000"/>
                          </a:solidFill>
                          <a:effectLst/>
                          <a:latin typeface="Calibri"/>
                        </a:rPr>
                        <a:t>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just" fontAlgn="ctr"/>
                      <a:r>
                        <a:rPr lang="en-US" sz="1000" b="0" i="0" u="none" strike="noStrike">
                          <a:solidFill>
                            <a:srgbClr val="000000"/>
                          </a:solidFill>
                          <a:effectLst/>
                          <a:latin typeface="Calibri"/>
                        </a:rPr>
                        <a:t>324</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1" u="none" strike="noStrike">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en-US" sz="1000" b="0" i="0" u="none" strike="noStrike" dirty="0">
                          <a:solidFill>
                            <a:srgbClr val="000000"/>
                          </a:solidFill>
                          <a:effectLst/>
                          <a:latin typeface="Calibri"/>
                        </a:rPr>
                        <a:t>324</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19498718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399"/>
            <a:ext cx="8229600" cy="1155671"/>
          </a:xfrm>
        </p:spPr>
        <p:txBody>
          <a:bodyPr>
            <a:normAutofit fontScale="90000"/>
          </a:bodyPr>
          <a:lstStyle/>
          <a:p>
            <a:r>
              <a:rPr lang="en-US" dirty="0" smtClean="0"/>
              <a:t>Sample Calculation Table: </a:t>
            </a:r>
            <a:br>
              <a:rPr lang="en-US" dirty="0" smtClean="0"/>
            </a:br>
            <a:r>
              <a:rPr lang="en-US" sz="3100" dirty="0" smtClean="0"/>
              <a:t>f</a:t>
            </a:r>
            <a:r>
              <a:rPr lang="en-US" sz="3100" i="1" dirty="0" smtClean="0"/>
              <a:t>or colleges that use 48 – 54 range</a:t>
            </a:r>
            <a:endParaRPr lang="en-US" sz="3100" i="1" dirty="0"/>
          </a:p>
        </p:txBody>
      </p:sp>
      <p:graphicFrame>
        <p:nvGraphicFramePr>
          <p:cNvPr id="3" name="Table 2"/>
          <p:cNvGraphicFramePr>
            <a:graphicFrameLocks noGrp="1"/>
          </p:cNvGraphicFramePr>
          <p:nvPr>
            <p:extLst>
              <p:ext uri="{D42A27DB-BD31-4B8C-83A1-F6EECF244321}">
                <p14:modId xmlns:p14="http://schemas.microsoft.com/office/powerpoint/2010/main" val="3974378661"/>
              </p:ext>
            </p:extLst>
          </p:nvPr>
        </p:nvGraphicFramePr>
        <p:xfrm>
          <a:off x="2786522" y="1874010"/>
          <a:ext cx="3711232" cy="4401444"/>
        </p:xfrm>
        <a:graphic>
          <a:graphicData uri="http://schemas.openxmlformats.org/drawingml/2006/table">
            <a:tbl>
              <a:tblPr/>
              <a:tblGrid>
                <a:gridCol w="1022161">
                  <a:extLst>
                    <a:ext uri="{9D8B030D-6E8A-4147-A177-3AD203B41FA5}">
                      <a16:colId xmlns:a16="http://schemas.microsoft.com/office/drawing/2014/main" val="20000"/>
                    </a:ext>
                  </a:extLst>
                </a:gridCol>
                <a:gridCol w="896357">
                  <a:extLst>
                    <a:ext uri="{9D8B030D-6E8A-4147-A177-3AD203B41FA5}">
                      <a16:colId xmlns:a16="http://schemas.microsoft.com/office/drawing/2014/main" val="20001"/>
                    </a:ext>
                  </a:extLst>
                </a:gridCol>
                <a:gridCol w="896357">
                  <a:extLst>
                    <a:ext uri="{9D8B030D-6E8A-4147-A177-3AD203B41FA5}">
                      <a16:colId xmlns:a16="http://schemas.microsoft.com/office/drawing/2014/main" val="20002"/>
                    </a:ext>
                  </a:extLst>
                </a:gridCol>
                <a:gridCol w="896357">
                  <a:extLst>
                    <a:ext uri="{9D8B030D-6E8A-4147-A177-3AD203B41FA5}">
                      <a16:colId xmlns:a16="http://schemas.microsoft.com/office/drawing/2014/main" val="20003"/>
                    </a:ext>
                  </a:extLst>
                </a:gridCol>
              </a:tblGrid>
              <a:tr h="303548">
                <a:tc>
                  <a:txBody>
                    <a:bodyPr/>
                    <a:lstStyle/>
                    <a:p>
                      <a:pPr algn="just" fontAlgn="ctr"/>
                      <a:r>
                        <a:rPr lang="en-US" sz="1400" b="1" i="1" u="none" strike="noStrike">
                          <a:solidFill>
                            <a:srgbClr val="000000"/>
                          </a:solidFill>
                          <a:effectLst/>
                          <a:latin typeface="Calibri"/>
                        </a:rPr>
                        <a:t>Lecture</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2">
                  <a:txBody>
                    <a:bodyPr/>
                    <a:lstStyle/>
                    <a:p>
                      <a:pPr algn="just" fontAlgn="ctr"/>
                      <a:r>
                        <a:rPr lang="en-US" sz="1200" b="1" i="1" u="none" strike="noStrike">
                          <a:solidFill>
                            <a:srgbClr val="000000"/>
                          </a:solidFill>
                          <a:effectLst/>
                          <a:latin typeface="Calibri"/>
                        </a:rPr>
                        <a:t>48 - 54 = 1 unit</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66"/>
                    </a:solidFill>
                  </a:tcPr>
                </a:tc>
                <a:tc hMerge="1">
                  <a:txBody>
                    <a:bodyPr/>
                    <a:lstStyle/>
                    <a:p>
                      <a:endParaRPr lang="en-US"/>
                    </a:p>
                  </a:txBody>
                  <a:tcPr/>
                </a:tc>
                <a:tc>
                  <a:txBody>
                    <a:bodyPr/>
                    <a:lstStyle/>
                    <a:p>
                      <a:pPr algn="just" fontAlgn="ctr"/>
                      <a:r>
                        <a:rPr lang="en-US" sz="1100" b="0" i="1" u="none" strike="noStrike">
                          <a:solidFill>
                            <a:srgbClr val="000000"/>
                          </a:solidFill>
                          <a:effectLst/>
                          <a:latin typeface="Calibri"/>
                        </a:rPr>
                        <a:t>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66"/>
                    </a:solidFill>
                  </a:tcPr>
                </a:tc>
                <a:extLst>
                  <a:ext uri="{0D108BD9-81ED-4DB2-BD59-A6C34878D82A}">
                    <a16:rowId xmlns:a16="http://schemas.microsoft.com/office/drawing/2014/main" val="10000"/>
                  </a:ext>
                </a:extLst>
              </a:tr>
              <a:tr h="2074246">
                <a:tc>
                  <a:txBody>
                    <a:bodyPr/>
                    <a:lstStyle/>
                    <a:p>
                      <a:pPr algn="ctr" fontAlgn="ctr"/>
                      <a:r>
                        <a:rPr lang="en-US" sz="1200" b="1" i="0" u="none" strike="noStrike" dirty="0">
                          <a:solidFill>
                            <a:srgbClr val="000000"/>
                          </a:solidFill>
                          <a:effectLst/>
                          <a:latin typeface="Calibri"/>
                        </a:rPr>
                        <a:t>Units</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just" fontAlgn="b"/>
                      <a:r>
                        <a:rPr lang="en-US" sz="1200" b="1" i="0" u="none" strike="noStrike" dirty="0">
                          <a:solidFill>
                            <a:srgbClr val="000000"/>
                          </a:solidFill>
                          <a:effectLst/>
                          <a:latin typeface="Calibri"/>
                        </a:rPr>
                        <a:t>Contact Hours</a:t>
                      </a:r>
                    </a:p>
                  </a:txBody>
                  <a:tcPr marL="12700" marR="12700" marT="1270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just" fontAlgn="b"/>
                      <a:r>
                        <a:rPr lang="en-US" sz="1200" b="1" i="0" u="none" strike="noStrike" dirty="0">
                          <a:solidFill>
                            <a:srgbClr val="000000"/>
                          </a:solidFill>
                          <a:effectLst/>
                          <a:latin typeface="Calibri"/>
                        </a:rPr>
                        <a:t>Homework Hours</a:t>
                      </a:r>
                    </a:p>
                  </a:txBody>
                  <a:tcPr marL="12700" marR="12700" marT="1270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just" fontAlgn="b"/>
                      <a:r>
                        <a:rPr lang="en-US" sz="1200" b="1" i="0" u="none" strike="noStrike" dirty="0">
                          <a:solidFill>
                            <a:srgbClr val="000000"/>
                          </a:solidFill>
                          <a:effectLst/>
                          <a:latin typeface="Calibri"/>
                        </a:rPr>
                        <a:t>Total Student Learning Hours</a:t>
                      </a:r>
                    </a:p>
                  </a:txBody>
                  <a:tcPr marL="12700" marR="12700" marT="1270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extLst>
                  <a:ext uri="{0D108BD9-81ED-4DB2-BD59-A6C34878D82A}">
                    <a16:rowId xmlns:a16="http://schemas.microsoft.com/office/drawing/2014/main" val="10001"/>
                  </a:ext>
                </a:extLst>
              </a:tr>
              <a:tr h="337275">
                <a:tc>
                  <a:txBody>
                    <a:bodyPr/>
                    <a:lstStyle/>
                    <a:p>
                      <a:pPr algn="ctr" fontAlgn="ctr"/>
                      <a:r>
                        <a:rPr lang="en-US" sz="1200" b="1" i="0" u="none" strike="noStrike">
                          <a:solidFill>
                            <a:srgbClr val="000000"/>
                          </a:solidFill>
                          <a:effectLst/>
                          <a:latin typeface="Calibri"/>
                        </a:rPr>
                        <a:t>0.50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a:rPr>
                        <a:t>8-9</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Calibri"/>
                        </a:rPr>
                        <a:t>16-18</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a:rPr>
                        <a:t>24-27</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37275">
                <a:tc>
                  <a:txBody>
                    <a:bodyPr/>
                    <a:lstStyle/>
                    <a:p>
                      <a:pPr algn="ctr" fontAlgn="ctr"/>
                      <a:r>
                        <a:rPr lang="en-US" sz="1200" b="1" i="0" u="none" strike="noStrike">
                          <a:solidFill>
                            <a:srgbClr val="000000"/>
                          </a:solidFill>
                          <a:effectLst/>
                          <a:latin typeface="Calibri"/>
                        </a:rPr>
                        <a:t>1.00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ctr"/>
                      <a:r>
                        <a:rPr lang="en-US" sz="1200" b="0" i="0" u="none" strike="noStrike">
                          <a:solidFill>
                            <a:srgbClr val="000000"/>
                          </a:solidFill>
                          <a:effectLst/>
                          <a:latin typeface="Calibri"/>
                        </a:rPr>
                        <a:t>16-18</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ctr"/>
                      <a:r>
                        <a:rPr lang="en-US" sz="1200" b="0" i="1" u="none" strike="noStrike">
                          <a:solidFill>
                            <a:srgbClr val="000000"/>
                          </a:solidFill>
                          <a:effectLst/>
                          <a:latin typeface="Calibri"/>
                        </a:rPr>
                        <a:t>32-36</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ctr"/>
                      <a:r>
                        <a:rPr lang="en-US" sz="1200" b="0" i="0" u="none" strike="noStrike">
                          <a:solidFill>
                            <a:srgbClr val="000000"/>
                          </a:solidFill>
                          <a:effectLst/>
                          <a:latin typeface="Calibri"/>
                        </a:rPr>
                        <a:t>48-54</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extLst>
                  <a:ext uri="{0D108BD9-81ED-4DB2-BD59-A6C34878D82A}">
                    <a16:rowId xmlns:a16="http://schemas.microsoft.com/office/drawing/2014/main" val="10003"/>
                  </a:ext>
                </a:extLst>
              </a:tr>
              <a:tr h="337275">
                <a:tc>
                  <a:txBody>
                    <a:bodyPr/>
                    <a:lstStyle/>
                    <a:p>
                      <a:pPr algn="ctr" fontAlgn="ctr"/>
                      <a:r>
                        <a:rPr lang="en-US" sz="1200" b="1" i="0" u="none" strike="noStrike">
                          <a:solidFill>
                            <a:srgbClr val="000000"/>
                          </a:solidFill>
                          <a:effectLst/>
                          <a:latin typeface="Calibri"/>
                        </a:rPr>
                        <a:t>1.50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a:rPr>
                        <a:t>24-27</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Calibri"/>
                        </a:rPr>
                        <a:t>48-54</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a:rPr>
                        <a:t>72-81</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37275">
                <a:tc>
                  <a:txBody>
                    <a:bodyPr/>
                    <a:lstStyle/>
                    <a:p>
                      <a:pPr algn="ctr" fontAlgn="ctr"/>
                      <a:r>
                        <a:rPr lang="en-US" sz="1200" b="1" i="0" u="none" strike="noStrike">
                          <a:solidFill>
                            <a:srgbClr val="000000"/>
                          </a:solidFill>
                          <a:effectLst/>
                          <a:latin typeface="Calibri"/>
                        </a:rPr>
                        <a:t>2.00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ctr"/>
                      <a:r>
                        <a:rPr lang="en-US" sz="1200" b="0" i="0" u="none" strike="noStrike">
                          <a:solidFill>
                            <a:srgbClr val="000000"/>
                          </a:solidFill>
                          <a:effectLst/>
                          <a:latin typeface="Calibri"/>
                        </a:rPr>
                        <a:t>32-36</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ctr"/>
                      <a:r>
                        <a:rPr lang="en-US" sz="1200" b="0" i="1" u="none" strike="noStrike">
                          <a:solidFill>
                            <a:srgbClr val="000000"/>
                          </a:solidFill>
                          <a:effectLst/>
                          <a:latin typeface="Calibri"/>
                        </a:rPr>
                        <a:t>64-72</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ctr"/>
                      <a:r>
                        <a:rPr lang="en-US" sz="1200" b="0" i="0" u="none" strike="noStrike">
                          <a:solidFill>
                            <a:srgbClr val="000000"/>
                          </a:solidFill>
                          <a:effectLst/>
                          <a:latin typeface="Calibri"/>
                        </a:rPr>
                        <a:t>96-108</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extLst>
                  <a:ext uri="{0D108BD9-81ED-4DB2-BD59-A6C34878D82A}">
                    <a16:rowId xmlns:a16="http://schemas.microsoft.com/office/drawing/2014/main" val="10005"/>
                  </a:ext>
                </a:extLst>
              </a:tr>
              <a:tr h="337275">
                <a:tc>
                  <a:txBody>
                    <a:bodyPr/>
                    <a:lstStyle/>
                    <a:p>
                      <a:pPr algn="ctr" fontAlgn="ctr"/>
                      <a:r>
                        <a:rPr lang="en-US" sz="1200" b="1" i="0" u="none" strike="noStrike">
                          <a:solidFill>
                            <a:srgbClr val="000000"/>
                          </a:solidFill>
                          <a:effectLst/>
                          <a:latin typeface="Calibri"/>
                        </a:rPr>
                        <a:t>2.50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a:rPr>
                        <a:t>40-45</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Calibri"/>
                        </a:rPr>
                        <a:t>80-90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a:rPr>
                        <a:t>120-135</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37275">
                <a:tc>
                  <a:txBody>
                    <a:bodyPr/>
                    <a:lstStyle/>
                    <a:p>
                      <a:pPr algn="ctr" fontAlgn="ctr"/>
                      <a:r>
                        <a:rPr lang="en-US" sz="1200" b="1" i="0" u="none" strike="noStrike">
                          <a:solidFill>
                            <a:srgbClr val="000000"/>
                          </a:solidFill>
                          <a:effectLst/>
                          <a:latin typeface="Calibri"/>
                        </a:rPr>
                        <a:t>3.00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ctr"/>
                      <a:r>
                        <a:rPr lang="en-US" sz="1200" b="0" i="0" u="none" strike="noStrike" dirty="0">
                          <a:solidFill>
                            <a:srgbClr val="000000"/>
                          </a:solidFill>
                          <a:effectLst/>
                          <a:latin typeface="Calibri"/>
                        </a:rPr>
                        <a:t>48-54</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ctr"/>
                      <a:r>
                        <a:rPr lang="en-US" sz="1200" b="0" i="1" u="none" strike="noStrike" dirty="0">
                          <a:solidFill>
                            <a:srgbClr val="000000"/>
                          </a:solidFill>
                          <a:effectLst/>
                          <a:latin typeface="Calibri"/>
                        </a:rPr>
                        <a:t>96-108</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ctr"/>
                      <a:r>
                        <a:rPr lang="en-US" sz="1200" b="0" i="0" u="none" strike="noStrike" dirty="0">
                          <a:solidFill>
                            <a:srgbClr val="000000"/>
                          </a:solidFill>
                          <a:effectLst/>
                          <a:latin typeface="Calibri"/>
                        </a:rPr>
                        <a:t>144-162</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6152149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Credit Hour Regulations</a:t>
            </a:r>
            <a:endParaRPr lang="en-US" dirty="0"/>
          </a:p>
        </p:txBody>
      </p:sp>
      <p:sp>
        <p:nvSpPr>
          <p:cNvPr id="3" name="Content Placeholder 2"/>
          <p:cNvSpPr>
            <a:spLocks noGrp="1"/>
          </p:cNvSpPr>
          <p:nvPr>
            <p:ph idx="1"/>
          </p:nvPr>
        </p:nvSpPr>
        <p:spPr/>
        <p:txBody>
          <a:bodyPr>
            <a:normAutofit fontScale="92500" lnSpcReduction="10000"/>
          </a:bodyPr>
          <a:lstStyle/>
          <a:p>
            <a:r>
              <a:rPr lang="en-US" sz="2000" b="1" dirty="0" smtClean="0"/>
              <a:t>COR Requirements</a:t>
            </a:r>
            <a:r>
              <a:rPr lang="en-US" sz="2000" dirty="0" smtClean="0"/>
              <a:t>: </a:t>
            </a:r>
            <a:r>
              <a:rPr lang="en-US" sz="2000" dirty="0" smtClean="0"/>
              <a:t>Title </a:t>
            </a:r>
            <a:r>
              <a:rPr lang="en-US" sz="2000" dirty="0" smtClean="0"/>
              <a:t>5 §§55002(a)(2)(B) and (b)(2)(B)</a:t>
            </a:r>
          </a:p>
          <a:p>
            <a:pPr marL="0" indent="0">
              <a:buNone/>
            </a:pPr>
            <a:endParaRPr lang="en-US" sz="1300" dirty="0" smtClean="0"/>
          </a:p>
          <a:p>
            <a:r>
              <a:rPr lang="en-US" sz="2000" b="1" dirty="0" smtClean="0"/>
              <a:t>Credit Hour Definition and Policy: </a:t>
            </a:r>
            <a:r>
              <a:rPr lang="en-US" sz="2000" dirty="0" smtClean="0"/>
              <a:t>Title </a:t>
            </a:r>
            <a:r>
              <a:rPr lang="en-US" sz="2000" dirty="0" smtClean="0"/>
              <a:t>5 §55002.5</a:t>
            </a:r>
          </a:p>
          <a:p>
            <a:pPr marL="0" indent="0">
              <a:buNone/>
            </a:pPr>
            <a:endParaRPr lang="en-US" sz="1300" dirty="0" smtClean="0"/>
          </a:p>
          <a:p>
            <a:r>
              <a:rPr lang="en-US" sz="2000" b="1" dirty="0" smtClean="0"/>
              <a:t>Work Experience: </a:t>
            </a:r>
            <a:r>
              <a:rPr lang="en-US" sz="2000" dirty="0" smtClean="0"/>
              <a:t>Title </a:t>
            </a:r>
            <a:r>
              <a:rPr lang="en-US" sz="2000" dirty="0" smtClean="0"/>
              <a:t>5 §55256.5</a:t>
            </a:r>
          </a:p>
          <a:p>
            <a:pPr marL="0" indent="0">
              <a:buNone/>
            </a:pPr>
            <a:endParaRPr lang="en-US" sz="1300" dirty="0" smtClean="0"/>
          </a:p>
          <a:p>
            <a:r>
              <a:rPr lang="en-US" sz="2000" b="1" dirty="0" smtClean="0"/>
              <a:t>Open Entry / Open Exit: </a:t>
            </a:r>
            <a:r>
              <a:rPr lang="en-US" sz="2000" dirty="0" smtClean="0"/>
              <a:t>Title </a:t>
            </a:r>
            <a:r>
              <a:rPr lang="en-US" sz="2000" dirty="0" smtClean="0"/>
              <a:t>5 §558164</a:t>
            </a:r>
          </a:p>
          <a:p>
            <a:pPr marL="0" indent="0">
              <a:buNone/>
            </a:pPr>
            <a:endParaRPr lang="en-US" sz="1300" dirty="0" smtClean="0"/>
          </a:p>
          <a:p>
            <a:r>
              <a:rPr lang="en-US" sz="2000" b="1" dirty="0" smtClean="0"/>
              <a:t>Nursing Programs: </a:t>
            </a:r>
            <a:r>
              <a:rPr lang="en-US" sz="2000" dirty="0" smtClean="0"/>
              <a:t>Title </a:t>
            </a:r>
            <a:r>
              <a:rPr lang="en-US" sz="2000" dirty="0" smtClean="0"/>
              <a:t>16 §1426</a:t>
            </a:r>
          </a:p>
          <a:p>
            <a:pPr marL="0" indent="0">
              <a:buNone/>
            </a:pPr>
            <a:endParaRPr lang="en-US" sz="1300" dirty="0" smtClean="0"/>
          </a:p>
          <a:p>
            <a:r>
              <a:rPr lang="en-US" sz="2000" b="1" dirty="0" smtClean="0"/>
              <a:t>Independent Study</a:t>
            </a:r>
            <a:r>
              <a:rPr lang="en-US" sz="2000" dirty="0" smtClean="0"/>
              <a:t>: </a:t>
            </a:r>
            <a:r>
              <a:rPr lang="en-US" sz="2000" dirty="0" smtClean="0"/>
              <a:t>Title </a:t>
            </a:r>
            <a:r>
              <a:rPr lang="en-US" sz="2000" dirty="0" smtClean="0"/>
              <a:t>5 §55232</a:t>
            </a:r>
          </a:p>
          <a:p>
            <a:pPr marL="0" indent="0">
              <a:buNone/>
            </a:pPr>
            <a:endParaRPr lang="en-US" sz="1300" dirty="0" smtClean="0"/>
          </a:p>
          <a:p>
            <a:r>
              <a:rPr lang="en-US" sz="2000" b="1" dirty="0" smtClean="0"/>
              <a:t>Accreditation Standards: </a:t>
            </a:r>
            <a:r>
              <a:rPr lang="en-US" sz="2000" dirty="0" smtClean="0"/>
              <a:t>2014, ER 10, Standards II.A</a:t>
            </a:r>
            <a:r>
              <a:rPr lang="en-US" sz="2000" dirty="0"/>
              <a:t>.</a:t>
            </a:r>
            <a:r>
              <a:rPr lang="en-US" sz="2000" dirty="0" smtClean="0"/>
              <a:t>9 and</a:t>
            </a:r>
            <a:r>
              <a:rPr lang="en-US" sz="2000" dirty="0"/>
              <a:t> </a:t>
            </a:r>
            <a:r>
              <a:rPr lang="en-US" sz="2000" dirty="0" smtClean="0"/>
              <a:t>II.A</a:t>
            </a:r>
            <a:r>
              <a:rPr lang="en-US" sz="2000" dirty="0"/>
              <a:t>.10</a:t>
            </a:r>
          </a:p>
          <a:p>
            <a:pPr marL="0" indent="0">
              <a:buNone/>
            </a:pPr>
            <a:endParaRPr lang="en-US" sz="1300" dirty="0" smtClean="0"/>
          </a:p>
          <a:p>
            <a:r>
              <a:rPr lang="en-US" sz="2000" b="1" dirty="0" smtClean="0"/>
              <a:t>Federal Regulations</a:t>
            </a:r>
          </a:p>
          <a:p>
            <a:pPr lvl="1"/>
            <a:r>
              <a:rPr lang="en-US" sz="1600" dirty="0" smtClean="0"/>
              <a:t>34 CFR 600.2</a:t>
            </a:r>
          </a:p>
          <a:p>
            <a:pPr lvl="1"/>
            <a:r>
              <a:rPr lang="en-US" sz="1600" dirty="0" smtClean="0"/>
              <a:t>34 CFR 668.8</a:t>
            </a:r>
          </a:p>
          <a:p>
            <a:endParaRPr lang="en-US" sz="2000" b="1" dirty="0"/>
          </a:p>
          <a:p>
            <a:endParaRPr lang="en-US" dirty="0"/>
          </a:p>
        </p:txBody>
      </p:sp>
    </p:spTree>
    <p:extLst>
      <p:ext uri="{BB962C8B-B14F-4D97-AF65-F5344CB8AC3E}">
        <p14:creationId xmlns:p14="http://schemas.microsoft.com/office/powerpoint/2010/main" val="9726635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lstStyle/>
          <a:p>
            <a:r>
              <a:rPr lang="en-US" sz="1800" dirty="0" smtClean="0"/>
              <a:t>Westlaw website with text of </a:t>
            </a:r>
            <a:r>
              <a:rPr lang="en-US" sz="1800" dirty="0" smtClean="0"/>
              <a:t>Title </a:t>
            </a:r>
            <a:r>
              <a:rPr lang="en-US" sz="1800" dirty="0" smtClean="0"/>
              <a:t>5 §55002.5:</a:t>
            </a:r>
          </a:p>
          <a:p>
            <a:pPr marL="0" indent="0">
              <a:buNone/>
            </a:pPr>
            <a:r>
              <a:rPr lang="en-US" sz="1200" dirty="0">
                <a:hlinkClick r:id="rId2"/>
              </a:rPr>
              <a:t>https://govt.westlaw.com/calregs/Document/IA9719B60D48411DEBC02831C6D6C108E?viewType=FullText&amp;originationContext=documenttoc&amp;transitionType=CategoryPageItem&amp;contextData=(sc.Default</a:t>
            </a:r>
            <a:r>
              <a:rPr lang="en-US" sz="1200" dirty="0" smtClean="0"/>
              <a:t>)</a:t>
            </a:r>
          </a:p>
          <a:p>
            <a:pPr marL="0" indent="0">
              <a:buNone/>
            </a:pPr>
            <a:endParaRPr lang="en-US" sz="1200" dirty="0" smtClean="0"/>
          </a:p>
          <a:p>
            <a:r>
              <a:rPr lang="en-US" sz="1800" dirty="0" smtClean="0"/>
              <a:t>Program and Course Approval Handbook, 6</a:t>
            </a:r>
            <a:r>
              <a:rPr lang="en-US" sz="1800" baseline="30000" dirty="0" smtClean="0"/>
              <a:t>th</a:t>
            </a:r>
            <a:r>
              <a:rPr lang="en-US" sz="1800" dirty="0" smtClean="0"/>
              <a:t> Ed.</a:t>
            </a:r>
          </a:p>
          <a:p>
            <a:pPr marL="0" indent="0">
              <a:buNone/>
            </a:pPr>
            <a:r>
              <a:rPr lang="en-US" sz="1200" dirty="0">
                <a:hlinkClick r:id="rId3"/>
              </a:rPr>
              <a:t>http://extranet.cccco.edu/Divisions/AcademicAffairs/</a:t>
            </a:r>
            <a:r>
              <a:rPr lang="en-US" sz="1200" dirty="0" smtClean="0">
                <a:hlinkClick r:id="rId3"/>
              </a:rPr>
              <a:t>CurriculumandInstructionUnit.aspx</a:t>
            </a:r>
            <a:endParaRPr lang="en-US" sz="1200" dirty="0" smtClean="0"/>
          </a:p>
          <a:p>
            <a:pPr marL="0" indent="0">
              <a:buNone/>
            </a:pPr>
            <a:endParaRPr lang="en-US" sz="1200" b="1" dirty="0" smtClean="0"/>
          </a:p>
          <a:p>
            <a:r>
              <a:rPr lang="en-US" sz="1800" dirty="0" smtClean="0"/>
              <a:t>Text of federal regulations:</a:t>
            </a:r>
          </a:p>
          <a:p>
            <a:pPr marL="0" indent="0">
              <a:buNone/>
            </a:pPr>
            <a:r>
              <a:rPr lang="en-US" sz="1200" dirty="0">
                <a:hlinkClick r:id="rId4"/>
              </a:rPr>
              <a:t>https://www.ecfr.gov/cgi-bin/text-idx?rgn=div8&amp;node=34:</a:t>
            </a:r>
            <a:r>
              <a:rPr lang="en-US" sz="1200" dirty="0" smtClean="0">
                <a:hlinkClick r:id="rId4"/>
              </a:rPr>
              <a:t>3.1.3.1.1.1.23.2</a:t>
            </a:r>
            <a:endParaRPr lang="en-US" sz="1200" dirty="0" smtClean="0"/>
          </a:p>
          <a:p>
            <a:pPr marL="0" indent="0">
              <a:buNone/>
            </a:pPr>
            <a:endParaRPr lang="en-US" sz="1200" dirty="0"/>
          </a:p>
          <a:p>
            <a:r>
              <a:rPr lang="en-US" sz="1800" dirty="0" smtClean="0"/>
              <a:t>US Department of Education Q&amp;A on credit hour</a:t>
            </a:r>
          </a:p>
          <a:p>
            <a:pPr marL="0" indent="0">
              <a:buNone/>
            </a:pPr>
            <a:r>
              <a:rPr lang="en-US" sz="1200" dirty="0">
                <a:hlinkClick r:id="rId5"/>
              </a:rPr>
              <a:t>https://www2.ed.gov/policy/highered/reg/hearulemaking/2009/</a:t>
            </a:r>
            <a:r>
              <a:rPr lang="en-US" sz="1200" dirty="0" smtClean="0">
                <a:hlinkClick r:id="rId5"/>
              </a:rPr>
              <a:t>credit.html</a:t>
            </a:r>
            <a:endParaRPr lang="en-US" sz="1200" dirty="0" smtClean="0"/>
          </a:p>
          <a:p>
            <a:pPr marL="0" indent="0">
              <a:buNone/>
            </a:pPr>
            <a:endParaRPr lang="en-US" sz="1200" dirty="0" smtClean="0"/>
          </a:p>
          <a:p>
            <a:endParaRPr lang="en-US" sz="1800" dirty="0"/>
          </a:p>
        </p:txBody>
      </p:sp>
    </p:spTree>
    <p:extLst>
      <p:ext uri="{BB962C8B-B14F-4D97-AF65-F5344CB8AC3E}">
        <p14:creationId xmlns:p14="http://schemas.microsoft.com/office/powerpoint/2010/main" val="17560736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a:t>
            </a:r>
            <a:r>
              <a:rPr lang="en-US" dirty="0" smtClean="0"/>
              <a:t>.  Revised Title 5 regulations</a:t>
            </a:r>
            <a:endParaRPr lang="en-US" dirty="0"/>
          </a:p>
        </p:txBody>
      </p:sp>
    </p:spTree>
    <p:extLst>
      <p:ext uri="{BB962C8B-B14F-4D97-AF65-F5344CB8AC3E}">
        <p14:creationId xmlns:p14="http://schemas.microsoft.com/office/powerpoint/2010/main" val="42644599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a:t>
            </a:r>
            <a:r>
              <a:rPr lang="en-US" dirty="0" smtClean="0"/>
              <a:t>Title </a:t>
            </a:r>
            <a:r>
              <a:rPr lang="en-US" dirty="0" smtClean="0"/>
              <a:t>5 Standards for Credit Hour</a:t>
            </a:r>
            <a:endParaRPr lang="en-US" dirty="0"/>
          </a:p>
        </p:txBody>
      </p:sp>
      <p:sp>
        <p:nvSpPr>
          <p:cNvPr id="3" name="Content Placeholder 2"/>
          <p:cNvSpPr>
            <a:spLocks noGrp="1"/>
          </p:cNvSpPr>
          <p:nvPr>
            <p:ph idx="1"/>
          </p:nvPr>
        </p:nvSpPr>
        <p:spPr/>
        <p:txBody>
          <a:bodyPr/>
          <a:lstStyle/>
          <a:p>
            <a:pPr marL="0" indent="0">
              <a:buNone/>
            </a:pPr>
            <a:r>
              <a:rPr lang="en-US" b="1" dirty="0"/>
              <a:t>California Code of Regulations, </a:t>
            </a:r>
            <a:r>
              <a:rPr lang="en-US" b="1" dirty="0" smtClean="0"/>
              <a:t>Title </a:t>
            </a:r>
            <a:r>
              <a:rPr lang="en-US" b="1" dirty="0"/>
              <a:t>5 §</a:t>
            </a:r>
            <a:r>
              <a:rPr lang="en-US" b="1" dirty="0" smtClean="0"/>
              <a:t>55002.5(a)</a:t>
            </a:r>
          </a:p>
          <a:p>
            <a:pPr marL="0" indent="0">
              <a:buNone/>
            </a:pPr>
            <a:endParaRPr lang="en-US" b="1" dirty="0"/>
          </a:p>
          <a:p>
            <a:pPr marL="0" indent="0">
              <a:buNone/>
            </a:pPr>
            <a:r>
              <a:rPr lang="en-US" dirty="0" smtClean="0"/>
              <a:t>“(</a:t>
            </a:r>
            <a:r>
              <a:rPr lang="en-US" dirty="0"/>
              <a:t>a) One credit hour of community college work (one unit of credit) shall require a minimum of 48 semester hours of total student work or 33 quarter hours of total student work which may include inside and/or outside-of-class hours</a:t>
            </a:r>
            <a:r>
              <a:rPr lang="en-US" dirty="0" smtClean="0"/>
              <a:t>.”</a:t>
            </a:r>
          </a:p>
          <a:p>
            <a:pPr marL="0" indent="0">
              <a:buNone/>
            </a:pPr>
            <a:endParaRPr lang="en-US" dirty="0"/>
          </a:p>
          <a:p>
            <a:pPr marL="0" indent="0">
              <a:buNone/>
            </a:pPr>
            <a:r>
              <a:rPr lang="en-US" b="1" dirty="0" smtClean="0"/>
              <a:t>Primary Change: </a:t>
            </a:r>
            <a:r>
              <a:rPr lang="en-US" i="1" dirty="0" smtClean="0"/>
              <a:t>removed reference to lecture and lab, replaced with “total student work” and “outside-of-class hours.”</a:t>
            </a:r>
            <a:endParaRPr lang="en-US" b="1" i="1" dirty="0"/>
          </a:p>
          <a:p>
            <a:pPr marL="0" indent="0">
              <a:buNone/>
            </a:pPr>
            <a:endParaRPr lang="en-US" dirty="0"/>
          </a:p>
        </p:txBody>
      </p:sp>
    </p:spTree>
    <p:extLst>
      <p:ext uri="{BB962C8B-B14F-4D97-AF65-F5344CB8AC3E}">
        <p14:creationId xmlns:p14="http://schemas.microsoft.com/office/powerpoint/2010/main" val="32600085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a:t>
            </a:r>
            <a:r>
              <a:rPr lang="en-US" dirty="0" smtClean="0"/>
              <a:t>Title </a:t>
            </a:r>
            <a:r>
              <a:rPr lang="en-US" dirty="0"/>
              <a:t>5 Standards for Credit Hour</a:t>
            </a:r>
          </a:p>
        </p:txBody>
      </p:sp>
      <p:sp>
        <p:nvSpPr>
          <p:cNvPr id="3" name="Content Placeholder 2"/>
          <p:cNvSpPr>
            <a:spLocks noGrp="1"/>
          </p:cNvSpPr>
          <p:nvPr>
            <p:ph idx="1"/>
          </p:nvPr>
        </p:nvSpPr>
        <p:spPr/>
        <p:txBody>
          <a:bodyPr/>
          <a:lstStyle/>
          <a:p>
            <a:pPr marL="0" indent="0">
              <a:buNone/>
            </a:pPr>
            <a:r>
              <a:rPr lang="en-US" b="1" dirty="0"/>
              <a:t>California Code of Regulations, </a:t>
            </a:r>
            <a:r>
              <a:rPr lang="en-US" b="1" dirty="0" smtClean="0"/>
              <a:t>Title </a:t>
            </a:r>
            <a:r>
              <a:rPr lang="en-US" b="1" dirty="0"/>
              <a:t>5 §</a:t>
            </a:r>
            <a:r>
              <a:rPr lang="en-US" b="1" dirty="0" smtClean="0"/>
              <a:t>55002.5</a:t>
            </a:r>
            <a:endParaRPr lang="en-US" b="1" dirty="0"/>
          </a:p>
          <a:p>
            <a:pPr marL="0" indent="0">
              <a:buNone/>
            </a:pPr>
            <a:endParaRPr lang="en-US" dirty="0" smtClean="0"/>
          </a:p>
          <a:p>
            <a:pPr marL="0" indent="0">
              <a:buNone/>
            </a:pPr>
            <a:r>
              <a:rPr lang="en-US" dirty="0" smtClean="0"/>
              <a:t>(</a:t>
            </a:r>
            <a:r>
              <a:rPr lang="en-US" dirty="0"/>
              <a:t>b) A course requiring 96 hours or more of total student work at colleges operating on the semester system or 66 hours or more of total student work at colleges operating on the quarter system shall provide at least 2 units of credit. </a:t>
            </a:r>
          </a:p>
          <a:p>
            <a:pPr marL="0" indent="0">
              <a:buNone/>
            </a:pPr>
            <a:endParaRPr lang="en-US" b="1" dirty="0" smtClean="0"/>
          </a:p>
          <a:p>
            <a:pPr marL="0" indent="0">
              <a:buNone/>
            </a:pPr>
            <a:r>
              <a:rPr lang="en-US" b="1" dirty="0" smtClean="0"/>
              <a:t>Primary Change: </a:t>
            </a:r>
            <a:r>
              <a:rPr lang="en-US" i="1" dirty="0" smtClean="0"/>
              <a:t>Replace lecture, lab, etc. with “</a:t>
            </a:r>
            <a:r>
              <a:rPr lang="en-US" i="1" dirty="0"/>
              <a:t>t</a:t>
            </a:r>
            <a:r>
              <a:rPr lang="en-US" i="1" dirty="0" smtClean="0"/>
              <a:t>otal </a:t>
            </a:r>
            <a:r>
              <a:rPr lang="en-US" i="1" dirty="0"/>
              <a:t>s</a:t>
            </a:r>
            <a:r>
              <a:rPr lang="en-US" i="1" dirty="0" smtClean="0"/>
              <a:t>tudent work.”</a:t>
            </a:r>
            <a:endParaRPr lang="en-US" b="1" dirty="0"/>
          </a:p>
        </p:txBody>
      </p:sp>
    </p:spTree>
    <p:extLst>
      <p:ext uri="{BB962C8B-B14F-4D97-AF65-F5344CB8AC3E}">
        <p14:creationId xmlns:p14="http://schemas.microsoft.com/office/powerpoint/2010/main" val="18116709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a:t>
            </a:r>
            <a:r>
              <a:rPr lang="en-US" dirty="0" smtClean="0"/>
              <a:t>Title </a:t>
            </a:r>
            <a:r>
              <a:rPr lang="en-US" dirty="0"/>
              <a:t>5 Standards for Credit Hour</a:t>
            </a:r>
          </a:p>
        </p:txBody>
      </p:sp>
      <p:sp>
        <p:nvSpPr>
          <p:cNvPr id="3" name="Content Placeholder 2"/>
          <p:cNvSpPr>
            <a:spLocks noGrp="1"/>
          </p:cNvSpPr>
          <p:nvPr>
            <p:ph idx="1"/>
          </p:nvPr>
        </p:nvSpPr>
        <p:spPr/>
        <p:txBody>
          <a:bodyPr/>
          <a:lstStyle/>
          <a:p>
            <a:pPr marL="0" indent="0">
              <a:buNone/>
            </a:pPr>
            <a:r>
              <a:rPr lang="en-US" b="1" dirty="0"/>
              <a:t>California Code of Regulations, </a:t>
            </a:r>
            <a:r>
              <a:rPr lang="en-US" b="1" dirty="0" smtClean="0"/>
              <a:t>Title </a:t>
            </a:r>
            <a:r>
              <a:rPr lang="en-US" b="1" dirty="0"/>
              <a:t>5 §55002.5</a:t>
            </a:r>
          </a:p>
          <a:p>
            <a:pPr marL="0" indent="0">
              <a:buNone/>
            </a:pPr>
            <a:endParaRPr lang="en-US" dirty="0" smtClean="0"/>
          </a:p>
          <a:p>
            <a:pPr marL="0" indent="0">
              <a:buNone/>
            </a:pPr>
            <a:r>
              <a:rPr lang="en-US" dirty="0"/>
              <a:t>(c) Cooperative work experience courses defined in section 55252 shall adhere to the formula for credit hour calculations identified in section 55256.5. </a:t>
            </a:r>
          </a:p>
          <a:p>
            <a:pPr marL="0" indent="0">
              <a:buNone/>
            </a:pPr>
            <a:endParaRPr lang="en-US" dirty="0" smtClean="0"/>
          </a:p>
          <a:p>
            <a:pPr marL="0" indent="0">
              <a:buNone/>
            </a:pPr>
            <a:r>
              <a:rPr lang="en-US" b="1" dirty="0" smtClean="0"/>
              <a:t>Primary Change: </a:t>
            </a:r>
            <a:r>
              <a:rPr lang="en-US" i="1" dirty="0" smtClean="0"/>
              <a:t>Cooperative work experience was not included in this section in previous version. </a:t>
            </a:r>
            <a:endParaRPr lang="en-US" b="1" dirty="0"/>
          </a:p>
        </p:txBody>
      </p:sp>
    </p:spTree>
    <p:extLst>
      <p:ext uri="{BB962C8B-B14F-4D97-AF65-F5344CB8AC3E}">
        <p14:creationId xmlns:p14="http://schemas.microsoft.com/office/powerpoint/2010/main" val="4056786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a:t>
            </a:r>
            <a:r>
              <a:rPr lang="en-US" dirty="0" smtClean="0"/>
              <a:t>Title </a:t>
            </a:r>
            <a:r>
              <a:rPr lang="en-US" dirty="0"/>
              <a:t>5 Standards for Credit Hour</a:t>
            </a:r>
          </a:p>
        </p:txBody>
      </p:sp>
      <p:sp>
        <p:nvSpPr>
          <p:cNvPr id="3" name="Content Placeholder 2"/>
          <p:cNvSpPr>
            <a:spLocks noGrp="1"/>
          </p:cNvSpPr>
          <p:nvPr>
            <p:ph idx="1"/>
          </p:nvPr>
        </p:nvSpPr>
        <p:spPr/>
        <p:txBody>
          <a:bodyPr/>
          <a:lstStyle/>
          <a:p>
            <a:pPr marL="0" indent="0">
              <a:buNone/>
            </a:pPr>
            <a:r>
              <a:rPr lang="en-US" b="1" dirty="0"/>
              <a:t>California Code of Regulations, </a:t>
            </a:r>
            <a:r>
              <a:rPr lang="en-US" b="1" dirty="0" smtClean="0"/>
              <a:t>Title </a:t>
            </a:r>
            <a:r>
              <a:rPr lang="en-US" b="1" dirty="0"/>
              <a:t>5 §55002.5</a:t>
            </a:r>
          </a:p>
          <a:p>
            <a:pPr marL="0" indent="0">
              <a:buNone/>
            </a:pPr>
            <a:endParaRPr lang="en-US" dirty="0" smtClean="0"/>
          </a:p>
          <a:p>
            <a:pPr marL="0" indent="0">
              <a:buNone/>
            </a:pPr>
            <a:r>
              <a:rPr lang="en-US" dirty="0" smtClean="0"/>
              <a:t>(d) For </a:t>
            </a:r>
            <a:r>
              <a:rPr lang="en-US" dirty="0"/>
              <a:t>programs designated by the governing board as clock hour programs, units of credit shall be awarded in a manner consistent with the provisions of 34 Code of Federal Regulations part 600.2 </a:t>
            </a:r>
            <a:endParaRPr lang="en-US" dirty="0" smtClean="0"/>
          </a:p>
          <a:p>
            <a:pPr marL="0" indent="0">
              <a:buNone/>
            </a:pPr>
            <a:endParaRPr lang="en-US" dirty="0"/>
          </a:p>
          <a:p>
            <a:pPr marL="0" indent="0">
              <a:buNone/>
            </a:pPr>
            <a:r>
              <a:rPr lang="en-US" b="1" dirty="0" smtClean="0"/>
              <a:t>Primary Change: </a:t>
            </a:r>
            <a:r>
              <a:rPr lang="en-US" i="1" dirty="0" smtClean="0"/>
              <a:t>Standards for clock hour programs were not included in any previous version of this regulation.  Required for compliance with federal law and accreditation standards.   </a:t>
            </a:r>
            <a:endParaRPr lang="en-US" b="1" dirty="0"/>
          </a:p>
        </p:txBody>
      </p:sp>
    </p:spTree>
    <p:extLst>
      <p:ext uri="{BB962C8B-B14F-4D97-AF65-F5344CB8AC3E}">
        <p14:creationId xmlns:p14="http://schemas.microsoft.com/office/powerpoint/2010/main" val="24773565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a:t>
            </a:r>
            <a:r>
              <a:rPr lang="en-US" dirty="0" smtClean="0"/>
              <a:t>Title </a:t>
            </a:r>
            <a:r>
              <a:rPr lang="en-US" dirty="0"/>
              <a:t>5 Standards for Credit Hour</a:t>
            </a:r>
          </a:p>
        </p:txBody>
      </p:sp>
      <p:sp>
        <p:nvSpPr>
          <p:cNvPr id="3" name="Content Placeholder 2"/>
          <p:cNvSpPr>
            <a:spLocks noGrp="1"/>
          </p:cNvSpPr>
          <p:nvPr>
            <p:ph idx="1"/>
          </p:nvPr>
        </p:nvSpPr>
        <p:spPr/>
        <p:txBody>
          <a:bodyPr/>
          <a:lstStyle/>
          <a:p>
            <a:pPr marL="0" indent="0">
              <a:buNone/>
            </a:pPr>
            <a:r>
              <a:rPr lang="en-US" b="1" dirty="0"/>
              <a:t>California Code of Regulations, </a:t>
            </a:r>
            <a:r>
              <a:rPr lang="en-US" b="1" dirty="0" smtClean="0"/>
              <a:t>Title </a:t>
            </a:r>
            <a:r>
              <a:rPr lang="en-US" b="1" dirty="0"/>
              <a:t>5 §55002.5</a:t>
            </a:r>
          </a:p>
          <a:p>
            <a:pPr marL="0" indent="0">
              <a:buNone/>
            </a:pPr>
            <a:endParaRPr lang="en-US" dirty="0" smtClean="0"/>
          </a:p>
          <a:p>
            <a:pPr marL="0" indent="0">
              <a:buNone/>
            </a:pPr>
            <a:r>
              <a:rPr lang="en-US" dirty="0"/>
              <a:t>(e) Credit hours for all courses may be awarded in increments of one unit or less. </a:t>
            </a:r>
          </a:p>
          <a:p>
            <a:pPr marL="0" indent="0">
              <a:buNone/>
            </a:pPr>
            <a:endParaRPr lang="en-US" dirty="0" smtClean="0"/>
          </a:p>
          <a:p>
            <a:pPr marL="0" indent="0">
              <a:buNone/>
            </a:pPr>
            <a:endParaRPr lang="en-US" dirty="0" smtClean="0"/>
          </a:p>
          <a:p>
            <a:pPr marL="0" indent="0">
              <a:buNone/>
            </a:pPr>
            <a:r>
              <a:rPr lang="en-US" b="1" dirty="0" smtClean="0"/>
              <a:t>Primary Change: </a:t>
            </a:r>
            <a:r>
              <a:rPr lang="en-US" i="1" dirty="0" smtClean="0"/>
              <a:t>Replaces prior language on incremental awards that required half-unit increments and permitted smaller increments. Permissive rather than prescriptive.  </a:t>
            </a:r>
            <a:endParaRPr lang="en-US" b="1" dirty="0"/>
          </a:p>
        </p:txBody>
      </p:sp>
    </p:spTree>
    <p:extLst>
      <p:ext uri="{BB962C8B-B14F-4D97-AF65-F5344CB8AC3E}">
        <p14:creationId xmlns:p14="http://schemas.microsoft.com/office/powerpoint/2010/main" val="24773565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10459</TotalTime>
  <Words>2738</Words>
  <Application>Microsoft Office PowerPoint</Application>
  <PresentationFormat>On-screen Show (4:3)</PresentationFormat>
  <Paragraphs>745</Paragraphs>
  <Slides>37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37</vt:i4>
      </vt:variant>
    </vt:vector>
  </HeadingPairs>
  <TitlesOfParts>
    <vt:vector size="41" baseType="lpstr">
      <vt:lpstr>Arial</vt:lpstr>
      <vt:lpstr>Calibri</vt:lpstr>
      <vt:lpstr>Cambria</vt:lpstr>
      <vt:lpstr>Clarity</vt:lpstr>
      <vt:lpstr>Credit Hour Calculations</vt:lpstr>
      <vt:lpstr>Background on the Credit Hour</vt:lpstr>
      <vt:lpstr>Recent Issues with the Credit Hour</vt:lpstr>
      <vt:lpstr>I.  Revised Title 5 regulations</vt:lpstr>
      <vt:lpstr>New Title 5 Standards for Credit Hour</vt:lpstr>
      <vt:lpstr>New Title 5 Standards for Credit Hour</vt:lpstr>
      <vt:lpstr>New Title 5 Standards for Credit Hour</vt:lpstr>
      <vt:lpstr>New Title 5 Standards for Credit Hour</vt:lpstr>
      <vt:lpstr>New Title 5 Standards for Credit Hour</vt:lpstr>
      <vt:lpstr>New Title 5 Standards for Credit Hour</vt:lpstr>
      <vt:lpstr>Additional Guidance in PCAH 6th ed.</vt:lpstr>
      <vt:lpstr>II.  Applying the new regulations:  Standard Formula</vt:lpstr>
      <vt:lpstr>Three Calculation Formulas</vt:lpstr>
      <vt:lpstr>Standard Formula</vt:lpstr>
      <vt:lpstr>Definitions for Standard Formula</vt:lpstr>
      <vt:lpstr>Standard Formula: Typical Ratios  </vt:lpstr>
      <vt:lpstr>Principle Behind Standard Formula</vt:lpstr>
      <vt:lpstr>Standard Formula: Hours-per-unit Divisor</vt:lpstr>
      <vt:lpstr>Standard Formula: Outside-of-Class Hours</vt:lpstr>
      <vt:lpstr>Standard Formula: Fractional Unit Awards</vt:lpstr>
      <vt:lpstr>III. Other credit hour standards </vt:lpstr>
      <vt:lpstr>Cooperative Work Experience</vt:lpstr>
      <vt:lpstr>Clock Hour Programs</vt:lpstr>
      <vt:lpstr>Nursing Programs</vt:lpstr>
      <vt:lpstr>Open Entry / Open Exit</vt:lpstr>
      <vt:lpstr>Other Academic Activities</vt:lpstr>
      <vt:lpstr>III.  Sample Calculations </vt:lpstr>
      <vt:lpstr>PowerPoint Presentation</vt:lpstr>
      <vt:lpstr>IV.  Local Implementation  </vt:lpstr>
      <vt:lpstr>Local Governing Board Policy</vt:lpstr>
      <vt:lpstr>V.  Sample calculations and resources</vt:lpstr>
      <vt:lpstr>Sample Calculations: Lecture</vt:lpstr>
      <vt:lpstr>Sample Calculations:  Activity or Lab with Homework</vt:lpstr>
      <vt:lpstr>Sample Calculation: Lab, Activity, Clinical, etc. without homework.  </vt:lpstr>
      <vt:lpstr>Sample Calculation Table:  for colleges that use 48 – 54 range</vt:lpstr>
      <vt:lpstr>Credit Hour Regulations</vt:lpstr>
      <vt:lpstr>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Hours to Units:</dc:title>
  <dc:creator>Erik Shearer</dc:creator>
  <cp:lastModifiedBy>Sampat, Michelle</cp:lastModifiedBy>
  <cp:revision>251</cp:revision>
  <cp:lastPrinted>2015-09-14T18:38:58Z</cp:lastPrinted>
  <dcterms:created xsi:type="dcterms:W3CDTF">2013-06-24T21:42:29Z</dcterms:created>
  <dcterms:modified xsi:type="dcterms:W3CDTF">2017-07-18T19:15:05Z</dcterms:modified>
</cp:coreProperties>
</file>