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81813" cy="9296400"/>
  <p:embeddedFontLst>
    <p:embeddedFont>
      <p:font typeface="Calibri" panose="020F0502020204030204" pitchFamily="34" charset="0"/>
      <p:regular r:id="rId26"/>
      <p:bold r:id="rId27"/>
      <p:italic r:id="rId28"/>
      <p:boldItalic r:id="rId29"/>
    </p:embeddedFont>
    <p:embeddedFont>
      <p:font typeface="Gill Sans"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6434"/>
          </a:xfrm>
          <a:prstGeom prst="rect">
            <a:avLst/>
          </a:prstGeom>
          <a:noFill/>
          <a:ln>
            <a:noFill/>
          </a:ln>
        </p:spPr>
        <p:txBody>
          <a:bodyPr spcFirstLastPara="1" wrap="square" lIns="92425" tIns="46200" rIns="92425" bIns="462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6434"/>
          </a:xfrm>
          <a:prstGeom prst="rect">
            <a:avLst/>
          </a:prstGeom>
          <a:noFill/>
          <a:ln>
            <a:noFill/>
          </a:ln>
        </p:spPr>
        <p:txBody>
          <a:bodyPr spcFirstLastPara="1" wrap="square" lIns="92425" tIns="46200" rIns="92425" bIns="462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6ad506331_0_247:notes"/>
          <p:cNvSpPr>
            <a:spLocks noGrp="1" noRot="1" noChangeAspect="1"/>
          </p:cNvSpPr>
          <p:nvPr>
            <p:ph type="sldImg" idx="2"/>
          </p:nvPr>
        </p:nvSpPr>
        <p:spPr>
          <a:xfrm>
            <a:off x="382322" y="697230"/>
            <a:ext cx="61173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56ad506331_0_247:notes"/>
          <p:cNvSpPr txBox="1">
            <a:spLocks noGrp="1"/>
          </p:cNvSpPr>
          <p:nvPr>
            <p:ph type="body" idx="1"/>
          </p:nvPr>
        </p:nvSpPr>
        <p:spPr>
          <a:xfrm>
            <a:off x="688180" y="4415790"/>
            <a:ext cx="5505300" cy="4183500"/>
          </a:xfrm>
          <a:prstGeom prst="rect">
            <a:avLst/>
          </a:prstGeom>
          <a:noFill/>
          <a:ln>
            <a:noFill/>
          </a:ln>
        </p:spPr>
        <p:txBody>
          <a:bodyPr spcFirstLastPara="1" wrap="square" lIns="92150" tIns="46050" rIns="92150" bIns="46050" anchor="t" anchorCtr="0">
            <a:noAutofit/>
          </a:bodyPr>
          <a:lstStyle/>
          <a:p>
            <a:pPr marL="0" lvl="0" indent="0" algn="l" rtl="0">
              <a:spcBef>
                <a:spcPts val="0"/>
              </a:spcBef>
              <a:spcAft>
                <a:spcPts val="0"/>
              </a:spcAft>
              <a:buNone/>
            </a:pPr>
            <a:endParaRPr/>
          </a:p>
        </p:txBody>
      </p:sp>
      <p:sp>
        <p:nvSpPr>
          <p:cNvPr id="172" name="Google Shape;172;g56ad506331_0_247:notes"/>
          <p:cNvSpPr txBox="1">
            <a:spLocks noGrp="1"/>
          </p:cNvSpPr>
          <p:nvPr>
            <p:ph type="sldNum" idx="12"/>
          </p:nvPr>
        </p:nvSpPr>
        <p:spPr>
          <a:xfrm>
            <a:off x="3898094" y="8829967"/>
            <a:ext cx="2982000" cy="464700"/>
          </a:xfrm>
          <a:prstGeom prst="rect">
            <a:avLst/>
          </a:prstGeom>
          <a:noFill/>
          <a:ln>
            <a:noFill/>
          </a:ln>
        </p:spPr>
        <p:txBody>
          <a:bodyPr spcFirstLastPara="1" wrap="square" lIns="92150" tIns="46050" rIns="92150" bIns="460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6ad506331_2_7: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6ad506331_2_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L.E. </a:t>
            </a:r>
            <a:endParaRPr/>
          </a:p>
        </p:txBody>
      </p:sp>
      <p:sp>
        <p:nvSpPr>
          <p:cNvPr id="280" name="Google Shape;280;g56ad506331_2_7: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6" name="Google Shape;286;p16: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L.E. </a:t>
            </a:r>
            <a:endParaRPr/>
          </a:p>
        </p:txBody>
      </p:sp>
      <p:sp>
        <p:nvSpPr>
          <p:cNvPr id="293" name="Google Shape;293;p15: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Shannon</a:t>
            </a:r>
            <a:endParaRPr/>
          </a:p>
        </p:txBody>
      </p:sp>
      <p:sp>
        <p:nvSpPr>
          <p:cNvPr id="301" name="Google Shape;301;p19: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6ad506331_2_43: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6ad506331_2_4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Shannon</a:t>
            </a:r>
            <a:endParaRPr/>
          </a:p>
        </p:txBody>
      </p:sp>
      <p:sp>
        <p:nvSpPr>
          <p:cNvPr id="329" name="Google Shape;329;g56ad506331_2_43: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6b637b713_0_0: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6b637b713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7" name="Google Shape;337;g56b637b713_0_0: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6bcf03d04_0_29: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6bcf03d04_0_2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45" name="Google Shape;345;g56bcf03d04_0_29: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6bcf03d04_0_36: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6bcf03d04_0_3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55" name="Google Shape;355;g56bcf03d04_0_36: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6bcf03d04_0_58: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56bcf03d04_0_5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64" name="Google Shape;364;g56bcf03d04_0_58: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6bcf03d04_0_0: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6bcf03d04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72" name="Google Shape;372;g56bcf03d04_0_0: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0" name="Google Shape;180;p4: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a:t>
            </a:fld>
            <a:endParaRPr>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6bcf03d04_0_10: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6bcf03d04_0_1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80" name="Google Shape;380;g56bcf03d04_0_10: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6bcf03d04_0_20: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56bcf03d04_0_2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89" name="Google Shape;389;g56bcf03d04_0_20: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0: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Add Carolyn and Mariella </a:t>
            </a:r>
            <a:endParaRPr>
              <a:solidFill>
                <a:schemeClr val="dk1"/>
              </a:solidFill>
              <a:latin typeface="Calibri"/>
              <a:ea typeface="Calibri"/>
              <a:cs typeface="Calibri"/>
              <a:sym typeface="Calibri"/>
            </a:endParaRPr>
          </a:p>
        </p:txBody>
      </p:sp>
      <p:sp>
        <p:nvSpPr>
          <p:cNvPr id="397" name="Google Shape;397;p30: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chemeClr val="dk1"/>
                </a:solidFill>
                <a:latin typeface="Calibri"/>
                <a:ea typeface="Calibri"/>
                <a:cs typeface="Calibri"/>
                <a:sym typeface="Calibri"/>
              </a:rPr>
              <a:t>22</a:t>
            </a:fld>
            <a:endParaRPr>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Shannon 1, 2, and 3</a:t>
            </a:r>
            <a:endParaRPr/>
          </a:p>
          <a:p>
            <a:pPr marL="0" lvl="0" indent="0" algn="l" rtl="0">
              <a:spcBef>
                <a:spcPts val="0"/>
              </a:spcBef>
              <a:spcAft>
                <a:spcPts val="0"/>
              </a:spcAft>
              <a:buNone/>
            </a:pPr>
            <a:r>
              <a:rPr lang="en-US"/>
              <a:t>L.E. 4-7</a:t>
            </a:r>
            <a:endParaRPr/>
          </a:p>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L.E.	</a:t>
            </a:r>
            <a:endParaRPr/>
          </a:p>
        </p:txBody>
      </p:sp>
      <p:sp>
        <p:nvSpPr>
          <p:cNvPr id="212" name="Google Shape;212;p9: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L.E.</a:t>
            </a:r>
            <a:endParaRPr/>
          </a:p>
        </p:txBody>
      </p:sp>
      <p:sp>
        <p:nvSpPr>
          <p:cNvPr id="227" name="Google Shape;227;p10: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6ad506331_2_1: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6ad506331_2_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L.E.</a:t>
            </a:r>
            <a:endParaRPr/>
          </a:p>
        </p:txBody>
      </p:sp>
      <p:sp>
        <p:nvSpPr>
          <p:cNvPr id="235" name="Google Shape;235;g56ad506331_2_1: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6ad506331_2_18: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6ad506331_2_1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L.E. </a:t>
            </a:r>
            <a:endParaRPr/>
          </a:p>
        </p:txBody>
      </p:sp>
      <p:sp>
        <p:nvSpPr>
          <p:cNvPr id="245" name="Google Shape;245;g56ad506331_2_18: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6ad506331_2_25:notes"/>
          <p:cNvSpPr>
            <a:spLocks noGrp="1" noRot="1" noChangeAspect="1"/>
          </p:cNvSpPr>
          <p:nvPr>
            <p:ph type="sldImg" idx="2"/>
          </p:nvPr>
        </p:nvSpPr>
        <p:spPr>
          <a:xfrm>
            <a:off x="6540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6ad506331_2_2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L.E. </a:t>
            </a:r>
            <a:endParaRPr/>
          </a:p>
        </p:txBody>
      </p:sp>
      <p:sp>
        <p:nvSpPr>
          <p:cNvPr id="253" name="Google Shape;253;g56ad506331_2_25: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L.E.</a:t>
            </a:r>
            <a:endParaRPr/>
          </a:p>
        </p:txBody>
      </p:sp>
      <p:sp>
        <p:nvSpPr>
          <p:cNvPr id="260" name="Google Shape;260;p11: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1"/>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3" name="Google Shape;73;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914400" y="1371600"/>
            <a:ext cx="10464900" cy="19272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2"/>
              </a:buClr>
              <a:buSzPts val="5400"/>
              <a:buFont typeface="Arial"/>
              <a:buNone/>
              <a:defRPr sz="54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914400" y="3505200"/>
            <a:ext cx="8534400" cy="1752600"/>
          </a:xfrm>
          <a:prstGeom prst="rect">
            <a:avLst/>
          </a:prstGeom>
          <a:noFill/>
          <a:ln>
            <a:noFill/>
          </a:ln>
        </p:spPr>
        <p:txBody>
          <a:bodyPr spcFirstLastPara="1" wrap="square" lIns="91425" tIns="45700" rIns="91425" bIns="45700" anchor="t" anchorCtr="0"/>
          <a:lstStyle>
            <a:lvl1pPr lvl="0" algn="l" rtl="0">
              <a:spcBef>
                <a:spcPts val="480"/>
              </a:spcBef>
              <a:spcAft>
                <a:spcPts val="0"/>
              </a:spcAft>
              <a:buSzPts val="2040"/>
              <a:buNone/>
              <a:defRPr>
                <a:solidFill>
                  <a:srgbClr val="3F3F3F"/>
                </a:solidFill>
              </a:defRPr>
            </a:lvl1pPr>
            <a:lvl2pPr lvl="1" algn="ctr" rtl="0">
              <a:spcBef>
                <a:spcPts val="400"/>
              </a:spcBef>
              <a:spcAft>
                <a:spcPts val="0"/>
              </a:spcAft>
              <a:buSzPts val="1700"/>
              <a:buNone/>
              <a:defRPr>
                <a:solidFill>
                  <a:srgbClr val="888888"/>
                </a:solidFill>
              </a:defRPr>
            </a:lvl2pPr>
            <a:lvl3pPr lvl="2" algn="ctr" rtl="0">
              <a:spcBef>
                <a:spcPts val="360"/>
              </a:spcBef>
              <a:spcAft>
                <a:spcPts val="0"/>
              </a:spcAft>
              <a:buSzPts val="1620"/>
              <a:buNone/>
              <a:defRPr>
                <a:solidFill>
                  <a:srgbClr val="888888"/>
                </a:solidFill>
              </a:defRPr>
            </a:lvl3pPr>
            <a:lvl4pPr lvl="3" algn="ctr" rtl="0">
              <a:spcBef>
                <a:spcPts val="320"/>
              </a:spcBef>
              <a:spcAft>
                <a:spcPts val="0"/>
              </a:spcAft>
              <a:buSzPts val="1600"/>
              <a:buNone/>
              <a:defRPr>
                <a:solidFill>
                  <a:srgbClr val="888888"/>
                </a:solidFill>
              </a:defRPr>
            </a:lvl4pPr>
            <a:lvl5pPr lvl="4" algn="ctr" rtl="0">
              <a:spcBef>
                <a:spcPts val="280"/>
              </a:spcBef>
              <a:spcAft>
                <a:spcPts val="0"/>
              </a:spcAft>
              <a:buSzPts val="1400"/>
              <a:buNone/>
              <a:defRPr>
                <a:solidFill>
                  <a:srgbClr val="888888"/>
                </a:solidFill>
              </a:defRPr>
            </a:lvl5pPr>
            <a:lvl6pPr lvl="5" algn="ctr" rtl="0">
              <a:spcBef>
                <a:spcPts val="260"/>
              </a:spcBef>
              <a:spcAft>
                <a:spcPts val="0"/>
              </a:spcAft>
              <a:buSzPts val="1300"/>
              <a:buNone/>
              <a:defRPr>
                <a:solidFill>
                  <a:srgbClr val="888888"/>
                </a:solidFill>
              </a:defRPr>
            </a:lvl6pPr>
            <a:lvl7pPr lvl="6" algn="ctr" rtl="0">
              <a:spcBef>
                <a:spcPts val="260"/>
              </a:spcBef>
              <a:spcAft>
                <a:spcPts val="0"/>
              </a:spcAft>
              <a:buSzPts val="1300"/>
              <a:buNone/>
              <a:defRPr>
                <a:solidFill>
                  <a:srgbClr val="888888"/>
                </a:solidFill>
              </a:defRPr>
            </a:lvl7pPr>
            <a:lvl8pPr lvl="7" algn="ctr" rtl="0">
              <a:spcBef>
                <a:spcPts val="260"/>
              </a:spcBef>
              <a:spcAft>
                <a:spcPts val="0"/>
              </a:spcAft>
              <a:buSzPts val="1300"/>
              <a:buNone/>
              <a:defRPr>
                <a:solidFill>
                  <a:srgbClr val="888888"/>
                </a:solidFill>
              </a:defRPr>
            </a:lvl8pPr>
            <a:lvl9pPr lvl="8" algn="ctr" rtl="0">
              <a:spcBef>
                <a:spcPts val="260"/>
              </a:spcBef>
              <a:spcAft>
                <a:spcPts val="0"/>
              </a:spcAft>
              <a:buSzPts val="1300"/>
              <a:buNone/>
              <a:defRPr>
                <a:solidFill>
                  <a:srgbClr val="888888"/>
                </a:solidFill>
              </a:defRPr>
            </a:lvl9pPr>
          </a:lstStyle>
          <a:p>
            <a:endParaRPr/>
          </a:p>
        </p:txBody>
      </p:sp>
      <p:sp>
        <p:nvSpPr>
          <p:cNvPr id="99" name="Google Shape;99;p15"/>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02" name="Google Shape;102;p15"/>
          <p:cNvCxnSpPr/>
          <p:nvPr/>
        </p:nvCxnSpPr>
        <p:spPr>
          <a:xfrm>
            <a:off x="914400" y="3398520"/>
            <a:ext cx="104649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6" name="Google Shape;106;p16"/>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963084" y="2362200"/>
            <a:ext cx="10363200" cy="22002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lt2"/>
              </a:buClr>
              <a:buSzPts val="4800"/>
              <a:buFont typeface="Arial"/>
              <a:buNone/>
              <a:defRPr sz="4800" b="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963084" y="4626864"/>
            <a:ext cx="10363200" cy="1500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2040"/>
              <a:buNone/>
              <a:defRPr sz="2400">
                <a:solidFill>
                  <a:schemeClr val="lt2"/>
                </a:solidFill>
              </a:defRPr>
            </a:lvl1pPr>
            <a:lvl2pPr marL="914400" lvl="1" indent="-228600" algn="l" rtl="0">
              <a:spcBef>
                <a:spcPts val="360"/>
              </a:spcBef>
              <a:spcAft>
                <a:spcPts val="0"/>
              </a:spcAft>
              <a:buSzPts val="1530"/>
              <a:buNone/>
              <a:defRPr sz="1800">
                <a:solidFill>
                  <a:schemeClr val="lt1"/>
                </a:solidFill>
              </a:defRPr>
            </a:lvl2pPr>
            <a:lvl3pPr marL="1371600" lvl="2" indent="-228600" algn="l" rtl="0">
              <a:spcBef>
                <a:spcPts val="320"/>
              </a:spcBef>
              <a:spcAft>
                <a:spcPts val="0"/>
              </a:spcAft>
              <a:buSzPts val="1440"/>
              <a:buNone/>
              <a:defRPr sz="1600">
                <a:solidFill>
                  <a:schemeClr val="lt1"/>
                </a:solidFill>
              </a:defRPr>
            </a:lvl3pPr>
            <a:lvl4pPr marL="1828800" lvl="3" indent="-228600" algn="l" rtl="0">
              <a:spcBef>
                <a:spcPts val="280"/>
              </a:spcBef>
              <a:spcAft>
                <a:spcPts val="0"/>
              </a:spcAft>
              <a:buSzPts val="1400"/>
              <a:buNone/>
              <a:defRPr sz="1400">
                <a:solidFill>
                  <a:schemeClr val="lt1"/>
                </a:solidFill>
              </a:defRPr>
            </a:lvl4pPr>
            <a:lvl5pPr marL="2286000" lvl="4" indent="-228600" algn="l" rtl="0">
              <a:spcBef>
                <a:spcPts val="280"/>
              </a:spcBef>
              <a:spcAft>
                <a:spcPts val="0"/>
              </a:spcAft>
              <a:buSzPts val="1400"/>
              <a:buNone/>
              <a:defRPr sz="1400">
                <a:solidFill>
                  <a:schemeClr val="lt1"/>
                </a:solidFill>
              </a:defRPr>
            </a:lvl5pPr>
            <a:lvl6pPr marL="2743200" lvl="5" indent="-228600" algn="l" rtl="0">
              <a:spcBef>
                <a:spcPts val="280"/>
              </a:spcBef>
              <a:spcAft>
                <a:spcPts val="0"/>
              </a:spcAft>
              <a:buSzPts val="1400"/>
              <a:buNone/>
              <a:defRPr sz="1400">
                <a:solidFill>
                  <a:schemeClr val="lt1"/>
                </a:solidFill>
              </a:defRPr>
            </a:lvl6pPr>
            <a:lvl7pPr marL="3200400" lvl="6" indent="-228600" algn="l" rtl="0">
              <a:spcBef>
                <a:spcPts val="280"/>
              </a:spcBef>
              <a:spcAft>
                <a:spcPts val="0"/>
              </a:spcAft>
              <a:buSzPts val="1400"/>
              <a:buNone/>
              <a:defRPr sz="1400">
                <a:solidFill>
                  <a:schemeClr val="lt1"/>
                </a:solidFill>
              </a:defRPr>
            </a:lvl7pPr>
            <a:lvl8pPr marL="3657600" lvl="7" indent="-228600" algn="l" rtl="0">
              <a:spcBef>
                <a:spcPts val="280"/>
              </a:spcBef>
              <a:spcAft>
                <a:spcPts val="0"/>
              </a:spcAft>
              <a:buSzPts val="1400"/>
              <a:buNone/>
              <a:defRPr sz="1400">
                <a:solidFill>
                  <a:schemeClr val="lt1"/>
                </a:solidFill>
              </a:defRPr>
            </a:lvl8pPr>
            <a:lvl9pPr marL="4114800" lvl="8" indent="-228600" algn="l" rtl="0">
              <a:spcBef>
                <a:spcPts val="280"/>
              </a:spcBef>
              <a:spcAft>
                <a:spcPts val="0"/>
              </a:spcAft>
              <a:buSzPts val="1400"/>
              <a:buNone/>
              <a:defRPr sz="1400">
                <a:solidFill>
                  <a:schemeClr val="lt1"/>
                </a:solidFill>
              </a:defRPr>
            </a:lvl9pPr>
          </a:lstStyle>
          <a:p>
            <a:endParaRPr/>
          </a:p>
        </p:txBody>
      </p:sp>
      <p:sp>
        <p:nvSpPr>
          <p:cNvPr id="112" name="Google Shape;112;p17"/>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15" name="Google Shape;115;p17"/>
          <p:cNvCxnSpPr/>
          <p:nvPr/>
        </p:nvCxnSpPr>
        <p:spPr>
          <a:xfrm>
            <a:off x="975360" y="4599432"/>
            <a:ext cx="10464900" cy="1500"/>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609600" y="1673352"/>
            <a:ext cx="5384700" cy="4718400"/>
          </a:xfrm>
          <a:prstGeom prst="rect">
            <a:avLst/>
          </a:prstGeom>
          <a:noFill/>
          <a:ln>
            <a:noFill/>
          </a:ln>
        </p:spPr>
        <p:txBody>
          <a:bodyPr spcFirstLastPara="1" wrap="square" lIns="91425" tIns="45700" rIns="91425" bIns="45700" anchor="t" anchorCtr="0"/>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19" name="Google Shape;119;p18"/>
          <p:cNvSpPr txBox="1">
            <a:spLocks noGrp="1"/>
          </p:cNvSpPr>
          <p:nvPr>
            <p:ph type="body" idx="2"/>
          </p:nvPr>
        </p:nvSpPr>
        <p:spPr>
          <a:xfrm>
            <a:off x="6197600" y="1673352"/>
            <a:ext cx="5384700" cy="4718400"/>
          </a:xfrm>
          <a:prstGeom prst="rect">
            <a:avLst/>
          </a:prstGeom>
          <a:noFill/>
          <a:ln>
            <a:noFill/>
          </a:ln>
        </p:spPr>
        <p:txBody>
          <a:bodyPr spcFirstLastPara="1" wrap="square" lIns="91425" tIns="45700" rIns="91425" bIns="45700" anchor="t" anchorCtr="0"/>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20" name="Google Shape;120;p18"/>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609600" y="1676400"/>
            <a:ext cx="5242500" cy="639900"/>
          </a:xfrm>
          <a:prstGeom prst="rect">
            <a:avLst/>
          </a:prstGeom>
          <a:noFill/>
          <a:ln>
            <a:noFill/>
          </a:ln>
        </p:spPr>
        <p:txBody>
          <a:bodyPr spcFirstLastPara="1" wrap="square" lIns="91425" tIns="45700" rIns="91425" bIns="45700" anchor="ctr" anchorCtr="0"/>
          <a:lstStyle>
            <a:lvl1pPr marL="457200" lvl="0" indent="-228600" algn="ctr" rtl="0">
              <a:spcBef>
                <a:spcPts val="400"/>
              </a:spcBef>
              <a:spcAft>
                <a:spcPts val="0"/>
              </a:spcAft>
              <a:buSzPts val="1700"/>
              <a:buNone/>
              <a:defRPr sz="2000" b="0">
                <a:solidFill>
                  <a:schemeClr val="dk2"/>
                </a:solidFill>
              </a:defRPr>
            </a:lvl1pPr>
            <a:lvl2pPr marL="914400" lvl="1" indent="-228600" algn="l" rtl="0">
              <a:spcBef>
                <a:spcPts val="400"/>
              </a:spcBef>
              <a:spcAft>
                <a:spcPts val="0"/>
              </a:spcAft>
              <a:buSzPts val="1700"/>
              <a:buNone/>
              <a:defRPr sz="2000" b="1"/>
            </a:lvl2pPr>
            <a:lvl3pPr marL="1371600" lvl="2" indent="-228600" algn="l" rtl="0">
              <a:spcBef>
                <a:spcPts val="360"/>
              </a:spcBef>
              <a:spcAft>
                <a:spcPts val="0"/>
              </a:spcAft>
              <a:buSzPts val="162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126" name="Google Shape;126;p19"/>
          <p:cNvSpPr txBox="1">
            <a:spLocks noGrp="1"/>
          </p:cNvSpPr>
          <p:nvPr>
            <p:ph type="body" idx="2"/>
          </p:nvPr>
        </p:nvSpPr>
        <p:spPr>
          <a:xfrm>
            <a:off x="609600" y="2438400"/>
            <a:ext cx="5242500" cy="3951300"/>
          </a:xfrm>
          <a:prstGeom prst="rect">
            <a:avLst/>
          </a:prstGeom>
          <a:noFill/>
          <a:ln>
            <a:noFill/>
          </a:ln>
        </p:spPr>
        <p:txBody>
          <a:bodyPr spcFirstLastPara="1" wrap="square" lIns="91425" tIns="45700" rIns="91425" bIns="45700" anchor="t" anchorCtr="0"/>
          <a:lstStyle>
            <a:lvl1pPr marL="457200" lvl="0" indent="-358140" algn="l" rtl="0">
              <a:spcBef>
                <a:spcPts val="480"/>
              </a:spcBef>
              <a:spcAft>
                <a:spcPts val="0"/>
              </a:spcAft>
              <a:buSzPts val="2040"/>
              <a:buChar char="•"/>
              <a:defRPr sz="2400"/>
            </a:lvl1pPr>
            <a:lvl2pPr marL="914400" lvl="1" indent="-336550" algn="l" rtl="0">
              <a:spcBef>
                <a:spcPts val="400"/>
              </a:spcBef>
              <a:spcAft>
                <a:spcPts val="0"/>
              </a:spcAft>
              <a:buSzPts val="1700"/>
              <a:buChar char="•"/>
              <a:defRPr sz="2000"/>
            </a:lvl2pPr>
            <a:lvl3pPr marL="1371600" lvl="2" indent="-331469" algn="l" rtl="0">
              <a:spcBef>
                <a:spcPts val="360"/>
              </a:spcBef>
              <a:spcAft>
                <a:spcPts val="0"/>
              </a:spcAft>
              <a:buSzPts val="162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127" name="Google Shape;127;p19"/>
          <p:cNvSpPr txBox="1">
            <a:spLocks noGrp="1"/>
          </p:cNvSpPr>
          <p:nvPr>
            <p:ph type="body" idx="3"/>
          </p:nvPr>
        </p:nvSpPr>
        <p:spPr>
          <a:xfrm>
            <a:off x="6339840" y="1676400"/>
            <a:ext cx="5242500" cy="639900"/>
          </a:xfrm>
          <a:prstGeom prst="rect">
            <a:avLst/>
          </a:prstGeom>
          <a:noFill/>
          <a:ln>
            <a:noFill/>
          </a:ln>
        </p:spPr>
        <p:txBody>
          <a:bodyPr spcFirstLastPara="1" wrap="square" lIns="91425" tIns="45700" rIns="91425" bIns="45700" anchor="ctr" anchorCtr="0"/>
          <a:lstStyle>
            <a:lvl1pPr marL="457200" lvl="0" indent="-228600" algn="ctr" rtl="0">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rtl="0">
              <a:spcBef>
                <a:spcPts val="400"/>
              </a:spcBef>
              <a:spcAft>
                <a:spcPts val="0"/>
              </a:spcAft>
              <a:buSzPts val="1700"/>
              <a:buNone/>
              <a:defRPr sz="2000" b="1"/>
            </a:lvl2pPr>
            <a:lvl3pPr marL="1371600" lvl="2" indent="-228600" algn="l" rtl="0">
              <a:spcBef>
                <a:spcPts val="360"/>
              </a:spcBef>
              <a:spcAft>
                <a:spcPts val="0"/>
              </a:spcAft>
              <a:buSzPts val="162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128" name="Google Shape;128;p19"/>
          <p:cNvSpPr txBox="1">
            <a:spLocks noGrp="1"/>
          </p:cNvSpPr>
          <p:nvPr>
            <p:ph type="body" idx="4"/>
          </p:nvPr>
        </p:nvSpPr>
        <p:spPr>
          <a:xfrm>
            <a:off x="6339840" y="2438400"/>
            <a:ext cx="5242500" cy="3951300"/>
          </a:xfrm>
          <a:prstGeom prst="rect">
            <a:avLst/>
          </a:prstGeom>
          <a:noFill/>
          <a:ln>
            <a:noFill/>
          </a:ln>
        </p:spPr>
        <p:txBody>
          <a:bodyPr spcFirstLastPara="1" wrap="square" lIns="91425" tIns="45700" rIns="91425" bIns="45700" anchor="t" anchorCtr="0"/>
          <a:lstStyle>
            <a:lvl1pPr marL="457200" lvl="0" indent="-358140" algn="l" rtl="0">
              <a:spcBef>
                <a:spcPts val="480"/>
              </a:spcBef>
              <a:spcAft>
                <a:spcPts val="0"/>
              </a:spcAft>
              <a:buSzPts val="2040"/>
              <a:buChar char="•"/>
              <a:defRPr sz="2400"/>
            </a:lvl1pPr>
            <a:lvl2pPr marL="914400" lvl="1" indent="-336550" algn="l" rtl="0">
              <a:spcBef>
                <a:spcPts val="400"/>
              </a:spcBef>
              <a:spcAft>
                <a:spcPts val="0"/>
              </a:spcAft>
              <a:buSzPts val="1700"/>
              <a:buChar char="•"/>
              <a:defRPr sz="2000"/>
            </a:lvl2pPr>
            <a:lvl3pPr marL="1371600" lvl="2" indent="-331469" algn="l" rtl="0">
              <a:spcBef>
                <a:spcPts val="360"/>
              </a:spcBef>
              <a:spcAft>
                <a:spcPts val="0"/>
              </a:spcAft>
              <a:buSzPts val="162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129" name="Google Shape;129;p19"/>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32" name="Google Shape;132;p19"/>
          <p:cNvCxnSpPr/>
          <p:nvPr/>
        </p:nvCxnSpPr>
        <p:spPr>
          <a:xfrm rot="5400000">
            <a:off x="3741909" y="4045590"/>
            <a:ext cx="47091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0"/>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0"/>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0"/>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1"/>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1"/>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1"/>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609600" y="792080"/>
            <a:ext cx="2852700" cy="12618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2"/>
              </a:buClr>
              <a:buSzPts val="2400"/>
              <a:buFont typeface="Arial"/>
              <a:buNone/>
              <a:defRPr sz="2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22"/>
          <p:cNvSpPr txBox="1">
            <a:spLocks noGrp="1"/>
          </p:cNvSpPr>
          <p:nvPr>
            <p:ph type="body" idx="1"/>
          </p:nvPr>
        </p:nvSpPr>
        <p:spPr>
          <a:xfrm>
            <a:off x="3962400" y="792080"/>
            <a:ext cx="7620000" cy="5577900"/>
          </a:xfrm>
          <a:prstGeom prst="rect">
            <a:avLst/>
          </a:prstGeom>
          <a:noFill/>
          <a:ln>
            <a:noFill/>
          </a:ln>
        </p:spPr>
        <p:txBody>
          <a:bodyPr spcFirstLastPara="1" wrap="square" lIns="91425" tIns="45700" rIns="91425" bIns="45700" anchor="t" anchorCtr="0"/>
          <a:lstStyle>
            <a:lvl1pPr marL="457200" lvl="0" indent="-401320" algn="l" rtl="0">
              <a:spcBef>
                <a:spcPts val="640"/>
              </a:spcBef>
              <a:spcAft>
                <a:spcPts val="0"/>
              </a:spcAft>
              <a:buSzPts val="2720"/>
              <a:buChar char="•"/>
              <a:defRPr sz="3200"/>
            </a:lvl1pPr>
            <a:lvl2pPr marL="914400" lvl="1" indent="-379730" algn="l" rtl="0">
              <a:spcBef>
                <a:spcPts val="560"/>
              </a:spcBef>
              <a:spcAft>
                <a:spcPts val="0"/>
              </a:spcAft>
              <a:buSzPts val="2380"/>
              <a:buChar char="•"/>
              <a:defRPr sz="2800"/>
            </a:lvl2pPr>
            <a:lvl3pPr marL="1371600" lvl="2" indent="-365760" algn="l" rtl="0">
              <a:spcBef>
                <a:spcPts val="480"/>
              </a:spcBef>
              <a:spcAft>
                <a:spcPts val="0"/>
              </a:spcAft>
              <a:buSzPts val="2160"/>
              <a:buChar char="•"/>
              <a:defRPr sz="2400"/>
            </a:lvl3pPr>
            <a:lvl4pPr marL="1828800" lvl="3" indent="-355600" algn="l" rtl="0">
              <a:spcBef>
                <a:spcPts val="400"/>
              </a:spcBef>
              <a:spcAft>
                <a:spcPts val="0"/>
              </a:spcAft>
              <a:buSzPts val="2000"/>
              <a:buChar char="•"/>
              <a:defRPr sz="2000"/>
            </a:lvl4pPr>
            <a:lvl5pPr marL="2286000" lvl="4" indent="-355600" algn="l" rtl="0">
              <a:spcBef>
                <a:spcPts val="400"/>
              </a:spcBef>
              <a:spcAft>
                <a:spcPts val="0"/>
              </a:spcAft>
              <a:buSzPts val="2000"/>
              <a:buChar char="•"/>
              <a:defRPr sz="2000"/>
            </a:lvl5pPr>
            <a:lvl6pPr marL="2743200" lvl="5" indent="-355600" algn="l" rtl="0">
              <a:spcBef>
                <a:spcPts val="400"/>
              </a:spcBef>
              <a:spcAft>
                <a:spcPts val="0"/>
              </a:spcAft>
              <a:buSzPts val="2000"/>
              <a:buChar char="•"/>
              <a:defRPr sz="2000"/>
            </a:lvl6pPr>
            <a:lvl7pPr marL="3200400" lvl="6" indent="-355600" algn="l" rtl="0">
              <a:spcBef>
                <a:spcPts val="400"/>
              </a:spcBef>
              <a:spcAft>
                <a:spcPts val="0"/>
              </a:spcAft>
              <a:buSzPts val="2000"/>
              <a:buChar char="•"/>
              <a:defRPr sz="2000"/>
            </a:lvl7pPr>
            <a:lvl8pPr marL="3657600" lvl="7" indent="-355600" algn="l" rtl="0">
              <a:spcBef>
                <a:spcPts val="400"/>
              </a:spcBef>
              <a:spcAft>
                <a:spcPts val="0"/>
              </a:spcAft>
              <a:buSzPts val="2000"/>
              <a:buChar char="•"/>
              <a:defRPr sz="2000"/>
            </a:lvl8pPr>
            <a:lvl9pPr marL="4114800" lvl="8" indent="-355600" algn="l" rtl="0">
              <a:spcBef>
                <a:spcPts val="400"/>
              </a:spcBef>
              <a:spcAft>
                <a:spcPts val="0"/>
              </a:spcAft>
              <a:buSzPts val="2000"/>
              <a:buChar char="•"/>
              <a:defRPr sz="2000"/>
            </a:lvl9pPr>
          </a:lstStyle>
          <a:p>
            <a:endParaRPr/>
          </a:p>
        </p:txBody>
      </p:sp>
      <p:sp>
        <p:nvSpPr>
          <p:cNvPr id="145" name="Google Shape;145;p22"/>
          <p:cNvSpPr txBox="1">
            <a:spLocks noGrp="1"/>
          </p:cNvSpPr>
          <p:nvPr>
            <p:ph type="body" idx="2"/>
          </p:nvPr>
        </p:nvSpPr>
        <p:spPr>
          <a:xfrm>
            <a:off x="609601" y="2130552"/>
            <a:ext cx="2852700" cy="42435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1190"/>
              <a:buNone/>
              <a:defRPr sz="1400"/>
            </a:lvl1pPr>
            <a:lvl2pPr marL="914400" lvl="1" indent="-228600" algn="l" rtl="0">
              <a:spcBef>
                <a:spcPts val="240"/>
              </a:spcBef>
              <a:spcAft>
                <a:spcPts val="0"/>
              </a:spcAft>
              <a:buSzPts val="1020"/>
              <a:buNone/>
              <a:defRPr sz="1200"/>
            </a:lvl2pPr>
            <a:lvl3pPr marL="1371600" lvl="2" indent="-228600" algn="l" rtl="0">
              <a:spcBef>
                <a:spcPts val="200"/>
              </a:spcBef>
              <a:spcAft>
                <a:spcPts val="0"/>
              </a:spcAft>
              <a:buSzPts val="9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146" name="Google Shape;146;p22"/>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2"/>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2"/>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49" name="Google Shape;149;p22"/>
          <p:cNvCxnSpPr/>
          <p:nvPr/>
        </p:nvCxnSpPr>
        <p:spPr>
          <a:xfrm rot="5400000">
            <a:off x="912131" y="3579980"/>
            <a:ext cx="5577900" cy="21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609600" y="792480"/>
            <a:ext cx="2856900" cy="12648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2"/>
              </a:buClr>
              <a:buSzPts val="2400"/>
              <a:buFont typeface="Arial"/>
              <a:buNone/>
              <a:defRPr sz="2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23"/>
          <p:cNvSpPr>
            <a:spLocks noGrp="1"/>
          </p:cNvSpPr>
          <p:nvPr>
            <p:ph type="pic" idx="2"/>
          </p:nvPr>
        </p:nvSpPr>
        <p:spPr>
          <a:xfrm>
            <a:off x="3811480" y="838201"/>
            <a:ext cx="7872300" cy="55005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19"/>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3" name="Google Shape;153;p23"/>
          <p:cNvSpPr txBox="1">
            <a:spLocks noGrp="1"/>
          </p:cNvSpPr>
          <p:nvPr>
            <p:ph type="body" idx="1"/>
          </p:nvPr>
        </p:nvSpPr>
        <p:spPr>
          <a:xfrm>
            <a:off x="609600" y="2133600"/>
            <a:ext cx="2852700" cy="4242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1190"/>
              <a:buNone/>
              <a:defRPr sz="1400"/>
            </a:lvl1pPr>
            <a:lvl2pPr marL="914400" lvl="1" indent="-228600" algn="l" rtl="0">
              <a:spcBef>
                <a:spcPts val="240"/>
              </a:spcBef>
              <a:spcAft>
                <a:spcPts val="0"/>
              </a:spcAft>
              <a:buSzPts val="1020"/>
              <a:buNone/>
              <a:defRPr sz="1200"/>
            </a:lvl2pPr>
            <a:lvl3pPr marL="1371600" lvl="2" indent="-228600" algn="l" rtl="0">
              <a:spcBef>
                <a:spcPts val="200"/>
              </a:spcBef>
              <a:spcAft>
                <a:spcPts val="0"/>
              </a:spcAft>
              <a:buSzPts val="9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154" name="Google Shape;154;p23"/>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3657600" y="-1447800"/>
            <a:ext cx="4876800" cy="10972800"/>
          </a:xfrm>
          <a:prstGeom prst="rect">
            <a:avLst/>
          </a:prstGeom>
          <a:noFill/>
          <a:ln>
            <a:noFill/>
          </a:ln>
        </p:spPr>
        <p:txBody>
          <a:bodyPr spcFirstLastPara="1" wrap="square" lIns="91425" tIns="45700" rIns="91425" bIns="45700" anchor="t" anchorCtr="0"/>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0" name="Google Shape;160;p24"/>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rot="5400000">
            <a:off x="7277100" y="2171700"/>
            <a:ext cx="5867400" cy="27432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25"/>
          <p:cNvSpPr txBox="1">
            <a:spLocks noGrp="1"/>
          </p:cNvSpPr>
          <p:nvPr>
            <p:ph type="body" idx="1"/>
          </p:nvPr>
        </p:nvSpPr>
        <p:spPr>
          <a:xfrm rot="5400000">
            <a:off x="1689050" y="-469950"/>
            <a:ext cx="5867400" cy="8026500"/>
          </a:xfrm>
          <a:prstGeom prst="rect">
            <a:avLst/>
          </a:prstGeom>
          <a:noFill/>
          <a:ln>
            <a:noFill/>
          </a:ln>
        </p:spPr>
        <p:txBody>
          <a:bodyPr spcFirstLastPara="1" wrap="square" lIns="91425" tIns="45700" rIns="91425" bIns="45700" anchor="t" anchorCtr="0"/>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6" name="Google Shape;166;p25"/>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25"/>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5"/>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0" y="200177"/>
            <a:ext cx="12192000" cy="7758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rgbClr val="595959"/>
              </a:buClr>
              <a:buSzPts val="4800"/>
              <a:buFont typeface="Calibri"/>
              <a:buNone/>
              <a:defRPr sz="4800" b="1">
                <a:solidFill>
                  <a:srgbClr val="59595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4"/>
          <p:cNvSpPr/>
          <p:nvPr/>
        </p:nvSpPr>
        <p:spPr>
          <a:xfrm>
            <a:off x="0" y="6597352"/>
            <a:ext cx="12192000" cy="2607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4"/>
          <p:cNvSpPr txBox="1">
            <a:spLocks noGrp="1"/>
          </p:cNvSpPr>
          <p:nvPr>
            <p:ph type="body" idx="1"/>
          </p:nvPr>
        </p:nvSpPr>
        <p:spPr>
          <a:xfrm>
            <a:off x="0" y="1005381"/>
            <a:ext cx="12192000" cy="419400"/>
          </a:xfrm>
          <a:prstGeom prst="rect">
            <a:avLst/>
          </a:prstGeom>
          <a:no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rgbClr val="595959"/>
              </a:buClr>
              <a:buSzPts val="2400"/>
              <a:buFont typeface="Calibri"/>
              <a:buNone/>
              <a:defRPr sz="2400" b="0">
                <a:solidFill>
                  <a:srgbClr val="595959"/>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 name="Google Shape;39;p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0" name="Google Shape;40;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5" name="Google Shape;65;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6" name="Google Shape;66;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4"/>
          <p:cNvSpPr/>
          <p:nvPr/>
        </p:nvSpPr>
        <p:spPr>
          <a:xfrm>
            <a:off x="0" y="220786"/>
            <a:ext cx="12192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4"/>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Google Shape;91;p14"/>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92" name="Google Shape;92;p14"/>
          <p:cNvSpPr/>
          <p:nvPr/>
        </p:nvSpPr>
        <p:spPr>
          <a:xfrm>
            <a:off x="0" y="0"/>
            <a:ext cx="12192000" cy="36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3" name="Google Shape;93;p14"/>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4"/>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Google Shape;95;p14"/>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eventbrite.com/e/allied-health-convening-exploring-noncredit-pathways-to-credit-tickets-60722465529"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csi.cccbadges.org/"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coc.cccbadges.org/"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wendy.brill@canyons.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mailto:Lfoisia@mtsa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ctrTitle"/>
          </p:nvPr>
        </p:nvSpPr>
        <p:spPr>
          <a:xfrm>
            <a:off x="914400" y="1371600"/>
            <a:ext cx="10464900" cy="1927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3200"/>
              <a:buFont typeface="Arial"/>
              <a:buNone/>
            </a:pPr>
            <a:r>
              <a:rPr lang="en-US" sz="3200" cap="none"/>
              <a:t>Credit and Noncredit Collaborations for a Stronger Workforce</a:t>
            </a:r>
            <a:br>
              <a:rPr lang="en-US" sz="3200" cap="none"/>
            </a:br>
            <a:endParaRPr sz="3200" cap="none">
              <a:latin typeface="Arial"/>
              <a:ea typeface="Arial"/>
              <a:cs typeface="Arial"/>
              <a:sym typeface="Arial"/>
            </a:endParaRPr>
          </a:p>
        </p:txBody>
      </p:sp>
      <p:sp>
        <p:nvSpPr>
          <p:cNvPr id="175" name="Google Shape;175;p26"/>
          <p:cNvSpPr txBox="1">
            <a:spLocks noGrp="1"/>
          </p:cNvSpPr>
          <p:nvPr>
            <p:ph type="subTitle" idx="1"/>
          </p:nvPr>
        </p:nvSpPr>
        <p:spPr>
          <a:xfrm>
            <a:off x="914400" y="3505199"/>
            <a:ext cx="10464900" cy="2640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40"/>
              <a:buNone/>
            </a:pPr>
            <a:endParaRPr>
              <a:latin typeface="Arial"/>
              <a:ea typeface="Arial"/>
              <a:cs typeface="Arial"/>
              <a:sym typeface="Arial"/>
            </a:endParaRPr>
          </a:p>
          <a:p>
            <a:pPr marL="0" lvl="0" indent="0" algn="ctr" rtl="0">
              <a:spcBef>
                <a:spcPts val="480"/>
              </a:spcBef>
              <a:spcAft>
                <a:spcPts val="0"/>
              </a:spcAft>
              <a:buSzPts val="2040"/>
              <a:buNone/>
            </a:pPr>
            <a:endParaRPr>
              <a:latin typeface="Arial"/>
              <a:ea typeface="Arial"/>
              <a:cs typeface="Arial"/>
              <a:sym typeface="Arial"/>
            </a:endParaRPr>
          </a:p>
          <a:p>
            <a:pPr marL="0" lvl="0" indent="0" algn="ctr" rtl="0">
              <a:spcBef>
                <a:spcPts val="480"/>
              </a:spcBef>
              <a:spcAft>
                <a:spcPts val="0"/>
              </a:spcAft>
              <a:buSzPts val="2040"/>
              <a:buNone/>
            </a:pPr>
            <a:endParaRPr>
              <a:latin typeface="Arial"/>
              <a:ea typeface="Arial"/>
              <a:cs typeface="Arial"/>
              <a:sym typeface="Arial"/>
            </a:endParaRPr>
          </a:p>
          <a:p>
            <a:pPr marL="0" lvl="0" indent="0" algn="ctr" rtl="0">
              <a:spcBef>
                <a:spcPts val="480"/>
              </a:spcBef>
              <a:spcAft>
                <a:spcPts val="0"/>
              </a:spcAft>
              <a:buSzPts val="2040"/>
              <a:buNone/>
            </a:pPr>
            <a:r>
              <a:rPr lang="en-US">
                <a:latin typeface="Arial"/>
                <a:ea typeface="Arial"/>
                <a:cs typeface="Arial"/>
                <a:sym typeface="Arial"/>
              </a:rPr>
              <a:t>Wendy Brill-Wynkoop – College of the Canyons</a:t>
            </a:r>
            <a:br>
              <a:rPr lang="en-US">
                <a:latin typeface="Arial"/>
                <a:ea typeface="Arial"/>
                <a:cs typeface="Arial"/>
                <a:sym typeface="Arial"/>
              </a:rPr>
            </a:br>
            <a:r>
              <a:rPr lang="en-US"/>
              <a:t>L.E. Foisia – </a:t>
            </a:r>
            <a:r>
              <a:rPr lang="en-US">
                <a:latin typeface="Arial"/>
                <a:ea typeface="Arial"/>
                <a:cs typeface="Arial"/>
                <a:sym typeface="Arial"/>
              </a:rPr>
              <a:t>Mt. San Antonio College</a:t>
            </a:r>
            <a:endParaRPr/>
          </a:p>
          <a:p>
            <a:pPr marL="0" lvl="0" indent="0" algn="ctr" rtl="0">
              <a:spcBef>
                <a:spcPts val="480"/>
              </a:spcBef>
              <a:spcAft>
                <a:spcPts val="0"/>
              </a:spcAft>
              <a:buSzPts val="2040"/>
              <a:buNone/>
            </a:pPr>
            <a:r>
              <a:rPr lang="en-US">
                <a:latin typeface="Arial"/>
                <a:ea typeface="Arial"/>
                <a:cs typeface="Arial"/>
                <a:sym typeface="Arial"/>
              </a:rPr>
              <a:t>Shannon Rider </a:t>
            </a:r>
            <a:r>
              <a:rPr lang="en-US"/>
              <a:t>– Mt. San Antonio College</a:t>
            </a:r>
            <a:endParaRPr>
              <a:latin typeface="Arial"/>
              <a:ea typeface="Arial"/>
              <a:cs typeface="Arial"/>
              <a:sym typeface="Arial"/>
            </a:endParaRPr>
          </a:p>
        </p:txBody>
      </p:sp>
      <p:pic>
        <p:nvPicPr>
          <p:cNvPr id="176" name="Google Shape;176;p26" descr="ASCCC_Logo"/>
          <p:cNvPicPr preferRelativeResize="0"/>
          <p:nvPr/>
        </p:nvPicPr>
        <p:blipFill rotWithShape="1">
          <a:blip r:embed="rId3">
            <a:alphaModFix/>
          </a:blip>
          <a:srcRect/>
          <a:stretch/>
        </p:blipFill>
        <p:spPr>
          <a:xfrm>
            <a:off x="3325676" y="3695700"/>
            <a:ext cx="4826425" cy="75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b="1"/>
              <a:t>Pass Rates and Next Semester</a:t>
            </a:r>
            <a:endParaRPr/>
          </a:p>
        </p:txBody>
      </p:sp>
      <p:pic>
        <p:nvPicPr>
          <p:cNvPr id="283" name="Google Shape;283;p35"/>
          <p:cNvPicPr preferRelativeResize="0"/>
          <p:nvPr/>
        </p:nvPicPr>
        <p:blipFill>
          <a:blip r:embed="rId3">
            <a:alphaModFix/>
          </a:blip>
          <a:stretch>
            <a:fillRect/>
          </a:stretch>
        </p:blipFill>
        <p:spPr>
          <a:xfrm>
            <a:off x="857318" y="1690825"/>
            <a:ext cx="10155831" cy="4465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Contextualized EMT Support Course </a:t>
            </a:r>
            <a:endParaRPr b="1"/>
          </a:p>
        </p:txBody>
      </p:sp>
      <p:sp>
        <p:nvSpPr>
          <p:cNvPr id="289" name="Google Shape;289;p3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a:t>Approached by EMT faculty to develop a support course to help students write a research paper </a:t>
            </a:r>
            <a:endParaRPr/>
          </a:p>
          <a:p>
            <a:pPr marL="457200" lvl="0" indent="-342900" algn="l" rtl="0">
              <a:lnSpc>
                <a:spcPct val="90000"/>
              </a:lnSpc>
              <a:spcBef>
                <a:spcPts val="0"/>
              </a:spcBef>
              <a:spcAft>
                <a:spcPts val="0"/>
              </a:spcAft>
              <a:buSzPts val="1800"/>
              <a:buChar char="•"/>
            </a:pPr>
            <a:r>
              <a:rPr lang="en-US"/>
              <a:t>Test taking strategies, annotating a text, vocabulary strategies, note taking </a:t>
            </a:r>
            <a:endParaRPr/>
          </a:p>
          <a:p>
            <a:pPr marL="457200" lvl="0" indent="-342900" algn="l" rtl="0">
              <a:lnSpc>
                <a:spcPct val="90000"/>
              </a:lnSpc>
              <a:spcBef>
                <a:spcPts val="0"/>
              </a:spcBef>
              <a:spcAft>
                <a:spcPts val="0"/>
              </a:spcAft>
              <a:buSzPts val="1800"/>
              <a:buChar char="•"/>
            </a:pPr>
            <a:r>
              <a:rPr lang="en-US"/>
              <a:t>Contextualized VOC: RWCCR </a:t>
            </a:r>
            <a:endParaRPr/>
          </a:p>
          <a:p>
            <a:pPr marL="457200" lvl="0" indent="-342900" algn="l" rtl="0">
              <a:lnSpc>
                <a:spcPct val="90000"/>
              </a:lnSpc>
              <a:spcBef>
                <a:spcPts val="0"/>
              </a:spcBef>
              <a:spcAft>
                <a:spcPts val="0"/>
              </a:spcAft>
              <a:buSzPts val="1800"/>
              <a:buChar char="•"/>
            </a:pPr>
            <a:r>
              <a:rPr lang="en-US"/>
              <a:t>Librarian workshop to help with research </a:t>
            </a:r>
            <a:endParaRPr/>
          </a:p>
        </p:txBody>
      </p:sp>
      <p:pic>
        <p:nvPicPr>
          <p:cNvPr id="290" name="Google Shape;290;p36"/>
          <p:cNvPicPr preferRelativeResize="0"/>
          <p:nvPr/>
        </p:nvPicPr>
        <p:blipFill>
          <a:blip r:embed="rId3">
            <a:alphaModFix/>
          </a:blip>
          <a:stretch>
            <a:fillRect/>
          </a:stretch>
        </p:blipFill>
        <p:spPr>
          <a:xfrm>
            <a:off x="6114475" y="1934412"/>
            <a:ext cx="5497076" cy="413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Noncredit Curriculum Training </a:t>
            </a:r>
            <a:endParaRPr b="1"/>
          </a:p>
        </p:txBody>
      </p:sp>
      <p:sp>
        <p:nvSpPr>
          <p:cNvPr id="296" name="Google Shape;296;p37"/>
          <p:cNvSpPr txBox="1">
            <a:spLocks noGrp="1"/>
          </p:cNvSpPr>
          <p:nvPr>
            <p:ph type="body" idx="1"/>
          </p:nvPr>
        </p:nvSpPr>
        <p:spPr>
          <a:xfrm>
            <a:off x="838200" y="1825625"/>
            <a:ext cx="101043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US"/>
              <a:t>Goal: Bring credit and noncredit faculty together to collaborate on creating noncredit courses that would support and prepare students for credit CTE courses. </a:t>
            </a:r>
            <a:endParaRPr/>
          </a:p>
          <a:p>
            <a:pPr marL="457200" lvl="0" indent="-342900" algn="l" rtl="0">
              <a:lnSpc>
                <a:spcPct val="115000"/>
              </a:lnSpc>
              <a:spcBef>
                <a:spcPts val="0"/>
              </a:spcBef>
              <a:spcAft>
                <a:spcPts val="0"/>
              </a:spcAft>
              <a:buSzPts val="1800"/>
              <a:buChar char="•"/>
            </a:pPr>
            <a:r>
              <a:rPr lang="en-US"/>
              <a:t>Topics of the training included:</a:t>
            </a:r>
            <a:endParaRPr/>
          </a:p>
          <a:p>
            <a:pPr marL="914400" lvl="1" indent="-342900" algn="l" rtl="0">
              <a:lnSpc>
                <a:spcPct val="115000"/>
              </a:lnSpc>
              <a:spcBef>
                <a:spcPts val="0"/>
              </a:spcBef>
              <a:spcAft>
                <a:spcPts val="0"/>
              </a:spcAft>
              <a:buSzPts val="1800"/>
              <a:buChar char="•"/>
            </a:pPr>
            <a:r>
              <a:rPr lang="en-US"/>
              <a:t>Overview of the noncredit curriculum process</a:t>
            </a:r>
            <a:endParaRPr/>
          </a:p>
          <a:p>
            <a:pPr marL="914400" lvl="1" indent="-342900" algn="l" rtl="0">
              <a:lnSpc>
                <a:spcPct val="115000"/>
              </a:lnSpc>
              <a:spcBef>
                <a:spcPts val="0"/>
              </a:spcBef>
              <a:spcAft>
                <a:spcPts val="0"/>
              </a:spcAft>
              <a:buSzPts val="1800"/>
              <a:buChar char="•"/>
            </a:pPr>
            <a:r>
              <a:rPr lang="en-US"/>
              <a:t>Noncredit supports for career education</a:t>
            </a:r>
            <a:endParaRPr/>
          </a:p>
          <a:p>
            <a:pPr marL="914400" lvl="1" indent="-342900" algn="l" rtl="0">
              <a:lnSpc>
                <a:spcPct val="115000"/>
              </a:lnSpc>
              <a:spcBef>
                <a:spcPts val="0"/>
              </a:spcBef>
              <a:spcAft>
                <a:spcPts val="0"/>
              </a:spcAft>
              <a:buSzPts val="1800"/>
              <a:buChar char="•"/>
            </a:pPr>
            <a:r>
              <a:rPr lang="en-US"/>
              <a:t>Mirrored courses</a:t>
            </a:r>
            <a:endParaRPr/>
          </a:p>
          <a:p>
            <a:pPr marL="914400" lvl="1" indent="-342900" algn="l" rtl="0">
              <a:lnSpc>
                <a:spcPct val="115000"/>
              </a:lnSpc>
              <a:spcBef>
                <a:spcPts val="0"/>
              </a:spcBef>
              <a:spcAft>
                <a:spcPts val="0"/>
              </a:spcAft>
              <a:buSzPts val="1800"/>
              <a:buChar char="•"/>
            </a:pPr>
            <a:r>
              <a:rPr lang="en-US"/>
              <a:t>Developing and writing noncredit curriculum</a:t>
            </a:r>
            <a:endParaRPr/>
          </a:p>
          <a:p>
            <a:pPr marL="914400" lvl="1" indent="-342900" algn="l" rtl="0">
              <a:lnSpc>
                <a:spcPct val="115000"/>
              </a:lnSpc>
              <a:spcBef>
                <a:spcPts val="0"/>
              </a:spcBef>
              <a:spcAft>
                <a:spcPts val="0"/>
              </a:spcAft>
              <a:buSzPts val="1800"/>
              <a:buChar char="•"/>
            </a:pPr>
            <a:r>
              <a:rPr lang="en-US"/>
              <a:t>Noncredit practitioners - data, accountability, and pathway design</a:t>
            </a:r>
            <a:endParaRPr/>
          </a:p>
        </p:txBody>
      </p:sp>
      <p:pic>
        <p:nvPicPr>
          <p:cNvPr id="297" name="Google Shape;297;p37" descr="Image result for curriculum"/>
          <p:cNvPicPr preferRelativeResize="0"/>
          <p:nvPr/>
        </p:nvPicPr>
        <p:blipFill>
          <a:blip r:embed="rId3">
            <a:alphaModFix/>
          </a:blip>
          <a:stretch>
            <a:fillRect/>
          </a:stretch>
        </p:blipFill>
        <p:spPr>
          <a:xfrm>
            <a:off x="7818800" y="3086275"/>
            <a:ext cx="3806202" cy="2140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Noncredit Supports</a:t>
            </a:r>
            <a:endParaRPr b="1"/>
          </a:p>
        </p:txBody>
      </p:sp>
      <p:sp>
        <p:nvSpPr>
          <p:cNvPr id="304" name="Google Shape;304;p38"/>
          <p:cNvSpPr/>
          <p:nvPr/>
        </p:nvSpPr>
        <p:spPr>
          <a:xfrm>
            <a:off x="708035" y="1690837"/>
            <a:ext cx="107316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rgbClr val="222222"/>
                </a:solidFill>
                <a:latin typeface="arial"/>
                <a:ea typeface="arial"/>
                <a:cs typeface="arial"/>
                <a:sym typeface="arial"/>
              </a:rPr>
              <a:t>When noncredit supports are implemented, they can assist in strengthening bridges to credit CTE and employment. </a:t>
            </a:r>
            <a:endParaRPr sz="2400" b="0" i="0" u="none" strike="noStrike" cap="none">
              <a:solidFill>
                <a:schemeClr val="dk1"/>
              </a:solidFill>
              <a:latin typeface="Calibri"/>
              <a:ea typeface="Calibri"/>
              <a:cs typeface="Calibri"/>
              <a:sym typeface="Calibri"/>
            </a:endParaRPr>
          </a:p>
        </p:txBody>
      </p:sp>
      <p:grpSp>
        <p:nvGrpSpPr>
          <p:cNvPr id="305" name="Google Shape;305;p38"/>
          <p:cNvGrpSpPr/>
          <p:nvPr/>
        </p:nvGrpSpPr>
        <p:grpSpPr>
          <a:xfrm>
            <a:off x="465513" y="2844847"/>
            <a:ext cx="10996473" cy="3599886"/>
            <a:chOff x="465513" y="3019415"/>
            <a:chExt cx="10996473" cy="3599886"/>
          </a:xfrm>
        </p:grpSpPr>
        <p:grpSp>
          <p:nvGrpSpPr>
            <p:cNvPr id="306" name="Google Shape;306;p38"/>
            <p:cNvGrpSpPr/>
            <p:nvPr/>
          </p:nvGrpSpPr>
          <p:grpSpPr>
            <a:xfrm>
              <a:off x="1130567" y="3019415"/>
              <a:ext cx="9551504" cy="2400657"/>
              <a:chOff x="1225541" y="3534768"/>
              <a:chExt cx="6700929" cy="2181226"/>
            </a:xfrm>
          </p:grpSpPr>
          <p:grpSp>
            <p:nvGrpSpPr>
              <p:cNvPr id="307" name="Google Shape;307;p38"/>
              <p:cNvGrpSpPr/>
              <p:nvPr/>
            </p:nvGrpSpPr>
            <p:grpSpPr>
              <a:xfrm>
                <a:off x="1225541" y="3562893"/>
                <a:ext cx="2227800" cy="2153100"/>
                <a:chOff x="199505" y="3549535"/>
                <a:chExt cx="2227800" cy="2153100"/>
              </a:xfrm>
            </p:grpSpPr>
            <p:sp>
              <p:nvSpPr>
                <p:cNvPr id="308" name="Google Shape;308;p38"/>
                <p:cNvSpPr/>
                <p:nvPr/>
              </p:nvSpPr>
              <p:spPr>
                <a:xfrm>
                  <a:off x="199505" y="3549535"/>
                  <a:ext cx="2227800" cy="2153100"/>
                </a:xfrm>
                <a:prstGeom prst="triangle">
                  <a:avLst>
                    <a:gd name="adj" fmla="val 50000"/>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309" name="Google Shape;309;p38"/>
                <p:cNvSpPr txBox="1"/>
                <p:nvPr/>
              </p:nvSpPr>
              <p:spPr>
                <a:xfrm>
                  <a:off x="521622" y="4639391"/>
                  <a:ext cx="15837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Career </a:t>
                  </a:r>
                  <a:endParaRPr sz="2400"/>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Exploration </a:t>
                  </a:r>
                  <a:endParaRPr sz="2400" b="0" i="0" u="none" strike="noStrike" cap="none">
                    <a:solidFill>
                      <a:schemeClr val="dk1"/>
                    </a:solidFill>
                    <a:latin typeface="Calibri"/>
                    <a:ea typeface="Calibri"/>
                    <a:cs typeface="Calibri"/>
                    <a:sym typeface="Calibri"/>
                  </a:endParaRPr>
                </a:p>
              </p:txBody>
            </p:sp>
          </p:grpSp>
          <p:grpSp>
            <p:nvGrpSpPr>
              <p:cNvPr id="310" name="Google Shape;310;p38"/>
              <p:cNvGrpSpPr/>
              <p:nvPr/>
            </p:nvGrpSpPr>
            <p:grpSpPr>
              <a:xfrm rot="10800000" flipH="1">
                <a:off x="2339448" y="3549430"/>
                <a:ext cx="2227800" cy="2153100"/>
                <a:chOff x="2615044" y="3549535"/>
                <a:chExt cx="2227800" cy="2153100"/>
              </a:xfrm>
            </p:grpSpPr>
            <p:sp>
              <p:nvSpPr>
                <p:cNvPr id="311" name="Google Shape;311;p38"/>
                <p:cNvSpPr/>
                <p:nvPr/>
              </p:nvSpPr>
              <p:spPr>
                <a:xfrm>
                  <a:off x="2615044" y="3549535"/>
                  <a:ext cx="2227800" cy="2153100"/>
                </a:xfrm>
                <a:prstGeom prst="triangle">
                  <a:avLst>
                    <a:gd name="adj" fmla="val 50000"/>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2" name="Google Shape;312;p38"/>
                <p:cNvSpPr/>
                <p:nvPr/>
              </p:nvSpPr>
              <p:spPr>
                <a:xfrm rot="10800000">
                  <a:off x="3136585" y="4952709"/>
                  <a:ext cx="1184700" cy="64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Mirrored </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Courses </a:t>
                  </a:r>
                  <a:endParaRPr sz="2400" b="0" i="0" u="none" strike="noStrike" cap="none">
                    <a:solidFill>
                      <a:schemeClr val="dk1"/>
                    </a:solidFill>
                    <a:latin typeface="Calibri"/>
                    <a:ea typeface="Calibri"/>
                    <a:cs typeface="Calibri"/>
                    <a:sym typeface="Calibri"/>
                  </a:endParaRPr>
                </a:p>
              </p:txBody>
            </p:sp>
          </p:grpSp>
          <p:grpSp>
            <p:nvGrpSpPr>
              <p:cNvPr id="313" name="Google Shape;313;p38"/>
              <p:cNvGrpSpPr/>
              <p:nvPr/>
            </p:nvGrpSpPr>
            <p:grpSpPr>
              <a:xfrm>
                <a:off x="3463853" y="3562893"/>
                <a:ext cx="2227800" cy="2153100"/>
                <a:chOff x="4386816" y="3562893"/>
                <a:chExt cx="2227800" cy="2153100"/>
              </a:xfrm>
            </p:grpSpPr>
            <p:sp>
              <p:nvSpPr>
                <p:cNvPr id="314" name="Google Shape;314;p38"/>
                <p:cNvSpPr/>
                <p:nvPr/>
              </p:nvSpPr>
              <p:spPr>
                <a:xfrm>
                  <a:off x="4386816" y="3562893"/>
                  <a:ext cx="2227800" cy="2153100"/>
                </a:xfrm>
                <a:prstGeom prst="triangle">
                  <a:avLst>
                    <a:gd name="adj" fmla="val 50000"/>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5" name="Google Shape;315;p38"/>
                <p:cNvSpPr/>
                <p:nvPr/>
              </p:nvSpPr>
              <p:spPr>
                <a:xfrm>
                  <a:off x="4855172" y="4237352"/>
                  <a:ext cx="12876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Prep </a:t>
                  </a:r>
                  <a:endParaRPr sz="2400"/>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for </a:t>
                  </a:r>
                  <a:endParaRPr sz="2400"/>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CTE </a:t>
                  </a:r>
                  <a:endParaRPr sz="2400"/>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Disciplines</a:t>
                  </a:r>
                  <a:endParaRPr sz="2400" b="0" i="0" u="none" strike="noStrike" cap="none">
                    <a:solidFill>
                      <a:schemeClr val="dk1"/>
                    </a:solidFill>
                    <a:latin typeface="Calibri"/>
                    <a:ea typeface="Calibri"/>
                    <a:cs typeface="Calibri"/>
                    <a:sym typeface="Calibri"/>
                  </a:endParaRPr>
                </a:p>
              </p:txBody>
            </p:sp>
          </p:grpSp>
          <p:grpSp>
            <p:nvGrpSpPr>
              <p:cNvPr id="316" name="Google Shape;316;p38"/>
              <p:cNvGrpSpPr/>
              <p:nvPr/>
            </p:nvGrpSpPr>
            <p:grpSpPr>
              <a:xfrm rot="10800000">
                <a:off x="4588270" y="3534768"/>
                <a:ext cx="2227800" cy="2167763"/>
                <a:chOff x="7446122" y="3549535"/>
                <a:chExt cx="2227800" cy="2167763"/>
              </a:xfrm>
            </p:grpSpPr>
            <p:sp>
              <p:nvSpPr>
                <p:cNvPr id="317" name="Google Shape;317;p38"/>
                <p:cNvSpPr/>
                <p:nvPr/>
              </p:nvSpPr>
              <p:spPr>
                <a:xfrm>
                  <a:off x="7446122" y="3549535"/>
                  <a:ext cx="2227800" cy="2153100"/>
                </a:xfrm>
                <a:prstGeom prst="triangle">
                  <a:avLst>
                    <a:gd name="adj" fmla="val 50000"/>
                  </a:avLst>
                </a:prstGeom>
                <a:solidFill>
                  <a:srgbClr val="FFFF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8" name="Google Shape;318;p38"/>
                <p:cNvSpPr/>
                <p:nvPr/>
              </p:nvSpPr>
              <p:spPr>
                <a:xfrm rot="10800000">
                  <a:off x="7728516" y="4235298"/>
                  <a:ext cx="1687500" cy="1482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Noncredit </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pathways &amp; </a:t>
                  </a:r>
                  <a:endParaRPr sz="2400"/>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on-ramps to </a:t>
                  </a:r>
                  <a:endParaRPr sz="2400"/>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credit </a:t>
                  </a:r>
                  <a:endParaRPr sz="2400"/>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CTE </a:t>
                  </a:r>
                  <a:endParaRPr sz="2400"/>
                </a:p>
              </p:txBody>
            </p:sp>
          </p:grpSp>
          <p:grpSp>
            <p:nvGrpSpPr>
              <p:cNvPr id="319" name="Google Shape;319;p38"/>
              <p:cNvGrpSpPr/>
              <p:nvPr/>
            </p:nvGrpSpPr>
            <p:grpSpPr>
              <a:xfrm>
                <a:off x="5698670" y="3556521"/>
                <a:ext cx="2227800" cy="2153100"/>
                <a:chOff x="9653843" y="3562893"/>
                <a:chExt cx="2227800" cy="2153100"/>
              </a:xfrm>
            </p:grpSpPr>
            <p:sp>
              <p:nvSpPr>
                <p:cNvPr id="320" name="Google Shape;320;p38"/>
                <p:cNvSpPr/>
                <p:nvPr/>
              </p:nvSpPr>
              <p:spPr>
                <a:xfrm>
                  <a:off x="9653843" y="3562893"/>
                  <a:ext cx="2227800" cy="2153100"/>
                </a:xfrm>
                <a:prstGeom prst="triangle">
                  <a:avLst>
                    <a:gd name="adj" fmla="val 50000"/>
                  </a:avLst>
                </a:prstGeom>
                <a:solidFill>
                  <a:srgbClr val="FFFF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1" name="Google Shape;321;p38"/>
                <p:cNvSpPr/>
                <p:nvPr/>
              </p:nvSpPr>
              <p:spPr>
                <a:xfrm>
                  <a:off x="10111277" y="4639391"/>
                  <a:ext cx="14175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Workforce </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Agencies</a:t>
                  </a:r>
                  <a:endParaRPr sz="2400" b="0" i="0" u="none" strike="noStrike" cap="none">
                    <a:solidFill>
                      <a:schemeClr val="dk1"/>
                    </a:solidFill>
                    <a:latin typeface="Calibri"/>
                    <a:ea typeface="Calibri"/>
                    <a:cs typeface="Calibri"/>
                    <a:sym typeface="Calibri"/>
                  </a:endParaRPr>
                </a:p>
              </p:txBody>
            </p:sp>
          </p:grpSp>
        </p:grpSp>
        <p:sp>
          <p:nvSpPr>
            <p:cNvPr id="322" name="Google Shape;322;p38"/>
            <p:cNvSpPr/>
            <p:nvPr/>
          </p:nvSpPr>
          <p:spPr>
            <a:xfrm>
              <a:off x="465513" y="5434601"/>
              <a:ext cx="2003400" cy="11847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3" name="Google Shape;323;p38"/>
            <p:cNvSpPr/>
            <p:nvPr/>
          </p:nvSpPr>
          <p:spPr>
            <a:xfrm>
              <a:off x="9678786" y="5405196"/>
              <a:ext cx="1783200" cy="12141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24" name="Google Shape;324;p38"/>
          <p:cNvSpPr/>
          <p:nvPr/>
        </p:nvSpPr>
        <p:spPr>
          <a:xfrm>
            <a:off x="2468875" y="5243473"/>
            <a:ext cx="7209900" cy="3651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credit CTE &amp; Employment </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325" name="Google Shape;325;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Noncredit Support Example: Tool Use and Field Service </a:t>
            </a:r>
            <a:endParaRPr b="1"/>
          </a:p>
        </p:txBody>
      </p:sp>
      <p:sp>
        <p:nvSpPr>
          <p:cNvPr id="332" name="Google Shape;332;p39"/>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400"/>
              <a:t>Noncredit CTE coursework can be a bridge to ensure preparedness for credit CTE courses</a:t>
            </a:r>
            <a:endParaRPr sz="2400"/>
          </a:p>
          <a:p>
            <a:pPr marL="457200" lvl="0" indent="-381000" algn="l" rtl="0">
              <a:spcBef>
                <a:spcPts val="0"/>
              </a:spcBef>
              <a:spcAft>
                <a:spcPts val="0"/>
              </a:spcAft>
              <a:buSzPts val="2400"/>
              <a:buChar char="•"/>
            </a:pPr>
            <a:r>
              <a:rPr lang="en-US" sz="2400"/>
              <a:t>Tool Use and Field Service Fundamentals teaches students how to operate and handle specific equipment in a variety of CTE disciplines</a:t>
            </a:r>
            <a:endParaRPr sz="2400"/>
          </a:p>
          <a:p>
            <a:pPr marL="457200" lvl="0" indent="-381000" algn="l" rtl="0">
              <a:spcBef>
                <a:spcPts val="0"/>
              </a:spcBef>
              <a:spcAft>
                <a:spcPts val="0"/>
              </a:spcAft>
              <a:buSzPts val="2400"/>
              <a:buChar char="•"/>
            </a:pPr>
            <a:r>
              <a:rPr lang="en-US" sz="2400"/>
              <a:t>Enrollment in this type of noncredit CTE course has the potential to increase credit CTE course success </a:t>
            </a:r>
            <a:endParaRPr sz="2400"/>
          </a:p>
        </p:txBody>
      </p:sp>
      <p:pic>
        <p:nvPicPr>
          <p:cNvPr id="333" name="Google Shape;333;p39" descr="Image result for electronics tool use and field service"/>
          <p:cNvPicPr preferRelativeResize="0"/>
          <p:nvPr/>
        </p:nvPicPr>
        <p:blipFill>
          <a:blip r:embed="rId3">
            <a:alphaModFix/>
          </a:blip>
          <a:stretch>
            <a:fillRect/>
          </a:stretch>
        </p:blipFill>
        <p:spPr>
          <a:xfrm>
            <a:off x="6835300" y="1509575"/>
            <a:ext cx="4667250" cy="4667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Allied Health Convening: Exploring Noncredit Pathways to Credit </a:t>
            </a:r>
            <a:endParaRPr/>
          </a:p>
        </p:txBody>
      </p:sp>
      <p:sp>
        <p:nvSpPr>
          <p:cNvPr id="340" name="Google Shape;340;p40"/>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Clr>
                <a:srgbClr val="000000"/>
              </a:buClr>
              <a:buSzPts val="2200"/>
              <a:buFont typeface="Calibri"/>
              <a:buChar char="•"/>
            </a:pPr>
            <a:r>
              <a:rPr lang="en-US" sz="2200"/>
              <a:t>FREE Event on June 7 at Quiet Cannon in Montebello from 9am - 2:30pm</a:t>
            </a:r>
            <a:endParaRPr sz="2200">
              <a:solidFill>
                <a:srgbClr val="000000"/>
              </a:solidFill>
            </a:endParaRPr>
          </a:p>
          <a:p>
            <a:pPr marL="457200" lvl="0" indent="-368300" algn="l" rtl="0">
              <a:spcBef>
                <a:spcPts val="0"/>
              </a:spcBef>
              <a:spcAft>
                <a:spcPts val="0"/>
              </a:spcAft>
              <a:buClr>
                <a:srgbClr val="000000"/>
              </a:buClr>
              <a:buSzPts val="2200"/>
              <a:buFont typeface="Calibri"/>
              <a:buChar char="•"/>
            </a:pPr>
            <a:r>
              <a:rPr lang="en-US" sz="2200">
                <a:solidFill>
                  <a:srgbClr val="000000"/>
                </a:solidFill>
              </a:rPr>
              <a:t>Supporting student success in the health sector by exploring noncredit pathways to credit </a:t>
            </a:r>
            <a:endParaRPr sz="2200">
              <a:solidFill>
                <a:srgbClr val="000000"/>
              </a:solidFill>
            </a:endParaRPr>
          </a:p>
          <a:p>
            <a:pPr marL="457200" lvl="0" indent="-368300" algn="l" rtl="0">
              <a:spcBef>
                <a:spcPts val="0"/>
              </a:spcBef>
              <a:spcAft>
                <a:spcPts val="0"/>
              </a:spcAft>
              <a:buClr>
                <a:srgbClr val="000000"/>
              </a:buClr>
              <a:buSzPts val="2200"/>
              <a:buFont typeface="Calibri"/>
              <a:buChar char="•"/>
            </a:pPr>
            <a:r>
              <a:rPr lang="en-US" sz="2200">
                <a:solidFill>
                  <a:srgbClr val="000000"/>
                </a:solidFill>
              </a:rPr>
              <a:t>Guest Speaker: Dr. Manuel Pastor</a:t>
            </a:r>
            <a:endParaRPr sz="2200">
              <a:solidFill>
                <a:srgbClr val="000000"/>
              </a:solidFill>
            </a:endParaRPr>
          </a:p>
          <a:p>
            <a:pPr marL="457200" lvl="0" indent="-368300" algn="l" rtl="0">
              <a:spcBef>
                <a:spcPts val="0"/>
              </a:spcBef>
              <a:spcAft>
                <a:spcPts val="0"/>
              </a:spcAft>
              <a:buClr>
                <a:srgbClr val="000000"/>
              </a:buClr>
              <a:buSzPts val="2200"/>
              <a:buFont typeface="Calibri"/>
              <a:buChar char="•"/>
            </a:pPr>
            <a:r>
              <a:rPr lang="en-US" sz="2200">
                <a:solidFill>
                  <a:srgbClr val="000000"/>
                </a:solidFill>
              </a:rPr>
              <a:t>4 contact hours of CE credit </a:t>
            </a:r>
            <a:endParaRPr sz="2200">
              <a:solidFill>
                <a:srgbClr val="000000"/>
              </a:solidFill>
            </a:endParaRPr>
          </a:p>
          <a:p>
            <a:pPr marL="457200" lvl="0" indent="-368300" algn="l" rtl="0">
              <a:spcBef>
                <a:spcPts val="0"/>
              </a:spcBef>
              <a:spcAft>
                <a:spcPts val="0"/>
              </a:spcAft>
              <a:buClr>
                <a:srgbClr val="000000"/>
              </a:buClr>
              <a:buSzPts val="2200"/>
              <a:buFont typeface="Calibri"/>
              <a:buChar char="•"/>
            </a:pPr>
            <a:r>
              <a:rPr lang="en-US" sz="2200">
                <a:solidFill>
                  <a:srgbClr val="000000"/>
                </a:solidFill>
              </a:rPr>
              <a:t>See Eventbrite for more details: </a:t>
            </a:r>
            <a:r>
              <a:rPr lang="en-US" sz="2200" u="sng">
                <a:solidFill>
                  <a:schemeClr val="hlink"/>
                </a:solidFill>
                <a:hlinkClick r:id="rId3"/>
              </a:rPr>
              <a:t>https://www.eventbrite.com/e/allied-health-convening-exploring-noncredit-pathways-to-credit-tickets-60722465529</a:t>
            </a:r>
            <a:endParaRPr sz="2200">
              <a:solidFill>
                <a:srgbClr val="000000"/>
              </a:solidFill>
            </a:endParaRPr>
          </a:p>
          <a:p>
            <a:pPr marL="457200" lvl="0" indent="0" algn="l" rtl="0">
              <a:spcBef>
                <a:spcPts val="1000"/>
              </a:spcBef>
              <a:spcAft>
                <a:spcPts val="0"/>
              </a:spcAft>
              <a:buNone/>
            </a:pPr>
            <a:endParaRPr sz="2400">
              <a:solidFill>
                <a:srgbClr val="000000"/>
              </a:solidFill>
            </a:endParaRPr>
          </a:p>
        </p:txBody>
      </p:sp>
      <p:pic>
        <p:nvPicPr>
          <p:cNvPr id="341" name="Google Shape;341;p40">
            <a:hlinkClick r:id="rId3"/>
          </p:cNvPr>
          <p:cNvPicPr preferRelativeResize="0"/>
          <p:nvPr/>
        </p:nvPicPr>
        <p:blipFill>
          <a:blip r:embed="rId4">
            <a:alphaModFix/>
          </a:blip>
          <a:stretch>
            <a:fillRect/>
          </a:stretch>
        </p:blipFill>
        <p:spPr>
          <a:xfrm>
            <a:off x="6201350" y="1825625"/>
            <a:ext cx="4554224" cy="3940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41"/>
          <p:cNvPicPr preferRelativeResize="0"/>
          <p:nvPr/>
        </p:nvPicPr>
        <p:blipFill>
          <a:blip r:embed="rId3">
            <a:alphaModFix/>
          </a:blip>
          <a:stretch>
            <a:fillRect/>
          </a:stretch>
        </p:blipFill>
        <p:spPr>
          <a:xfrm>
            <a:off x="5701025" y="445375"/>
            <a:ext cx="5993055" cy="5974251"/>
          </a:xfrm>
          <a:prstGeom prst="rect">
            <a:avLst/>
          </a:prstGeom>
          <a:noFill/>
          <a:ln>
            <a:noFill/>
          </a:ln>
        </p:spPr>
      </p:pic>
      <p:pic>
        <p:nvPicPr>
          <p:cNvPr id="348" name="Google Shape;348;p41"/>
          <p:cNvPicPr preferRelativeResize="0"/>
          <p:nvPr/>
        </p:nvPicPr>
        <p:blipFill>
          <a:blip r:embed="rId4">
            <a:alphaModFix/>
          </a:blip>
          <a:stretch>
            <a:fillRect/>
          </a:stretch>
        </p:blipFill>
        <p:spPr>
          <a:xfrm>
            <a:off x="3240825" y="445375"/>
            <a:ext cx="2320225" cy="2320225"/>
          </a:xfrm>
          <a:prstGeom prst="rect">
            <a:avLst/>
          </a:prstGeom>
          <a:noFill/>
          <a:ln>
            <a:noFill/>
          </a:ln>
        </p:spPr>
      </p:pic>
      <p:pic>
        <p:nvPicPr>
          <p:cNvPr id="349" name="Google Shape;349;p41"/>
          <p:cNvPicPr preferRelativeResize="0"/>
          <p:nvPr/>
        </p:nvPicPr>
        <p:blipFill>
          <a:blip r:embed="rId5">
            <a:alphaModFix/>
          </a:blip>
          <a:stretch>
            <a:fillRect/>
          </a:stretch>
        </p:blipFill>
        <p:spPr>
          <a:xfrm>
            <a:off x="528750" y="273675"/>
            <a:ext cx="2495900" cy="2495900"/>
          </a:xfrm>
          <a:prstGeom prst="rect">
            <a:avLst/>
          </a:prstGeom>
          <a:noFill/>
          <a:ln>
            <a:noFill/>
          </a:ln>
        </p:spPr>
      </p:pic>
      <p:sp>
        <p:nvSpPr>
          <p:cNvPr id="350" name="Google Shape;350;p41"/>
          <p:cNvSpPr txBox="1"/>
          <p:nvPr/>
        </p:nvSpPr>
        <p:spPr>
          <a:xfrm>
            <a:off x="746450" y="2681313"/>
            <a:ext cx="4688400" cy="219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100" b="1">
                <a:solidFill>
                  <a:schemeClr val="dk1"/>
                </a:solidFill>
                <a:latin typeface="Calibri"/>
                <a:ea typeface="Calibri"/>
                <a:cs typeface="Calibri"/>
                <a:sym typeface="Calibri"/>
              </a:rPr>
              <a:t>Melissa Moreno </a:t>
            </a:r>
            <a:endParaRPr sz="2100" b="1">
              <a:solidFill>
                <a:schemeClr val="dk1"/>
              </a:solidFill>
              <a:latin typeface="Calibri"/>
              <a:ea typeface="Calibri"/>
              <a:cs typeface="Calibri"/>
              <a:sym typeface="Calibri"/>
            </a:endParaRPr>
          </a:p>
          <a:p>
            <a:pPr marL="0" lvl="0" indent="0" algn="l" rtl="0">
              <a:lnSpc>
                <a:spcPct val="100000"/>
              </a:lnSpc>
              <a:spcBef>
                <a:spcPts val="600"/>
              </a:spcBef>
              <a:spcAft>
                <a:spcPts val="0"/>
              </a:spcAft>
              <a:buNone/>
            </a:pPr>
            <a:r>
              <a:rPr lang="en-US" sz="1800">
                <a:solidFill>
                  <a:schemeClr val="dk1"/>
                </a:solidFill>
                <a:latin typeface="Calibri"/>
                <a:ea typeface="Calibri"/>
                <a:cs typeface="Calibri"/>
                <a:sym typeface="Calibri"/>
              </a:rPr>
              <a:t>Vice President </a:t>
            </a:r>
            <a:endParaRPr sz="1800">
              <a:solidFill>
                <a:schemeClr val="dk1"/>
              </a:solidFill>
              <a:latin typeface="Calibri"/>
              <a:ea typeface="Calibri"/>
              <a:cs typeface="Calibri"/>
              <a:sym typeface="Calibri"/>
            </a:endParaRPr>
          </a:p>
          <a:p>
            <a:pPr marL="0" lvl="0" indent="0" algn="l" rtl="0">
              <a:lnSpc>
                <a:spcPct val="100000"/>
              </a:lnSpc>
              <a:spcBef>
                <a:spcPts val="600"/>
              </a:spcBef>
              <a:spcAft>
                <a:spcPts val="0"/>
              </a:spcAft>
              <a:buNone/>
            </a:pPr>
            <a:r>
              <a:rPr lang="en-US" sz="1800">
                <a:solidFill>
                  <a:schemeClr val="dk1"/>
                </a:solidFill>
                <a:latin typeface="Calibri"/>
                <a:ea typeface="Calibri"/>
                <a:cs typeface="Calibri"/>
                <a:sym typeface="Calibri"/>
              </a:rPr>
              <a:t>School of Extended Learning</a:t>
            </a:r>
            <a:endParaRPr sz="1800">
              <a:solidFill>
                <a:schemeClr val="dk1"/>
              </a:solidFill>
              <a:latin typeface="Calibri"/>
              <a:ea typeface="Calibri"/>
              <a:cs typeface="Calibri"/>
              <a:sym typeface="Calibri"/>
            </a:endParaRPr>
          </a:p>
          <a:p>
            <a:pPr marL="0" lvl="0" indent="0" algn="l" rtl="0">
              <a:lnSpc>
                <a:spcPct val="100000"/>
              </a:lnSpc>
              <a:spcBef>
                <a:spcPts val="600"/>
              </a:spcBef>
              <a:spcAft>
                <a:spcPts val="0"/>
              </a:spcAft>
              <a:buClr>
                <a:schemeClr val="dk1"/>
              </a:buClr>
              <a:buSzPts val="1100"/>
              <a:buFont typeface="Arial"/>
              <a:buNone/>
            </a:pPr>
            <a:r>
              <a:rPr lang="en-US" sz="2400" u="sng">
                <a:solidFill>
                  <a:schemeClr val="hlink"/>
                </a:solidFill>
                <a:hlinkClick r:id="rId6"/>
              </a:rPr>
              <a:t>https://csi.cccbadges.org/</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100">
              <a:solidFill>
                <a:schemeClr val="dk1"/>
              </a:solidFill>
              <a:latin typeface="Calibri"/>
              <a:ea typeface="Calibri"/>
              <a:cs typeface="Calibri"/>
              <a:sym typeface="Calibri"/>
            </a:endParaRPr>
          </a:p>
          <a:p>
            <a:pPr marL="0" lvl="0" indent="0" algn="l" rtl="0">
              <a:lnSpc>
                <a:spcPct val="115000"/>
              </a:lnSpc>
              <a:spcBef>
                <a:spcPts val="600"/>
              </a:spcBef>
              <a:spcAft>
                <a:spcPts val="600"/>
              </a:spcAft>
              <a:buNone/>
            </a:pPr>
            <a:endParaRPr sz="2100">
              <a:solidFill>
                <a:schemeClr val="dk1"/>
              </a:solidFill>
              <a:latin typeface="Calibri"/>
              <a:ea typeface="Calibri"/>
              <a:cs typeface="Calibri"/>
              <a:sym typeface="Calibri"/>
            </a:endParaRPr>
          </a:p>
        </p:txBody>
      </p:sp>
      <p:sp>
        <p:nvSpPr>
          <p:cNvPr id="351" name="Google Shape;351;p41"/>
          <p:cNvSpPr txBox="1"/>
          <p:nvPr/>
        </p:nvSpPr>
        <p:spPr>
          <a:xfrm>
            <a:off x="746450" y="4572000"/>
            <a:ext cx="4954500" cy="1847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Skill based</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Flipped classroom</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Marketed classes to employers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Pay increase upon completion</a:t>
            </a:r>
            <a:endParaRPr sz="2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2"/>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58" name="Google Shape;358;p42"/>
          <p:cNvPicPr preferRelativeResize="0"/>
          <p:nvPr/>
        </p:nvPicPr>
        <p:blipFill>
          <a:blip r:embed="rId3">
            <a:alphaModFix/>
          </a:blip>
          <a:stretch>
            <a:fillRect/>
          </a:stretch>
        </p:blipFill>
        <p:spPr>
          <a:xfrm>
            <a:off x="5178500" y="495826"/>
            <a:ext cx="6361902" cy="5669175"/>
          </a:xfrm>
          <a:prstGeom prst="rect">
            <a:avLst/>
          </a:prstGeom>
          <a:noFill/>
          <a:ln>
            <a:noFill/>
          </a:ln>
        </p:spPr>
      </p:pic>
      <p:pic>
        <p:nvPicPr>
          <p:cNvPr id="359" name="Google Shape;359;p42"/>
          <p:cNvPicPr preferRelativeResize="0"/>
          <p:nvPr/>
        </p:nvPicPr>
        <p:blipFill>
          <a:blip r:embed="rId4">
            <a:alphaModFix/>
          </a:blip>
          <a:stretch>
            <a:fillRect/>
          </a:stretch>
        </p:blipFill>
        <p:spPr>
          <a:xfrm>
            <a:off x="769775" y="495825"/>
            <a:ext cx="3545625" cy="3545625"/>
          </a:xfrm>
          <a:prstGeom prst="rect">
            <a:avLst/>
          </a:prstGeom>
          <a:noFill/>
          <a:ln>
            <a:noFill/>
          </a:ln>
        </p:spPr>
      </p:pic>
      <p:sp>
        <p:nvSpPr>
          <p:cNvPr id="360" name="Google Shape;360;p42"/>
          <p:cNvSpPr txBox="1"/>
          <p:nvPr/>
        </p:nvSpPr>
        <p:spPr>
          <a:xfrm>
            <a:off x="769775" y="4711950"/>
            <a:ext cx="4245300" cy="9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u="sng">
                <a:solidFill>
                  <a:schemeClr val="hlink"/>
                </a:solidFill>
                <a:hlinkClick r:id="rId5"/>
              </a:rPr>
              <a:t>https://coc.cccbadges.org/</a:t>
            </a: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7" name="Google Shape;367;p4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68" name="Google Shape;368;p43"/>
          <p:cNvPicPr preferRelativeResize="0"/>
          <p:nvPr/>
        </p:nvPicPr>
        <p:blipFill>
          <a:blip r:embed="rId3">
            <a:alphaModFix/>
          </a:blip>
          <a:stretch>
            <a:fillRect/>
          </a:stretch>
        </p:blipFill>
        <p:spPr>
          <a:xfrm>
            <a:off x="699775" y="366487"/>
            <a:ext cx="11002349" cy="6125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4"/>
          <p:cNvSpPr txBox="1">
            <a:spLocks noGrp="1"/>
          </p:cNvSpPr>
          <p:nvPr>
            <p:ph type="body" idx="1"/>
          </p:nvPr>
        </p:nvSpPr>
        <p:spPr>
          <a:xfrm>
            <a:off x="3793100" y="693550"/>
            <a:ext cx="7753500" cy="2327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a:latin typeface="Arial"/>
                <a:ea typeface="Arial"/>
                <a:cs typeface="Arial"/>
                <a:sym typeface="Arial"/>
              </a:rPr>
              <a:t>PROPOSAL TITLE: </a:t>
            </a:r>
            <a:endParaRPr sz="3000">
              <a:latin typeface="Arial"/>
              <a:ea typeface="Arial"/>
              <a:cs typeface="Arial"/>
              <a:sym typeface="Arial"/>
            </a:endParaRPr>
          </a:p>
          <a:p>
            <a:pPr marL="0" lvl="0" indent="0" algn="l" rtl="0">
              <a:spcBef>
                <a:spcPts val="1000"/>
              </a:spcBef>
              <a:spcAft>
                <a:spcPts val="0"/>
              </a:spcAft>
              <a:buNone/>
            </a:pPr>
            <a:r>
              <a:rPr lang="en-US" sz="3000">
                <a:latin typeface="Arial"/>
                <a:ea typeface="Arial"/>
                <a:cs typeface="Arial"/>
                <a:sym typeface="Arial"/>
              </a:rPr>
              <a:t>SCCRC PROJECT IN COMMON #3 </a:t>
            </a:r>
            <a:endParaRPr sz="3000">
              <a:latin typeface="Arial"/>
              <a:ea typeface="Arial"/>
              <a:cs typeface="Arial"/>
              <a:sym typeface="Arial"/>
            </a:endParaRPr>
          </a:p>
          <a:p>
            <a:pPr marL="0" lvl="0" indent="0" algn="l" rtl="0">
              <a:spcBef>
                <a:spcPts val="1000"/>
              </a:spcBef>
              <a:spcAft>
                <a:spcPts val="0"/>
              </a:spcAft>
              <a:buNone/>
            </a:pPr>
            <a:r>
              <a:rPr lang="en-US" sz="3000" b="1">
                <a:latin typeface="Arial"/>
                <a:ea typeface="Arial"/>
                <a:cs typeface="Arial"/>
                <a:sym typeface="Arial"/>
              </a:rPr>
              <a:t>Career Strategist Badge </a:t>
            </a:r>
            <a:endParaRPr sz="3000"/>
          </a:p>
        </p:txBody>
      </p:sp>
      <p:sp>
        <p:nvSpPr>
          <p:cNvPr id="375" name="Google Shape;375;p44"/>
          <p:cNvSpPr txBox="1"/>
          <p:nvPr/>
        </p:nvSpPr>
        <p:spPr>
          <a:xfrm>
            <a:off x="394200" y="3289050"/>
            <a:ext cx="11403600" cy="342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400" b="1">
                <a:solidFill>
                  <a:schemeClr val="dk1"/>
                </a:solidFill>
              </a:rPr>
              <a:t>DESCRIPTION: </a:t>
            </a:r>
            <a:r>
              <a:rPr lang="en-US" sz="2400">
                <a:solidFill>
                  <a:schemeClr val="dk1"/>
                </a:solidFill>
              </a:rPr>
              <a:t>Pilot a cohort of CTE students from 3 colleges in the region - Santa Barbara City College, College of the Canyons and Ventura College. These students will be required to attend 3 short Career Skills Institute courses to attain a "Career Strategist" Badge. The short courses will integrate 4 lessons of New World of Work, and students will be required to complete a LInkedIn profile and join their college "group" on LinkedIn. LinkedIn will provide 2 years of follow on data to help capture outcomes in job &amp; skill acquisition, education acquisition and job change.</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76" name="Google Shape;376;p44"/>
          <p:cNvPicPr preferRelativeResize="0"/>
          <p:nvPr/>
        </p:nvPicPr>
        <p:blipFill>
          <a:blip r:embed="rId3">
            <a:alphaModFix/>
          </a:blip>
          <a:stretch>
            <a:fillRect/>
          </a:stretch>
        </p:blipFill>
        <p:spPr>
          <a:xfrm>
            <a:off x="618925" y="365125"/>
            <a:ext cx="2984250" cy="2984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27"/>
          <p:cNvGrpSpPr/>
          <p:nvPr/>
        </p:nvGrpSpPr>
        <p:grpSpPr>
          <a:xfrm>
            <a:off x="578497" y="4188984"/>
            <a:ext cx="10990591" cy="2067013"/>
            <a:chOff x="0" y="0"/>
            <a:chExt cx="10990591" cy="2067013"/>
          </a:xfrm>
        </p:grpSpPr>
        <p:sp>
          <p:nvSpPr>
            <p:cNvPr id="183" name="Google Shape;183;p27"/>
            <p:cNvSpPr/>
            <p:nvPr/>
          </p:nvSpPr>
          <p:spPr>
            <a:xfrm>
              <a:off x="0" y="0"/>
              <a:ext cx="2111613" cy="2067013"/>
            </a:xfrm>
            <a:prstGeom prst="roundRect">
              <a:avLst>
                <a:gd name="adj" fmla="val 10000"/>
              </a:avLst>
            </a:prstGeom>
            <a:solidFill>
              <a:srgbClr val="1C4587"/>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txBox="1"/>
            <p:nvPr/>
          </p:nvSpPr>
          <p:spPr>
            <a:xfrm>
              <a:off x="60541" y="60541"/>
              <a:ext cx="1990531" cy="1945931"/>
            </a:xfrm>
            <a:prstGeom prst="rect">
              <a:avLst/>
            </a:prstGeom>
            <a:solidFill>
              <a:srgbClr val="1C4587"/>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1800" b="1" i="0" u="none" strike="noStrike" cap="none">
                  <a:solidFill>
                    <a:schemeClr val="lt1"/>
                  </a:solidFill>
                  <a:latin typeface="Gill Sans"/>
                  <a:ea typeface="Gill Sans"/>
                  <a:cs typeface="Gill Sans"/>
                  <a:sym typeface="Gill Sans"/>
                </a:rPr>
                <a:t>Prepare students to be college ready in CTE credit coursework by decreasing the skills gap  </a:t>
              </a:r>
              <a:endParaRPr sz="1800"/>
            </a:p>
          </p:txBody>
        </p:sp>
        <p:sp>
          <p:nvSpPr>
            <p:cNvPr id="185" name="Google Shape;185;p27"/>
            <p:cNvSpPr/>
            <p:nvPr/>
          </p:nvSpPr>
          <p:spPr>
            <a:xfrm>
              <a:off x="2325325" y="771666"/>
              <a:ext cx="453068" cy="523680"/>
            </a:xfrm>
            <a:prstGeom prst="rightArrow">
              <a:avLst>
                <a:gd name="adj1" fmla="val 60000"/>
                <a:gd name="adj2" fmla="val 50000"/>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txBox="1"/>
            <p:nvPr/>
          </p:nvSpPr>
          <p:spPr>
            <a:xfrm>
              <a:off x="2325325" y="876402"/>
              <a:ext cx="317148" cy="314208"/>
            </a:xfrm>
            <a:prstGeom prst="rect">
              <a:avLst/>
            </a:prstGeom>
            <a:solidFill>
              <a:srgbClr val="1C4587"/>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000" b="0" i="0" u="none" strike="noStrike" cap="none">
                <a:solidFill>
                  <a:schemeClr val="lt1"/>
                </a:solidFill>
                <a:latin typeface="Gill Sans"/>
                <a:ea typeface="Gill Sans"/>
                <a:cs typeface="Gill Sans"/>
                <a:sym typeface="Gill Sans"/>
              </a:endParaRPr>
            </a:p>
          </p:txBody>
        </p:sp>
        <p:sp>
          <p:nvSpPr>
            <p:cNvPr id="187" name="Google Shape;187;p27"/>
            <p:cNvSpPr/>
            <p:nvPr/>
          </p:nvSpPr>
          <p:spPr>
            <a:xfrm>
              <a:off x="2966460" y="0"/>
              <a:ext cx="2111613" cy="2067013"/>
            </a:xfrm>
            <a:prstGeom prst="roundRect">
              <a:avLst>
                <a:gd name="adj" fmla="val 10000"/>
              </a:avLst>
            </a:prstGeom>
            <a:solidFill>
              <a:srgbClr val="1C4587"/>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txBox="1"/>
            <p:nvPr/>
          </p:nvSpPr>
          <p:spPr>
            <a:xfrm>
              <a:off x="3027001" y="60541"/>
              <a:ext cx="1990531" cy="1945931"/>
            </a:xfrm>
            <a:prstGeom prst="rect">
              <a:avLst/>
            </a:prstGeom>
            <a:solidFill>
              <a:srgbClr val="1C4587"/>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1" i="0" u="none" strike="noStrike" cap="none">
                  <a:solidFill>
                    <a:schemeClr val="lt1"/>
                  </a:solidFill>
                  <a:latin typeface="Gill Sans"/>
                  <a:ea typeface="Gill Sans"/>
                  <a:cs typeface="Gill Sans"/>
                  <a:sym typeface="Gill Sans"/>
                </a:rPr>
                <a:t>Regional collaboration among adult education/ noncredit programs</a:t>
              </a:r>
              <a:endParaRPr/>
            </a:p>
          </p:txBody>
        </p:sp>
        <p:sp>
          <p:nvSpPr>
            <p:cNvPr id="189" name="Google Shape;189;p27"/>
            <p:cNvSpPr/>
            <p:nvPr/>
          </p:nvSpPr>
          <p:spPr>
            <a:xfrm>
              <a:off x="5289235" y="771666"/>
              <a:ext cx="447662" cy="523680"/>
            </a:xfrm>
            <a:prstGeom prst="rightArrow">
              <a:avLst>
                <a:gd name="adj1" fmla="val 60000"/>
                <a:gd name="adj2" fmla="val 50000"/>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p:nvPr/>
          </p:nvSpPr>
          <p:spPr>
            <a:xfrm>
              <a:off x="5289235" y="876402"/>
              <a:ext cx="313363" cy="314208"/>
            </a:xfrm>
            <a:prstGeom prst="rect">
              <a:avLst/>
            </a:prstGeom>
            <a:solidFill>
              <a:srgbClr val="1C4587"/>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000" b="0" i="0" u="none" strike="noStrike" cap="none">
                <a:solidFill>
                  <a:schemeClr val="lt1"/>
                </a:solidFill>
                <a:latin typeface="Gill Sans"/>
                <a:ea typeface="Gill Sans"/>
                <a:cs typeface="Gill Sans"/>
                <a:sym typeface="Gill Sans"/>
              </a:endParaRPr>
            </a:p>
          </p:txBody>
        </p:sp>
        <p:sp>
          <p:nvSpPr>
            <p:cNvPr id="191" name="Google Shape;191;p27"/>
            <p:cNvSpPr/>
            <p:nvPr/>
          </p:nvSpPr>
          <p:spPr>
            <a:xfrm>
              <a:off x="5922719" y="0"/>
              <a:ext cx="2111613" cy="2067013"/>
            </a:xfrm>
            <a:prstGeom prst="roundRect">
              <a:avLst>
                <a:gd name="adj" fmla="val 10000"/>
              </a:avLst>
            </a:prstGeom>
            <a:solidFill>
              <a:srgbClr val="1C4587"/>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txBox="1"/>
            <p:nvPr/>
          </p:nvSpPr>
          <p:spPr>
            <a:xfrm>
              <a:off x="5983260" y="60541"/>
              <a:ext cx="1990531" cy="1945931"/>
            </a:xfrm>
            <a:prstGeom prst="rect">
              <a:avLst/>
            </a:prstGeom>
            <a:solidFill>
              <a:srgbClr val="1C4587"/>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1" i="0" u="none" strike="noStrike" cap="none">
                  <a:solidFill>
                    <a:schemeClr val="lt1"/>
                  </a:solidFill>
                  <a:latin typeface="Gill Sans"/>
                  <a:ea typeface="Gill Sans"/>
                  <a:cs typeface="Gill Sans"/>
                  <a:sym typeface="Gill Sans"/>
                </a:rPr>
                <a:t>Develop noncredit courses through  curriculum development  </a:t>
              </a:r>
              <a:endParaRPr/>
            </a:p>
          </p:txBody>
        </p:sp>
        <p:sp>
          <p:nvSpPr>
            <p:cNvPr id="193" name="Google Shape;193;p27"/>
            <p:cNvSpPr/>
            <p:nvPr/>
          </p:nvSpPr>
          <p:spPr>
            <a:xfrm>
              <a:off x="8245494" y="771666"/>
              <a:ext cx="447662" cy="523680"/>
            </a:xfrm>
            <a:prstGeom prst="rightArrow">
              <a:avLst>
                <a:gd name="adj1" fmla="val 60000"/>
                <a:gd name="adj2" fmla="val 50000"/>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txBox="1"/>
            <p:nvPr/>
          </p:nvSpPr>
          <p:spPr>
            <a:xfrm>
              <a:off x="8245494" y="876402"/>
              <a:ext cx="313363" cy="314208"/>
            </a:xfrm>
            <a:prstGeom prst="rect">
              <a:avLst/>
            </a:prstGeom>
            <a:solidFill>
              <a:srgbClr val="1C4587"/>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000" b="0" i="0" u="none" strike="noStrike" cap="none">
                <a:solidFill>
                  <a:schemeClr val="lt1"/>
                </a:solidFill>
                <a:latin typeface="Gill Sans"/>
                <a:ea typeface="Gill Sans"/>
                <a:cs typeface="Gill Sans"/>
                <a:sym typeface="Gill Sans"/>
              </a:endParaRPr>
            </a:p>
          </p:txBody>
        </p:sp>
        <p:sp>
          <p:nvSpPr>
            <p:cNvPr id="195" name="Google Shape;195;p27"/>
            <p:cNvSpPr/>
            <p:nvPr/>
          </p:nvSpPr>
          <p:spPr>
            <a:xfrm>
              <a:off x="8878978" y="0"/>
              <a:ext cx="2111613" cy="2067013"/>
            </a:xfrm>
            <a:prstGeom prst="roundRect">
              <a:avLst>
                <a:gd name="adj" fmla="val 10000"/>
              </a:avLst>
            </a:prstGeom>
            <a:solidFill>
              <a:srgbClr val="1C4587"/>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txBox="1"/>
            <p:nvPr/>
          </p:nvSpPr>
          <p:spPr>
            <a:xfrm>
              <a:off x="8939519" y="60541"/>
              <a:ext cx="1990531" cy="1945931"/>
            </a:xfrm>
            <a:prstGeom prst="rect">
              <a:avLst/>
            </a:prstGeom>
            <a:solidFill>
              <a:srgbClr val="1C4587"/>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1" i="0" u="none" strike="noStrike" cap="none">
                  <a:solidFill>
                    <a:schemeClr val="lt1"/>
                  </a:solidFill>
                  <a:latin typeface="Gill Sans"/>
                  <a:ea typeface="Gill Sans"/>
                  <a:cs typeface="Gill Sans"/>
                  <a:sym typeface="Gill Sans"/>
                </a:rPr>
                <a:t>Engagement into Guided Pathways (local integration)</a:t>
              </a:r>
              <a:endParaRPr/>
            </a:p>
          </p:txBody>
        </p:sp>
      </p:grpSp>
      <p:sp>
        <p:nvSpPr>
          <p:cNvPr id="197" name="Google Shape;197;p27"/>
          <p:cNvSpPr/>
          <p:nvPr/>
        </p:nvSpPr>
        <p:spPr>
          <a:xfrm>
            <a:off x="1524001" y="890202"/>
            <a:ext cx="138564" cy="276999"/>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50"/>
              <a:buFont typeface="Gill Sans"/>
              <a:buNone/>
            </a:pPr>
            <a:endParaRPr sz="1350" b="0" i="0" u="none" strike="noStrike" cap="none">
              <a:solidFill>
                <a:srgbClr val="000000"/>
              </a:solidFill>
              <a:latin typeface="Gill Sans"/>
              <a:ea typeface="Gill Sans"/>
              <a:cs typeface="Gill Sans"/>
              <a:sym typeface="Gill Sans"/>
            </a:endParaRPr>
          </a:p>
        </p:txBody>
      </p:sp>
      <p:sp>
        <p:nvSpPr>
          <p:cNvPr id="198" name="Google Shape;198;p27"/>
          <p:cNvSpPr/>
          <p:nvPr/>
        </p:nvSpPr>
        <p:spPr>
          <a:xfrm>
            <a:off x="1524001" y="2233227"/>
            <a:ext cx="138564" cy="276999"/>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50"/>
              <a:buFont typeface="Gill Sans"/>
              <a:buNone/>
            </a:pPr>
            <a:endParaRPr sz="1350" b="0" i="0" u="none" strike="noStrike" cap="none">
              <a:solidFill>
                <a:srgbClr val="000000"/>
              </a:solidFill>
              <a:latin typeface="Gill Sans"/>
              <a:ea typeface="Gill Sans"/>
              <a:cs typeface="Gill Sans"/>
              <a:sym typeface="Gill Sans"/>
            </a:endParaRPr>
          </a:p>
        </p:txBody>
      </p:sp>
      <p:pic>
        <p:nvPicPr>
          <p:cNvPr id="199" name="Google Shape;199;p27"/>
          <p:cNvPicPr preferRelativeResize="0"/>
          <p:nvPr/>
        </p:nvPicPr>
        <p:blipFill rotWithShape="1">
          <a:blip r:embed="rId3">
            <a:alphaModFix/>
          </a:blip>
          <a:srcRect/>
          <a:stretch/>
        </p:blipFill>
        <p:spPr>
          <a:xfrm>
            <a:off x="3039922" y="180775"/>
            <a:ext cx="5980980" cy="1725200"/>
          </a:xfrm>
          <a:prstGeom prst="rect">
            <a:avLst/>
          </a:prstGeom>
          <a:noFill/>
          <a:ln>
            <a:noFill/>
          </a:ln>
        </p:spPr>
      </p:pic>
      <p:sp>
        <p:nvSpPr>
          <p:cNvPr id="200" name="Google Shape;200;p27"/>
          <p:cNvSpPr/>
          <p:nvPr/>
        </p:nvSpPr>
        <p:spPr>
          <a:xfrm>
            <a:off x="710000" y="2104575"/>
            <a:ext cx="10935600" cy="1962000"/>
          </a:xfrm>
          <a:prstGeom prst="rect">
            <a:avLst/>
          </a:prstGeom>
          <a:solidFill>
            <a:schemeClr val="accent1"/>
          </a:solidFill>
          <a:ln w="222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01" name="Google Shape;201;p27"/>
          <p:cNvSpPr/>
          <p:nvPr/>
        </p:nvSpPr>
        <p:spPr>
          <a:xfrm>
            <a:off x="699800" y="2013351"/>
            <a:ext cx="10935600" cy="2067000"/>
          </a:xfrm>
          <a:prstGeom prst="rect">
            <a:avLst/>
          </a:prstGeom>
          <a:solidFill>
            <a:srgbClr val="1C45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2700"/>
              <a:buFont typeface="Calibri"/>
              <a:buNone/>
            </a:pPr>
            <a:r>
              <a:rPr lang="en-US" sz="2700" b="1" i="0" u="none" strike="noStrike" cap="none">
                <a:solidFill>
                  <a:srgbClr val="FFFFFF"/>
                </a:solidFill>
                <a:latin typeface="Calibri"/>
                <a:ea typeface="Calibri"/>
                <a:cs typeface="Calibri"/>
                <a:sym typeface="Calibri"/>
              </a:rPr>
              <a:t>Noncredit College and Career Readiness </a:t>
            </a: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A Strong Workforce project that seeks to </a:t>
            </a:r>
            <a:r>
              <a:rPr lang="en-US" sz="2400">
                <a:solidFill>
                  <a:srgbClr val="FFFFFF"/>
                </a:solidFill>
                <a:latin typeface="Calibri"/>
                <a:ea typeface="Calibri"/>
                <a:cs typeface="Calibri"/>
                <a:sym typeface="Calibri"/>
              </a:rPr>
              <a:t>expand the capacity among the Los Angeles Region community college noncredit CTE programs. Accomplishing this will significantly contribute to the Strong Workforce Program’s purpose of producing a middle - skilled workforce.  </a:t>
            </a:r>
            <a:endParaRPr sz="24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5"/>
          <p:cNvSpPr txBox="1">
            <a:spLocks noGrp="1"/>
          </p:cNvSpPr>
          <p:nvPr>
            <p:ph type="title"/>
          </p:nvPr>
        </p:nvSpPr>
        <p:spPr>
          <a:xfrm>
            <a:off x="443200" y="365125"/>
            <a:ext cx="10910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SCCRC Regional Career Strategist Workshops</a:t>
            </a:r>
            <a:endParaRPr b="1"/>
          </a:p>
        </p:txBody>
      </p:sp>
      <p:pic>
        <p:nvPicPr>
          <p:cNvPr id="383" name="Google Shape;383;p45"/>
          <p:cNvPicPr preferRelativeResize="0"/>
          <p:nvPr/>
        </p:nvPicPr>
        <p:blipFill>
          <a:blip r:embed="rId3">
            <a:alphaModFix/>
          </a:blip>
          <a:stretch>
            <a:fillRect/>
          </a:stretch>
        </p:blipFill>
        <p:spPr>
          <a:xfrm>
            <a:off x="152400" y="1843225"/>
            <a:ext cx="3757291" cy="4862377"/>
          </a:xfrm>
          <a:prstGeom prst="rect">
            <a:avLst/>
          </a:prstGeom>
          <a:noFill/>
          <a:ln>
            <a:noFill/>
          </a:ln>
        </p:spPr>
      </p:pic>
      <p:pic>
        <p:nvPicPr>
          <p:cNvPr id="384" name="Google Shape;384;p45"/>
          <p:cNvPicPr preferRelativeResize="0"/>
          <p:nvPr/>
        </p:nvPicPr>
        <p:blipFill>
          <a:blip r:embed="rId4">
            <a:alphaModFix/>
          </a:blip>
          <a:stretch>
            <a:fillRect/>
          </a:stretch>
        </p:blipFill>
        <p:spPr>
          <a:xfrm>
            <a:off x="4062091" y="1843225"/>
            <a:ext cx="3757291" cy="4862377"/>
          </a:xfrm>
          <a:prstGeom prst="rect">
            <a:avLst/>
          </a:prstGeom>
          <a:noFill/>
          <a:ln>
            <a:noFill/>
          </a:ln>
        </p:spPr>
      </p:pic>
      <p:pic>
        <p:nvPicPr>
          <p:cNvPr id="385" name="Google Shape;385;p45"/>
          <p:cNvPicPr preferRelativeResize="0"/>
          <p:nvPr/>
        </p:nvPicPr>
        <p:blipFill>
          <a:blip r:embed="rId5">
            <a:alphaModFix/>
          </a:blip>
          <a:stretch>
            <a:fillRect/>
          </a:stretch>
        </p:blipFill>
        <p:spPr>
          <a:xfrm>
            <a:off x="7971782" y="1843225"/>
            <a:ext cx="3757291" cy="48623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6"/>
          <p:cNvSpPr txBox="1">
            <a:spLocks noGrp="1"/>
          </p:cNvSpPr>
          <p:nvPr>
            <p:ph type="title"/>
          </p:nvPr>
        </p:nvSpPr>
        <p:spPr>
          <a:xfrm>
            <a:off x="3452325" y="365125"/>
            <a:ext cx="7901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Regional Shared Curriculum</a:t>
            </a:r>
            <a:endParaRPr b="1"/>
          </a:p>
        </p:txBody>
      </p:sp>
      <p:pic>
        <p:nvPicPr>
          <p:cNvPr id="392" name="Google Shape;392;p46"/>
          <p:cNvPicPr preferRelativeResize="0"/>
          <p:nvPr/>
        </p:nvPicPr>
        <p:blipFill>
          <a:blip r:embed="rId3">
            <a:alphaModFix/>
          </a:blip>
          <a:stretch>
            <a:fillRect/>
          </a:stretch>
        </p:blipFill>
        <p:spPr>
          <a:xfrm>
            <a:off x="362350" y="365125"/>
            <a:ext cx="2646775" cy="2646775"/>
          </a:xfrm>
          <a:prstGeom prst="rect">
            <a:avLst/>
          </a:prstGeom>
          <a:noFill/>
          <a:ln>
            <a:noFill/>
          </a:ln>
        </p:spPr>
      </p:pic>
      <p:sp>
        <p:nvSpPr>
          <p:cNvPr id="393" name="Google Shape;393;p46"/>
          <p:cNvSpPr txBox="1">
            <a:spLocks noGrp="1"/>
          </p:cNvSpPr>
          <p:nvPr>
            <p:ph type="body" idx="1"/>
          </p:nvPr>
        </p:nvSpPr>
        <p:spPr>
          <a:xfrm>
            <a:off x="3452325" y="1469575"/>
            <a:ext cx="7901400" cy="4707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400" b="1">
                <a:highlight>
                  <a:srgbClr val="FFFFFF"/>
                </a:highlight>
                <a:latin typeface="Arial"/>
                <a:ea typeface="Arial"/>
                <a:cs typeface="Arial"/>
                <a:sym typeface="Arial"/>
              </a:rPr>
              <a:t>NC.CSKL 009     	 Personalized Career Planning (8 hours)</a:t>
            </a:r>
            <a:endParaRPr sz="1400" b="1">
              <a:highlight>
                <a:srgbClr val="FFFFFF"/>
              </a:highlight>
              <a:latin typeface="Arial"/>
              <a:ea typeface="Arial"/>
              <a:cs typeface="Arial"/>
              <a:sym typeface="Arial"/>
            </a:endParaRPr>
          </a:p>
          <a:p>
            <a:pPr marL="0" lvl="0" indent="0" algn="l" rtl="0">
              <a:spcBef>
                <a:spcPts val="1000"/>
              </a:spcBef>
              <a:spcAft>
                <a:spcPts val="0"/>
              </a:spcAft>
              <a:buNone/>
            </a:pPr>
            <a:r>
              <a:rPr lang="en-US" sz="1400">
                <a:highlight>
                  <a:srgbClr val="FFFFFF"/>
                </a:highlight>
                <a:latin typeface="Arial"/>
                <a:ea typeface="Arial"/>
                <a:cs typeface="Arial"/>
                <a:sym typeface="Arial"/>
              </a:rPr>
              <a:t>This course focuses on the assessment of individuals strengths, interests, values, personality and abilities in the context of career and education planning. Students will improve decision making skills by exploring their own decision making styles and applying specific decision making models to their career planning process.</a:t>
            </a:r>
            <a:endParaRPr sz="1400">
              <a:highlight>
                <a:srgbClr val="FFFFFF"/>
              </a:highlight>
              <a:latin typeface="Arial"/>
              <a:ea typeface="Arial"/>
              <a:cs typeface="Arial"/>
              <a:sym typeface="Arial"/>
            </a:endParaRPr>
          </a:p>
          <a:p>
            <a:pPr marL="0" lvl="0" indent="0" algn="l" rtl="0">
              <a:spcBef>
                <a:spcPts val="1000"/>
              </a:spcBef>
              <a:spcAft>
                <a:spcPts val="0"/>
              </a:spcAft>
              <a:buNone/>
            </a:pPr>
            <a:r>
              <a:rPr lang="en-US" sz="1400">
                <a:highlight>
                  <a:srgbClr val="FFFFFF"/>
                </a:highlight>
                <a:latin typeface="Arial"/>
                <a:ea typeface="Arial"/>
                <a:cs typeface="Arial"/>
                <a:sym typeface="Arial"/>
              </a:rPr>
              <a:t> </a:t>
            </a:r>
            <a:endParaRPr sz="1400">
              <a:highlight>
                <a:srgbClr val="FFFFFF"/>
              </a:highlight>
              <a:latin typeface="Arial"/>
              <a:ea typeface="Arial"/>
              <a:cs typeface="Arial"/>
              <a:sym typeface="Arial"/>
            </a:endParaRPr>
          </a:p>
          <a:p>
            <a:pPr marL="0" lvl="0" indent="0" algn="l" rtl="0">
              <a:spcBef>
                <a:spcPts val="1000"/>
              </a:spcBef>
              <a:spcAft>
                <a:spcPts val="0"/>
              </a:spcAft>
              <a:buNone/>
            </a:pPr>
            <a:r>
              <a:rPr lang="en-US" sz="1400" b="1">
                <a:highlight>
                  <a:srgbClr val="FFFFFF"/>
                </a:highlight>
                <a:latin typeface="Arial"/>
                <a:ea typeface="Arial"/>
                <a:cs typeface="Arial"/>
                <a:sym typeface="Arial"/>
              </a:rPr>
              <a:t>NC.CSKL 010     	Strategic Job Search (8 hours)</a:t>
            </a:r>
            <a:endParaRPr sz="1400" b="1">
              <a:highlight>
                <a:srgbClr val="FFFFFF"/>
              </a:highlight>
              <a:latin typeface="Arial"/>
              <a:ea typeface="Arial"/>
              <a:cs typeface="Arial"/>
              <a:sym typeface="Arial"/>
            </a:endParaRPr>
          </a:p>
          <a:p>
            <a:pPr marL="0" lvl="0" indent="0" algn="l" rtl="0">
              <a:spcBef>
                <a:spcPts val="1000"/>
              </a:spcBef>
              <a:spcAft>
                <a:spcPts val="0"/>
              </a:spcAft>
              <a:buNone/>
            </a:pPr>
            <a:r>
              <a:rPr lang="en-US" sz="1400">
                <a:highlight>
                  <a:srgbClr val="FFFFFF"/>
                </a:highlight>
                <a:latin typeface="Arial"/>
                <a:ea typeface="Arial"/>
                <a:cs typeface="Arial"/>
                <a:sym typeface="Arial"/>
              </a:rPr>
              <a:t>This class is designed to help students develop and implement a strategic career and job search plan. Students will learn about sources of occupational information and how to utilize this information in the career planning and job search process.</a:t>
            </a:r>
            <a:endParaRPr sz="1400">
              <a:highlight>
                <a:srgbClr val="FFFFFF"/>
              </a:highlight>
              <a:latin typeface="Arial"/>
              <a:ea typeface="Arial"/>
              <a:cs typeface="Arial"/>
              <a:sym typeface="Arial"/>
            </a:endParaRPr>
          </a:p>
          <a:p>
            <a:pPr marL="0" lvl="0" indent="0" algn="l" rtl="0">
              <a:spcBef>
                <a:spcPts val="1000"/>
              </a:spcBef>
              <a:spcAft>
                <a:spcPts val="0"/>
              </a:spcAft>
              <a:buNone/>
            </a:pPr>
            <a:r>
              <a:rPr lang="en-US" sz="1400">
                <a:highlight>
                  <a:srgbClr val="FFFFFF"/>
                </a:highlight>
                <a:latin typeface="Arial"/>
                <a:ea typeface="Arial"/>
                <a:cs typeface="Arial"/>
                <a:sym typeface="Arial"/>
              </a:rPr>
              <a:t> </a:t>
            </a:r>
            <a:endParaRPr sz="1400">
              <a:highlight>
                <a:srgbClr val="FFFFFF"/>
              </a:highlight>
              <a:latin typeface="Arial"/>
              <a:ea typeface="Arial"/>
              <a:cs typeface="Arial"/>
              <a:sym typeface="Arial"/>
            </a:endParaRPr>
          </a:p>
          <a:p>
            <a:pPr marL="0" lvl="0" indent="0" algn="l" rtl="0">
              <a:spcBef>
                <a:spcPts val="1000"/>
              </a:spcBef>
              <a:spcAft>
                <a:spcPts val="0"/>
              </a:spcAft>
              <a:buNone/>
            </a:pPr>
            <a:r>
              <a:rPr lang="en-US" sz="1400" b="1">
                <a:highlight>
                  <a:srgbClr val="FFFFFF"/>
                </a:highlight>
                <a:latin typeface="Arial"/>
                <a:ea typeface="Arial"/>
                <a:cs typeface="Arial"/>
                <a:sym typeface="Arial"/>
              </a:rPr>
              <a:t>NC.CSKL 011     	LinkedIn for Business (8 hours)</a:t>
            </a:r>
            <a:endParaRPr sz="1400" b="1">
              <a:highlight>
                <a:srgbClr val="FFFFFF"/>
              </a:highlight>
              <a:latin typeface="Arial"/>
              <a:ea typeface="Arial"/>
              <a:cs typeface="Arial"/>
              <a:sym typeface="Arial"/>
            </a:endParaRPr>
          </a:p>
          <a:p>
            <a:pPr marL="0" lvl="0" indent="0" algn="l" rtl="0">
              <a:spcBef>
                <a:spcPts val="1000"/>
              </a:spcBef>
              <a:spcAft>
                <a:spcPts val="0"/>
              </a:spcAft>
              <a:buNone/>
            </a:pPr>
            <a:r>
              <a:rPr lang="en-US" sz="1400">
                <a:highlight>
                  <a:srgbClr val="FFFFFF"/>
                </a:highlight>
                <a:latin typeface="Arial"/>
                <a:ea typeface="Arial"/>
                <a:cs typeface="Arial"/>
                <a:sym typeface="Arial"/>
              </a:rPr>
              <a:t>Participants learn how to effectively utilize LinkedIn, the world’s most popular business-oriented social media networking platform, to develop business through relationship marketing.  Students will learn techniques for optimization of company profile, development of content that engages a target audience, building a professional brand, and marketing a company.  The course also explores strategies for showcasing credentials, obtaining business advice, reconnecting with former colleagues, and connecting with businesses around the globe, utilizing LinkedIn.  </a:t>
            </a:r>
            <a:endParaRPr sz="1400" b="1">
              <a:highlight>
                <a:srgbClr val="FFFFFF"/>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7"/>
          <p:cNvSpPr txBox="1">
            <a:spLocks noGrp="1"/>
          </p:cNvSpPr>
          <p:nvPr>
            <p:ph type="title"/>
          </p:nvPr>
        </p:nvSpPr>
        <p:spPr>
          <a:xfrm>
            <a:off x="4148078" y="1172922"/>
            <a:ext cx="4175762" cy="62436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3F3F3F"/>
              </a:buClr>
              <a:buSzPts val="6000"/>
              <a:buFont typeface="Calibri"/>
              <a:buNone/>
            </a:pPr>
            <a:r>
              <a:rPr lang="en-US" sz="6000" b="1" i="0" u="none" strike="noStrike" cap="none">
                <a:solidFill>
                  <a:srgbClr val="3F3F3F"/>
                </a:solidFill>
                <a:latin typeface="Calibri"/>
                <a:ea typeface="Calibri"/>
                <a:cs typeface="Calibri"/>
                <a:sym typeface="Calibri"/>
              </a:rPr>
              <a:t>Questions?</a:t>
            </a:r>
            <a:endParaRPr/>
          </a:p>
        </p:txBody>
      </p:sp>
      <p:sp>
        <p:nvSpPr>
          <p:cNvPr id="400" name="Google Shape;400;p47"/>
          <p:cNvSpPr txBox="1">
            <a:spLocks noGrp="1"/>
          </p:cNvSpPr>
          <p:nvPr>
            <p:ph type="body" idx="1"/>
          </p:nvPr>
        </p:nvSpPr>
        <p:spPr>
          <a:xfrm>
            <a:off x="4315400" y="2175125"/>
            <a:ext cx="7876500" cy="2313900"/>
          </a:xfrm>
          <a:prstGeom prst="rect">
            <a:avLst/>
          </a:prstGeom>
          <a:noFill/>
          <a:ln>
            <a:noFill/>
          </a:ln>
        </p:spPr>
        <p:txBody>
          <a:bodyPr spcFirstLastPara="1" wrap="square" lIns="0" tIns="45700" rIns="0" bIns="45700" anchor="t" anchorCtr="0">
            <a:noAutofit/>
          </a:bodyPr>
          <a:lstStyle/>
          <a:p>
            <a:pPr marL="0" lvl="0" indent="0" algn="l" rtl="0">
              <a:lnSpc>
                <a:spcPct val="150000"/>
              </a:lnSpc>
              <a:spcBef>
                <a:spcPts val="0"/>
              </a:spcBef>
              <a:spcAft>
                <a:spcPts val="0"/>
              </a:spcAft>
              <a:buClr>
                <a:schemeClr val="accent1"/>
              </a:buClr>
              <a:buSzPts val="3200"/>
              <a:buNone/>
            </a:pPr>
            <a:r>
              <a:rPr lang="en-US" sz="3000">
                <a:solidFill>
                  <a:srgbClr val="3F3F3F"/>
                </a:solidFill>
              </a:rPr>
              <a:t>Wendy Brill-Wynkoop: </a:t>
            </a:r>
            <a:r>
              <a:rPr lang="en-US" sz="3000" u="sng">
                <a:solidFill>
                  <a:schemeClr val="hlink"/>
                </a:solidFill>
                <a:hlinkClick r:id="rId3"/>
              </a:rPr>
              <a:t>wendy.brill@canyons.edu</a:t>
            </a:r>
            <a:endParaRPr sz="3000">
              <a:solidFill>
                <a:srgbClr val="3F3F3F"/>
              </a:solidFill>
            </a:endParaRPr>
          </a:p>
          <a:p>
            <a:pPr marL="0" lvl="0" indent="0" algn="ctr" rtl="0">
              <a:lnSpc>
                <a:spcPct val="150000"/>
              </a:lnSpc>
              <a:spcBef>
                <a:spcPts val="0"/>
              </a:spcBef>
              <a:spcAft>
                <a:spcPts val="0"/>
              </a:spcAft>
              <a:buClr>
                <a:schemeClr val="accent1"/>
              </a:buClr>
              <a:buSzPts val="3200"/>
              <a:buFont typeface="Calibri"/>
              <a:buNone/>
            </a:pPr>
            <a:r>
              <a:rPr lang="en-US" sz="3000">
                <a:solidFill>
                  <a:srgbClr val="3F3F3F"/>
                </a:solidFill>
              </a:rPr>
              <a:t>L.E. Foisia:  </a:t>
            </a:r>
            <a:r>
              <a:rPr lang="en-US" sz="3000" u="sng">
                <a:solidFill>
                  <a:schemeClr val="hlink"/>
                </a:solidFill>
                <a:hlinkClick r:id="rId4"/>
              </a:rPr>
              <a:t>Lfoisia@mtsac.edu</a:t>
            </a:r>
            <a:endParaRPr sz="3000">
              <a:solidFill>
                <a:srgbClr val="3F3F3F"/>
              </a:solidFill>
            </a:endParaRPr>
          </a:p>
          <a:p>
            <a:pPr marL="0" lvl="0" indent="0" algn="ctr" rtl="0">
              <a:lnSpc>
                <a:spcPct val="150000"/>
              </a:lnSpc>
              <a:spcBef>
                <a:spcPts val="0"/>
              </a:spcBef>
              <a:spcAft>
                <a:spcPts val="0"/>
              </a:spcAft>
              <a:buClr>
                <a:schemeClr val="accent1"/>
              </a:buClr>
              <a:buSzPts val="3200"/>
              <a:buNone/>
            </a:pPr>
            <a:r>
              <a:rPr lang="en-US" sz="3000" b="0" i="0" u="none" strike="noStrike" cap="none">
                <a:solidFill>
                  <a:srgbClr val="3F3F3F"/>
                </a:solidFill>
              </a:rPr>
              <a:t>Shannon Rider: </a:t>
            </a:r>
            <a:r>
              <a:rPr lang="en-US" sz="3000" b="0" i="0" u="sng" strike="noStrike" cap="none">
                <a:solidFill>
                  <a:schemeClr val="hlink"/>
                </a:solidFill>
              </a:rPr>
              <a:t>srider@mtsac.edu</a:t>
            </a:r>
            <a:endParaRPr sz="3000" b="0" i="0" u="none" strike="noStrike" cap="none">
              <a:solidFill>
                <a:srgbClr val="3F3F3F"/>
              </a:solidFill>
            </a:endParaRPr>
          </a:p>
          <a:p>
            <a:pPr marL="0" marR="0" lvl="0" indent="0" algn="ctr" rtl="0">
              <a:lnSpc>
                <a:spcPct val="90000"/>
              </a:lnSpc>
              <a:spcBef>
                <a:spcPts val="1400"/>
              </a:spcBef>
              <a:spcAft>
                <a:spcPts val="0"/>
              </a:spcAft>
              <a:buClr>
                <a:schemeClr val="accent1"/>
              </a:buClr>
              <a:buSzPts val="3200"/>
              <a:buFont typeface="Calibri"/>
              <a:buNone/>
            </a:pPr>
            <a:r>
              <a:rPr lang="en-US" sz="3200" b="0" i="0" u="none" strike="noStrike" cap="none">
                <a:solidFill>
                  <a:srgbClr val="3F3F3F"/>
                </a:solidFill>
                <a:latin typeface="Calibri"/>
                <a:ea typeface="Calibri"/>
                <a:cs typeface="Calibri"/>
                <a:sym typeface="Calibri"/>
              </a:rPr>
              <a:t> </a:t>
            </a:r>
            <a:endParaRPr/>
          </a:p>
        </p:txBody>
      </p:sp>
      <p:pic>
        <p:nvPicPr>
          <p:cNvPr id="401" name="Google Shape;401;p47"/>
          <p:cNvPicPr preferRelativeResize="0"/>
          <p:nvPr/>
        </p:nvPicPr>
        <p:blipFill rotWithShape="1">
          <a:blip r:embed="rId5">
            <a:alphaModFix/>
          </a:blip>
          <a:srcRect/>
          <a:stretch/>
        </p:blipFill>
        <p:spPr>
          <a:xfrm>
            <a:off x="992425" y="2175125"/>
            <a:ext cx="3070405" cy="2313899"/>
          </a:xfrm>
          <a:prstGeom prst="rect">
            <a:avLst/>
          </a:prstGeom>
          <a:noFill/>
          <a:ln>
            <a:noFill/>
          </a:ln>
        </p:spPr>
      </p:pic>
      <p:sp>
        <p:nvSpPr>
          <p:cNvPr id="402" name="Google Shape;402;p47"/>
          <p:cNvSpPr/>
          <p:nvPr/>
        </p:nvSpPr>
        <p:spPr>
          <a:xfrm>
            <a:off x="5342243" y="5180856"/>
            <a:ext cx="269748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Thank you!</a:t>
            </a:r>
            <a:endParaRPr sz="4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400"/>
              <a:buFont typeface="Calibri"/>
              <a:buNone/>
            </a:pPr>
            <a:r>
              <a:rPr lang="en-US" b="1"/>
              <a:t>How did we create these collaborations? </a:t>
            </a:r>
            <a:endParaRPr/>
          </a:p>
        </p:txBody>
      </p:sp>
      <p:sp>
        <p:nvSpPr>
          <p:cNvPr id="207" name="Google Shape;207;p28"/>
          <p:cNvSpPr txBox="1">
            <a:spLocks noGrp="1"/>
          </p:cNvSpPr>
          <p:nvPr>
            <p:ph type="body" idx="1"/>
          </p:nvPr>
        </p:nvSpPr>
        <p:spPr>
          <a:xfrm>
            <a:off x="570300" y="1890125"/>
            <a:ext cx="11383200" cy="3818400"/>
          </a:xfrm>
          <a:prstGeom prst="rect">
            <a:avLst/>
          </a:prstGeom>
          <a:noFill/>
          <a:ln>
            <a:noFill/>
          </a:ln>
        </p:spPr>
        <p:txBody>
          <a:bodyPr spcFirstLastPara="1" wrap="square" lIns="91425" tIns="45700" rIns="91425" bIns="45700" anchor="ctr" anchorCtr="0">
            <a:noAutofit/>
          </a:bodyPr>
          <a:lstStyle/>
          <a:p>
            <a:pPr marL="228600" lvl="0" indent="-266700" algn="l" rtl="0">
              <a:lnSpc>
                <a:spcPct val="115000"/>
              </a:lnSpc>
              <a:spcBef>
                <a:spcPts val="1080"/>
              </a:spcBef>
              <a:spcAft>
                <a:spcPts val="0"/>
              </a:spcAft>
              <a:buSzPts val="2400"/>
              <a:buChar char="•"/>
            </a:pPr>
            <a:r>
              <a:rPr lang="en-US" sz="2400"/>
              <a:t>Participate in regional consortium meetings</a:t>
            </a:r>
            <a:endParaRPr sz="2400"/>
          </a:p>
          <a:p>
            <a:pPr marL="228600" lvl="0" indent="-266700" algn="l" rtl="0">
              <a:lnSpc>
                <a:spcPct val="115000"/>
              </a:lnSpc>
              <a:spcBef>
                <a:spcPts val="0"/>
              </a:spcBef>
              <a:spcAft>
                <a:spcPts val="0"/>
              </a:spcAft>
              <a:buSzPts val="2400"/>
              <a:buChar char="•"/>
            </a:pPr>
            <a:r>
              <a:rPr lang="en-US" sz="2400"/>
              <a:t>Visit college partners (ongoing) </a:t>
            </a:r>
            <a:endParaRPr sz="2400"/>
          </a:p>
          <a:p>
            <a:pPr marL="228600" lvl="0" indent="-266700" algn="l" rtl="0">
              <a:lnSpc>
                <a:spcPct val="115000"/>
              </a:lnSpc>
              <a:spcBef>
                <a:spcPts val="0"/>
              </a:spcBef>
              <a:spcAft>
                <a:spcPts val="0"/>
              </a:spcAft>
              <a:buSzPts val="2400"/>
              <a:buChar char="•"/>
            </a:pPr>
            <a:r>
              <a:rPr lang="en-US" sz="2400"/>
              <a:t>Collaborate with Deputy Sector Navigators </a:t>
            </a:r>
            <a:endParaRPr sz="2400"/>
          </a:p>
          <a:p>
            <a:pPr marL="228600" lvl="0" indent="-266700" algn="l" rtl="0">
              <a:lnSpc>
                <a:spcPct val="115000"/>
              </a:lnSpc>
              <a:spcBef>
                <a:spcPts val="0"/>
              </a:spcBef>
              <a:spcAft>
                <a:spcPts val="0"/>
              </a:spcAft>
              <a:buSzPts val="2400"/>
              <a:buChar char="•"/>
            </a:pPr>
            <a:r>
              <a:rPr lang="en-US" sz="2400"/>
              <a:t>Found faculty champions – noncredit and credit faculty</a:t>
            </a:r>
            <a:endParaRPr sz="2400"/>
          </a:p>
          <a:p>
            <a:pPr marL="228600" lvl="0" indent="-266700" algn="l" rtl="0">
              <a:lnSpc>
                <a:spcPct val="115000"/>
              </a:lnSpc>
              <a:spcBef>
                <a:spcPts val="0"/>
              </a:spcBef>
              <a:spcAft>
                <a:spcPts val="0"/>
              </a:spcAft>
              <a:buSzPts val="2400"/>
              <a:buChar char="•"/>
            </a:pPr>
            <a:r>
              <a:rPr lang="en-US" sz="2400"/>
              <a:t>Formed community of practice </a:t>
            </a:r>
            <a:endParaRPr/>
          </a:p>
          <a:p>
            <a:pPr marL="228600" lvl="0" indent="-266700" algn="l" rtl="0">
              <a:lnSpc>
                <a:spcPct val="115000"/>
              </a:lnSpc>
              <a:spcBef>
                <a:spcPts val="0"/>
              </a:spcBef>
              <a:spcAft>
                <a:spcPts val="0"/>
              </a:spcAft>
              <a:buSzPts val="2400"/>
              <a:buChar char="•"/>
            </a:pPr>
            <a:r>
              <a:rPr lang="en-US" sz="2400"/>
              <a:t>Attended CTE faculty meetings &amp; professional development events </a:t>
            </a:r>
            <a:endParaRPr/>
          </a:p>
          <a:p>
            <a:pPr marL="228600" lvl="0" indent="-266700" algn="l" rtl="0">
              <a:lnSpc>
                <a:spcPct val="115000"/>
              </a:lnSpc>
              <a:spcBef>
                <a:spcPts val="0"/>
              </a:spcBef>
              <a:spcAft>
                <a:spcPts val="0"/>
              </a:spcAft>
              <a:buSzPts val="2400"/>
              <a:buChar char="•"/>
            </a:pPr>
            <a:r>
              <a:rPr lang="en-US" sz="2400"/>
              <a:t>Provided customized presentations – mirrored courses, noncredit curriculum, etc.</a:t>
            </a:r>
            <a:endParaRPr sz="2400"/>
          </a:p>
          <a:p>
            <a:pPr marL="228600" lvl="0" indent="-266700" algn="l" rtl="0">
              <a:lnSpc>
                <a:spcPct val="115000"/>
              </a:lnSpc>
              <a:spcBef>
                <a:spcPts val="0"/>
              </a:spcBef>
              <a:spcAft>
                <a:spcPts val="0"/>
              </a:spcAft>
              <a:buSzPts val="2400"/>
              <a:buChar char="•"/>
            </a:pPr>
            <a:r>
              <a:rPr lang="en-US" sz="2400"/>
              <a:t>Approached by CTE faculty for support  </a:t>
            </a:r>
            <a:endParaRPr sz="2400"/>
          </a:p>
        </p:txBody>
      </p:sp>
      <p:pic>
        <p:nvPicPr>
          <p:cNvPr id="208" name="Google Shape;208;p28"/>
          <p:cNvPicPr preferRelativeResize="0"/>
          <p:nvPr/>
        </p:nvPicPr>
        <p:blipFill>
          <a:blip r:embed="rId3">
            <a:alphaModFix/>
          </a:blip>
          <a:stretch>
            <a:fillRect/>
          </a:stretch>
        </p:blipFill>
        <p:spPr>
          <a:xfrm>
            <a:off x="9399850" y="1690825"/>
            <a:ext cx="2272797" cy="21917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4800"/>
              <a:buFont typeface="Calibri"/>
              <a:buNone/>
            </a:pPr>
            <a:r>
              <a:rPr lang="en-US" b="1">
                <a:solidFill>
                  <a:srgbClr val="3F3F3F"/>
                </a:solidFill>
              </a:rPr>
              <a:t>Noncredit Readiness Courses:</a:t>
            </a:r>
            <a:br>
              <a:rPr lang="en-US" b="1">
                <a:solidFill>
                  <a:srgbClr val="3F3F3F"/>
                </a:solidFill>
              </a:rPr>
            </a:br>
            <a:r>
              <a:rPr lang="en-US" b="1"/>
              <a:t>Examples from the Consortium</a:t>
            </a:r>
            <a:endParaRPr/>
          </a:p>
        </p:txBody>
      </p:sp>
      <p:grpSp>
        <p:nvGrpSpPr>
          <p:cNvPr id="215" name="Google Shape;215;p29"/>
          <p:cNvGrpSpPr/>
          <p:nvPr/>
        </p:nvGrpSpPr>
        <p:grpSpPr>
          <a:xfrm>
            <a:off x="1097012" y="2023583"/>
            <a:ext cx="10058301" cy="3668084"/>
            <a:chOff x="49" y="177320"/>
            <a:chExt cx="10058301" cy="3668084"/>
          </a:xfrm>
        </p:grpSpPr>
        <p:sp>
          <p:nvSpPr>
            <p:cNvPr id="216" name="Google Shape;216;p29"/>
            <p:cNvSpPr/>
            <p:nvPr/>
          </p:nvSpPr>
          <p:spPr>
            <a:xfrm>
              <a:off x="49" y="177320"/>
              <a:ext cx="4700141" cy="7776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txBox="1"/>
            <p:nvPr/>
          </p:nvSpPr>
          <p:spPr>
            <a:xfrm>
              <a:off x="49" y="177320"/>
              <a:ext cx="4700141" cy="777600"/>
            </a:xfrm>
            <a:prstGeom prst="rect">
              <a:avLst/>
            </a:prstGeom>
            <a:solidFill>
              <a:schemeClr val="accent1"/>
            </a:solidFill>
            <a:ln>
              <a:noFill/>
            </a:ln>
          </p:spPr>
          <p:txBody>
            <a:bodyPr spcFirstLastPara="1" wrap="square" lIns="192000" tIns="109725" rIns="192000" bIns="109725" anchor="ctr" anchorCtr="0">
              <a:noAutofit/>
            </a:bodyPr>
            <a:lstStyle/>
            <a:p>
              <a:pPr marL="0" marR="0" lvl="0" indent="0" algn="ctr" rtl="0">
                <a:lnSpc>
                  <a:spcPct val="90000"/>
                </a:lnSpc>
                <a:spcBef>
                  <a:spcPts val="0"/>
                </a:spcBef>
                <a:spcAft>
                  <a:spcPts val="0"/>
                </a:spcAft>
                <a:buNone/>
              </a:pPr>
              <a:r>
                <a:rPr lang="en-US" sz="2700" b="0" i="0" u="none" strike="noStrike" cap="none">
                  <a:latin typeface="Calibri"/>
                  <a:ea typeface="Calibri"/>
                  <a:cs typeface="Calibri"/>
                  <a:sym typeface="Calibri"/>
                </a:rPr>
                <a:t>Contextualized Courses </a:t>
              </a:r>
              <a:endParaRPr/>
            </a:p>
          </p:txBody>
        </p:sp>
        <p:sp>
          <p:nvSpPr>
            <p:cNvPr id="218" name="Google Shape;218;p29"/>
            <p:cNvSpPr/>
            <p:nvPr/>
          </p:nvSpPr>
          <p:spPr>
            <a:xfrm>
              <a:off x="49" y="954920"/>
              <a:ext cx="4700141" cy="2890484"/>
            </a:xfrm>
            <a:prstGeom prst="rect">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txBox="1"/>
            <p:nvPr/>
          </p:nvSpPr>
          <p:spPr>
            <a:xfrm>
              <a:off x="49" y="954920"/>
              <a:ext cx="4700141" cy="2890484"/>
            </a:xfrm>
            <a:prstGeom prst="rect">
              <a:avLst/>
            </a:prstGeom>
            <a:solidFill>
              <a:srgbClr val="CFE2F3"/>
            </a:solidFill>
            <a:ln>
              <a:noFill/>
            </a:ln>
          </p:spPr>
          <p:txBody>
            <a:bodyPr spcFirstLastPara="1" wrap="square" lIns="144000" tIns="144000" rIns="192000" bIns="216025" anchor="t" anchorCtr="0">
              <a:noAutofit/>
            </a:bodyPr>
            <a:lstStyle/>
            <a:p>
              <a:pPr marL="228600" marR="0" lvl="1" indent="-228600" algn="l" rtl="0">
                <a:lnSpc>
                  <a:spcPct val="90000"/>
                </a:lnSpc>
                <a:spcBef>
                  <a:spcPts val="0"/>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Reading &amp; Writing </a:t>
              </a:r>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Math </a:t>
              </a:r>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English for Special Uses (ESU)  </a:t>
              </a:r>
              <a:endParaRPr sz="27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Career Development </a:t>
              </a:r>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Computer Skills for Workplace  </a:t>
              </a:r>
              <a:endParaRPr sz="2700" b="0" i="0" u="none" strike="noStrike" cap="none">
                <a:solidFill>
                  <a:schemeClr val="dk1"/>
                </a:solidFill>
                <a:latin typeface="Calibri"/>
                <a:ea typeface="Calibri"/>
                <a:cs typeface="Calibri"/>
                <a:sym typeface="Calibri"/>
              </a:endParaRPr>
            </a:p>
          </p:txBody>
        </p:sp>
        <p:sp>
          <p:nvSpPr>
            <p:cNvPr id="220" name="Google Shape;220;p29"/>
            <p:cNvSpPr/>
            <p:nvPr/>
          </p:nvSpPr>
          <p:spPr>
            <a:xfrm>
              <a:off x="5358209" y="177320"/>
              <a:ext cx="4700141" cy="777600"/>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txBox="1"/>
            <p:nvPr/>
          </p:nvSpPr>
          <p:spPr>
            <a:xfrm>
              <a:off x="5358209" y="177320"/>
              <a:ext cx="4700141" cy="777600"/>
            </a:xfrm>
            <a:prstGeom prst="rect">
              <a:avLst/>
            </a:prstGeom>
            <a:noFill/>
            <a:ln>
              <a:noFill/>
            </a:ln>
          </p:spPr>
          <p:txBody>
            <a:bodyPr spcFirstLastPara="1" wrap="square" lIns="192000" tIns="109725" rIns="192000" bIns="109725" anchor="ctr" anchorCtr="0">
              <a:noAutofit/>
            </a:bodyPr>
            <a:lstStyle/>
            <a:p>
              <a:pPr marL="0" marR="0" lvl="0" indent="0" algn="ctr" rtl="0">
                <a:lnSpc>
                  <a:spcPct val="90000"/>
                </a:lnSpc>
                <a:spcBef>
                  <a:spcPts val="0"/>
                </a:spcBef>
                <a:spcAft>
                  <a:spcPts val="0"/>
                </a:spcAft>
                <a:buNone/>
              </a:pPr>
              <a:r>
                <a:rPr lang="en-US" sz="2700" b="0" i="0" u="none" strike="noStrike" cap="none">
                  <a:latin typeface="Calibri"/>
                  <a:ea typeface="Calibri"/>
                  <a:cs typeface="Calibri"/>
                  <a:sym typeface="Calibri"/>
                </a:rPr>
                <a:t>Regional Collaboration </a:t>
              </a:r>
              <a:endParaRPr/>
            </a:p>
          </p:txBody>
        </p:sp>
        <p:sp>
          <p:nvSpPr>
            <p:cNvPr id="222" name="Google Shape;222;p29"/>
            <p:cNvSpPr/>
            <p:nvPr/>
          </p:nvSpPr>
          <p:spPr>
            <a:xfrm>
              <a:off x="5358209" y="954920"/>
              <a:ext cx="4700141" cy="2890484"/>
            </a:xfrm>
            <a:prstGeom prst="rect">
              <a:avLst/>
            </a:prstGeom>
            <a:solidFill>
              <a:srgbClr val="DFDFDF">
                <a:alpha val="89803"/>
              </a:srgbClr>
            </a:solidFill>
            <a:ln w="12700" cap="flat" cmpd="sng">
              <a:solidFill>
                <a:srgbClr val="DFDF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txBox="1"/>
            <p:nvPr/>
          </p:nvSpPr>
          <p:spPr>
            <a:xfrm>
              <a:off x="5358209" y="954920"/>
              <a:ext cx="4700141" cy="2890484"/>
            </a:xfrm>
            <a:prstGeom prst="rect">
              <a:avLst/>
            </a:prstGeom>
            <a:noFill/>
            <a:ln>
              <a:noFill/>
            </a:ln>
          </p:spPr>
          <p:txBody>
            <a:bodyPr spcFirstLastPara="1" wrap="square" lIns="144000" tIns="144000" rIns="192000" bIns="216025" anchor="t" anchorCtr="0">
              <a:noAutofit/>
            </a:bodyPr>
            <a:lstStyle/>
            <a:p>
              <a:pPr marL="228600" marR="0" lvl="1" indent="-228600" algn="l" rtl="0">
                <a:lnSpc>
                  <a:spcPct val="90000"/>
                </a:lnSpc>
                <a:spcBef>
                  <a:spcPts val="0"/>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Held regional faculty work group meetings to review the curriculum</a:t>
              </a:r>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Worked with colleges to develop contextualized courses and Pre-CTE courses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Contextualized Math for Healthcare </a:t>
            </a:r>
            <a:endParaRPr/>
          </a:p>
        </p:txBody>
      </p:sp>
      <p:sp>
        <p:nvSpPr>
          <p:cNvPr id="230" name="Google Shape;230;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590"/>
              <a:buChar char="•"/>
            </a:pPr>
            <a:r>
              <a:rPr lang="en-US" sz="2590"/>
              <a:t>Contextualized math examples that led to improvement for credit health care career programs</a:t>
            </a:r>
            <a:endParaRPr/>
          </a:p>
          <a:p>
            <a:pPr marL="228600" lvl="0" indent="-228600" algn="l" rtl="0">
              <a:lnSpc>
                <a:spcPct val="90000"/>
              </a:lnSpc>
              <a:spcBef>
                <a:spcPts val="1000"/>
              </a:spcBef>
              <a:spcAft>
                <a:spcPts val="0"/>
              </a:spcAft>
              <a:buClr>
                <a:schemeClr val="dk1"/>
              </a:buClr>
              <a:buSzPts val="2590"/>
              <a:buChar char="•"/>
            </a:pPr>
            <a:r>
              <a:rPr lang="en-US" sz="2590"/>
              <a:t>Contextualized math course</a:t>
            </a:r>
            <a:endParaRPr/>
          </a:p>
          <a:p>
            <a:pPr marL="685800" lvl="1" indent="-228600" algn="l" rtl="0">
              <a:lnSpc>
                <a:spcPct val="90000"/>
              </a:lnSpc>
              <a:spcBef>
                <a:spcPts val="500"/>
              </a:spcBef>
              <a:spcAft>
                <a:spcPts val="0"/>
              </a:spcAft>
              <a:buClr>
                <a:schemeClr val="dk1"/>
              </a:buClr>
              <a:buSzPts val="2590"/>
              <a:buChar char="•"/>
            </a:pPr>
            <a:r>
              <a:rPr lang="en-US" sz="2590"/>
              <a:t>Covered dosage calculations, measurements, decimals, percent, proportions, and fractions</a:t>
            </a:r>
            <a:endParaRPr/>
          </a:p>
          <a:p>
            <a:pPr marL="685800" lvl="1" indent="-228600" algn="l" rtl="0">
              <a:lnSpc>
                <a:spcPct val="90000"/>
              </a:lnSpc>
              <a:spcBef>
                <a:spcPts val="500"/>
              </a:spcBef>
              <a:spcAft>
                <a:spcPts val="0"/>
              </a:spcAft>
              <a:buClr>
                <a:schemeClr val="dk1"/>
              </a:buClr>
              <a:buSzPts val="2590"/>
              <a:buChar char="•"/>
            </a:pPr>
            <a:r>
              <a:rPr lang="en-US" sz="2590"/>
              <a:t>4-week pre-requisite (Math for Nursing)</a:t>
            </a:r>
            <a:endParaRPr/>
          </a:p>
          <a:p>
            <a:pPr marL="685800" lvl="1" indent="-228600" algn="l" rtl="0">
              <a:lnSpc>
                <a:spcPct val="90000"/>
              </a:lnSpc>
              <a:spcBef>
                <a:spcPts val="500"/>
              </a:spcBef>
              <a:spcAft>
                <a:spcPts val="0"/>
              </a:spcAft>
              <a:buClr>
                <a:schemeClr val="dk1"/>
              </a:buClr>
              <a:buSzPts val="2590"/>
              <a:buChar char="•"/>
            </a:pPr>
            <a:r>
              <a:rPr lang="en-US" sz="2590"/>
              <a:t>92% of students increased their score on average by 25%</a:t>
            </a:r>
            <a:endParaRPr/>
          </a:p>
          <a:p>
            <a:pPr marL="228600" marR="0" lvl="0" indent="0" algn="l" rtl="0">
              <a:lnSpc>
                <a:spcPct val="90000"/>
              </a:lnSpc>
              <a:spcBef>
                <a:spcPts val="1000"/>
              </a:spcBef>
              <a:spcAft>
                <a:spcPts val="0"/>
              </a:spcAft>
              <a:buNone/>
            </a:pPr>
            <a:endParaRPr sz="2590"/>
          </a:p>
        </p:txBody>
      </p:sp>
      <p:pic>
        <p:nvPicPr>
          <p:cNvPr id="231" name="Google Shape;231;p30" descr="Original file ‎ (SVG file, nominally 175 × 159 pixels, file size: 4 ..."/>
          <p:cNvPicPr preferRelativeResize="0"/>
          <p:nvPr/>
        </p:nvPicPr>
        <p:blipFill rotWithShape="1">
          <a:blip r:embed="rId3">
            <a:alphaModFix/>
          </a:blip>
          <a:srcRect/>
          <a:stretch/>
        </p:blipFill>
        <p:spPr>
          <a:xfrm>
            <a:off x="9725621" y="3907388"/>
            <a:ext cx="1628184" cy="14816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b="1"/>
              <a:t>How Contextualized Courses Fit into</a:t>
            </a:r>
            <a:br>
              <a:rPr lang="en-US" b="1"/>
            </a:br>
            <a:r>
              <a:rPr lang="en-US" b="1"/>
              <a:t>Guided Pathways: Nursing, AS </a:t>
            </a:r>
            <a:endParaRPr b="1"/>
          </a:p>
        </p:txBody>
      </p:sp>
      <p:pic>
        <p:nvPicPr>
          <p:cNvPr id="238" name="Google Shape;238;p31"/>
          <p:cNvPicPr preferRelativeResize="0"/>
          <p:nvPr/>
        </p:nvPicPr>
        <p:blipFill>
          <a:blip r:embed="rId3">
            <a:alphaModFix/>
          </a:blip>
          <a:stretch>
            <a:fillRect/>
          </a:stretch>
        </p:blipFill>
        <p:spPr>
          <a:xfrm>
            <a:off x="3396225" y="1753825"/>
            <a:ext cx="8297438" cy="4862375"/>
          </a:xfrm>
          <a:prstGeom prst="rect">
            <a:avLst/>
          </a:prstGeom>
          <a:noFill/>
          <a:ln>
            <a:noFill/>
          </a:ln>
        </p:spPr>
      </p:pic>
      <p:sp>
        <p:nvSpPr>
          <p:cNvPr id="239" name="Google Shape;239;p31"/>
          <p:cNvSpPr txBox="1"/>
          <p:nvPr/>
        </p:nvSpPr>
        <p:spPr>
          <a:xfrm>
            <a:off x="1558075" y="3044325"/>
            <a:ext cx="16731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Calibri"/>
                <a:ea typeface="Calibri"/>
                <a:cs typeface="Calibri"/>
                <a:sym typeface="Calibri"/>
              </a:rPr>
              <a:t>Fall Term 3</a:t>
            </a:r>
            <a:endParaRPr sz="2400" b="1">
              <a:latin typeface="Calibri"/>
              <a:ea typeface="Calibri"/>
              <a:cs typeface="Calibri"/>
              <a:sym typeface="Calibri"/>
            </a:endParaRPr>
          </a:p>
        </p:txBody>
      </p:sp>
      <p:sp>
        <p:nvSpPr>
          <p:cNvPr id="240" name="Google Shape;240;p31"/>
          <p:cNvSpPr txBox="1"/>
          <p:nvPr/>
        </p:nvSpPr>
        <p:spPr>
          <a:xfrm>
            <a:off x="1385275" y="5401175"/>
            <a:ext cx="2018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Calibri"/>
                <a:ea typeface="Calibri"/>
                <a:cs typeface="Calibri"/>
                <a:sym typeface="Calibri"/>
              </a:rPr>
              <a:t>Spring Term 3</a:t>
            </a:r>
            <a:endParaRPr sz="2400" b="1">
              <a:latin typeface="Calibri"/>
              <a:ea typeface="Calibri"/>
              <a:cs typeface="Calibri"/>
              <a:sym typeface="Calibri"/>
            </a:endParaRPr>
          </a:p>
        </p:txBody>
      </p:sp>
      <p:sp>
        <p:nvSpPr>
          <p:cNvPr id="241" name="Google Shape;241;p31"/>
          <p:cNvSpPr/>
          <p:nvPr/>
        </p:nvSpPr>
        <p:spPr>
          <a:xfrm>
            <a:off x="450225" y="4076501"/>
            <a:ext cx="2946000" cy="785100"/>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Noncredit</a:t>
            </a:r>
            <a:r>
              <a:rPr lang="en-US" sz="1800" b="0" i="0" u="none" strike="noStrike" cap="none">
                <a:solidFill>
                  <a:schemeClr val="lt1"/>
                </a:solidFill>
                <a:latin typeface="Calibri"/>
                <a:ea typeface="Calibri"/>
                <a:cs typeface="Calibri"/>
                <a:sym typeface="Calibri"/>
              </a:rPr>
              <a:t> </a:t>
            </a:r>
            <a:r>
              <a:rPr lang="en-US" sz="2400" b="0" i="0" u="none" strike="noStrike" cap="none">
                <a:solidFill>
                  <a:schemeClr val="lt1"/>
                </a:solidFill>
                <a:latin typeface="Calibri"/>
                <a:ea typeface="Calibri"/>
                <a:cs typeface="Calibri"/>
                <a:sym typeface="Calibri"/>
              </a:rPr>
              <a:t>Support</a:t>
            </a: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2"/>
          <p:cNvPicPr preferRelativeResize="0"/>
          <p:nvPr/>
        </p:nvPicPr>
        <p:blipFill>
          <a:blip r:embed="rId3">
            <a:alphaModFix/>
          </a:blip>
          <a:stretch>
            <a:fillRect/>
          </a:stretch>
        </p:blipFill>
        <p:spPr>
          <a:xfrm>
            <a:off x="1085525" y="811975"/>
            <a:ext cx="7138975" cy="5574925"/>
          </a:xfrm>
          <a:prstGeom prst="rect">
            <a:avLst/>
          </a:prstGeom>
          <a:noFill/>
          <a:ln>
            <a:noFill/>
          </a:ln>
        </p:spPr>
      </p:pic>
      <p:sp>
        <p:nvSpPr>
          <p:cNvPr id="248" name="Google Shape;248;p32"/>
          <p:cNvSpPr txBox="1"/>
          <p:nvPr/>
        </p:nvSpPr>
        <p:spPr>
          <a:xfrm>
            <a:off x="2158300" y="260575"/>
            <a:ext cx="8543700" cy="551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Integrate Noncredit into Guided Pathways</a:t>
            </a:r>
            <a:endParaRPr b="1"/>
          </a:p>
        </p:txBody>
      </p:sp>
      <p:sp>
        <p:nvSpPr>
          <p:cNvPr id="249" name="Google Shape;249;p32"/>
          <p:cNvSpPr txBox="1"/>
          <p:nvPr/>
        </p:nvSpPr>
        <p:spPr>
          <a:xfrm>
            <a:off x="8824275" y="2666450"/>
            <a:ext cx="2746200" cy="2116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Offer course before Pharmacology course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3"/>
          <p:cNvPicPr preferRelativeResize="0"/>
          <p:nvPr/>
        </p:nvPicPr>
        <p:blipFill>
          <a:blip r:embed="rId3">
            <a:alphaModFix/>
          </a:blip>
          <a:stretch>
            <a:fillRect/>
          </a:stretch>
        </p:blipFill>
        <p:spPr>
          <a:xfrm>
            <a:off x="356750" y="318425"/>
            <a:ext cx="8977150" cy="6245850"/>
          </a:xfrm>
          <a:prstGeom prst="rect">
            <a:avLst/>
          </a:prstGeom>
          <a:noFill/>
          <a:ln>
            <a:noFill/>
          </a:ln>
        </p:spPr>
      </p:pic>
      <p:sp>
        <p:nvSpPr>
          <p:cNvPr id="256" name="Google Shape;256;p33"/>
          <p:cNvSpPr txBox="1"/>
          <p:nvPr/>
        </p:nvSpPr>
        <p:spPr>
          <a:xfrm>
            <a:off x="9218950" y="2551525"/>
            <a:ext cx="2746200" cy="2589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Offer course concurrently with Pharmacology course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Contextualized ESL: Welding</a:t>
            </a:r>
            <a:endParaRPr b="1"/>
          </a:p>
        </p:txBody>
      </p:sp>
      <p:grpSp>
        <p:nvGrpSpPr>
          <p:cNvPr id="263" name="Google Shape;263;p34"/>
          <p:cNvGrpSpPr/>
          <p:nvPr/>
        </p:nvGrpSpPr>
        <p:grpSpPr>
          <a:xfrm>
            <a:off x="1220780" y="1647356"/>
            <a:ext cx="9492212" cy="4446948"/>
            <a:chOff x="297053" y="2030086"/>
            <a:chExt cx="8460082" cy="3664564"/>
          </a:xfrm>
        </p:grpSpPr>
        <p:sp>
          <p:nvSpPr>
            <p:cNvPr id="264" name="Google Shape;264;p34"/>
            <p:cNvSpPr/>
            <p:nvPr/>
          </p:nvSpPr>
          <p:spPr>
            <a:xfrm>
              <a:off x="5377156" y="2031818"/>
              <a:ext cx="3379979" cy="593511"/>
            </a:xfrm>
            <a:prstGeom prst="flowChartInputOutpu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b="1" i="0" u="none" strike="noStrike" cap="none">
                  <a:solidFill>
                    <a:schemeClr val="lt1"/>
                  </a:solidFill>
                  <a:latin typeface="Calibri"/>
                  <a:ea typeface="Calibri"/>
                  <a:cs typeface="Calibri"/>
                  <a:sym typeface="Calibri"/>
                </a:rPr>
                <a:t>Beginning Arc Welding</a:t>
              </a:r>
              <a:endParaRPr/>
            </a:p>
          </p:txBody>
        </p:sp>
        <p:sp>
          <p:nvSpPr>
            <p:cNvPr id="265" name="Google Shape;265;p34"/>
            <p:cNvSpPr/>
            <p:nvPr/>
          </p:nvSpPr>
          <p:spPr>
            <a:xfrm>
              <a:off x="3579115" y="3457822"/>
              <a:ext cx="2288474" cy="738554"/>
            </a:xfrm>
            <a:prstGeom prst="flowChartInputOutpu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b="1" i="0" u="none" strike="noStrike" cap="none">
                  <a:solidFill>
                    <a:schemeClr val="lt1"/>
                  </a:solidFill>
                  <a:latin typeface="Calibri"/>
                  <a:ea typeface="Calibri"/>
                  <a:cs typeface="Calibri"/>
                  <a:sym typeface="Calibri"/>
                </a:rPr>
                <a:t>Intermediate Arc Welding</a:t>
              </a:r>
              <a:endParaRPr/>
            </a:p>
            <a:p>
              <a:pPr marL="0" marR="0" lvl="0" indent="0" algn="ctr" rtl="0">
                <a:spcBef>
                  <a:spcPts val="0"/>
                </a:spcBef>
                <a:spcAft>
                  <a:spcPts val="0"/>
                </a:spcAft>
                <a:buNone/>
              </a:pPr>
              <a:r>
                <a:rPr lang="en-US" sz="1350" b="0" i="0" u="none" strike="noStrike" cap="none">
                  <a:solidFill>
                    <a:schemeClr val="lt1"/>
                  </a:solidFill>
                  <a:latin typeface="Calibri"/>
                  <a:ea typeface="Calibri"/>
                  <a:cs typeface="Calibri"/>
                  <a:sym typeface="Calibri"/>
                </a:rPr>
                <a:t> </a:t>
              </a:r>
              <a:endParaRPr/>
            </a:p>
          </p:txBody>
        </p:sp>
        <p:sp>
          <p:nvSpPr>
            <p:cNvPr id="266" name="Google Shape;266;p34"/>
            <p:cNvSpPr/>
            <p:nvPr/>
          </p:nvSpPr>
          <p:spPr>
            <a:xfrm flipH="1">
              <a:off x="1787245" y="4847679"/>
              <a:ext cx="2176976" cy="738554"/>
            </a:xfrm>
            <a:prstGeom prst="flowChartInputOutpu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b="1" i="0" u="none" strike="noStrike" cap="none">
                  <a:solidFill>
                    <a:schemeClr val="lt1"/>
                  </a:solidFill>
                  <a:latin typeface="Calibri"/>
                  <a:ea typeface="Calibri"/>
                  <a:cs typeface="Calibri"/>
                  <a:sym typeface="Calibri"/>
                </a:rPr>
                <a:t>Certification Exam</a:t>
              </a:r>
              <a:endParaRPr/>
            </a:p>
          </p:txBody>
        </p:sp>
        <p:cxnSp>
          <p:nvCxnSpPr>
            <p:cNvPr id="267" name="Google Shape;267;p34"/>
            <p:cNvCxnSpPr/>
            <p:nvPr/>
          </p:nvCxnSpPr>
          <p:spPr>
            <a:xfrm>
              <a:off x="4498389" y="2380095"/>
              <a:ext cx="766444" cy="1808"/>
            </a:xfrm>
            <a:prstGeom prst="straightConnector1">
              <a:avLst/>
            </a:prstGeom>
            <a:noFill/>
            <a:ln w="76200" cap="flat" cmpd="sng">
              <a:solidFill>
                <a:schemeClr val="accent1"/>
              </a:solidFill>
              <a:prstDash val="solid"/>
              <a:miter lim="800000"/>
              <a:headEnd type="none" w="sm" len="sm"/>
              <a:tailEnd type="triangle" w="med" len="med"/>
            </a:ln>
          </p:spPr>
        </p:cxnSp>
        <p:cxnSp>
          <p:nvCxnSpPr>
            <p:cNvPr id="268" name="Google Shape;268;p34"/>
            <p:cNvCxnSpPr/>
            <p:nvPr/>
          </p:nvCxnSpPr>
          <p:spPr>
            <a:xfrm flipH="1">
              <a:off x="3705381" y="4353435"/>
              <a:ext cx="710825" cy="473143"/>
            </a:xfrm>
            <a:prstGeom prst="straightConnector1">
              <a:avLst/>
            </a:prstGeom>
            <a:noFill/>
            <a:ln w="76200" cap="flat" cmpd="sng">
              <a:solidFill>
                <a:schemeClr val="accent1"/>
              </a:solidFill>
              <a:prstDash val="solid"/>
              <a:miter lim="800000"/>
              <a:headEnd type="none" w="sm" len="sm"/>
              <a:tailEnd type="triangle" w="med" len="med"/>
            </a:ln>
          </p:spPr>
        </p:cxnSp>
        <p:sp>
          <p:nvSpPr>
            <p:cNvPr id="269" name="Google Shape;269;p34"/>
            <p:cNvSpPr/>
            <p:nvPr/>
          </p:nvSpPr>
          <p:spPr>
            <a:xfrm flipH="1">
              <a:off x="2393266" y="2030086"/>
              <a:ext cx="2022940" cy="595242"/>
            </a:xfrm>
            <a:prstGeom prst="flowChartInputOutpu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b="1" i="0" u="none" strike="noStrike" cap="none">
                  <a:solidFill>
                    <a:schemeClr val="lt1"/>
                  </a:solidFill>
                  <a:latin typeface="Calibri"/>
                  <a:ea typeface="Calibri"/>
                  <a:cs typeface="Calibri"/>
                  <a:sym typeface="Calibri"/>
                </a:rPr>
                <a:t>Introduction to Welding</a:t>
              </a:r>
              <a:endParaRPr/>
            </a:p>
          </p:txBody>
        </p:sp>
        <p:sp>
          <p:nvSpPr>
            <p:cNvPr id="270" name="Google Shape;270;p34"/>
            <p:cNvSpPr/>
            <p:nvPr/>
          </p:nvSpPr>
          <p:spPr>
            <a:xfrm>
              <a:off x="297053" y="2030086"/>
              <a:ext cx="1906178" cy="595242"/>
            </a:xfrm>
            <a:prstGeom prst="flowChartInputOutpu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b="1" i="0" u="none" strike="noStrike" cap="none">
                  <a:solidFill>
                    <a:srgbClr val="FF0000"/>
                  </a:solidFill>
                  <a:latin typeface="Calibri"/>
                  <a:ea typeface="Calibri"/>
                  <a:cs typeface="Calibri"/>
                  <a:sym typeface="Calibri"/>
                </a:rPr>
                <a:t>Contextualized for Welding</a:t>
              </a:r>
              <a:endParaRPr/>
            </a:p>
          </p:txBody>
        </p:sp>
        <p:sp>
          <p:nvSpPr>
            <p:cNvPr id="271" name="Google Shape;271;p34"/>
            <p:cNvSpPr/>
            <p:nvPr/>
          </p:nvSpPr>
          <p:spPr>
            <a:xfrm>
              <a:off x="2132247" y="2035654"/>
              <a:ext cx="338042" cy="69249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4050" b="0" i="0" u="none" strike="noStrike" cap="none">
                  <a:solidFill>
                    <a:schemeClr val="dk1"/>
                  </a:solidFill>
                  <a:latin typeface="Calibri"/>
                  <a:ea typeface="Calibri"/>
                  <a:cs typeface="Calibri"/>
                  <a:sym typeface="Calibri"/>
                </a:rPr>
                <a:t>+</a:t>
              </a:r>
              <a:endParaRPr/>
            </a:p>
          </p:txBody>
        </p:sp>
        <p:cxnSp>
          <p:nvCxnSpPr>
            <p:cNvPr id="272" name="Google Shape;272;p34"/>
            <p:cNvCxnSpPr/>
            <p:nvPr/>
          </p:nvCxnSpPr>
          <p:spPr>
            <a:xfrm flipH="1">
              <a:off x="5676315" y="2810128"/>
              <a:ext cx="444491" cy="544175"/>
            </a:xfrm>
            <a:prstGeom prst="straightConnector1">
              <a:avLst/>
            </a:prstGeom>
            <a:noFill/>
            <a:ln w="76200" cap="flat" cmpd="sng">
              <a:solidFill>
                <a:schemeClr val="accent1"/>
              </a:solidFill>
              <a:prstDash val="solid"/>
              <a:miter lim="800000"/>
              <a:headEnd type="none" w="sm" len="sm"/>
              <a:tailEnd type="triangle" w="med" len="med"/>
            </a:ln>
          </p:spPr>
        </p:cxnSp>
        <p:cxnSp>
          <p:nvCxnSpPr>
            <p:cNvPr id="273" name="Google Shape;273;p34"/>
            <p:cNvCxnSpPr/>
            <p:nvPr/>
          </p:nvCxnSpPr>
          <p:spPr>
            <a:xfrm rot="10800000">
              <a:off x="4145507" y="5272296"/>
              <a:ext cx="1231650" cy="0"/>
            </a:xfrm>
            <a:prstGeom prst="straightConnector1">
              <a:avLst/>
            </a:prstGeom>
            <a:noFill/>
            <a:ln w="76200" cap="flat" cmpd="sng">
              <a:solidFill>
                <a:srgbClr val="9CC2E5"/>
              </a:solidFill>
              <a:prstDash val="solid"/>
              <a:miter lim="800000"/>
              <a:headEnd type="none" w="sm" len="sm"/>
              <a:tailEnd type="triangle" w="med" len="med"/>
            </a:ln>
          </p:spPr>
        </p:cxnSp>
        <p:cxnSp>
          <p:nvCxnSpPr>
            <p:cNvPr id="274" name="Google Shape;274;p34"/>
            <p:cNvCxnSpPr/>
            <p:nvPr/>
          </p:nvCxnSpPr>
          <p:spPr>
            <a:xfrm>
              <a:off x="4698514" y="4352014"/>
              <a:ext cx="890245" cy="589329"/>
            </a:xfrm>
            <a:prstGeom prst="straightConnector1">
              <a:avLst/>
            </a:prstGeom>
            <a:noFill/>
            <a:ln w="76200" cap="flat" cmpd="sng">
              <a:solidFill>
                <a:srgbClr val="9CC2E5"/>
              </a:solidFill>
              <a:prstDash val="dash"/>
              <a:miter lim="800000"/>
              <a:headEnd type="none" w="sm" len="sm"/>
              <a:tailEnd type="triangle" w="med" len="med"/>
            </a:ln>
          </p:spPr>
        </p:cxnSp>
        <p:sp>
          <p:nvSpPr>
            <p:cNvPr id="275" name="Google Shape;275;p34"/>
            <p:cNvSpPr/>
            <p:nvPr/>
          </p:nvSpPr>
          <p:spPr>
            <a:xfrm>
              <a:off x="5676316" y="4849943"/>
              <a:ext cx="2901461" cy="844707"/>
            </a:xfrm>
            <a:prstGeom prst="round2DiagRect">
              <a:avLst>
                <a:gd name="adj1" fmla="val 16667"/>
                <a:gd name="adj2" fmla="val 0"/>
              </a:avLst>
            </a:prstGeom>
            <a:solidFill>
              <a:srgbClr val="9CC2E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b="1" i="0" u="none" strike="noStrike" cap="none">
                  <a:latin typeface="Calibri"/>
                  <a:ea typeface="Calibri"/>
                  <a:cs typeface="Calibri"/>
                  <a:sym typeface="Calibri"/>
                </a:rPr>
                <a:t>Print Reading/Computations </a:t>
              </a:r>
              <a:r>
                <a:rPr lang="en-US" sz="1350" b="0" i="0" u="none" strike="noStrike" cap="none">
                  <a:latin typeface="Calibri"/>
                  <a:ea typeface="Calibri"/>
                  <a:cs typeface="Calibri"/>
                  <a:sym typeface="Calibri"/>
                </a:rPr>
                <a:t> </a:t>
              </a:r>
              <a:endParaRPr/>
            </a:p>
            <a:p>
              <a:pPr marL="0" marR="0" lvl="0" indent="0" algn="ctr" rtl="0">
                <a:spcBef>
                  <a:spcPts val="0"/>
                </a:spcBef>
                <a:spcAft>
                  <a:spcPts val="0"/>
                </a:spcAft>
                <a:buNone/>
              </a:pPr>
              <a:r>
                <a:rPr lang="en-US" sz="1200" b="0" i="0" u="none" strike="noStrike" cap="none">
                  <a:latin typeface="Calibri"/>
                  <a:ea typeface="Calibri"/>
                  <a:cs typeface="Calibri"/>
                  <a:sym typeface="Calibri"/>
                </a:rPr>
                <a:t>and / or</a:t>
              </a:r>
              <a:endParaRPr/>
            </a:p>
            <a:p>
              <a:pPr marL="0" marR="0" lvl="0" indent="0" algn="ctr" rtl="0">
                <a:spcBef>
                  <a:spcPts val="0"/>
                </a:spcBef>
                <a:spcAft>
                  <a:spcPts val="0"/>
                </a:spcAft>
                <a:buNone/>
              </a:pPr>
              <a:r>
                <a:rPr lang="en-US" sz="1350" b="1" i="0" u="none" strike="noStrike" cap="none">
                  <a:latin typeface="Calibri"/>
                  <a:ea typeface="Calibri"/>
                  <a:cs typeface="Calibri"/>
                  <a:sym typeface="Calibri"/>
                </a:rPr>
                <a:t>Certification Prep </a:t>
              </a:r>
              <a:r>
                <a:rPr lang="en-US" sz="1350" b="0" i="0" u="none" strike="noStrike" cap="none">
                  <a:latin typeface="Calibri"/>
                  <a:ea typeface="Calibri"/>
                  <a:cs typeface="Calibri"/>
                  <a:sym typeface="Calibri"/>
                </a:rPr>
                <a:t> </a:t>
              </a:r>
              <a:endParaRPr/>
            </a:p>
          </p:txBody>
        </p:sp>
        <p:sp>
          <p:nvSpPr>
            <p:cNvPr id="276" name="Google Shape;276;p34"/>
            <p:cNvSpPr/>
            <p:nvPr/>
          </p:nvSpPr>
          <p:spPr>
            <a:xfrm rot="2031279">
              <a:off x="4724239" y="4278447"/>
              <a:ext cx="955863" cy="27715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1350" b="0" i="0" u="none" strike="noStrike" cap="none">
                  <a:solidFill>
                    <a:schemeClr val="dk1"/>
                  </a:solidFill>
                  <a:latin typeface="Calibri"/>
                  <a:ea typeface="Calibri"/>
                  <a:cs typeface="Calibri"/>
                  <a:sym typeface="Calibri"/>
                </a:rPr>
                <a:t>Optional</a:t>
              </a:r>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Widescreen</PresentationFormat>
  <Paragraphs>160</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arial</vt:lpstr>
      <vt:lpstr>Calibri</vt:lpstr>
      <vt:lpstr>Gill Sans</vt:lpstr>
      <vt:lpstr>Office Theme</vt:lpstr>
      <vt:lpstr>Clarity</vt:lpstr>
      <vt:lpstr>Credit and Noncredit Collaborations for a Stronger Workforce </vt:lpstr>
      <vt:lpstr>PowerPoint Presentation</vt:lpstr>
      <vt:lpstr>How did we create these collaborations? </vt:lpstr>
      <vt:lpstr>Noncredit Readiness Courses: Examples from the Consortium</vt:lpstr>
      <vt:lpstr>Contextualized Math for Healthcare </vt:lpstr>
      <vt:lpstr>How Contextualized Courses Fit into Guided Pathways: Nursing, AS </vt:lpstr>
      <vt:lpstr>PowerPoint Presentation</vt:lpstr>
      <vt:lpstr>PowerPoint Presentation</vt:lpstr>
      <vt:lpstr>Contextualized ESL: Welding</vt:lpstr>
      <vt:lpstr>Pass Rates and Next Semester</vt:lpstr>
      <vt:lpstr>Contextualized EMT Support Course </vt:lpstr>
      <vt:lpstr>Noncredit Curriculum Training </vt:lpstr>
      <vt:lpstr>Noncredit Supports</vt:lpstr>
      <vt:lpstr>Noncredit Support Example: Tool Use and Field Service </vt:lpstr>
      <vt:lpstr>Allied Health Convening: Exploring Noncredit Pathways to Credit </vt:lpstr>
      <vt:lpstr>PowerPoint Presentation</vt:lpstr>
      <vt:lpstr>PowerPoint Presentation</vt:lpstr>
      <vt:lpstr>PowerPoint Presentation</vt:lpstr>
      <vt:lpstr>PowerPoint Presentation</vt:lpstr>
      <vt:lpstr>SCCRC Regional Career Strategist Workshops</vt:lpstr>
      <vt:lpstr>Regional Shared Curriculum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and Noncredit Collaborations for a Stronger Workforce </dc:title>
  <dc:creator>Foisia, L.E. H.</dc:creator>
  <cp:lastModifiedBy>Foisia, L.E. H.</cp:lastModifiedBy>
  <cp:revision>1</cp:revision>
  <dcterms:modified xsi:type="dcterms:W3CDTF">2019-04-30T18:21:28Z</dcterms:modified>
</cp:coreProperties>
</file>