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303" r:id="rId4"/>
    <p:sldId id="307" r:id="rId5"/>
    <p:sldId id="289" r:id="rId6"/>
    <p:sldId id="308" r:id="rId7"/>
    <p:sldId id="309" r:id="rId8"/>
    <p:sldId id="28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autoAdjust="0"/>
    <p:restoredTop sz="93286" autoAdjust="0"/>
  </p:normalViewPr>
  <p:slideViewPr>
    <p:cSldViewPr snapToGrid="0">
      <p:cViewPr varScale="1">
        <p:scale>
          <a:sx n="68" d="100"/>
          <a:sy n="68" d="100"/>
        </p:scale>
        <p:origin x="592" y="52"/>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10/25/2018</a:t>
            </a:fld>
            <a:endParaRPr lang="en-US"/>
          </a:p>
        </p:txBody>
      </p:sp>
      <p:sp>
        <p:nvSpPr>
          <p:cNvPr id="1048710"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20720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10/25/2018</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10/25/2018</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10/25/2018</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10/25/2018</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10/25/2018</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10/25/2018</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10/25/2018</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10/25/2018</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10/25/2018</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10/25/2018</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10/25/2018</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10/25/2018</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military.com/education/timesaving-programs/the-joint-services-" TargetMode="External"/><Relationship Id="rId2" Type="http://schemas.openxmlformats.org/officeDocument/2006/relationships/hyperlink" Target="https://leginfo.legislature.ca.gov/faces/billTextClient.xhtml?bill_id=201720180SB1071" TargetMode="External"/><Relationship Id="rId1" Type="http://schemas.openxmlformats.org/officeDocument/2006/relationships/slideLayout" Target="../slideLayouts/slideLayout8.xml"/><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8.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mailto:Bryan.Reece@norcocollege.edu" TargetMode="External"/><Relationship Id="rId2" Type="http://schemas.openxmlformats.org/officeDocument/2006/relationships/hyperlink" Target="mailto:Shenderson@losmedanos.edu" TargetMode="Externa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mailto:Peggy.Campo@norcocolleg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668235" y="3337090"/>
            <a:ext cx="9144000" cy="1244337"/>
          </a:xfrm>
        </p:spPr>
        <p:txBody>
          <a:bodyPr>
            <a:noAutofit/>
          </a:bodyPr>
          <a:lstStyle/>
          <a:p>
            <a:r>
              <a:rPr lang="en-US" sz="3200" dirty="0"/>
              <a:t> </a:t>
            </a:r>
          </a:p>
        </p:txBody>
      </p:sp>
      <p:sp>
        <p:nvSpPr>
          <p:cNvPr id="1048587" name="Subtitle 2"/>
          <p:cNvSpPr>
            <a:spLocks noGrp="1"/>
          </p:cNvSpPr>
          <p:nvPr>
            <p:ph type="subTitle" idx="1"/>
          </p:nvPr>
        </p:nvSpPr>
        <p:spPr>
          <a:xfrm>
            <a:off x="1730828" y="4487159"/>
            <a:ext cx="9018814" cy="1093509"/>
          </a:xfrm>
        </p:spPr>
        <p:txBody>
          <a:bodyPr>
            <a:normAutofit fontScale="25000" lnSpcReduction="20000"/>
          </a:bodyPr>
          <a:lstStyle/>
          <a:p>
            <a:r>
              <a:rPr lang="en-US" sz="9600" dirty="0"/>
              <a:t>Silvester Henderson, At-Large Representative</a:t>
            </a:r>
            <a:br>
              <a:rPr lang="en-US" sz="9600" dirty="0"/>
            </a:br>
            <a:r>
              <a:rPr lang="en-US" sz="9600" dirty="0"/>
              <a:t>Dr. Bryan Reece, Norco College, President</a:t>
            </a:r>
            <a:br>
              <a:rPr lang="en-US" sz="9600" dirty="0"/>
            </a:br>
            <a:r>
              <a:rPr lang="en-US" sz="9600" dirty="0"/>
              <a:t>Peggy Campo, Norco College, Academic Senate President</a:t>
            </a:r>
            <a:br>
              <a:rPr lang="en-US" sz="9600" dirty="0"/>
            </a:br>
            <a:r>
              <a:rPr lang="en-US" sz="9600" dirty="0"/>
              <a:t>Dr. Kevin Fleming, Norco College, Dean of CTE</a:t>
            </a:r>
            <a:br>
              <a:rPr lang="en-US" sz="11200" dirty="0"/>
            </a:br>
            <a:endParaRPr lang="en-US" sz="11200" dirty="0"/>
          </a:p>
          <a:p>
            <a:r>
              <a:rPr lang="en-US" dirty="0"/>
              <a:t> </a:t>
            </a:r>
          </a:p>
          <a:p>
            <a:pPr algn="r"/>
            <a:r>
              <a:rPr lang="en-US" dirty="0"/>
              <a:t>,</a:t>
            </a:r>
          </a:p>
          <a:p>
            <a:pPr algn="r"/>
            <a:endParaRPr lang="en-US" dirty="0"/>
          </a:p>
          <a:p>
            <a:pPr algn="r"/>
            <a:endParaRPr lang="en-US" dirty="0"/>
          </a:p>
          <a:p>
            <a:pPr algn="r"/>
            <a:r>
              <a:rPr lang="en-US" dirty="0"/>
              <a:t>[Date]</a:t>
            </a:r>
          </a:p>
        </p:txBody>
      </p:sp>
      <p:pic>
        <p:nvPicPr>
          <p:cNvPr id="2097152" name="Picture 2"/>
          <p:cNvPicPr>
            <a:picLocks noChangeAspect="1" noChangeArrowheads="1"/>
          </p:cNvPicPr>
          <p:nvPr/>
        </p:nvPicPr>
        <p:blipFill>
          <a:blip r:embed="rId2"/>
          <a:srcRect/>
          <a:stretch>
            <a:fillRect/>
          </a:stretch>
        </p:blipFill>
        <p:spPr bwMode="auto">
          <a:xfrm>
            <a:off x="1521278" y="68260"/>
            <a:ext cx="9312728" cy="1580924"/>
          </a:xfrm>
          <a:prstGeom prst="rect">
            <a:avLst/>
          </a:prstGeom>
          <a:noFill/>
          <a:ln>
            <a:noFill/>
          </a:ln>
        </p:spPr>
      </p:pic>
      <p:sp>
        <p:nvSpPr>
          <p:cNvPr id="2" name="Rectangle 1"/>
          <p:cNvSpPr/>
          <p:nvPr/>
        </p:nvSpPr>
        <p:spPr>
          <a:xfrm>
            <a:off x="1521278" y="2259698"/>
            <a:ext cx="9312728" cy="1754326"/>
          </a:xfrm>
          <a:prstGeom prst="rect">
            <a:avLst/>
          </a:prstGeom>
        </p:spPr>
        <p:txBody>
          <a:bodyPr wrap="square">
            <a:spAutoFit/>
          </a:bodyPr>
          <a:lstStyle/>
          <a:p>
            <a:pPr algn="ctr"/>
            <a:r>
              <a:rPr lang="en-US" sz="3600" dirty="0">
                <a:latin typeface="Bernard MT Condensed" panose="02050806060905020404" pitchFamily="18" charset="0"/>
              </a:rPr>
              <a:t>Credit for Military Service - Norco College Success Story and Lessons for all Colleges Through a Student Equity Lens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762786" y="0"/>
            <a:ext cx="10515600" cy="1325563"/>
          </a:xfrm>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828774" y="367644"/>
            <a:ext cx="10515600" cy="5957741"/>
          </a:xfrm>
        </p:spPr>
        <p:txBody>
          <a:bodyPr>
            <a:noAutofit/>
          </a:bodyPr>
          <a:lstStyle/>
          <a:p>
            <a:pPr marL="0" indent="0">
              <a:buNone/>
            </a:pPr>
            <a:endParaRPr lang="en-US" sz="2400" dirty="0"/>
          </a:p>
          <a:p>
            <a:endParaRPr lang="en-US"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Overview of Assembly Bill 1786 </a:t>
            </a:r>
          </a:p>
          <a:p>
            <a:r>
              <a:rPr lang="en-US" sz="3600" dirty="0">
                <a:latin typeface="Times New Roman" panose="02020603050405020304" pitchFamily="18" charset="0"/>
                <a:cs typeface="Times New Roman" panose="02020603050405020304" pitchFamily="18" charset="0"/>
              </a:rPr>
              <a:t>Overview of Senate Bill 1071</a:t>
            </a:r>
          </a:p>
          <a:p>
            <a:r>
              <a:rPr lang="en-US" sz="3600" dirty="0">
                <a:latin typeface="Times New Roman" panose="02020603050405020304" pitchFamily="18" charset="0"/>
                <a:cs typeface="Times New Roman" panose="02020603050405020304" pitchFamily="18" charset="0"/>
              </a:rPr>
              <a:t>Norco College –Success Stories - </a:t>
            </a:r>
            <a:r>
              <a:rPr lang="en-US" sz="3600" i="1" dirty="0">
                <a:latin typeface="Times New Roman" panose="02020603050405020304" pitchFamily="18" charset="0"/>
                <a:cs typeface="Times New Roman" panose="02020603050405020304" pitchFamily="18" charset="0"/>
              </a:rPr>
              <a:t>Overview</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How are students granted curricular college credit using prior military experiences – </a:t>
            </a:r>
            <a:r>
              <a:rPr lang="en-US" sz="3200" b="1" i="1" dirty="0">
                <a:latin typeface="Times New Roman" panose="02020603050405020304" pitchFamily="18" charset="0"/>
                <a:cs typeface="Times New Roman" panose="02020603050405020304" pitchFamily="18" charset="0"/>
              </a:rPr>
              <a:t>“Joint Service Transcript”</a:t>
            </a:r>
          </a:p>
          <a:p>
            <a:r>
              <a:rPr lang="en-US" sz="3200" dirty="0">
                <a:latin typeface="Times New Roman" panose="02020603050405020304" pitchFamily="18" charset="0"/>
                <a:cs typeface="Times New Roman" panose="02020603050405020304" pitchFamily="18" charset="0"/>
              </a:rPr>
              <a:t>Norco College Resource Veterans Center -  </a:t>
            </a:r>
            <a:r>
              <a:rPr lang="en-US" sz="3200" b="1" i="1" dirty="0">
                <a:latin typeface="Times New Roman" panose="02020603050405020304" pitchFamily="18" charset="0"/>
                <a:cs typeface="Times New Roman" panose="02020603050405020304" pitchFamily="18" charset="0"/>
              </a:rPr>
              <a:t>the promotion of “Student Equity”</a:t>
            </a:r>
          </a:p>
          <a:p>
            <a:r>
              <a:rPr lang="en-US" sz="3600" dirty="0"/>
              <a:t>Questions and Comments?</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rot="10800000" flipV="1">
            <a:off x="707010" y="829558"/>
            <a:ext cx="10831396" cy="923041"/>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600" b="1" dirty="0">
                <a:latin typeface="Bernard MT Condensed" panose="02050806060905020404" pitchFamily="18" charset="0"/>
              </a:rPr>
              <a:t>AB-1786 Community Colleges: Academic </a:t>
            </a:r>
            <a:br>
              <a:rPr lang="en-US" sz="3600" b="1" dirty="0">
                <a:latin typeface="Bernard MT Condensed" panose="02050806060905020404" pitchFamily="18" charset="0"/>
              </a:rPr>
            </a:br>
            <a:r>
              <a:rPr lang="en-US" sz="3600" b="1" dirty="0">
                <a:latin typeface="Bernard MT Condensed" panose="02050806060905020404" pitchFamily="18" charset="0"/>
              </a:rPr>
              <a:t>Credit for Prior Military Experience</a:t>
            </a:r>
            <a:br>
              <a:rPr lang="en-US" sz="4800" b="1" dirty="0"/>
            </a:br>
            <a:endParaRPr lang="en-US" sz="48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378458" y="1216059"/>
            <a:ext cx="6813542" cy="5486400"/>
          </a:xfrm>
        </p:spPr>
        <p:txBody>
          <a:bodyPr>
            <a:normAutofit fontScale="32500" lnSpcReduction="20000"/>
          </a:bodyPr>
          <a:lstStyle/>
          <a:p>
            <a:pPr marL="0" indent="0" algn="ctr">
              <a:buNone/>
            </a:pPr>
            <a:r>
              <a:rPr lang="en-US" sz="6200" b="1" i="1" dirty="0"/>
              <a:t>What is a California Assembly or Senate Bill ?</a:t>
            </a:r>
            <a:br>
              <a:rPr lang="en-US" sz="6200" b="1" i="1" dirty="0"/>
            </a:br>
            <a:br>
              <a:rPr lang="en-US" sz="6200" b="1" i="1" dirty="0"/>
            </a:br>
            <a:r>
              <a:rPr lang="en-US" sz="6200" b="1" i="1" dirty="0"/>
              <a:t> </a:t>
            </a:r>
            <a:r>
              <a:rPr lang="en-US" sz="6200" i="1" dirty="0">
                <a:latin typeface="Times New Roman" panose="02020603050405020304" pitchFamily="18" charset="0"/>
                <a:cs typeface="Times New Roman" panose="02020603050405020304" pitchFamily="18" charset="0"/>
              </a:rPr>
              <a:t>An idea or concept introduce by the California Legislature for the purpose of </a:t>
            </a:r>
            <a:r>
              <a:rPr lang="en-US" sz="6200" b="1" i="1" dirty="0">
                <a:latin typeface="Times New Roman" panose="02020603050405020304" pitchFamily="18" charset="0"/>
                <a:cs typeface="Times New Roman" panose="02020603050405020304" pitchFamily="18" charset="0"/>
              </a:rPr>
              <a:t>“Legislative” </a:t>
            </a:r>
            <a:r>
              <a:rPr lang="en-US" sz="6200" i="1" dirty="0">
                <a:latin typeface="Times New Roman" panose="02020603050405020304" pitchFamily="18" charset="0"/>
                <a:cs typeface="Times New Roman" panose="02020603050405020304" pitchFamily="18" charset="0"/>
              </a:rPr>
              <a:t>consideration to become a Law! The process begins when a Assembly Member or Senator decides to author a bill.</a:t>
            </a:r>
            <a:br>
              <a:rPr lang="en-US" sz="6200" i="1" dirty="0">
                <a:latin typeface="Times New Roman" panose="02020603050405020304" pitchFamily="18" charset="0"/>
                <a:cs typeface="Times New Roman" panose="02020603050405020304" pitchFamily="18" charset="0"/>
              </a:rPr>
            </a:br>
            <a:r>
              <a:rPr lang="en-US" sz="6200" i="1" dirty="0">
                <a:latin typeface="Times New Roman" panose="02020603050405020304" pitchFamily="18" charset="0"/>
                <a:cs typeface="Times New Roman" panose="02020603050405020304" pitchFamily="18" charset="0"/>
              </a:rPr>
              <a:t>http://www.leginfo.ca.gov/bil2lawx.html</a:t>
            </a:r>
          </a:p>
          <a:p>
            <a:pPr marL="0" indent="0">
              <a:buNone/>
            </a:pPr>
            <a:endParaRPr lang="en-US" b="1" i="1" dirty="0"/>
          </a:p>
          <a:p>
            <a:pPr marL="0" indent="0" algn="ctr">
              <a:buNone/>
            </a:pPr>
            <a:r>
              <a:rPr lang="en-US" sz="5800" b="1" i="1" dirty="0"/>
              <a:t>What is Assembly Bill 1786 – SECTION 1</a:t>
            </a:r>
            <a:br>
              <a:rPr lang="en-US" sz="5800" b="1" i="1" dirty="0"/>
            </a:br>
            <a:br>
              <a:rPr lang="en-US" sz="5800" b="1" i="1" dirty="0"/>
            </a:br>
            <a:r>
              <a:rPr lang="en-US" sz="5800" b="1" i="1" dirty="0"/>
              <a:t>        </a:t>
            </a:r>
            <a:r>
              <a:rPr lang="en-US" sz="5800" i="1" dirty="0"/>
              <a:t>Section 66025.7 of the Education Code is amended to read:</a:t>
            </a:r>
            <a:endParaRPr lang="en-US" sz="5800" b="1" i="1" dirty="0"/>
          </a:p>
          <a:p>
            <a:pPr marL="0" indent="0">
              <a:buNone/>
            </a:pPr>
            <a:r>
              <a:rPr lang="en-US" sz="5800" dirty="0"/>
              <a:t> (a) By March 31, 2019, the Chancellor of the California Community Colleges shall establish an initiative to expand the use of course credit at the California Community Colleges for students with </a:t>
            </a:r>
            <a:r>
              <a:rPr lang="en-US" sz="5800" b="1" dirty="0"/>
              <a:t>prior learning</a:t>
            </a:r>
            <a:r>
              <a:rPr lang="en-US" sz="5800" dirty="0"/>
              <a:t>. The initiative shall identify best practices for the use of course credit for students with prior learning, locate and collect available resources, and provide professional development in connection with the identified best practices. The initiative shall identify the best practices for purposes of establishing potential pilot programs and shall provide recommendations for internal system wide policy changes to expand the use of course credit at the California Community Colleges for students with prior learning</a:t>
            </a:r>
            <a:r>
              <a:rPr lang="en-US" sz="3600" dirty="0"/>
              <a:t>.</a:t>
            </a:r>
            <a:endParaRPr lang="en-US" sz="3600" b="1" i="1" dirty="0"/>
          </a:p>
          <a:p>
            <a:pPr marL="0" indent="0">
              <a:buNone/>
            </a:pPr>
            <a:r>
              <a:rPr lang="en-US" sz="5500" b="1" dirty="0"/>
              <a:t>Honorable Assemblywoman Shirley Cervantes - Author</a:t>
            </a:r>
          </a:p>
          <a:p>
            <a:pPr marL="0" indent="0">
              <a:buNone/>
            </a:pPr>
            <a:endParaRPr lang="en-US" sz="2400" i="1" dirty="0">
              <a:latin typeface="Californian FB" panose="0207040306080B030204" pitchFamily="18" charset="0"/>
            </a:endParaRPr>
          </a:p>
        </p:txBody>
      </p:sp>
      <p:sp>
        <p:nvSpPr>
          <p:cNvPr id="9" name="Text Placeholder 8"/>
          <p:cNvSpPr>
            <a:spLocks noGrp="1"/>
          </p:cNvSpPr>
          <p:nvPr>
            <p:ph type="body" sz="half" idx="2"/>
          </p:nvPr>
        </p:nvSpPr>
        <p:spPr/>
        <p:txBody>
          <a:bodyPr/>
          <a:lstStyle/>
          <a:p>
            <a:endParaRPr lang="en-US" dirty="0"/>
          </a:p>
          <a:p>
            <a:endParaRPr lang="en-US" dirty="0"/>
          </a:p>
        </p:txBody>
      </p:sp>
      <p:sp>
        <p:nvSpPr>
          <p:cNvPr id="2" name="AutoShape 2" descr="Image result for assembly bill"/>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mage result for assembly bill"/>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16" y="1216059"/>
            <a:ext cx="4766143" cy="2060541"/>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16" y="3429000"/>
            <a:ext cx="4766143" cy="2922308"/>
          </a:xfrm>
          <a:prstGeom prst="rect">
            <a:avLst/>
          </a:prstGeom>
        </p:spPr>
      </p:pic>
    </p:spTree>
    <p:extLst>
      <p:ext uri="{BB962C8B-B14F-4D97-AF65-F5344CB8AC3E}">
        <p14:creationId xmlns:p14="http://schemas.microsoft.com/office/powerpoint/2010/main" val="3126747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rot="10800000" flipV="1">
            <a:off x="839787" y="1225485"/>
            <a:ext cx="11179386" cy="541240"/>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600" b="1" dirty="0">
                <a:latin typeface="Bernard MT Condensed" panose="02050806060905020404" pitchFamily="18" charset="0"/>
              </a:rPr>
              <a:t>SENATE BILL -  SB 1071 - (William Roth, Author)</a:t>
            </a:r>
            <a:br>
              <a:rPr lang="en-US" sz="3600" b="1" dirty="0">
                <a:latin typeface="Bernard MT Condensed" panose="02050806060905020404" pitchFamily="18" charset="0"/>
              </a:rPr>
            </a:br>
            <a:r>
              <a:rPr lang="en-US" sz="2400" b="1" dirty="0"/>
              <a:t>Public postsecondary education: Chancellor of the California Community Colleges: policy to award course credit for prior military education, training, and service</a:t>
            </a:r>
            <a:br>
              <a:rPr lang="en-US" sz="2400" b="1" dirty="0"/>
            </a:br>
            <a:endParaRPr lang="en-US" sz="24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4703975" y="1766726"/>
            <a:ext cx="7488025" cy="4935733"/>
          </a:xfrm>
        </p:spPr>
        <p:txBody>
          <a:bodyPr>
            <a:normAutofit fontScale="85000" lnSpcReduction="10000"/>
          </a:bodyPr>
          <a:lstStyle/>
          <a:p>
            <a:pPr marL="0" indent="0" algn="ctr">
              <a:buNone/>
            </a:pPr>
            <a:r>
              <a:rPr lang="en-US" sz="2400" b="1" i="1" dirty="0"/>
              <a:t>Senate Bill 1071</a:t>
            </a:r>
            <a:r>
              <a:rPr lang="en-US" sz="3600" dirty="0"/>
              <a:t> </a:t>
            </a:r>
            <a:br>
              <a:rPr lang="en-US" sz="3600" dirty="0"/>
            </a:br>
            <a:r>
              <a:rPr lang="en-US" sz="1900" dirty="0"/>
              <a:t>Section 66025.71 to the Education Code, relating to public postsecondary education. </a:t>
            </a:r>
          </a:p>
          <a:p>
            <a:pPr marL="457200" indent="-457200" algn="ctr">
              <a:buAutoNum type="alphaLcParenBoth"/>
            </a:pPr>
            <a:r>
              <a:rPr lang="en-US" sz="2100" dirty="0"/>
              <a:t>This bill would require, by September 1, 2019, the office of the chancellor, in collaboration with the Academic Senate for the California Community Colleges, to develop a consistent policy to award military personnel and veterans who have an official Joint Services Transcript course credit for California Intersegmental General Education Transfer Curriculum, California State University General Education Breadth, or local community college general education requirements, as specified. The bill would also require the office of the chancellor and the academic senate to review and adjust this uniform policy to align it with policies of other public postsecondary educational institutions.</a:t>
            </a:r>
          </a:p>
          <a:p>
            <a:pPr marL="0" indent="0" algn="ctr">
              <a:buNone/>
            </a:pPr>
            <a:r>
              <a:rPr lang="en-US" sz="1700" dirty="0">
                <a:hlinkClick r:id="rId2"/>
              </a:rPr>
              <a:t>https://leginfo.legislature.ca.gov/faces/billTextClient.xhtml?bill_id=201720180SB1071</a:t>
            </a:r>
            <a:endParaRPr lang="en-US" sz="1700" dirty="0"/>
          </a:p>
          <a:p>
            <a:pPr marL="0" indent="0" algn="ctr">
              <a:buNone/>
            </a:pPr>
            <a:endParaRPr lang="en-US" sz="1900" b="1" dirty="0">
              <a:latin typeface="Times New Roman" panose="02020603050405020304" pitchFamily="18" charset="0"/>
              <a:cs typeface="Times New Roman" panose="02020603050405020304" pitchFamily="18" charset="0"/>
            </a:endParaRPr>
          </a:p>
          <a:p>
            <a:pPr marL="0" indent="0">
              <a:buNone/>
            </a:pPr>
            <a:r>
              <a:rPr lang="en-US" sz="1900" b="1" dirty="0">
                <a:latin typeface="Times New Roman" panose="02020603050405020304" pitchFamily="18" charset="0"/>
                <a:cs typeface="Times New Roman" panose="02020603050405020304" pitchFamily="18" charset="0"/>
              </a:rPr>
              <a:t>Joint Service Transcript</a:t>
            </a:r>
            <a:r>
              <a:rPr lang="en-US" sz="1900" i="1" dirty="0">
                <a:latin typeface="Californian FB" panose="0207040306080B030204" pitchFamily="18" charset="0"/>
              </a:rPr>
              <a:t>: </a:t>
            </a:r>
            <a:r>
              <a:rPr lang="en-US" sz="1900" dirty="0"/>
              <a:t>The Joint Services Transcript (JST) provides a description of military schooling and work history in civilian language. It serves as a counseling tool for academic and career counselors in advising service members and veterans.</a:t>
            </a:r>
          </a:p>
          <a:p>
            <a:pPr marL="0" indent="0">
              <a:buNone/>
            </a:pPr>
            <a:r>
              <a:rPr lang="en-US" sz="1700" dirty="0"/>
              <a:t> </a:t>
            </a:r>
            <a:r>
              <a:rPr lang="en-US" sz="1700" dirty="0">
                <a:hlinkClick r:id="rId3"/>
              </a:rPr>
              <a:t>https://www.military.com/education/timesaving-programs/the-joint-services-</a:t>
            </a:r>
            <a:r>
              <a:rPr lang="en-US" sz="1700" dirty="0"/>
              <a:t> transcript.html</a:t>
            </a:r>
            <a:endParaRPr lang="en-US" sz="1700" i="1" dirty="0">
              <a:latin typeface="Californian FB" panose="0207040306080B030204" pitchFamily="18" charset="0"/>
            </a:endParaRPr>
          </a:p>
        </p:txBody>
      </p:sp>
      <p:sp>
        <p:nvSpPr>
          <p:cNvPr id="9" name="Text Placeholder 8"/>
          <p:cNvSpPr>
            <a:spLocks noGrp="1"/>
          </p:cNvSpPr>
          <p:nvPr>
            <p:ph type="body" sz="half" idx="2"/>
          </p:nvPr>
        </p:nvSpPr>
        <p:spPr/>
        <p:txBody>
          <a:bodyPr/>
          <a:lstStyle/>
          <a:p>
            <a:endParaRPr lang="en-US" dirty="0"/>
          </a:p>
          <a:p>
            <a:r>
              <a:rPr lang="en-US" dirty="0"/>
              <a:t>This bill would</a:t>
            </a:r>
          </a:p>
        </p:txBody>
      </p:sp>
      <p:sp>
        <p:nvSpPr>
          <p:cNvPr id="2" name="AutoShape 2" descr="Image result for assembly bill"/>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mage result for assembly bill"/>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1766727"/>
            <a:ext cx="3712591" cy="226794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987" y="4325346"/>
            <a:ext cx="3712590" cy="2377113"/>
          </a:xfrm>
          <a:prstGeom prst="rect">
            <a:avLst/>
          </a:prstGeom>
        </p:spPr>
      </p:pic>
    </p:spTree>
    <p:extLst>
      <p:ext uri="{BB962C8B-B14F-4D97-AF65-F5344CB8AC3E}">
        <p14:creationId xmlns:p14="http://schemas.microsoft.com/office/powerpoint/2010/main" val="1087447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11507" y="782425"/>
            <a:ext cx="11094546" cy="831915"/>
          </a:xfrm>
        </p:spPr>
        <p:txBody>
          <a:bodyPr>
            <a:noAutofit/>
          </a:bodyPr>
          <a:lstStyle/>
          <a:p>
            <a:pPr algn="ctr"/>
            <a:r>
              <a:rPr lang="en-US" sz="4400" dirty="0">
                <a:latin typeface="Times New Roman" panose="02020603050405020304" pitchFamily="18" charset="0"/>
                <a:cs typeface="Times New Roman" panose="02020603050405020304" pitchFamily="18" charset="0"/>
              </a:rPr>
              <a:t>Norco College –Success Stories – </a:t>
            </a:r>
            <a:r>
              <a:rPr lang="en-US" sz="4400" i="1" dirty="0">
                <a:latin typeface="Times New Roman" panose="02020603050405020304" pitchFamily="18" charset="0"/>
                <a:cs typeface="Times New Roman" panose="02020603050405020304" pitchFamily="18" charset="0"/>
              </a:rPr>
              <a:t>Overview</a:t>
            </a:r>
            <a:br>
              <a:rPr lang="en-US" sz="4400" i="1" dirty="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a:xfrm>
            <a:off x="5482152" y="1168924"/>
            <a:ext cx="6172200" cy="5618375"/>
          </a:xfrm>
        </p:spPr>
        <p:txBody>
          <a:bodyPr>
            <a:normAutofit/>
          </a:bodyPr>
          <a:lstStyle/>
          <a:p>
            <a:pPr marL="0" indent="0" algn="ctr">
              <a:buNone/>
            </a:pPr>
            <a:r>
              <a:rPr lang="en-US" b="1" dirty="0"/>
              <a:t>Norco College’s Veteran Resource Center </a:t>
            </a:r>
            <a:br>
              <a:rPr lang="en-US" b="1" dirty="0"/>
            </a:br>
            <a:r>
              <a:rPr lang="en-US" sz="2200" dirty="0"/>
              <a:t>(951) 372-7142 </a:t>
            </a:r>
            <a:br>
              <a:rPr lang="en-US" sz="2200" dirty="0"/>
            </a:br>
            <a:br>
              <a:rPr lang="en-US" dirty="0"/>
            </a:br>
            <a:r>
              <a:rPr lang="en-US" sz="2600" dirty="0"/>
              <a:t>Peggy Campo, Norco College, Academic Senate President</a:t>
            </a:r>
            <a:br>
              <a:rPr lang="en-US" dirty="0"/>
            </a:br>
            <a:br>
              <a:rPr lang="en-US" dirty="0"/>
            </a:br>
            <a:r>
              <a:rPr lang="en-US" sz="2600" dirty="0"/>
              <a:t>Dr. Bryan </a:t>
            </a:r>
            <a:r>
              <a:rPr lang="en-US" sz="2600" dirty="0" err="1"/>
              <a:t>Reese,Norco</a:t>
            </a:r>
            <a:r>
              <a:rPr lang="en-US" sz="2600" dirty="0"/>
              <a:t> College, President</a:t>
            </a:r>
            <a:br>
              <a:rPr lang="en-US" sz="2800" dirty="0"/>
            </a:br>
            <a:br>
              <a:rPr lang="en-US" sz="2800" dirty="0"/>
            </a:br>
            <a:r>
              <a:rPr lang="en-US" sz="2600" dirty="0"/>
              <a:t>Dr. Kevin Fleming, Norco </a:t>
            </a:r>
            <a:r>
              <a:rPr lang="en-US" sz="2600" dirty="0" err="1"/>
              <a:t>Colelge</a:t>
            </a:r>
            <a:r>
              <a:rPr lang="en-US" sz="2600" dirty="0"/>
              <a:t>, Dean CTE</a:t>
            </a:r>
          </a:p>
        </p:txBody>
      </p:sp>
      <p:sp>
        <p:nvSpPr>
          <p:cNvPr id="9" name="Text Placeholder 8"/>
          <p:cNvSpPr>
            <a:spLocks noGrp="1"/>
          </p:cNvSpPr>
          <p:nvPr>
            <p:ph type="body" sz="half" idx="2"/>
          </p:nvPr>
        </p:nvSpPr>
        <p:spPr>
          <a:xfrm>
            <a:off x="0" y="2057399"/>
            <a:ext cx="5043340" cy="4352827"/>
          </a:xfrm>
        </p:spPr>
        <p:txBody>
          <a:bodyPr/>
          <a:lstStyle/>
          <a:p>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633" y="1198382"/>
            <a:ext cx="4176074" cy="261947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633" y="4260915"/>
            <a:ext cx="4176074" cy="252638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2152" y="5373278"/>
            <a:ext cx="6320207" cy="1414021"/>
          </a:xfrm>
          <a:prstGeom prst="rect">
            <a:avLst/>
          </a:prstGeom>
        </p:spPr>
      </p:pic>
    </p:spTree>
    <p:extLst>
      <p:ext uri="{BB962C8B-B14F-4D97-AF65-F5344CB8AC3E}">
        <p14:creationId xmlns:p14="http://schemas.microsoft.com/office/powerpoint/2010/main" val="3574823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11507" y="1"/>
            <a:ext cx="11094546" cy="1074655"/>
          </a:xfrm>
        </p:spPr>
        <p:txBody>
          <a:bodyPr>
            <a:noAutofit/>
          </a:bodyPr>
          <a:lstStyle/>
          <a:p>
            <a:r>
              <a:rPr lang="en-US" sz="3600" dirty="0">
                <a:latin typeface="Times New Roman" panose="02020603050405020304" pitchFamily="18" charset="0"/>
                <a:cs typeface="Times New Roman" panose="02020603050405020304" pitchFamily="18" charset="0"/>
              </a:rPr>
              <a:t>How are students granted curricular college credit using prior military experiences – </a:t>
            </a:r>
            <a:r>
              <a:rPr lang="en-US" b="1" i="1" dirty="0">
                <a:latin typeface="Times New Roman" panose="02020603050405020304" pitchFamily="18" charset="0"/>
                <a:cs typeface="Times New Roman" panose="02020603050405020304" pitchFamily="18" charset="0"/>
              </a:rPr>
              <a:t>“Joint Service Transcript”</a:t>
            </a:r>
          </a:p>
        </p:txBody>
      </p:sp>
      <p:sp>
        <p:nvSpPr>
          <p:cNvPr id="8" name="Content Placeholder 7"/>
          <p:cNvSpPr>
            <a:spLocks noGrp="1"/>
          </p:cNvSpPr>
          <p:nvPr>
            <p:ph idx="1"/>
          </p:nvPr>
        </p:nvSpPr>
        <p:spPr>
          <a:xfrm>
            <a:off x="5778631" y="1253766"/>
            <a:ext cx="5838014" cy="5513499"/>
          </a:xfrm>
        </p:spPr>
        <p:txBody>
          <a:bodyPr>
            <a:normAutofit fontScale="70000" lnSpcReduction="20000"/>
          </a:bodyPr>
          <a:lstStyle/>
          <a:p>
            <a:endParaRPr lang="en-US" dirty="0"/>
          </a:p>
          <a:p>
            <a:pPr marL="0" indent="0" algn="ctr">
              <a:buNone/>
            </a:pPr>
            <a:r>
              <a:rPr lang="en-US" sz="4000" b="1" dirty="0"/>
              <a:t>Joint Service Credit</a:t>
            </a:r>
          </a:p>
          <a:p>
            <a:pPr marL="0" indent="0">
              <a:buNone/>
            </a:pPr>
            <a:endParaRPr lang="en-US" dirty="0"/>
          </a:p>
          <a:p>
            <a:r>
              <a:rPr lang="en-US" dirty="0"/>
              <a:t>The Joint Services Transcript (JST) provides a description of military schooling and work history in civilian language. It serves as a counseling tool for academic and career counselors in advising service members and veterans. It serves as an aid in preparing resumes and explaining Army, Coast Guard, Marine Corps, National Guard and Navy work experience to civilian employers. </a:t>
            </a:r>
            <a:r>
              <a:rPr lang="en-US" b="1" i="1" dirty="0">
                <a:latin typeface="Times New Roman" panose="02020603050405020304" pitchFamily="18" charset="0"/>
                <a:cs typeface="Times New Roman" panose="02020603050405020304" pitchFamily="18" charset="0"/>
              </a:rPr>
              <a:t>It also saves time and money by awarding academic credits, which means less tuition to pay and less time spent in the classroom.</a:t>
            </a:r>
          </a:p>
          <a:p>
            <a:r>
              <a:rPr lang="en-US" dirty="0"/>
              <a:t>The JST is accepted by more than 2,300 colleges and universities.</a:t>
            </a:r>
          </a:p>
          <a:p>
            <a:pPr marL="0" indent="0">
              <a:buNone/>
            </a:pPr>
            <a:endParaRPr lang="en-US" dirty="0"/>
          </a:p>
        </p:txBody>
      </p:sp>
      <p:sp>
        <p:nvSpPr>
          <p:cNvPr id="9" name="Text Placeholder 8"/>
          <p:cNvSpPr>
            <a:spLocks noGrp="1"/>
          </p:cNvSpPr>
          <p:nvPr>
            <p:ph type="body" sz="half" idx="2"/>
          </p:nvPr>
        </p:nvSpPr>
        <p:spPr>
          <a:xfrm>
            <a:off x="424206" y="2057399"/>
            <a:ext cx="4347819" cy="4352827"/>
          </a:xfrm>
        </p:spPr>
        <p:txBody>
          <a:bodyPr/>
          <a:lstStyle/>
          <a:p>
            <a:endParaRPr lang="en-US" dirty="0"/>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544" y="1253766"/>
            <a:ext cx="5099901" cy="5513500"/>
          </a:xfrm>
          <a:prstGeom prst="rect">
            <a:avLst/>
          </a:prstGeom>
        </p:spPr>
      </p:pic>
    </p:spTree>
    <p:extLst>
      <p:ext uri="{BB962C8B-B14F-4D97-AF65-F5344CB8AC3E}">
        <p14:creationId xmlns:p14="http://schemas.microsoft.com/office/powerpoint/2010/main" val="843022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11507" y="1"/>
            <a:ext cx="11094546" cy="1074655"/>
          </a:xfrm>
        </p:spPr>
        <p:txBody>
          <a:bodyPr>
            <a:noAutofit/>
          </a:bodyPr>
          <a:lstStyle/>
          <a:p>
            <a:pPr algn="ctr"/>
            <a:r>
              <a:rPr lang="en-US" sz="3600" dirty="0">
                <a:latin typeface="Times New Roman" panose="02020603050405020304" pitchFamily="18" charset="0"/>
                <a:cs typeface="Times New Roman" panose="02020603050405020304" pitchFamily="18" charset="0"/>
              </a:rPr>
              <a:t>Norco College Resource Veterans Center -  </a:t>
            </a:r>
            <a:r>
              <a:rPr lang="en-US" sz="3600" b="1" i="1" dirty="0">
                <a:latin typeface="Times New Roman" panose="02020603050405020304" pitchFamily="18" charset="0"/>
                <a:cs typeface="Times New Roman" panose="02020603050405020304" pitchFamily="18" charset="0"/>
              </a:rPr>
              <a:t>the promotion of “Student Equity”</a:t>
            </a:r>
          </a:p>
        </p:txBody>
      </p:sp>
      <p:sp>
        <p:nvSpPr>
          <p:cNvPr id="8" name="Content Placeholder 7"/>
          <p:cNvSpPr>
            <a:spLocks noGrp="1"/>
          </p:cNvSpPr>
          <p:nvPr>
            <p:ph idx="1"/>
          </p:nvPr>
        </p:nvSpPr>
        <p:spPr>
          <a:xfrm>
            <a:off x="5778631" y="1253766"/>
            <a:ext cx="5838014" cy="5513499"/>
          </a:xfrm>
        </p:spPr>
        <p:txBody>
          <a:bodyPr>
            <a:normAutofit fontScale="70000" lnSpcReduction="20000"/>
          </a:bodyPr>
          <a:lstStyle/>
          <a:p>
            <a:endParaRPr lang="en-US" dirty="0"/>
          </a:p>
          <a:p>
            <a:pPr marL="0" indent="0" algn="ctr">
              <a:buNone/>
            </a:pPr>
            <a:r>
              <a:rPr lang="en-US" sz="4000" dirty="0"/>
              <a:t>Promotes Student Equity</a:t>
            </a:r>
            <a:br>
              <a:rPr lang="en-US" sz="4000" b="1" dirty="0"/>
            </a:br>
            <a:endParaRPr lang="en-US" sz="4000" b="1" dirty="0"/>
          </a:p>
          <a:p>
            <a:pPr marL="0" indent="0" algn="ctr">
              <a:buNone/>
            </a:pPr>
            <a:r>
              <a:rPr lang="en-US" b="1" i="1" dirty="0">
                <a:latin typeface="Times New Roman" panose="02020603050405020304" pitchFamily="18" charset="0"/>
                <a:cs typeface="Times New Roman" panose="02020603050405020304" pitchFamily="18" charset="0"/>
              </a:rPr>
              <a:t>“Equity means everyone receives fair treatment”</a:t>
            </a:r>
          </a:p>
          <a:p>
            <a:pPr marL="0" indent="0">
              <a:buNone/>
            </a:pPr>
            <a:endParaRPr lang="en-US" dirty="0"/>
          </a:p>
          <a:p>
            <a:pPr marL="0" indent="0" algn="ctr">
              <a:buNone/>
            </a:pPr>
            <a:r>
              <a:rPr lang="en-US" dirty="0"/>
              <a:t>A:  Value the learning and working experiences of all veterans.</a:t>
            </a:r>
            <a:endParaRPr lang="en-US" b="1" i="1" dirty="0">
              <a:latin typeface="Cambria Math" panose="02040503050406030204" pitchFamily="18" charset="0"/>
              <a:ea typeface="Cambria Math" panose="02040503050406030204" pitchFamily="18" charset="0"/>
            </a:endParaRPr>
          </a:p>
          <a:p>
            <a:pPr marL="0" indent="0" algn="ctr">
              <a:buNone/>
            </a:pPr>
            <a:r>
              <a:rPr lang="en-US" dirty="0"/>
              <a:t>B:  Offers “Tuition Support” </a:t>
            </a:r>
            <a:br>
              <a:rPr lang="en-US" dirty="0"/>
            </a:br>
            <a:r>
              <a:rPr lang="en-US" dirty="0"/>
              <a:t>(</a:t>
            </a:r>
            <a:r>
              <a:rPr lang="en-US" i="1" dirty="0"/>
              <a:t>California Assembly Bill 13)</a:t>
            </a:r>
          </a:p>
          <a:p>
            <a:pPr marL="0" indent="0" algn="ctr">
              <a:buNone/>
            </a:pPr>
            <a:r>
              <a:rPr lang="en-US" dirty="0"/>
              <a:t>C:  Offers intentional advisement and resource assistance for challenges such as College Fees, Books, Housing Needs, Educational Counseling and Student Support Services.</a:t>
            </a:r>
            <a:br>
              <a:rPr lang="en-US" dirty="0"/>
            </a:br>
            <a:br>
              <a:rPr lang="en-US" dirty="0"/>
            </a:br>
            <a:r>
              <a:rPr lang="en-US" dirty="0"/>
              <a:t>D:  Allocates a dedicated </a:t>
            </a:r>
            <a:r>
              <a:rPr lang="en-US" b="1" i="1" dirty="0"/>
              <a:t>“Space” </a:t>
            </a:r>
            <a:r>
              <a:rPr lang="en-US" dirty="0"/>
              <a:t>for this specialized student population.</a:t>
            </a:r>
          </a:p>
        </p:txBody>
      </p:sp>
      <p:sp>
        <p:nvSpPr>
          <p:cNvPr id="9" name="Text Placeholder 8"/>
          <p:cNvSpPr>
            <a:spLocks noGrp="1"/>
          </p:cNvSpPr>
          <p:nvPr>
            <p:ph type="body" sz="half" idx="2"/>
          </p:nvPr>
        </p:nvSpPr>
        <p:spPr>
          <a:xfrm>
            <a:off x="424206" y="2057399"/>
            <a:ext cx="4347819" cy="4352827"/>
          </a:xfrm>
        </p:spPr>
        <p:txBody>
          <a:bodyPr/>
          <a:lstStyle/>
          <a:p>
            <a:endParaRPr lang="en-US" dirty="0"/>
          </a:p>
          <a:p>
            <a:endParaRPr lang="en-US" dirty="0"/>
          </a:p>
        </p:txBody>
      </p:sp>
      <p:pic>
        <p:nvPicPr>
          <p:cNvPr id="6" name="Picture 5"/>
          <p:cNvPicPr>
            <a:picLocks noChangeAspect="1"/>
          </p:cNvPicPr>
          <p:nvPr/>
        </p:nvPicPr>
        <p:blipFill>
          <a:blip r:embed="rId2"/>
          <a:stretch>
            <a:fillRect/>
          </a:stretch>
        </p:blipFill>
        <p:spPr>
          <a:xfrm>
            <a:off x="424206" y="1253766"/>
            <a:ext cx="5141537" cy="4817096"/>
          </a:xfrm>
          <a:prstGeom prst="rect">
            <a:avLst/>
          </a:prstGeom>
        </p:spPr>
      </p:pic>
    </p:spTree>
    <p:extLst>
      <p:ext uri="{BB962C8B-B14F-4D97-AF65-F5344CB8AC3E}">
        <p14:creationId xmlns:p14="http://schemas.microsoft.com/office/powerpoint/2010/main" val="344220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p:txBody>
          <a:bodyPr>
            <a:normAutofit/>
          </a:bodyPr>
          <a:lstStyle/>
          <a:p>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838200" y="1480008"/>
            <a:ext cx="5119540" cy="4506013"/>
          </a:xfrm>
        </p:spPr>
        <p:txBody>
          <a:bodyPr>
            <a:normAutofit fontScale="70000" lnSpcReduction="20000"/>
          </a:bodyPr>
          <a:lstStyle/>
          <a:p>
            <a:pPr marL="0" indent="0">
              <a:buNone/>
            </a:pPr>
            <a:r>
              <a:rPr lang="en-US" dirty="0"/>
              <a:t>Please feel free to contact each of us for more information.</a:t>
            </a:r>
          </a:p>
          <a:p>
            <a:pPr marL="0" indent="0">
              <a:buNone/>
            </a:pPr>
            <a:endParaRPr lang="en-US" dirty="0"/>
          </a:p>
          <a:p>
            <a:pPr marL="0" indent="0">
              <a:buNone/>
            </a:pPr>
            <a:r>
              <a:rPr lang="en-US" dirty="0"/>
              <a:t>Silvester Henderson </a:t>
            </a:r>
            <a:br>
              <a:rPr lang="en-US" dirty="0"/>
            </a:br>
            <a:r>
              <a:rPr lang="en-US" dirty="0">
                <a:hlinkClick r:id="rId2"/>
              </a:rPr>
              <a:t>Shenderson@losmedanos.edu</a:t>
            </a:r>
            <a:endParaRPr lang="en-US" dirty="0"/>
          </a:p>
          <a:p>
            <a:pPr marL="0" indent="0">
              <a:buNone/>
            </a:pPr>
            <a:endParaRPr lang="en-US" dirty="0"/>
          </a:p>
          <a:p>
            <a:pPr marL="0" indent="0">
              <a:buNone/>
            </a:pPr>
            <a:r>
              <a:rPr lang="en-US" dirty="0"/>
              <a:t>Dr. Bryan Reece</a:t>
            </a:r>
            <a:br>
              <a:rPr lang="en-US" dirty="0"/>
            </a:br>
            <a:r>
              <a:rPr lang="en-US" u="sng" dirty="0">
                <a:solidFill>
                  <a:schemeClr val="accent1">
                    <a:lumMod val="75000"/>
                  </a:schemeClr>
                </a:solidFill>
                <a:hlinkClick r:id="rId3"/>
              </a:rPr>
              <a:t>Bryan.Reece@norcocollege.ed</a:t>
            </a:r>
            <a:r>
              <a:rPr lang="en-US" dirty="0">
                <a:solidFill>
                  <a:schemeClr val="accent1">
                    <a:lumMod val="75000"/>
                  </a:schemeClr>
                </a:solidFill>
                <a:hlinkClick r:id="rId3"/>
              </a:rPr>
              <a:t>u</a:t>
            </a:r>
            <a:endParaRPr lang="en-US" dirty="0">
              <a:solidFill>
                <a:schemeClr val="accent1">
                  <a:lumMod val="75000"/>
                </a:schemeClr>
              </a:solidFill>
            </a:endParaRPr>
          </a:p>
          <a:p>
            <a:pPr marL="0" indent="0">
              <a:buNone/>
            </a:pPr>
            <a:endParaRPr lang="en-US" dirty="0"/>
          </a:p>
          <a:p>
            <a:pPr marL="0" indent="0">
              <a:buNone/>
            </a:pPr>
            <a:r>
              <a:rPr lang="en-US" dirty="0"/>
              <a:t>Peggy Campo</a:t>
            </a:r>
            <a:br>
              <a:rPr lang="en-US" dirty="0"/>
            </a:br>
            <a:r>
              <a:rPr lang="en-US" dirty="0">
                <a:hlinkClick r:id="rId4"/>
              </a:rPr>
              <a:t>Peggy.Campo@norcocollege.edu</a:t>
            </a:r>
            <a:endParaRPr lang="en-US" dirty="0"/>
          </a:p>
          <a:p>
            <a:pPr marL="0" indent="0">
              <a:buNone/>
            </a:pPr>
            <a:endParaRPr lang="en-US" dirty="0"/>
          </a:p>
          <a:p>
            <a:pPr marL="0" indent="0">
              <a:buNone/>
            </a:pPr>
            <a:r>
              <a:rPr lang="en-US" dirty="0"/>
              <a:t>Dr. Kevin Flemings</a:t>
            </a:r>
          </a:p>
          <a:p>
            <a:pPr marL="0" indent="0">
              <a:buNone/>
            </a:pPr>
            <a:r>
              <a:rPr lang="en-US" u="sng" dirty="0">
                <a:solidFill>
                  <a:schemeClr val="accent1">
                    <a:lumMod val="75000"/>
                  </a:schemeClr>
                </a:solidFill>
              </a:rPr>
              <a:t>Kevin.Fleming@norcocollege.edu</a:t>
            </a:r>
            <a:br>
              <a:rPr lang="en-US" dirty="0"/>
            </a:br>
            <a:endParaRPr lang="en-US" dirty="0"/>
          </a:p>
          <a:p>
            <a:pPr marL="0" indent="0">
              <a:buNone/>
            </a:pPr>
            <a:endParaRPr lang="en-US" dirty="0"/>
          </a:p>
          <a:p>
            <a:pPr marL="0" indent="0">
              <a:buNone/>
            </a:pPr>
            <a:endParaRPr lang="en-US" dirty="0"/>
          </a:p>
          <a:p>
            <a:pPr marL="0" indent="0">
              <a:buNone/>
            </a:pPr>
            <a:endParaRPr lang="en-US" dirty="0"/>
          </a:p>
        </p:txBody>
      </p:sp>
      <p:pic>
        <p:nvPicPr>
          <p:cNvPr id="3" name="Content Placeholder 2"/>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315200" y="1480008"/>
            <a:ext cx="4543719" cy="2648932"/>
          </a:xfrm>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81188" y="4440760"/>
            <a:ext cx="4647413" cy="21431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1762</TotalTime>
  <Words>261</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Bernard MT Condensed</vt:lpstr>
      <vt:lpstr>Calibri</vt:lpstr>
      <vt:lpstr>Calibri Light</vt:lpstr>
      <vt:lpstr>Californian FB</vt:lpstr>
      <vt:lpstr>Cambria Math</vt:lpstr>
      <vt:lpstr>Times New Roman</vt:lpstr>
      <vt:lpstr>Tw Cen MT</vt:lpstr>
      <vt:lpstr>Office Theme</vt:lpstr>
      <vt:lpstr> </vt:lpstr>
      <vt:lpstr>Presentation Highlights</vt:lpstr>
      <vt:lpstr>                                    AB-1786 Community Colleges: Academic  Credit for Prior Military Experience </vt:lpstr>
      <vt:lpstr>                                       SENATE BILL -  SB 1071 - (William Roth, Author) Public postsecondary education: Chancellor of the California Community Colleges: policy to award course credit for prior military education, training, and service </vt:lpstr>
      <vt:lpstr>Norco College –Success Stories – Overview </vt:lpstr>
      <vt:lpstr>How are students granted curricular college credit using prior military experiences – “Joint Service Transcript”</vt:lpstr>
      <vt:lpstr>Norco College Resource Veterans Center -  the promotion of “Student Equity”</vt:lpstr>
      <vt:lpstr>Questions &amp; Comments </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Silvester Henderson</cp:lastModifiedBy>
  <cp:revision>154</cp:revision>
  <cp:lastPrinted>2018-05-30T21:54:36Z</cp:lastPrinted>
  <dcterms:created xsi:type="dcterms:W3CDTF">2016-12-09T16:12:34Z</dcterms:created>
  <dcterms:modified xsi:type="dcterms:W3CDTF">2018-10-26T01:10:12Z</dcterms:modified>
</cp:coreProperties>
</file>