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67" r:id="rId4"/>
    <p:sldId id="266" r:id="rId5"/>
    <p:sldId id="265" r:id="rId6"/>
    <p:sldId id="264" r:id="rId7"/>
    <p:sldId id="263" r:id="rId8"/>
    <p:sldId id="262" r:id="rId9"/>
    <p:sldId id="261" r:id="rId10"/>
    <p:sldId id="25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1" d="100"/>
          <a:sy n="51" d="100"/>
        </p:scale>
        <p:origin x="1243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69C9EC-5296-D44A-A7E3-9D50F2CBDD28}" type="datetimeFigureOut">
              <a:rPr lang="en-US" smtClean="0"/>
              <a:t>8/1/2018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AE1346-2993-0F4D-AEB3-7C0F53CDD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9764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8C79D6-1503-7C47-8D3D-9B8B046E9A19}" type="datetimeFigureOut">
              <a:rPr lang="en-US" smtClean="0"/>
              <a:t>8/1/2018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98C551-7708-9B49-90E3-D153F408E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0962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8C551-7708-9B49-90E3-D153F408E57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1750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At</a:t>
            </a:r>
            <a:r>
              <a:rPr lang="en-US" baseline="0" dirty="0" smtClean="0"/>
              <a:t> this point have a conversation.  Can either go through our power point or we can have a discussion about how to have critical conversations with fellow faculty and administration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8C551-7708-9B49-90E3-D153F408E57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8273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How many of you have checked your cell phones,</a:t>
            </a:r>
            <a:r>
              <a:rPr lang="en-US" baseline="0" dirty="0" smtClean="0"/>
              <a:t> went on to social media, checked your email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8C551-7708-9B49-90E3-D153F408E57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9282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Emotions—</a:t>
            </a:r>
            <a:r>
              <a:rPr lang="en-US" dirty="0" err="1" smtClean="0"/>
              <a:t>heatrate</a:t>
            </a:r>
            <a:r>
              <a:rPr lang="en-US" baseline="0" dirty="0" smtClean="0"/>
              <a:t> should not increase, even keeled—discuss gender biases here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Path forward might be that you want to meet again, or clearly why the answer is the way it is.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8C551-7708-9B49-90E3-D153F408E57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6232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t>Wednesday, August 01,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Wednesday, August 01,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Wednesday, August 01,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t>Wednesday, August 01,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t>Wednesday, August 01,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Wednesday, August 01,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Wednesday, August 01, 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Wednesday, August 01, 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Wednesday, August 01, 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Wednesday, August 01,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Wednesday, August 01,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t>Wednesday, August 01, 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shenderson@losmedanos.edu" TargetMode="External"/><Relationship Id="rId2" Type="http://schemas.openxmlformats.org/officeDocument/2006/relationships/hyperlink" Target="mailto:adelunas@hartnell.edu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cmckay@mendocino.edu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herapyinphiladelphia.com/articles/exploring-your-communication-style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296649"/>
          </a:xfrm>
        </p:spPr>
        <p:txBody>
          <a:bodyPr/>
          <a:lstStyle/>
          <a:p>
            <a:r>
              <a:rPr lang="en-US" sz="3600" cap="non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Critical Conversation—The Art of Diplomacy</a:t>
            </a:r>
            <a:endParaRPr lang="en-US" sz="3600" cap="none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848600" cy="2535836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Andrew </a:t>
            </a:r>
            <a:r>
              <a:rPr lang="en-US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Delunas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Part Time Faculty, </a:t>
            </a:r>
            <a:r>
              <a:rPr lang="en-US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Gavilan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College</a:t>
            </a:r>
          </a:p>
          <a:p>
            <a:pPr algn="ctr"/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Silvester Henderson, ASCCC At Large Representative</a:t>
            </a:r>
          </a:p>
          <a:p>
            <a:pPr algn="ctr"/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Conan McKay, ASCCC Area B Representative 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5" name="Picture 4" descr="ASCCC_Logo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49507" y="400050"/>
            <a:ext cx="4231670" cy="786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713850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Questions, Thank you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Andrew </a:t>
            </a:r>
            <a:r>
              <a:rPr lang="en-US" dirty="0" err="1" smtClean="0"/>
              <a:t>Deluna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smtClean="0">
                <a:hlinkClick r:id="rId2"/>
              </a:rPr>
              <a:t>adelunas@hartnell.edu</a:t>
            </a:r>
            <a:endParaRPr lang="en-US" dirty="0" smtClean="0"/>
          </a:p>
          <a:p>
            <a:r>
              <a:rPr lang="en-US" dirty="0" smtClean="0"/>
              <a:t>Silvester Henderson  </a:t>
            </a:r>
            <a:r>
              <a:rPr lang="en-US" dirty="0" smtClean="0">
                <a:hlinkClick r:id="rId3"/>
              </a:rPr>
              <a:t>shenderson@losmedanos.edu</a:t>
            </a:r>
            <a:endParaRPr lang="en-US" dirty="0" smtClean="0"/>
          </a:p>
          <a:p>
            <a:r>
              <a:rPr lang="en-US" dirty="0" smtClean="0"/>
              <a:t>Conan McKay </a:t>
            </a:r>
            <a:r>
              <a:rPr lang="en-US" dirty="0" smtClean="0">
                <a:hlinkClick r:id="rId4"/>
              </a:rPr>
              <a:t>cmckay@mendocino.edu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44363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/>
                <a:cs typeface="Times New Roman"/>
              </a:rPr>
              <a:t>Temperature Check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/>
                <a:cs typeface="Times New Roman"/>
              </a:rPr>
              <a:t>New Part Time Faculty</a:t>
            </a:r>
          </a:p>
          <a:p>
            <a:r>
              <a:rPr lang="en-US" sz="3600" dirty="0" smtClean="0">
                <a:latin typeface="Times New Roman"/>
                <a:cs typeface="Times New Roman"/>
              </a:rPr>
              <a:t>Five years or less</a:t>
            </a:r>
          </a:p>
          <a:p>
            <a:r>
              <a:rPr lang="en-US" sz="3600" dirty="0" smtClean="0">
                <a:latin typeface="Times New Roman"/>
                <a:cs typeface="Times New Roman"/>
              </a:rPr>
              <a:t>Six to Ten Years</a:t>
            </a:r>
          </a:p>
          <a:p>
            <a:r>
              <a:rPr lang="en-US" sz="3600" dirty="0" smtClean="0">
                <a:latin typeface="Times New Roman"/>
                <a:cs typeface="Times New Roman"/>
              </a:rPr>
              <a:t>Ten Years plus</a:t>
            </a:r>
          </a:p>
          <a:p>
            <a:r>
              <a:rPr lang="en-US" sz="3600" dirty="0" smtClean="0">
                <a:latin typeface="Times New Roman"/>
                <a:cs typeface="Times New Roman"/>
              </a:rPr>
              <a:t>Serve on local college committees</a:t>
            </a:r>
            <a:endParaRPr lang="en-US" sz="36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624276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Communication Styles</a:t>
            </a:r>
          </a:p>
          <a:p>
            <a:r>
              <a:rPr lang="en-US" dirty="0" smtClean="0"/>
              <a:t>Communication with style and grace</a:t>
            </a:r>
          </a:p>
          <a:p>
            <a:r>
              <a:rPr lang="en-US" dirty="0" smtClean="0"/>
              <a:t>Critical Conversations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95693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Communication Styles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Passive</a:t>
            </a:r>
          </a:p>
          <a:p>
            <a:pPr lvl="1"/>
            <a:r>
              <a:rPr lang="en-US" sz="3200" dirty="0" smtClean="0"/>
              <a:t> often </a:t>
            </a:r>
            <a:r>
              <a:rPr lang="en-US" sz="3200" dirty="0"/>
              <a:t>act indifferently, yielding to others</a:t>
            </a:r>
            <a:r>
              <a:rPr lang="en-US" sz="3200" dirty="0" smtClean="0"/>
              <a:t>.</a:t>
            </a:r>
          </a:p>
          <a:p>
            <a:pPr lvl="1"/>
            <a:r>
              <a:rPr lang="en-US" sz="3200" dirty="0" smtClean="0"/>
              <a:t> often </a:t>
            </a:r>
            <a:r>
              <a:rPr lang="en-US" sz="3200" dirty="0"/>
              <a:t>display a lack of eye contact, poor body posture and an inability to say “no</a:t>
            </a:r>
            <a:r>
              <a:rPr lang="en-US" sz="3200" dirty="0" smtClean="0"/>
              <a:t>.</a:t>
            </a:r>
          </a:p>
          <a:p>
            <a:pPr lvl="1"/>
            <a:r>
              <a:rPr lang="en-US" sz="3200" dirty="0" smtClean="0"/>
              <a:t> </a:t>
            </a:r>
            <a:r>
              <a:rPr lang="en-US" sz="3200" dirty="0"/>
              <a:t>Passive communicators usually fail to express their feelings or needs, allowing others to express themselves.</a:t>
            </a:r>
          </a:p>
          <a:p>
            <a:pPr lvl="1"/>
            <a:endParaRPr lang="en-US" sz="3200" dirty="0" smtClean="0"/>
          </a:p>
          <a:p>
            <a:pPr lvl="1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080183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Communication </a:t>
            </a:r>
            <a:r>
              <a:rPr lang="en-US" dirty="0" smtClean="0"/>
              <a:t>Styles continued…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Aggressive</a:t>
            </a:r>
          </a:p>
          <a:p>
            <a:pPr lvl="1"/>
            <a:r>
              <a:rPr lang="en-US" sz="2800" dirty="0"/>
              <a:t>is emphasized by speaking in a loud and demanding voice, maintaining intense eye contact and dominating or controlling others by blaming, intimidating, criticizing, threatening or attacking them, among other traits</a:t>
            </a:r>
            <a:r>
              <a:rPr lang="en-US" sz="2800" dirty="0" smtClean="0"/>
              <a:t>.</a:t>
            </a:r>
          </a:p>
          <a:p>
            <a:pPr lvl="1"/>
            <a:r>
              <a:rPr lang="en-US" sz="2800" dirty="0"/>
              <a:t>Aggressive communicators often issue commands, ask questions rudely and fail to listen to others. But they can </a:t>
            </a:r>
            <a:r>
              <a:rPr lang="en-US" sz="2800" dirty="0">
                <a:hlinkClick r:id="rId2" tooltip="Exploring Your Communication Style"/>
              </a:rPr>
              <a:t>also be considered leaders and command respect</a:t>
            </a:r>
            <a:r>
              <a:rPr lang="en-US" sz="2800" dirty="0"/>
              <a:t> from those around them.</a:t>
            </a:r>
          </a:p>
        </p:txBody>
      </p:sp>
    </p:spTree>
    <p:extLst>
      <p:ext uri="{BB962C8B-B14F-4D97-AF65-F5344CB8AC3E}">
        <p14:creationId xmlns:p14="http://schemas.microsoft.com/office/powerpoint/2010/main" val="29261905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Communication Styles continued…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9095"/>
            <a:ext cx="8229600" cy="509790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Passive Aggressive</a:t>
            </a:r>
          </a:p>
          <a:p>
            <a:pPr lvl="1"/>
            <a:r>
              <a:rPr lang="en-US" sz="2400" dirty="0"/>
              <a:t>Most passive-aggressive communicators will mutter to themselves rather than confront a person or issue. </a:t>
            </a:r>
            <a:endParaRPr lang="en-US" sz="2400" dirty="0" smtClean="0"/>
          </a:p>
          <a:p>
            <a:pPr lvl="1"/>
            <a:r>
              <a:rPr lang="en-US" sz="2400" dirty="0" smtClean="0"/>
              <a:t>They </a:t>
            </a:r>
            <a:r>
              <a:rPr lang="en-US" sz="2400" dirty="0"/>
              <a:t>have difficulty acknowledging their </a:t>
            </a:r>
            <a:r>
              <a:rPr lang="en-US" sz="2400" dirty="0" smtClean="0"/>
              <a:t>anger.</a:t>
            </a:r>
          </a:p>
          <a:p>
            <a:pPr lvl="1"/>
            <a:r>
              <a:rPr lang="en-US" sz="2400" dirty="0" smtClean="0"/>
              <a:t>Use </a:t>
            </a:r>
            <a:r>
              <a:rPr lang="en-US" sz="2400" dirty="0"/>
              <a:t>facial expressions that don’t correlate with how they feel and even deny there is a problem</a:t>
            </a:r>
            <a:r>
              <a:rPr lang="en-US" sz="2400" dirty="0" smtClean="0"/>
              <a:t>.</a:t>
            </a:r>
          </a:p>
          <a:p>
            <a:pPr lvl="1"/>
            <a:r>
              <a:rPr lang="en-US" sz="2400" dirty="0"/>
              <a:t>Passive-aggressive communicators are most likely to communicate with body language or a lack of open communication to another person, such as giving someone the silent treatment, spreading rumors behind people’s backs or sabotaging others’ efforts. </a:t>
            </a:r>
            <a:endParaRPr lang="en-US" sz="2400" dirty="0" smtClean="0"/>
          </a:p>
          <a:p>
            <a:pPr lvl="1"/>
            <a:r>
              <a:rPr lang="en-US" sz="2400" dirty="0" smtClean="0"/>
              <a:t>Passive-aggressive </a:t>
            </a:r>
            <a:r>
              <a:rPr lang="en-US" sz="2400" dirty="0"/>
              <a:t>communicators may also appear cooperative, but may silently be doing the opposite.</a:t>
            </a:r>
          </a:p>
        </p:txBody>
      </p:sp>
    </p:spTree>
    <p:extLst>
      <p:ext uri="{BB962C8B-B14F-4D97-AF65-F5344CB8AC3E}">
        <p14:creationId xmlns:p14="http://schemas.microsoft.com/office/powerpoint/2010/main" val="41041268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Communication Styles continued…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Assertive</a:t>
            </a:r>
          </a:p>
          <a:p>
            <a:pPr lvl="1"/>
            <a:r>
              <a:rPr lang="en-US" sz="2400" dirty="0"/>
              <a:t>Thought to be the most effective form of </a:t>
            </a:r>
            <a:r>
              <a:rPr lang="en-US" sz="2400" dirty="0" smtClean="0"/>
              <a:t>communication.</a:t>
            </a:r>
          </a:p>
          <a:p>
            <a:pPr lvl="1"/>
            <a:r>
              <a:rPr lang="en-US" sz="2400" dirty="0" smtClean="0"/>
              <a:t> The </a:t>
            </a:r>
            <a:r>
              <a:rPr lang="en-US" sz="2400" dirty="0"/>
              <a:t>assertive communication style features an open communication link while not being </a:t>
            </a:r>
            <a:r>
              <a:rPr lang="en-US" sz="2400" dirty="0" smtClean="0"/>
              <a:t>overbearing</a:t>
            </a:r>
          </a:p>
          <a:p>
            <a:pPr lvl="1"/>
            <a:r>
              <a:rPr lang="en-US" sz="2400" dirty="0"/>
              <a:t>Assertive communicators can express their own needs, desires, ideas and feelings, while also considering the needs of others. </a:t>
            </a:r>
            <a:endParaRPr lang="en-US" sz="2400" dirty="0" smtClean="0"/>
          </a:p>
          <a:p>
            <a:pPr lvl="1"/>
            <a:r>
              <a:rPr lang="en-US" sz="2400" dirty="0" smtClean="0"/>
              <a:t>Assertive </a:t>
            </a:r>
            <a:r>
              <a:rPr lang="en-US" sz="2400" dirty="0"/>
              <a:t>communicators aim for both sides to win</a:t>
            </a:r>
          </a:p>
        </p:txBody>
      </p:sp>
    </p:spTree>
    <p:extLst>
      <p:ext uri="{BB962C8B-B14F-4D97-AF65-F5344CB8AC3E}">
        <p14:creationId xmlns:p14="http://schemas.microsoft.com/office/powerpoint/2010/main" val="12711355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Communication with Style and Grace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longer one is talking the less their audience is paying attention</a:t>
            </a:r>
          </a:p>
          <a:p>
            <a:pPr lvl="1"/>
            <a:r>
              <a:rPr lang="en-US" i="1" dirty="0"/>
              <a:t>Listening </a:t>
            </a:r>
            <a:r>
              <a:rPr lang="en-US" i="1" dirty="0" smtClean="0"/>
              <a:t>for retention</a:t>
            </a:r>
            <a:r>
              <a:rPr lang="en-US" dirty="0" smtClean="0"/>
              <a:t> </a:t>
            </a:r>
            <a:r>
              <a:rPr lang="en-US" dirty="0"/>
              <a:t>means listening without being distracted </a:t>
            </a:r>
            <a:r>
              <a:rPr lang="en-US" b="1" dirty="0" smtClean="0"/>
              <a:t>and </a:t>
            </a:r>
            <a:r>
              <a:rPr lang="en-US" dirty="0" smtClean="0"/>
              <a:t>committing </a:t>
            </a:r>
            <a:r>
              <a:rPr lang="en-US" dirty="0"/>
              <a:t>the information to </a:t>
            </a:r>
            <a:r>
              <a:rPr lang="en-US" dirty="0" smtClean="0"/>
              <a:t>memory the maximum attention span is no longer than 10 minutes</a:t>
            </a:r>
          </a:p>
          <a:p>
            <a:pPr lvl="1"/>
            <a:r>
              <a:rPr lang="en-US" i="1" dirty="0"/>
              <a:t>Listening with comprehension</a:t>
            </a:r>
            <a:r>
              <a:rPr lang="en-US" dirty="0"/>
              <a:t> means listening without becoming distracted. It’s possible for adults to listen with </a:t>
            </a:r>
            <a:r>
              <a:rPr lang="en-US" dirty="0" smtClean="0"/>
              <a:t>comprehension the maximum attention span is no longer than 20 minutes</a:t>
            </a:r>
          </a:p>
          <a:p>
            <a:r>
              <a:rPr lang="en-US" dirty="0"/>
              <a:t>The longer we talk, the less people pay attention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Brevity is often one of the most under used tools in communication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96830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Critical Conversations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416977" cy="4876800"/>
          </a:xfrm>
        </p:spPr>
        <p:txBody>
          <a:bodyPr/>
          <a:lstStyle/>
          <a:p>
            <a:r>
              <a:rPr lang="en-US" dirty="0" smtClean="0"/>
              <a:t>When engaging in Critical / Difficult Conversations it is important to keep the following in mind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r>
              <a:rPr lang="en-US" sz="2400" dirty="0" smtClean="0"/>
              <a:t>Positive Tone</a:t>
            </a:r>
          </a:p>
          <a:p>
            <a:pPr lvl="1"/>
            <a:r>
              <a:rPr lang="en-US" sz="2400" dirty="0" smtClean="0"/>
              <a:t>Stay on topic</a:t>
            </a:r>
          </a:p>
          <a:p>
            <a:pPr lvl="1"/>
            <a:r>
              <a:rPr lang="en-US" sz="2400" dirty="0" smtClean="0"/>
              <a:t>Keep emotions out as much as possible for both parties. </a:t>
            </a:r>
          </a:p>
          <a:p>
            <a:pPr lvl="1"/>
            <a:r>
              <a:rPr lang="en-US" sz="2400" dirty="0" smtClean="0"/>
              <a:t>Important to separate facts and opinions</a:t>
            </a:r>
          </a:p>
          <a:p>
            <a:pPr lvl="1"/>
            <a:r>
              <a:rPr lang="en-US" sz="2400" dirty="0" smtClean="0"/>
              <a:t>Agree to a clean path forward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074075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205</TotalTime>
  <Words>577</Words>
  <Application>Microsoft Office PowerPoint</Application>
  <PresentationFormat>On-screen Show (4:3)</PresentationFormat>
  <Paragraphs>134</Paragraphs>
  <Slides>10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Tahoma</vt:lpstr>
      <vt:lpstr>Times New Roman</vt:lpstr>
      <vt:lpstr>Clarity</vt:lpstr>
      <vt:lpstr>Critical Conversation—The Art of Diplomacy</vt:lpstr>
      <vt:lpstr>Temperature Check</vt:lpstr>
      <vt:lpstr>Outcomes</vt:lpstr>
      <vt:lpstr>Communication Styles</vt:lpstr>
      <vt:lpstr>Communication Styles continued…</vt:lpstr>
      <vt:lpstr>Communication Styles continued…</vt:lpstr>
      <vt:lpstr>Communication Styles continued…</vt:lpstr>
      <vt:lpstr>Communication with Style and Grace</vt:lpstr>
      <vt:lpstr>Critical Conversations</vt:lpstr>
      <vt:lpstr>Questions, Thank you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Virginia May</dc:creator>
  <cp:lastModifiedBy>Conan McKay</cp:lastModifiedBy>
  <cp:revision>16</cp:revision>
  <dcterms:created xsi:type="dcterms:W3CDTF">2015-10-21T19:14:41Z</dcterms:created>
  <dcterms:modified xsi:type="dcterms:W3CDTF">2018-08-02T05:15:38Z</dcterms:modified>
</cp:coreProperties>
</file>