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81" r:id="rId4"/>
    <p:sldId id="280" r:id="rId5"/>
    <p:sldId id="282" r:id="rId6"/>
    <p:sldId id="283" r:id="rId7"/>
    <p:sldId id="284" r:id="rId8"/>
    <p:sldId id="285" r:id="rId9"/>
    <p:sldId id="286" r:id="rId10"/>
    <p:sldId id="279" r:id="rId11"/>
    <p:sldId id="287" r:id="rId12"/>
    <p:sldId id="277" r:id="rId1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99"/>
    <p:restoredTop sz="95915"/>
  </p:normalViewPr>
  <p:slideViewPr>
    <p:cSldViewPr snapToGrid="0" snapToObjects="1">
      <p:cViewPr varScale="1">
        <p:scale>
          <a:sx n="110" d="100"/>
          <a:sy n="110" d="100"/>
        </p:scale>
        <p:origin x="1000" y="16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2/3/21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2/3/21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Karen to cover this slide….when we get to Academic Freedom, we’re just showing you here what protects our academic freedom in terms of curricular choices according to Title V and state guidelines.  However, we do want to mention that we are aware that part-time faculty in particular are vulnerable to enrollment related impacts on their course assignments and this also can curtail academic freedom for part-time faculty.</a:t>
            </a:r>
          </a:p>
          <a:p>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3</a:t>
            </a:fld>
            <a:endParaRPr lang="en-US"/>
          </a:p>
        </p:txBody>
      </p:sp>
    </p:spTree>
    <p:extLst>
      <p:ext uri="{BB962C8B-B14F-4D97-AF65-F5344CB8AC3E}">
        <p14:creationId xmlns:p14="http://schemas.microsoft.com/office/powerpoint/2010/main" val="726960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Deirdre will present this slide </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4</a:t>
            </a:fld>
            <a:endParaRPr lang="en-US"/>
          </a:p>
        </p:txBody>
      </p:sp>
    </p:spTree>
    <p:extLst>
      <p:ext uri="{BB962C8B-B14F-4D97-AF65-F5344CB8AC3E}">
        <p14:creationId xmlns:p14="http://schemas.microsoft.com/office/powerpoint/2010/main" val="2385535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 to discuss these</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5</a:t>
            </a:fld>
            <a:endParaRPr lang="en-US"/>
          </a:p>
        </p:txBody>
      </p:sp>
    </p:spTree>
    <p:extLst>
      <p:ext uri="{BB962C8B-B14F-4D97-AF65-F5344CB8AC3E}">
        <p14:creationId xmlns:p14="http://schemas.microsoft.com/office/powerpoint/2010/main" val="4041273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t>
            </a:r>
            <a:r>
              <a:rPr lang="en-US" dirty="0" err="1"/>
              <a:t>Jamboard</a:t>
            </a:r>
            <a:r>
              <a:rPr lang="en-US" dirty="0"/>
              <a:t> with these prompts/IDEAs to respond to as far as do they do it &amp; the impact of doing it/not doing it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INTRAPERSONAL AWARENESS: </a:t>
            </a:r>
            <a:r>
              <a:rPr lang="en-US" sz="1200" b="0" i="0" kern="1200" dirty="0">
                <a:solidFill>
                  <a:schemeClr val="tx1"/>
                </a:solidFill>
                <a:effectLst/>
                <a:latin typeface="+mn-lt"/>
                <a:ea typeface="+mn-ea"/>
                <a:cs typeface="+mn-cs"/>
              </a:rPr>
              <a:t>Critically examine your own ideas, cultures, assumptions, and values, and how those beliefs impact your pedagogy and interaction with others.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INCLUSIVE ENVIRONMENT: Talk to students about how they learn best and compensatory strategies to optimize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6</a:t>
            </a:fld>
            <a:endParaRPr lang="en-US"/>
          </a:p>
        </p:txBody>
      </p:sp>
    </p:spTree>
    <p:extLst>
      <p:ext uri="{BB962C8B-B14F-4D97-AF65-F5344CB8AC3E}">
        <p14:creationId xmlns:p14="http://schemas.microsoft.com/office/powerpoint/2010/main" val="2529506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Deirdre</a:t>
            </a:r>
          </a:p>
          <a:p>
            <a:r>
              <a:rPr lang="en-US" dirty="0"/>
              <a:t>Integration of DEI work into curriculum</a:t>
            </a:r>
          </a:p>
          <a:p>
            <a:r>
              <a:rPr lang="en-US" dirty="0"/>
              <a:t>Advocacy for courses with diverse perspectives</a:t>
            </a:r>
          </a:p>
          <a:p>
            <a:r>
              <a:rPr lang="en-US" dirty="0"/>
              <a:t>Change individuals? Society?</a:t>
            </a:r>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324834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Karen</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346986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Deirdre present this</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596101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sccc.org/asccc-strategic-plan" TargetMode="External"/><Relationship Id="rId2" Type="http://schemas.openxmlformats.org/officeDocument/2006/relationships/hyperlink" Target="https://www.asccc.org/papers/curriculum-committee-role-structure-duties-and-standards-good-practice" TargetMode="External"/><Relationship Id="rId1" Type="http://schemas.openxmlformats.org/officeDocument/2006/relationships/slideLayout" Target="../slideLayouts/slideLayout4.xml"/><Relationship Id="rId6" Type="http://schemas.openxmlformats.org/officeDocument/2006/relationships/hyperlink" Target="mailto:info@asccc.org" TargetMode="External"/><Relationship Id="rId5" Type="http://schemas.openxmlformats.org/officeDocument/2006/relationships/hyperlink" Target="https://www.studentsenateccc.org/file_download/dfe2b878-a26d-483a-a66b-58f1ef540358" TargetMode="External"/><Relationship Id="rId4" Type="http://schemas.openxmlformats.org/officeDocument/2006/relationships/hyperlink" Target="https://studentsenateccc.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sun.edu/undergraduate-studies/faculty-development/equity-minded-teachin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s://lse.ascb.org/evidence-based-teaching-guides/inclusive-teachi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jamboard.google.com/d/1U11iR4CHiRKIHhXXgN3HlAMp15MiXU6MCSPcv9BNkvY/edit?usp=sharing"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studentsenateccc.org/file_download/dfe2b878-a26d-483a-a66b-58f1ef540358"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youtube.com/watch?v=kCKtGexCK3g" TargetMode="External"/><Relationship Id="rId4" Type="http://schemas.openxmlformats.org/officeDocument/2006/relationships/hyperlink" Target="https://www.youtube.com/watch?v=Kz-Pl1rexo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815975" y="4513263"/>
            <a:ext cx="10547350" cy="2171700"/>
          </a:xfrm>
        </p:spPr>
        <p:txBody>
          <a:bodyPr/>
          <a:lstStyle/>
          <a:p>
            <a:r>
              <a:rPr lang="en-US" dirty="0"/>
              <a:t>What’s Cultural Relevance In A Classroom?</a:t>
            </a:r>
            <a:br>
              <a:rPr lang="en-US" dirty="0"/>
            </a:br>
            <a:r>
              <a:rPr lang="en-US" sz="1800" dirty="0"/>
              <a:t>Friday, February 19, 12:30 – 1:30 PM</a:t>
            </a:r>
            <a:endParaRPr lang="en-US"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77242-7DAC-CD4D-9886-FA5F56B4FB26}"/>
              </a:ext>
            </a:extLst>
          </p:cNvPr>
          <p:cNvSpPr>
            <a:spLocks noGrp="1"/>
          </p:cNvSpPr>
          <p:nvPr>
            <p:ph type="title"/>
          </p:nvPr>
        </p:nvSpPr>
        <p:spPr/>
        <p:txBody>
          <a:bodyPr anchor="ctr"/>
          <a:lstStyle/>
          <a:p>
            <a:pPr algn="ctr"/>
            <a:r>
              <a:rPr lang="en-US" b="1" dirty="0"/>
              <a:t>Comments, Q&amp;A, </a:t>
            </a:r>
            <a:br>
              <a:rPr lang="en-US" b="1" dirty="0"/>
            </a:br>
            <a:r>
              <a:rPr lang="en-US" b="1" dirty="0"/>
              <a:t>Sharing Successes and Challenges</a:t>
            </a:r>
          </a:p>
        </p:txBody>
      </p:sp>
      <p:sp>
        <p:nvSpPr>
          <p:cNvPr id="3" name="Content Placeholder 2">
            <a:extLst>
              <a:ext uri="{FF2B5EF4-FFF2-40B4-BE49-F238E27FC236}">
                <a16:creationId xmlns:a16="http://schemas.microsoft.com/office/drawing/2014/main" id="{0C22FDD7-D6DB-6B48-8911-2646310827EC}"/>
              </a:ext>
            </a:extLst>
          </p:cNvPr>
          <p:cNvSpPr>
            <a:spLocks noGrp="1"/>
          </p:cNvSpPr>
          <p:nvPr>
            <p:ph sz="half" idx="1"/>
          </p:nvPr>
        </p:nvSpPr>
        <p:spPr/>
        <p:txBody>
          <a:bodyPr/>
          <a:lstStyle/>
          <a:p>
            <a:pPr marL="0" indent="0">
              <a:buNone/>
            </a:pPr>
            <a:r>
              <a:rPr lang="en-US" dirty="0">
                <a:latin typeface="Garamond" panose="02020404030301010803" pitchFamily="18" charset="0"/>
              </a:rPr>
              <a:t>How to drive change, build unity, culture and equity in addressing/centering Cultural Relevance in classrooms? </a:t>
            </a:r>
          </a:p>
        </p:txBody>
      </p:sp>
      <p:sp>
        <p:nvSpPr>
          <p:cNvPr id="4" name="Slide Number Placeholder 3">
            <a:extLst>
              <a:ext uri="{FF2B5EF4-FFF2-40B4-BE49-F238E27FC236}">
                <a16:creationId xmlns:a16="http://schemas.microsoft.com/office/drawing/2014/main" id="{20387870-5933-254C-9D3D-8544AA88D71B}"/>
              </a:ext>
            </a:extLst>
          </p:cNvPr>
          <p:cNvSpPr>
            <a:spLocks noGrp="1"/>
          </p:cNvSpPr>
          <p:nvPr>
            <p:ph type="sldNum" sz="quarter" idx="10"/>
          </p:nvPr>
        </p:nvSpPr>
        <p:spPr/>
        <p:txBody>
          <a:bodyPr/>
          <a:lstStyle/>
          <a:p>
            <a:pPr>
              <a:defRPr/>
            </a:pPr>
            <a:fld id="{CA86D19C-58E4-0C4B-866F-351E2232D695}" type="slidenum">
              <a:rPr lang="en-US" smtClean="0"/>
              <a:pPr>
                <a:defRPr/>
              </a:pPr>
              <a:t>10</a:t>
            </a:fld>
            <a:endParaRPr lang="en-US" dirty="0"/>
          </a:p>
        </p:txBody>
      </p:sp>
    </p:spTree>
    <p:extLst>
      <p:ext uri="{BB962C8B-B14F-4D97-AF65-F5344CB8AC3E}">
        <p14:creationId xmlns:p14="http://schemas.microsoft.com/office/powerpoint/2010/main" val="2841417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01C67-A266-1B47-98C3-709D77DB73A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RESOURCES</a:t>
            </a:r>
            <a:endParaRPr lang="en-US" dirty="0"/>
          </a:p>
        </p:txBody>
      </p:sp>
      <p:sp>
        <p:nvSpPr>
          <p:cNvPr id="3" name="Content Placeholder 2">
            <a:extLst>
              <a:ext uri="{FF2B5EF4-FFF2-40B4-BE49-F238E27FC236}">
                <a16:creationId xmlns:a16="http://schemas.microsoft.com/office/drawing/2014/main" id="{73F477F0-3291-B341-8355-AA546AC41747}"/>
              </a:ext>
            </a:extLst>
          </p:cNvPr>
          <p:cNvSpPr>
            <a:spLocks noGrp="1"/>
          </p:cNvSpPr>
          <p:nvPr>
            <p:ph sz="half" idx="1"/>
          </p:nvPr>
        </p:nvSpPr>
        <p:spPr/>
        <p:txBody>
          <a:bodyPr/>
          <a:lstStyle/>
          <a:p>
            <a:r>
              <a:rPr lang="en-US" dirty="0">
                <a:hlinkClick r:id="rId2"/>
              </a:rPr>
              <a:t>ASCCC</a:t>
            </a:r>
            <a:endParaRPr lang="en-US" dirty="0"/>
          </a:p>
          <a:p>
            <a:r>
              <a:rPr lang="en-US" dirty="0">
                <a:hlinkClick r:id="rId3"/>
              </a:rPr>
              <a:t>ASCCC Strategic Plan</a:t>
            </a:r>
            <a:endParaRPr lang="en-US" dirty="0"/>
          </a:p>
          <a:p>
            <a:r>
              <a:rPr lang="en-US" dirty="0">
                <a:hlinkClick r:id="rId4"/>
              </a:rPr>
              <a:t>Student Senate for California Community Colleges </a:t>
            </a:r>
            <a:r>
              <a:rPr lang="en-US" dirty="0"/>
              <a:t>(SSCCC)</a:t>
            </a:r>
          </a:p>
          <a:p>
            <a:r>
              <a:rPr lang="en-US" dirty="0"/>
              <a:t>SSCCC Anti-Racism Plan of Action</a:t>
            </a:r>
          </a:p>
          <a:p>
            <a:pPr marL="0" indent="0" algn="ctr">
              <a:buNone/>
            </a:pPr>
            <a:r>
              <a:rPr lang="en-US" u="sng" dirty="0">
                <a:solidFill>
                  <a:srgbClr val="3498DB"/>
                </a:solidFill>
                <a:highlight>
                  <a:srgbClr val="FFFFFF"/>
                </a:highlight>
                <a:ea typeface="Times New Roman"/>
                <a:cs typeface="Times New Roman"/>
                <a:sym typeface="Times New Roman"/>
                <a:hlinkClick r:id="rId5">
                  <a:extLst>
                    <a:ext uri="{A12FA001-AC4F-418D-AE19-62706E023703}">
                      <ahyp:hlinkClr xmlns:ahyp="http://schemas.microsoft.com/office/drawing/2018/hyperlinkcolor" val="tx"/>
                    </a:ext>
                  </a:extLst>
                </a:hlinkClick>
              </a:rPr>
              <a:t>Link to full report</a:t>
            </a:r>
            <a:endParaRPr lang="en-US" dirty="0"/>
          </a:p>
          <a:p>
            <a:r>
              <a:rPr lang="en-US" dirty="0"/>
              <a:t>Need more info/have specific queries? Email: </a:t>
            </a:r>
            <a:r>
              <a:rPr lang="en-US" dirty="0">
                <a:hlinkClick r:id="rId6"/>
              </a:rPr>
              <a:t>info@asccc.org</a:t>
            </a:r>
            <a:endParaRPr lang="en-US" dirty="0"/>
          </a:p>
          <a:p>
            <a:endParaRPr lang="en-US" dirty="0"/>
          </a:p>
        </p:txBody>
      </p:sp>
      <p:sp>
        <p:nvSpPr>
          <p:cNvPr id="4" name="Slide Number Placeholder 3">
            <a:extLst>
              <a:ext uri="{FF2B5EF4-FFF2-40B4-BE49-F238E27FC236}">
                <a16:creationId xmlns:a16="http://schemas.microsoft.com/office/drawing/2014/main" id="{621FD462-DCDC-6743-8DAD-FB1782A628E4}"/>
              </a:ext>
            </a:extLst>
          </p:cNvPr>
          <p:cNvSpPr>
            <a:spLocks noGrp="1"/>
          </p:cNvSpPr>
          <p:nvPr>
            <p:ph type="sldNum" sz="quarter" idx="10"/>
          </p:nvPr>
        </p:nvSpPr>
        <p:spPr/>
        <p:txBody>
          <a:bodyPr/>
          <a:lstStyle/>
          <a:p>
            <a:pPr>
              <a:defRPr/>
            </a:pPr>
            <a:fld id="{CA86D19C-58E4-0C4B-866F-351E2232D695}" type="slidenum">
              <a:rPr lang="en-US" smtClean="0"/>
              <a:pPr>
                <a:defRPr/>
              </a:pPr>
              <a:t>11</a:t>
            </a:fld>
            <a:endParaRPr lang="en-US" dirty="0"/>
          </a:p>
        </p:txBody>
      </p:sp>
    </p:spTree>
    <p:extLst>
      <p:ext uri="{BB962C8B-B14F-4D97-AF65-F5344CB8AC3E}">
        <p14:creationId xmlns:p14="http://schemas.microsoft.com/office/powerpoint/2010/main" val="45650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D85-908E-E748-B403-C0BF7EE1E381}"/>
              </a:ext>
            </a:extLst>
          </p:cNvPr>
          <p:cNvSpPr>
            <a:spLocks noGrp="1"/>
          </p:cNvSpPr>
          <p:nvPr>
            <p:ph type="title"/>
          </p:nvPr>
        </p:nvSpPr>
        <p:spPr/>
        <p:txBody>
          <a:bodyPr anchor="ctr"/>
          <a:lstStyle/>
          <a:p>
            <a:pPr algn="ctr"/>
            <a:r>
              <a:rPr lang="en-US" dirty="0"/>
              <a:t>What’s Cultural Relevance In A Classroom?</a:t>
            </a:r>
            <a:br>
              <a:rPr lang="en-US" dirty="0"/>
            </a:br>
            <a:r>
              <a:rPr lang="en-US" sz="1400" dirty="0"/>
              <a:t>Friday, February 19, 12:30 – 1:30 PM</a:t>
            </a:r>
            <a:endParaRPr lang="en-US" b="1" dirty="0"/>
          </a:p>
        </p:txBody>
      </p:sp>
      <p:sp>
        <p:nvSpPr>
          <p:cNvPr id="3" name="Content Placeholder 2">
            <a:extLst>
              <a:ext uri="{FF2B5EF4-FFF2-40B4-BE49-F238E27FC236}">
                <a16:creationId xmlns:a16="http://schemas.microsoft.com/office/drawing/2014/main" id="{6EBE7E54-AB4A-2841-A1F2-D305158DDD53}"/>
              </a:ext>
            </a:extLst>
          </p:cNvPr>
          <p:cNvSpPr>
            <a:spLocks noGrp="1"/>
          </p:cNvSpPr>
          <p:nvPr>
            <p:ph idx="1"/>
          </p:nvPr>
        </p:nvSpPr>
        <p:spPr/>
        <p:txBody>
          <a:bodyPr anchor="ctr"/>
          <a:lstStyle/>
          <a:p>
            <a:r>
              <a:rPr lang="en-US" b="1" dirty="0">
                <a:latin typeface="Garamond" panose="02020404030301010803" pitchFamily="18" charset="0"/>
              </a:rPr>
              <a:t>Thank you for attending!</a:t>
            </a:r>
          </a:p>
          <a:p>
            <a:pPr algn="ctr"/>
            <a:endParaRPr lang="en-US" dirty="0">
              <a:latin typeface="Garamond" panose="02020404030301010803" pitchFamily="18" charset="0"/>
            </a:endParaRPr>
          </a:p>
          <a:p>
            <a:pPr algn="ctr"/>
            <a:r>
              <a:rPr lang="en-US" sz="1400" dirty="0">
                <a:latin typeface="Garamond" panose="02020404030301010803" pitchFamily="18" charset="0"/>
              </a:rPr>
              <a:t>Karen Chow, ASCCC Part-Time Committee &amp; Area B Representative </a:t>
            </a:r>
          </a:p>
          <a:p>
            <a:pPr algn="ctr"/>
            <a:r>
              <a:rPr lang="en-US" sz="1400">
                <a:latin typeface="Garamond" panose="02020404030301010803" pitchFamily="18" charset="0"/>
              </a:rPr>
              <a:t>Deirdre </a:t>
            </a:r>
            <a:r>
              <a:rPr lang="en-US" sz="1400" dirty="0">
                <a:latin typeface="Garamond" panose="02020404030301010803" pitchFamily="18" charset="0"/>
              </a:rPr>
              <a:t>Mendoza, Adjunct Instructor, Woodbury University, Glendale College</a:t>
            </a:r>
          </a:p>
          <a:p>
            <a:pPr algn="ctr"/>
            <a:r>
              <a:rPr lang="en-US" dirty="0"/>
              <a:t> </a:t>
            </a:r>
          </a:p>
        </p:txBody>
      </p:sp>
      <p:sp>
        <p:nvSpPr>
          <p:cNvPr id="4" name="Slide Number Placeholder 3">
            <a:extLst>
              <a:ext uri="{FF2B5EF4-FFF2-40B4-BE49-F238E27FC236}">
                <a16:creationId xmlns:a16="http://schemas.microsoft.com/office/drawing/2014/main" id="{8CCF67F0-E819-B449-BC71-15FCE1FB9931}"/>
              </a:ext>
            </a:extLst>
          </p:cNvPr>
          <p:cNvSpPr>
            <a:spLocks noGrp="1"/>
          </p:cNvSpPr>
          <p:nvPr>
            <p:ph type="sldNum" sz="quarter" idx="10"/>
          </p:nvPr>
        </p:nvSpPr>
        <p:spPr/>
        <p:txBody>
          <a:bodyPr/>
          <a:lstStyle/>
          <a:p>
            <a:pPr>
              <a:defRPr/>
            </a:pPr>
            <a:fld id="{6816004B-AEE5-9547-AC9B-0D5C79C3D978}" type="slidenum">
              <a:rPr lang="en-US" smtClean="0"/>
              <a:pPr>
                <a:defRPr/>
              </a:pPr>
              <a:t>12</a:t>
            </a:fld>
            <a:endParaRPr lang="en-US" dirty="0"/>
          </a:p>
        </p:txBody>
      </p:sp>
    </p:spTree>
    <p:extLst>
      <p:ext uri="{BB962C8B-B14F-4D97-AF65-F5344CB8AC3E}">
        <p14:creationId xmlns:p14="http://schemas.microsoft.com/office/powerpoint/2010/main" val="347941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EDD85-908E-E748-B403-C0BF7EE1E381}"/>
              </a:ext>
            </a:extLst>
          </p:cNvPr>
          <p:cNvSpPr>
            <a:spLocks noGrp="1"/>
          </p:cNvSpPr>
          <p:nvPr>
            <p:ph type="title"/>
          </p:nvPr>
        </p:nvSpPr>
        <p:spPr/>
        <p:txBody>
          <a:bodyPr anchor="ctr"/>
          <a:lstStyle/>
          <a:p>
            <a:pPr algn="ctr"/>
            <a:r>
              <a:rPr lang="en-US" sz="2400" dirty="0"/>
              <a:t>What’s Cultural Relevance In A Classroom?</a:t>
            </a:r>
            <a:br>
              <a:rPr lang="en-US" sz="2400" dirty="0"/>
            </a:br>
            <a:r>
              <a:rPr lang="en-US" sz="1050" dirty="0"/>
              <a:t>Friday, February 19, 12:30 – 1:30 PM</a:t>
            </a:r>
            <a:br>
              <a:rPr lang="en-US" sz="1600" dirty="0"/>
            </a:br>
            <a:br>
              <a:rPr lang="en-US" sz="1600" dirty="0"/>
            </a:br>
            <a:r>
              <a:rPr lang="en-US" sz="2000" dirty="0"/>
              <a:t>Driving Change: Building Unity, Culture and Equity-Mindedness</a:t>
            </a:r>
            <a:endParaRPr lang="en-US" sz="2000" b="1" dirty="0"/>
          </a:p>
        </p:txBody>
      </p:sp>
      <p:sp>
        <p:nvSpPr>
          <p:cNvPr id="3" name="Content Placeholder 2">
            <a:extLst>
              <a:ext uri="{FF2B5EF4-FFF2-40B4-BE49-F238E27FC236}">
                <a16:creationId xmlns:a16="http://schemas.microsoft.com/office/drawing/2014/main" id="{6EBE7E54-AB4A-2841-A1F2-D305158DDD53}"/>
              </a:ext>
            </a:extLst>
          </p:cNvPr>
          <p:cNvSpPr>
            <a:spLocks noGrp="1"/>
          </p:cNvSpPr>
          <p:nvPr>
            <p:ph idx="1"/>
          </p:nvPr>
        </p:nvSpPr>
        <p:spPr>
          <a:xfrm>
            <a:off x="946952" y="2969493"/>
            <a:ext cx="10523806" cy="3569419"/>
          </a:xfrm>
        </p:spPr>
        <p:txBody>
          <a:bodyPr anchor="ctr"/>
          <a:lstStyle/>
          <a:p>
            <a:pPr algn="ctr"/>
            <a:r>
              <a:rPr lang="en-US" sz="2000" dirty="0">
                <a:latin typeface="Garamond" panose="02020404030301010803" pitchFamily="18" charset="0"/>
              </a:rPr>
              <a:t>Panel Description: What are we teaching? What are students learning? How can we consider inclusion, diversity, equity, and anti-racist curriculum to support the success of students throughout the California community college system? Join this interactive session to consider the basics of curriculum to the complexities of how it intersects in the classroom dynamic. How can we ensure that part-time faculty have the same freedoms and protections of academic freedom as full-time faculty when discussing timely topics such as Black Lives Matter?</a:t>
            </a:r>
            <a:endParaRPr lang="en-US" dirty="0">
              <a:latin typeface="Garamond" panose="02020404030301010803" pitchFamily="18" charset="0"/>
              <a:ea typeface="Arial" panose="020B0604020202020204" pitchFamily="34" charset="0"/>
            </a:endParaRPr>
          </a:p>
          <a:p>
            <a:endParaRPr lang="en-US" sz="1400" dirty="0">
              <a:latin typeface="Garamond" panose="02020404030301010803" pitchFamily="18" charset="0"/>
            </a:endParaRPr>
          </a:p>
          <a:p>
            <a:pPr algn="ctr"/>
            <a:r>
              <a:rPr lang="en-US" dirty="0">
                <a:latin typeface="Garamond" panose="02020404030301010803" pitchFamily="18" charset="0"/>
              </a:rPr>
              <a:t>Karen Chow, ASCCC Part-Time Committee &amp; Area B Representative </a:t>
            </a:r>
          </a:p>
          <a:p>
            <a:pPr algn="ctr"/>
            <a:r>
              <a:rPr lang="en-US" dirty="0">
                <a:latin typeface="Garamond" panose="02020404030301010803" pitchFamily="18" charset="0"/>
              </a:rPr>
              <a:t>Deirdre Mendoza, Adjunct Instructor, Woodbury University, Glendale College</a:t>
            </a:r>
          </a:p>
          <a:p>
            <a:pPr algn="ctr"/>
            <a:r>
              <a:rPr lang="en-US" dirty="0"/>
              <a:t> </a:t>
            </a:r>
          </a:p>
        </p:txBody>
      </p:sp>
      <p:sp>
        <p:nvSpPr>
          <p:cNvPr id="4" name="Slide Number Placeholder 3">
            <a:extLst>
              <a:ext uri="{FF2B5EF4-FFF2-40B4-BE49-F238E27FC236}">
                <a16:creationId xmlns:a16="http://schemas.microsoft.com/office/drawing/2014/main" id="{8CCF67F0-E819-B449-BC71-15FCE1FB9931}"/>
              </a:ext>
            </a:extLst>
          </p:cNvPr>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spTree>
    <p:extLst>
      <p:ext uri="{BB962C8B-B14F-4D97-AF65-F5344CB8AC3E}">
        <p14:creationId xmlns:p14="http://schemas.microsoft.com/office/powerpoint/2010/main" val="2161174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F8C9C-49B7-AA41-A82E-8D11A97547F2}"/>
              </a:ext>
            </a:extLst>
          </p:cNvPr>
          <p:cNvSpPr>
            <a:spLocks noGrp="1"/>
          </p:cNvSpPr>
          <p:nvPr>
            <p:ph type="title"/>
          </p:nvPr>
        </p:nvSpPr>
        <p:spPr/>
        <p:txBody>
          <a:bodyPr/>
          <a:lstStyle/>
          <a:p>
            <a:r>
              <a:rPr lang="en-US" dirty="0"/>
              <a:t>Curricular Learning</a:t>
            </a:r>
          </a:p>
        </p:txBody>
      </p:sp>
      <p:sp>
        <p:nvSpPr>
          <p:cNvPr id="3" name="Content Placeholder 2">
            <a:extLst>
              <a:ext uri="{FF2B5EF4-FFF2-40B4-BE49-F238E27FC236}">
                <a16:creationId xmlns:a16="http://schemas.microsoft.com/office/drawing/2014/main" id="{64FD34C7-1B9D-6842-BB0E-F1793F572FDD}"/>
              </a:ext>
            </a:extLst>
          </p:cNvPr>
          <p:cNvSpPr>
            <a:spLocks noGrp="1"/>
          </p:cNvSpPr>
          <p:nvPr>
            <p:ph sz="half"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0F2823DB-1CC6-EA4A-BDF5-9776D716974F}"/>
              </a:ext>
            </a:extLst>
          </p:cNvPr>
          <p:cNvSpPr>
            <a:spLocks noGrp="1"/>
          </p:cNvSpPr>
          <p:nvPr>
            <p:ph type="sldNum" sz="quarter" idx="10"/>
          </p:nvPr>
        </p:nvSpPr>
        <p:spPr/>
        <p:txBody>
          <a:bodyPr/>
          <a:lstStyle/>
          <a:p>
            <a:pPr>
              <a:defRPr/>
            </a:pPr>
            <a:fld id="{CA86D19C-58E4-0C4B-866F-351E2232D695}" type="slidenum">
              <a:rPr lang="en-US" smtClean="0"/>
              <a:pPr>
                <a:defRPr/>
              </a:pPr>
              <a:t>3</a:t>
            </a:fld>
            <a:endParaRPr lang="en-US" dirty="0"/>
          </a:p>
        </p:txBody>
      </p:sp>
      <p:sp>
        <p:nvSpPr>
          <p:cNvPr id="5" name="Title 1">
            <a:extLst>
              <a:ext uri="{FF2B5EF4-FFF2-40B4-BE49-F238E27FC236}">
                <a16:creationId xmlns:a16="http://schemas.microsoft.com/office/drawing/2014/main" id="{2A8F7CA5-CD54-8944-AC77-F07308979F66}"/>
              </a:ext>
            </a:extLst>
          </p:cNvPr>
          <p:cNvSpPr txBox="1">
            <a:spLocks/>
          </p:cNvSpPr>
          <p:nvPr/>
        </p:nvSpPr>
        <p:spPr bwMode="auto">
          <a:xfrm>
            <a:off x="1277650" y="365125"/>
            <a:ext cx="1004604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36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a:lstStyle>
          <a:p>
            <a:endParaRPr lang="en-US" sz="5400" dirty="0">
              <a:latin typeface="+mj-lt"/>
            </a:endParaRPr>
          </a:p>
          <a:p>
            <a:endParaRPr lang="en-US" sz="5400" dirty="0">
              <a:latin typeface="+mj-lt"/>
            </a:endParaRPr>
          </a:p>
        </p:txBody>
      </p:sp>
      <p:sp>
        <p:nvSpPr>
          <p:cNvPr id="6" name="Content Placeholder 2">
            <a:extLst>
              <a:ext uri="{FF2B5EF4-FFF2-40B4-BE49-F238E27FC236}">
                <a16:creationId xmlns:a16="http://schemas.microsoft.com/office/drawing/2014/main" id="{8EF5C268-D0D5-B244-B823-6A3A18AD68B3}"/>
              </a:ext>
            </a:extLst>
          </p:cNvPr>
          <p:cNvSpPr txBox="1">
            <a:spLocks/>
          </p:cNvSpPr>
          <p:nvPr/>
        </p:nvSpPr>
        <p:spPr>
          <a:xfrm>
            <a:off x="1277650" y="2152891"/>
            <a:ext cx="4525273" cy="4036772"/>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What guides what we teach?</a:t>
            </a:r>
          </a:p>
          <a:p>
            <a:r>
              <a:rPr lang="en-US" dirty="0"/>
              <a:t>Course Outline of Record</a:t>
            </a:r>
          </a:p>
          <a:p>
            <a:r>
              <a:rPr lang="en-US" dirty="0"/>
              <a:t>Course Content</a:t>
            </a:r>
          </a:p>
          <a:p>
            <a:r>
              <a:rPr lang="en-US" dirty="0"/>
              <a:t>Academic Freedom [placeholder for Title V language protecting faculty academic freedom]</a:t>
            </a:r>
          </a:p>
        </p:txBody>
      </p:sp>
      <p:sp>
        <p:nvSpPr>
          <p:cNvPr id="7" name="Content Placeholder 3">
            <a:extLst>
              <a:ext uri="{FF2B5EF4-FFF2-40B4-BE49-F238E27FC236}">
                <a16:creationId xmlns:a16="http://schemas.microsoft.com/office/drawing/2014/main" id="{840DCF96-D30E-DC46-B092-0A2D314D7F90}"/>
              </a:ext>
            </a:extLst>
          </p:cNvPr>
          <p:cNvSpPr txBox="1">
            <a:spLocks/>
          </p:cNvSpPr>
          <p:nvPr/>
        </p:nvSpPr>
        <p:spPr>
          <a:xfrm>
            <a:off x="5458121" y="1798320"/>
            <a:ext cx="5879020" cy="4391343"/>
          </a:xfrm>
          <a:prstGeom prst="rect">
            <a:avLst/>
          </a:prstGeom>
        </p:spPr>
        <p:txBody>
          <a:bodyPr>
            <a:normAutofit fontScale="92500" lnSpcReduction="2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a:solidFill>
                  <a:srgbClr val="054590"/>
                </a:solidFill>
              </a:rPr>
              <a:t>If we wish to be sensitive to cultural relevance in our curriculum, then here are some strategies to promote deep inclusive learning that is reflective, lifelong, connects the material to the context of students’ lives, and is built on authentic dialogic relationships between instructors and students:</a:t>
            </a:r>
          </a:p>
          <a:p>
            <a:pPr marL="457200" lvl="1" indent="0">
              <a:buFont typeface="Arial" panose="020B0604020202020204" pitchFamily="34" charset="0"/>
              <a:buNone/>
            </a:pPr>
            <a:endParaRPr lang="en-US" dirty="0">
              <a:solidFill>
                <a:srgbClr val="054590"/>
              </a:solidFill>
            </a:endParaRPr>
          </a:p>
          <a:p>
            <a:pPr lvl="2"/>
            <a:r>
              <a:rPr lang="en-US" dirty="0">
                <a:solidFill>
                  <a:srgbClr val="054590"/>
                </a:solidFill>
              </a:rPr>
              <a:t>Five dimensions of inclusive excellence in teaching: </a:t>
            </a:r>
            <a:r>
              <a:rPr lang="en-US" dirty="0">
                <a:solidFill>
                  <a:srgbClr val="054590"/>
                </a:solidFill>
                <a:hlinkClick r:id="rId3"/>
              </a:rPr>
              <a:t>https://www.csun.edu/undergraduate-studies/faculty-development/equity-minded-teaching</a:t>
            </a:r>
            <a:endParaRPr lang="en-US" dirty="0">
              <a:solidFill>
                <a:srgbClr val="054590"/>
              </a:solidFill>
            </a:endParaRPr>
          </a:p>
          <a:p>
            <a:pPr marL="914400" lvl="2" indent="0">
              <a:buFont typeface="Arial" panose="020B0604020202020204" pitchFamily="34" charset="0"/>
              <a:buNone/>
            </a:pPr>
            <a:endParaRPr lang="en-US" dirty="0">
              <a:solidFill>
                <a:srgbClr val="054590"/>
              </a:solidFill>
            </a:endParaRPr>
          </a:p>
          <a:p>
            <a:pPr lvl="2"/>
            <a:r>
              <a:rPr lang="en-US" dirty="0">
                <a:solidFill>
                  <a:srgbClr val="054590"/>
                </a:solidFill>
              </a:rPr>
              <a:t>Evidence-based teaching guide for inclusive teaching: </a:t>
            </a:r>
            <a:r>
              <a:rPr lang="en-US" dirty="0">
                <a:solidFill>
                  <a:srgbClr val="054590"/>
                </a:solidFill>
                <a:hlinkClick r:id="rId4"/>
              </a:rPr>
              <a:t>https://lse.ascb.org/evidence-based-teaching-guides/inclusive-teaching/</a:t>
            </a:r>
            <a:endParaRPr lang="en-US" dirty="0">
              <a:solidFill>
                <a:srgbClr val="054590"/>
              </a:solidFill>
            </a:endParaRPr>
          </a:p>
          <a:p>
            <a:pPr lvl="2"/>
            <a:endParaRPr lang="en-US" dirty="0">
              <a:solidFill>
                <a:schemeClr val="tx2"/>
              </a:solidFill>
            </a:endParaRPr>
          </a:p>
          <a:p>
            <a:pPr lvl="1"/>
            <a:endParaRPr lang="en-US" dirty="0"/>
          </a:p>
        </p:txBody>
      </p:sp>
      <p:sp>
        <p:nvSpPr>
          <p:cNvPr id="8" name="Slide Number Placeholder 4">
            <a:extLst>
              <a:ext uri="{FF2B5EF4-FFF2-40B4-BE49-F238E27FC236}">
                <a16:creationId xmlns:a16="http://schemas.microsoft.com/office/drawing/2014/main" id="{E366A7C8-B514-234E-9F79-A0CB2C85685C}"/>
              </a:ext>
            </a:extLst>
          </p:cNvPr>
          <p:cNvSpPr txBox="1">
            <a:spLocks/>
          </p:cNvSpPr>
          <p:nvPr/>
        </p:nvSpPr>
        <p:spPr>
          <a:xfrm>
            <a:off x="10438228" y="6356350"/>
            <a:ext cx="915572"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507A54D3-287C-3948-AA89-E53C9D689F15}" type="slidenum">
              <a:rPr lang="en-US" smtClean="0"/>
              <a:pPr/>
              <a:t>3</a:t>
            </a:fld>
            <a:endParaRPr lang="en-US" dirty="0"/>
          </a:p>
        </p:txBody>
      </p:sp>
    </p:spTree>
    <p:extLst>
      <p:ext uri="{BB962C8B-B14F-4D97-AF65-F5344CB8AC3E}">
        <p14:creationId xmlns:p14="http://schemas.microsoft.com/office/powerpoint/2010/main" val="3787660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03957-EFE7-2B4A-9E7A-36E5E9EB0A06}"/>
              </a:ext>
            </a:extLst>
          </p:cNvPr>
          <p:cNvSpPr>
            <a:spLocks noGrp="1"/>
          </p:cNvSpPr>
          <p:nvPr>
            <p:ph type="title"/>
          </p:nvPr>
        </p:nvSpPr>
        <p:spPr/>
        <p:txBody>
          <a:bodyPr>
            <a:normAutofit fontScale="90000"/>
          </a:bodyPr>
          <a:lstStyle/>
          <a:p>
            <a:r>
              <a:rPr lang="en-US" dirty="0"/>
              <a:t>Within options for how to consider curricular learning is a concept known as CULTURALLY REVELEVANT PEDAGOGY, CRP :</a:t>
            </a:r>
          </a:p>
        </p:txBody>
      </p:sp>
      <p:sp>
        <p:nvSpPr>
          <p:cNvPr id="3" name="Content Placeholder 2">
            <a:extLst>
              <a:ext uri="{FF2B5EF4-FFF2-40B4-BE49-F238E27FC236}">
                <a16:creationId xmlns:a16="http://schemas.microsoft.com/office/drawing/2014/main" id="{4D520668-CD6D-274C-8D6C-E7D76FD7F6B7}"/>
              </a:ext>
            </a:extLst>
          </p:cNvPr>
          <p:cNvSpPr>
            <a:spLocks noGrp="1"/>
          </p:cNvSpPr>
          <p:nvPr>
            <p:ph sz="half" idx="1"/>
          </p:nvPr>
        </p:nvSpPr>
        <p:spPr/>
        <p:txBody>
          <a:bodyPr/>
          <a:lstStyle/>
          <a:p>
            <a:pPr marL="114300" indent="0">
              <a:buNone/>
            </a:pPr>
            <a:endParaRPr lang="en-US" dirty="0"/>
          </a:p>
          <a:p>
            <a:r>
              <a:rPr lang="en-US" dirty="0"/>
              <a:t>CRP, a pedagogical framework coined by Dr. Gloria Ladson-Billings in the early ’90s, rests on three fundamental pillars—</a:t>
            </a:r>
          </a:p>
          <a:p>
            <a:pPr algn="ctr"/>
            <a:endParaRPr lang="en-US" b="1" dirty="0"/>
          </a:p>
          <a:p>
            <a:r>
              <a:rPr lang="en-US" b="1" dirty="0"/>
              <a:t>academic achievement</a:t>
            </a:r>
            <a:r>
              <a:rPr lang="en-US" dirty="0"/>
              <a:t> – excelling in an academic setting  </a:t>
            </a:r>
          </a:p>
          <a:p>
            <a:r>
              <a:rPr lang="en-US" b="1" dirty="0"/>
              <a:t>cultural competence</a:t>
            </a:r>
            <a:r>
              <a:rPr lang="en-US" dirty="0"/>
              <a:t> – developing positive attitudes about cultural differences </a:t>
            </a:r>
          </a:p>
          <a:p>
            <a:r>
              <a:rPr lang="en-US" b="1" dirty="0"/>
              <a:t>sociopolitical consciousness </a:t>
            </a:r>
            <a:r>
              <a:rPr lang="en-US" dirty="0"/>
              <a:t>– an individual’s ability to critically 	analyze the political, economic, and social forces shaping society 	and one’s status in it.</a:t>
            </a:r>
            <a:r>
              <a:rPr lang="en-US" b="1" dirty="0"/>
              <a:t> </a:t>
            </a:r>
          </a:p>
          <a:p>
            <a:endParaRPr lang="en-US" dirty="0"/>
          </a:p>
        </p:txBody>
      </p:sp>
      <p:sp>
        <p:nvSpPr>
          <p:cNvPr id="4" name="Slide Number Placeholder 3">
            <a:extLst>
              <a:ext uri="{FF2B5EF4-FFF2-40B4-BE49-F238E27FC236}">
                <a16:creationId xmlns:a16="http://schemas.microsoft.com/office/drawing/2014/main" id="{73F16BE2-9CF2-5D43-A232-29D0467588BF}"/>
              </a:ext>
            </a:extLst>
          </p:cNvPr>
          <p:cNvSpPr>
            <a:spLocks noGrp="1"/>
          </p:cNvSpPr>
          <p:nvPr>
            <p:ph type="sldNum" sz="quarter" idx="10"/>
          </p:nvPr>
        </p:nvSpPr>
        <p:spPr/>
        <p:txBody>
          <a:bodyPr/>
          <a:lstStyle/>
          <a:p>
            <a:pPr>
              <a:defRPr/>
            </a:pPr>
            <a:fld id="{CA86D19C-58E4-0C4B-866F-351E2232D695}" type="slidenum">
              <a:rPr lang="en-US" smtClean="0"/>
              <a:pPr>
                <a:defRPr/>
              </a:pPr>
              <a:t>4</a:t>
            </a:fld>
            <a:endParaRPr lang="en-US" dirty="0"/>
          </a:p>
        </p:txBody>
      </p:sp>
    </p:spTree>
    <p:extLst>
      <p:ext uri="{BB962C8B-B14F-4D97-AF65-F5344CB8AC3E}">
        <p14:creationId xmlns:p14="http://schemas.microsoft.com/office/powerpoint/2010/main" val="11046760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319C4-263B-924D-ADA4-3B95CA93C4AA}"/>
              </a:ext>
            </a:extLst>
          </p:cNvPr>
          <p:cNvSpPr>
            <a:spLocks noGrp="1"/>
          </p:cNvSpPr>
          <p:nvPr>
            <p:ph type="title"/>
          </p:nvPr>
        </p:nvSpPr>
        <p:spPr>
          <a:xfrm>
            <a:off x="1277650" y="365125"/>
            <a:ext cx="4185601" cy="1325563"/>
          </a:xfrm>
        </p:spPr>
        <p:txBody>
          <a:bodyPr/>
          <a:lstStyle/>
          <a:p>
            <a:r>
              <a:rPr lang="en-US" dirty="0"/>
              <a:t>IDEAs  Related to Cultural Relevance </a:t>
            </a:r>
          </a:p>
        </p:txBody>
      </p:sp>
      <p:sp>
        <p:nvSpPr>
          <p:cNvPr id="3" name="Content Placeholder 2">
            <a:extLst>
              <a:ext uri="{FF2B5EF4-FFF2-40B4-BE49-F238E27FC236}">
                <a16:creationId xmlns:a16="http://schemas.microsoft.com/office/drawing/2014/main" id="{88F08B7D-DB21-5C4F-8086-75A697553EF3}"/>
              </a:ext>
            </a:extLst>
          </p:cNvPr>
          <p:cNvSpPr>
            <a:spLocks noGrp="1"/>
          </p:cNvSpPr>
          <p:nvPr>
            <p:ph sz="half" idx="1"/>
          </p:nvPr>
        </p:nvSpPr>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F291BEC0-F264-D24B-8CBA-1E628A2A4744}"/>
              </a:ext>
            </a:extLst>
          </p:cNvPr>
          <p:cNvSpPr>
            <a:spLocks noGrp="1"/>
          </p:cNvSpPr>
          <p:nvPr>
            <p:ph type="sldNum" sz="quarter" idx="10"/>
          </p:nvPr>
        </p:nvSpPr>
        <p:spPr/>
        <p:txBody>
          <a:bodyPr/>
          <a:lstStyle/>
          <a:p>
            <a:pPr>
              <a:defRPr/>
            </a:pPr>
            <a:fld id="{CA86D19C-58E4-0C4B-866F-351E2232D695}" type="slidenum">
              <a:rPr lang="en-US" smtClean="0"/>
              <a:pPr>
                <a:defRPr/>
              </a:pPr>
              <a:t>5</a:t>
            </a:fld>
            <a:endParaRPr lang="en-US" dirty="0"/>
          </a:p>
        </p:txBody>
      </p:sp>
      <p:sp>
        <p:nvSpPr>
          <p:cNvPr id="5" name="Title 1">
            <a:extLst>
              <a:ext uri="{FF2B5EF4-FFF2-40B4-BE49-F238E27FC236}">
                <a16:creationId xmlns:a16="http://schemas.microsoft.com/office/drawing/2014/main" id="{7ACE6168-A303-FF41-9F48-5407260D2F1E}"/>
              </a:ext>
            </a:extLst>
          </p:cNvPr>
          <p:cNvSpPr txBox="1">
            <a:spLocks/>
          </p:cNvSpPr>
          <p:nvPr/>
        </p:nvSpPr>
        <p:spPr bwMode="auto">
          <a:xfrm>
            <a:off x="1277651" y="539262"/>
            <a:ext cx="5322442" cy="115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36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a:lstStyle>
          <a:p>
            <a:r>
              <a:rPr lang="en-US"/>
              <a:t>IDEAs  Related to Cultural Relevance </a:t>
            </a:r>
            <a:endParaRPr lang="en-US" dirty="0"/>
          </a:p>
        </p:txBody>
      </p:sp>
      <p:sp>
        <p:nvSpPr>
          <p:cNvPr id="6" name="Content Placeholder 2">
            <a:extLst>
              <a:ext uri="{FF2B5EF4-FFF2-40B4-BE49-F238E27FC236}">
                <a16:creationId xmlns:a16="http://schemas.microsoft.com/office/drawing/2014/main" id="{2E81931D-E2BA-5249-B04D-A79AF55D2B7A}"/>
              </a:ext>
            </a:extLst>
          </p:cNvPr>
          <p:cNvSpPr txBox="1">
            <a:spLocks/>
          </p:cNvSpPr>
          <p:nvPr/>
        </p:nvSpPr>
        <p:spPr>
          <a:xfrm>
            <a:off x="1277650" y="2037144"/>
            <a:ext cx="4922537" cy="4528248"/>
          </a:xfrm>
          <a:prstGeom prst="rect">
            <a:avLst/>
          </a:prstGeom>
        </p:spPr>
        <p:txBody>
          <a:bodyPr>
            <a:normAutofit/>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Intrapersonal Awareness</a:t>
            </a:r>
            <a:r>
              <a:rPr lang="en-US" dirty="0"/>
              <a:t>: Adopting cultural humility </a:t>
            </a:r>
          </a:p>
          <a:p>
            <a:pPr marL="0" indent="0">
              <a:buFont typeface="Arial" panose="020B0604020202020204" pitchFamily="34" charset="0"/>
              <a:buNone/>
            </a:pPr>
            <a:r>
              <a:rPr lang="en-US" dirty="0"/>
              <a:t>examines how my ideas, assumptions and values influence my teaching approach and relationships</a:t>
            </a:r>
          </a:p>
          <a:p>
            <a:r>
              <a:rPr lang="en-US" b="1" dirty="0"/>
              <a:t>Interpersonal Awareness</a:t>
            </a:r>
            <a:r>
              <a:rPr lang="en-US" dirty="0"/>
              <a:t>: Connecting with students by understanding their perspective and amplifying their viewpoint to build authentic caring relationships</a:t>
            </a:r>
          </a:p>
          <a:p>
            <a:endParaRPr lang="en-US" dirty="0"/>
          </a:p>
        </p:txBody>
      </p:sp>
      <p:sp>
        <p:nvSpPr>
          <p:cNvPr id="7" name="Content Placeholder 3">
            <a:extLst>
              <a:ext uri="{FF2B5EF4-FFF2-40B4-BE49-F238E27FC236}">
                <a16:creationId xmlns:a16="http://schemas.microsoft.com/office/drawing/2014/main" id="{822C5EA3-E1E9-324D-93C2-5E9EFBFDA252}"/>
              </a:ext>
            </a:extLst>
          </p:cNvPr>
          <p:cNvSpPr txBox="1">
            <a:spLocks/>
          </p:cNvSpPr>
          <p:nvPr/>
        </p:nvSpPr>
        <p:spPr>
          <a:xfrm>
            <a:off x="6912864" y="822960"/>
            <a:ext cx="4424276" cy="5366703"/>
          </a:xfrm>
          <a:prstGeom prst="rect">
            <a:avLst/>
          </a:prstGeom>
        </p:spPr>
        <p:txBody>
          <a:bodyPr>
            <a:normAutofit fontScale="92500"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Curricular Transformation</a:t>
            </a:r>
            <a:r>
              <a:rPr lang="en-US" dirty="0"/>
              <a:t>: Selecting course content and teaching in a way that is relevant to all my students</a:t>
            </a:r>
          </a:p>
          <a:p>
            <a:r>
              <a:rPr lang="en-US" b="1" dirty="0"/>
              <a:t>Inclusive Pedagogy</a:t>
            </a:r>
            <a:r>
              <a:rPr lang="en-US" dirty="0"/>
              <a:t>: Organizing course work that is meaningful, transparent, and invites collaboration, while monitoring student progress so you can provide timely support.</a:t>
            </a:r>
          </a:p>
          <a:p>
            <a:r>
              <a:rPr lang="en-US" b="1" dirty="0"/>
              <a:t>Inclusive Environment</a:t>
            </a:r>
            <a:r>
              <a:rPr lang="en-US" dirty="0"/>
              <a:t>: Promoting a sense of belonging </a:t>
            </a:r>
            <a:r>
              <a:rPr lang="en-US" b="1" dirty="0"/>
              <a:t>by cultivating a shared-power, growth-mindset climate</a:t>
            </a:r>
          </a:p>
          <a:p>
            <a:pPr marL="0" indent="0">
              <a:buFont typeface="Arial" panose="020B0604020202020204" pitchFamily="34" charset="0"/>
              <a:buNone/>
            </a:pPr>
            <a:br>
              <a:rPr lang="en-US" b="1" dirty="0"/>
            </a:br>
            <a:endParaRPr lang="en-US" b="1" dirty="0"/>
          </a:p>
          <a:p>
            <a:endParaRPr lang="en-US" b="1" dirty="0"/>
          </a:p>
          <a:p>
            <a:endParaRPr lang="en-US" dirty="0"/>
          </a:p>
        </p:txBody>
      </p:sp>
      <p:sp>
        <p:nvSpPr>
          <p:cNvPr id="8" name="Slide Number Placeholder 4">
            <a:extLst>
              <a:ext uri="{FF2B5EF4-FFF2-40B4-BE49-F238E27FC236}">
                <a16:creationId xmlns:a16="http://schemas.microsoft.com/office/drawing/2014/main" id="{82BE4438-F28C-1B41-821C-9D13C21A4102}"/>
              </a:ext>
            </a:extLst>
          </p:cNvPr>
          <p:cNvSpPr txBox="1">
            <a:spLocks/>
          </p:cNvSpPr>
          <p:nvPr/>
        </p:nvSpPr>
        <p:spPr>
          <a:xfrm>
            <a:off x="10438228" y="6356350"/>
            <a:ext cx="915572"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507A54D3-287C-3948-AA89-E53C9D689F15}" type="slidenum">
              <a:rPr lang="en-US" smtClean="0"/>
              <a:pPr/>
              <a:t>5</a:t>
            </a:fld>
            <a:endParaRPr lang="en-US" dirty="0"/>
          </a:p>
        </p:txBody>
      </p:sp>
    </p:spTree>
    <p:extLst>
      <p:ext uri="{BB962C8B-B14F-4D97-AF65-F5344CB8AC3E}">
        <p14:creationId xmlns:p14="http://schemas.microsoft.com/office/powerpoint/2010/main" val="312576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8504D-0EE0-0C46-AC9F-B0625A6D2422}"/>
              </a:ext>
            </a:extLst>
          </p:cNvPr>
          <p:cNvSpPr>
            <a:spLocks noGrp="1"/>
          </p:cNvSpPr>
          <p:nvPr>
            <p:ph type="title"/>
          </p:nvPr>
        </p:nvSpPr>
        <p:spPr/>
        <p:txBody>
          <a:bodyPr/>
          <a:lstStyle/>
          <a:p>
            <a:r>
              <a:rPr lang="en-US" dirty="0" err="1"/>
              <a:t>Jamboard</a:t>
            </a:r>
            <a:r>
              <a:rPr lang="en-US" dirty="0"/>
              <a:t> Participatory Activity</a:t>
            </a:r>
          </a:p>
        </p:txBody>
      </p:sp>
      <p:sp>
        <p:nvSpPr>
          <p:cNvPr id="3" name="Content Placeholder 2">
            <a:extLst>
              <a:ext uri="{FF2B5EF4-FFF2-40B4-BE49-F238E27FC236}">
                <a16:creationId xmlns:a16="http://schemas.microsoft.com/office/drawing/2014/main" id="{8BDC69ED-9BD1-9346-AC26-D2CD02A6262E}"/>
              </a:ext>
            </a:extLst>
          </p:cNvPr>
          <p:cNvSpPr>
            <a:spLocks noGrp="1"/>
          </p:cNvSpPr>
          <p:nvPr>
            <p:ph sz="half" idx="1"/>
          </p:nvPr>
        </p:nvSpPr>
        <p:spPr>
          <a:xfrm>
            <a:off x="854860" y="1798320"/>
            <a:ext cx="10481190" cy="4419600"/>
          </a:xfrm>
        </p:spPr>
        <p:txBody>
          <a:bodyPr/>
          <a:lstStyle/>
          <a:p>
            <a:pPr marL="0" indent="0">
              <a:buNone/>
            </a:pPr>
            <a:endParaRPr lang="en-US" dirty="0"/>
          </a:p>
        </p:txBody>
      </p:sp>
      <p:sp>
        <p:nvSpPr>
          <p:cNvPr id="4" name="Slide Number Placeholder 3">
            <a:extLst>
              <a:ext uri="{FF2B5EF4-FFF2-40B4-BE49-F238E27FC236}">
                <a16:creationId xmlns:a16="http://schemas.microsoft.com/office/drawing/2014/main" id="{BFD8CE18-FF3D-6B49-8F6F-0F1F55E1D77E}"/>
              </a:ext>
            </a:extLst>
          </p:cNvPr>
          <p:cNvSpPr>
            <a:spLocks noGrp="1"/>
          </p:cNvSpPr>
          <p:nvPr>
            <p:ph type="sldNum" sz="quarter" idx="10"/>
          </p:nvPr>
        </p:nvSpPr>
        <p:spPr/>
        <p:txBody>
          <a:bodyPr/>
          <a:lstStyle/>
          <a:p>
            <a:pPr>
              <a:defRPr/>
            </a:pPr>
            <a:fld id="{CA86D19C-58E4-0C4B-866F-351E2232D695}" type="slidenum">
              <a:rPr lang="en-US" smtClean="0"/>
              <a:pPr>
                <a:defRPr/>
              </a:pPr>
              <a:t>6</a:t>
            </a:fld>
            <a:endParaRPr lang="en-US" dirty="0"/>
          </a:p>
        </p:txBody>
      </p:sp>
      <p:sp>
        <p:nvSpPr>
          <p:cNvPr id="5" name="Title 1">
            <a:extLst>
              <a:ext uri="{FF2B5EF4-FFF2-40B4-BE49-F238E27FC236}">
                <a16:creationId xmlns:a16="http://schemas.microsoft.com/office/drawing/2014/main" id="{2216D448-F516-0B4F-BE16-DB12C378D43C}"/>
              </a:ext>
            </a:extLst>
          </p:cNvPr>
          <p:cNvSpPr txBox="1">
            <a:spLocks/>
          </p:cNvSpPr>
          <p:nvPr/>
        </p:nvSpPr>
        <p:spPr bwMode="auto">
          <a:xfrm>
            <a:off x="1177165" y="306070"/>
            <a:ext cx="1004604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1" fontAlgn="base" hangingPunct="1">
              <a:lnSpc>
                <a:spcPct val="90000"/>
              </a:lnSpc>
              <a:spcBef>
                <a:spcPct val="0"/>
              </a:spcBef>
              <a:spcAft>
                <a:spcPct val="0"/>
              </a:spcAft>
              <a:defRPr sz="36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a:lstStyle>
          <a:p>
            <a:r>
              <a:rPr lang="en-US" dirty="0"/>
              <a:t> </a:t>
            </a:r>
          </a:p>
        </p:txBody>
      </p:sp>
      <p:sp>
        <p:nvSpPr>
          <p:cNvPr id="6" name="Content Placeholder 2">
            <a:extLst>
              <a:ext uri="{FF2B5EF4-FFF2-40B4-BE49-F238E27FC236}">
                <a16:creationId xmlns:a16="http://schemas.microsoft.com/office/drawing/2014/main" id="{3FA131B2-3118-2342-AD35-2C2F0768BCE8}"/>
              </a:ext>
            </a:extLst>
          </p:cNvPr>
          <p:cNvSpPr txBox="1">
            <a:spLocks/>
          </p:cNvSpPr>
          <p:nvPr/>
        </p:nvSpPr>
        <p:spPr>
          <a:xfrm>
            <a:off x="1157468" y="1909823"/>
            <a:ext cx="4791919" cy="400484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Consider each strategy:</a:t>
            </a:r>
          </a:p>
          <a:p>
            <a:pPr marL="0" indent="0">
              <a:buFont typeface="Arial" panose="020B0604020202020204" pitchFamily="34" charset="0"/>
              <a:buNone/>
            </a:pPr>
            <a:endParaRPr lang="en-US" dirty="0"/>
          </a:p>
          <a:p>
            <a:r>
              <a:rPr lang="en-US" dirty="0"/>
              <a:t>I already do this in my class</a:t>
            </a:r>
          </a:p>
          <a:p>
            <a:r>
              <a:rPr lang="en-US" dirty="0"/>
              <a:t>I sort of do this, but I could make it more explicit/visible</a:t>
            </a:r>
          </a:p>
          <a:p>
            <a:r>
              <a:rPr lang="en-US" dirty="0"/>
              <a:t>I’d like to try this</a:t>
            </a:r>
          </a:p>
          <a:p>
            <a:r>
              <a:rPr lang="en-US" dirty="0"/>
              <a:t>I’m not sure how this would be appropriate for my course(s)</a:t>
            </a:r>
          </a:p>
          <a:p>
            <a:endParaRPr lang="en-US" dirty="0"/>
          </a:p>
        </p:txBody>
      </p:sp>
      <p:sp>
        <p:nvSpPr>
          <p:cNvPr id="7" name="Content Placeholder 3">
            <a:extLst>
              <a:ext uri="{FF2B5EF4-FFF2-40B4-BE49-F238E27FC236}">
                <a16:creationId xmlns:a16="http://schemas.microsoft.com/office/drawing/2014/main" id="{558E6F46-82E3-2A47-A513-7C2FC50B7D27}"/>
              </a:ext>
            </a:extLst>
          </p:cNvPr>
          <p:cNvSpPr txBox="1">
            <a:spLocks/>
          </p:cNvSpPr>
          <p:nvPr/>
        </p:nvSpPr>
        <p:spPr>
          <a:xfrm>
            <a:off x="6388259" y="1798320"/>
            <a:ext cx="4948881" cy="4391343"/>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If you already do this in your class, what is the impact of doing  this strategy?</a:t>
            </a:r>
          </a:p>
          <a:p>
            <a:r>
              <a:rPr lang="en-US" dirty="0"/>
              <a:t>What factors come into play for:</a:t>
            </a:r>
          </a:p>
          <a:p>
            <a:pPr lvl="1"/>
            <a:r>
              <a:rPr lang="en-US" dirty="0"/>
              <a:t>why/how a strategy is not more explicit/visible;</a:t>
            </a:r>
          </a:p>
          <a:p>
            <a:pPr lvl="1"/>
            <a:r>
              <a:rPr lang="en-US" dirty="0"/>
              <a:t>why/how a strategy is deemed not appropriate for a course</a:t>
            </a:r>
          </a:p>
          <a:p>
            <a:pPr marL="457200" lvl="1" indent="0">
              <a:buNone/>
            </a:pPr>
            <a:r>
              <a:rPr lang="en-US" b="1" dirty="0"/>
              <a:t>JAMBOARD LINK:</a:t>
            </a:r>
          </a:p>
          <a:p>
            <a:pPr marL="457200" lvl="1" indent="0">
              <a:buNone/>
            </a:pPr>
            <a:r>
              <a:rPr lang="en-US" dirty="0">
                <a:hlinkClick r:id="rId3"/>
              </a:rPr>
              <a:t>https://</a:t>
            </a:r>
            <a:r>
              <a:rPr lang="en-US" dirty="0" err="1">
                <a:hlinkClick r:id="rId3"/>
              </a:rPr>
              <a:t>jamboard.google.com</a:t>
            </a:r>
            <a:r>
              <a:rPr lang="en-US" dirty="0">
                <a:hlinkClick r:id="rId3"/>
              </a:rPr>
              <a:t>/d/1U11iR4CHiRKIHhXXgN3HlAMp15MiXU6MCSPcv9BNkvY/</a:t>
            </a:r>
            <a:r>
              <a:rPr lang="en-US" dirty="0" err="1">
                <a:hlinkClick r:id="rId3"/>
              </a:rPr>
              <a:t>edit?usp</a:t>
            </a:r>
            <a:r>
              <a:rPr lang="en-US" dirty="0">
                <a:hlinkClick r:id="rId3"/>
              </a:rPr>
              <a:t>=sharing</a:t>
            </a:r>
            <a:endParaRPr lang="en-US" dirty="0"/>
          </a:p>
          <a:p>
            <a:pPr lvl="1"/>
            <a:endParaRPr lang="en-US" dirty="0"/>
          </a:p>
        </p:txBody>
      </p:sp>
      <p:sp>
        <p:nvSpPr>
          <p:cNvPr id="8" name="Slide Number Placeholder 4">
            <a:extLst>
              <a:ext uri="{FF2B5EF4-FFF2-40B4-BE49-F238E27FC236}">
                <a16:creationId xmlns:a16="http://schemas.microsoft.com/office/drawing/2014/main" id="{FE21EEE1-195F-F343-B93B-947F70838DDA}"/>
              </a:ext>
            </a:extLst>
          </p:cNvPr>
          <p:cNvSpPr txBox="1">
            <a:spLocks/>
          </p:cNvSpPr>
          <p:nvPr/>
        </p:nvSpPr>
        <p:spPr>
          <a:xfrm>
            <a:off x="10438228" y="6356350"/>
            <a:ext cx="915572" cy="365125"/>
          </a:xfrm>
          <a:prstGeom prst="rect">
            <a:avLst/>
          </a:prstGeom>
        </p:spPr>
        <p:txBody>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507A54D3-287C-3948-AA89-E53C9D689F15}" type="slidenum">
              <a:rPr lang="en-US" smtClean="0"/>
              <a:pPr/>
              <a:t>6</a:t>
            </a:fld>
            <a:endParaRPr lang="en-US" dirty="0"/>
          </a:p>
        </p:txBody>
      </p:sp>
    </p:spTree>
    <p:extLst>
      <p:ext uri="{BB962C8B-B14F-4D97-AF65-F5344CB8AC3E}">
        <p14:creationId xmlns:p14="http://schemas.microsoft.com/office/powerpoint/2010/main" val="310387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7A271-B847-FA4D-9B6F-46C7A325687E}"/>
              </a:ext>
            </a:extLst>
          </p:cNvPr>
          <p:cNvSpPr>
            <a:spLocks noGrp="1"/>
          </p:cNvSpPr>
          <p:nvPr>
            <p:ph type="title"/>
          </p:nvPr>
        </p:nvSpPr>
        <p:spPr/>
        <p:txBody>
          <a:bodyPr/>
          <a:lstStyle/>
          <a:p>
            <a:r>
              <a:rPr lang="en-US" dirty="0"/>
              <a:t>What do you think students want to be learning? </a:t>
            </a:r>
          </a:p>
        </p:txBody>
      </p:sp>
      <p:sp>
        <p:nvSpPr>
          <p:cNvPr id="3" name="Content Placeholder 2">
            <a:extLst>
              <a:ext uri="{FF2B5EF4-FFF2-40B4-BE49-F238E27FC236}">
                <a16:creationId xmlns:a16="http://schemas.microsoft.com/office/drawing/2014/main" id="{B960B25D-974C-D645-A05D-DF7EB2590173}"/>
              </a:ext>
            </a:extLst>
          </p:cNvPr>
          <p:cNvSpPr>
            <a:spLocks noGrp="1"/>
          </p:cNvSpPr>
          <p:nvPr>
            <p:ph sz="half" idx="1"/>
          </p:nvPr>
        </p:nvSpPr>
        <p:spPr/>
        <p:txBody>
          <a:bodyPr/>
          <a:lstStyle/>
          <a:p>
            <a:pPr lvl="0">
              <a:spcBef>
                <a:spcPts val="0"/>
              </a:spcBef>
              <a:spcAft>
                <a:spcPts val="0"/>
              </a:spcAft>
              <a:buClr>
                <a:srgbClr val="3F3F3F"/>
              </a:buClr>
              <a:buSzPts val="2400"/>
            </a:pPr>
            <a:r>
              <a:rPr lang="en-US" dirty="0"/>
              <a:t>Our students are extremely diverse!</a:t>
            </a:r>
          </a:p>
          <a:p>
            <a:pPr lvl="0" indent="0">
              <a:spcBef>
                <a:spcPts val="0"/>
              </a:spcBef>
              <a:spcAft>
                <a:spcPts val="0"/>
              </a:spcAft>
              <a:buNone/>
            </a:pPr>
            <a:endParaRPr lang="en-US" dirty="0"/>
          </a:p>
          <a:p>
            <a:pPr lvl="0" indent="-190500">
              <a:spcBef>
                <a:spcPts val="0"/>
              </a:spcBef>
              <a:spcAft>
                <a:spcPts val="0"/>
              </a:spcAft>
              <a:buSzPts val="1800"/>
            </a:pPr>
            <a:r>
              <a:rPr lang="en-US" dirty="0"/>
              <a:t>Infusion of culture and different ethnic contributions into curriculum can make the education our students are receiving into a priceless experience</a:t>
            </a:r>
          </a:p>
          <a:p>
            <a:pPr lvl="0" indent="-190500">
              <a:spcBef>
                <a:spcPts val="0"/>
              </a:spcBef>
              <a:spcAft>
                <a:spcPts val="0"/>
              </a:spcAft>
              <a:buSzPts val="1800"/>
            </a:pPr>
            <a:endParaRPr lang="en-US" dirty="0"/>
          </a:p>
          <a:p>
            <a:pPr lvl="0" indent="-190500">
              <a:spcBef>
                <a:spcPts val="0"/>
              </a:spcBef>
              <a:spcAft>
                <a:spcPts val="0"/>
              </a:spcAft>
              <a:buSzPts val="1800"/>
            </a:pPr>
            <a:r>
              <a:rPr lang="en-US" b="1" dirty="0"/>
              <a:t>How can we create an environment where it’s safe for students to draw upon their lived experience?</a:t>
            </a:r>
            <a:endParaRPr lang="en-US" dirty="0"/>
          </a:p>
          <a:p>
            <a:pPr lvl="1">
              <a:spcBef>
                <a:spcPts val="0"/>
              </a:spcBef>
              <a:spcAft>
                <a:spcPts val="0"/>
              </a:spcAft>
              <a:buSzPts val="1800"/>
            </a:pPr>
            <a:r>
              <a:rPr lang="en-US" dirty="0"/>
              <a:t>by teaching from different cultural and sociological perspectives</a:t>
            </a:r>
          </a:p>
          <a:p>
            <a:pPr lvl="1">
              <a:spcBef>
                <a:spcPts val="0"/>
              </a:spcBef>
              <a:spcAft>
                <a:spcPts val="0"/>
              </a:spcAft>
              <a:buSzPts val="1800"/>
            </a:pPr>
            <a:r>
              <a:rPr lang="en-US" dirty="0"/>
              <a:t>incorporating contributions from different ethnic groups</a:t>
            </a:r>
          </a:p>
          <a:p>
            <a:pPr lvl="1">
              <a:spcBef>
                <a:spcPts val="0"/>
              </a:spcBef>
              <a:spcAft>
                <a:spcPts val="0"/>
              </a:spcAft>
              <a:buSzPts val="1800"/>
            </a:pPr>
            <a:r>
              <a:rPr lang="en-US" dirty="0"/>
              <a:t>privileging first person narratives</a:t>
            </a:r>
          </a:p>
          <a:p>
            <a:pPr lvl="1">
              <a:spcBef>
                <a:spcPts val="0"/>
              </a:spcBef>
              <a:spcAft>
                <a:spcPts val="0"/>
              </a:spcAft>
              <a:buSzPts val="1800"/>
            </a:pPr>
            <a:r>
              <a:rPr lang="en-US" dirty="0"/>
              <a:t>having guest lecturers who offer anti-colonial and anti-canonical perspectives</a:t>
            </a:r>
          </a:p>
          <a:p>
            <a:pPr lvl="1">
              <a:spcBef>
                <a:spcPts val="0"/>
              </a:spcBef>
              <a:spcAft>
                <a:spcPts val="0"/>
              </a:spcAft>
              <a:buSzPts val="1800"/>
            </a:pPr>
            <a:r>
              <a:rPr lang="en-US" dirty="0"/>
              <a:t>develop lectures in a way that also discuss intersectionality</a:t>
            </a:r>
          </a:p>
          <a:p>
            <a:endParaRPr lang="en-US" dirty="0"/>
          </a:p>
        </p:txBody>
      </p:sp>
      <p:sp>
        <p:nvSpPr>
          <p:cNvPr id="4" name="Slide Number Placeholder 3">
            <a:extLst>
              <a:ext uri="{FF2B5EF4-FFF2-40B4-BE49-F238E27FC236}">
                <a16:creationId xmlns:a16="http://schemas.microsoft.com/office/drawing/2014/main" id="{5CBD07DA-25EE-EF4F-8869-B0476EF7D270}"/>
              </a:ext>
            </a:extLst>
          </p:cNvPr>
          <p:cNvSpPr>
            <a:spLocks noGrp="1"/>
          </p:cNvSpPr>
          <p:nvPr>
            <p:ph type="sldNum" sz="quarter" idx="10"/>
          </p:nvPr>
        </p:nvSpPr>
        <p:spPr/>
        <p:txBody>
          <a:bodyPr/>
          <a:lstStyle/>
          <a:p>
            <a:pPr>
              <a:defRPr/>
            </a:pPr>
            <a:fld id="{CA86D19C-58E4-0C4B-866F-351E2232D695}" type="slidenum">
              <a:rPr lang="en-US" smtClean="0"/>
              <a:pPr>
                <a:defRPr/>
              </a:pPr>
              <a:t>7</a:t>
            </a:fld>
            <a:endParaRPr lang="en-US" dirty="0"/>
          </a:p>
        </p:txBody>
      </p:sp>
    </p:spTree>
    <p:extLst>
      <p:ext uri="{BB962C8B-B14F-4D97-AF65-F5344CB8AC3E}">
        <p14:creationId xmlns:p14="http://schemas.microsoft.com/office/powerpoint/2010/main" val="1322405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DBEFD-1692-BD47-829C-69BAC6894692}"/>
              </a:ext>
            </a:extLst>
          </p:cNvPr>
          <p:cNvSpPr>
            <a:spLocks noGrp="1"/>
          </p:cNvSpPr>
          <p:nvPr>
            <p:ph type="title"/>
          </p:nvPr>
        </p:nvSpPr>
        <p:spPr/>
        <p:txBody>
          <a:bodyPr/>
          <a:lstStyle/>
          <a:p>
            <a:r>
              <a:rPr lang="en-US" dirty="0"/>
              <a:t>Student Senate of the California Community Colleges’ reports</a:t>
            </a:r>
          </a:p>
        </p:txBody>
      </p:sp>
      <p:sp>
        <p:nvSpPr>
          <p:cNvPr id="3" name="Content Placeholder 2">
            <a:extLst>
              <a:ext uri="{FF2B5EF4-FFF2-40B4-BE49-F238E27FC236}">
                <a16:creationId xmlns:a16="http://schemas.microsoft.com/office/drawing/2014/main" id="{0873A3CD-247A-FB4A-BCEA-F2A3778E1B70}"/>
              </a:ext>
            </a:extLst>
          </p:cNvPr>
          <p:cNvSpPr>
            <a:spLocks noGrp="1"/>
          </p:cNvSpPr>
          <p:nvPr>
            <p:ph sz="half" idx="1"/>
          </p:nvPr>
        </p:nvSpPr>
        <p:spPr/>
        <p:txBody>
          <a:bodyPr/>
          <a:lstStyle/>
          <a:p>
            <a:pPr lvl="0">
              <a:spcBef>
                <a:spcPts val="0"/>
              </a:spcBef>
              <a:spcAft>
                <a:spcPts val="0"/>
              </a:spcAft>
              <a:buClr>
                <a:srgbClr val="3F3F3F"/>
              </a:buClr>
              <a:buSzPts val="2400"/>
            </a:pPr>
            <a:r>
              <a:rPr lang="en-US" dirty="0"/>
              <a:t>SSCCC Anti-Racism Plan of Action: </a:t>
            </a:r>
            <a:r>
              <a:rPr lang="en-US" u="sng" dirty="0">
                <a:solidFill>
                  <a:srgbClr val="3498DB"/>
                </a:solidFill>
                <a:highlight>
                  <a:srgbClr val="FFFFFF"/>
                </a:highlight>
                <a:ea typeface="Times New Roman"/>
                <a:cs typeface="Times New Roman"/>
                <a:sym typeface="Times New Roman"/>
                <a:hlinkClick r:id="rId3">
                  <a:extLst>
                    <a:ext uri="{A12FA001-AC4F-418D-AE19-62706E023703}">
                      <ahyp:hlinkClr xmlns:ahyp="http://schemas.microsoft.com/office/drawing/2018/hyperlinkcolor" val="tx"/>
                    </a:ext>
                  </a:extLst>
                </a:hlinkClick>
              </a:rPr>
              <a:t>Link to full report</a:t>
            </a:r>
            <a:r>
              <a:rPr lang="en-US" dirty="0">
                <a:solidFill>
                  <a:srgbClr val="3498DB"/>
                </a:solidFill>
                <a:highlight>
                  <a:srgbClr val="FFFFFF"/>
                </a:highlight>
                <a:ea typeface="Times New Roman"/>
                <a:cs typeface="Times New Roman"/>
                <a:sym typeface="Times New Roman"/>
              </a:rPr>
              <a:t>.</a:t>
            </a:r>
            <a:r>
              <a:rPr lang="en-US" dirty="0">
                <a:solidFill>
                  <a:srgbClr val="6F6F6F"/>
                </a:solidFill>
                <a:highlight>
                  <a:srgbClr val="FFFFFF"/>
                </a:highlight>
                <a:ea typeface="Times New Roman"/>
                <a:cs typeface="Times New Roman"/>
                <a:sym typeface="Times New Roman"/>
              </a:rPr>
              <a:t> </a:t>
            </a:r>
            <a:endParaRPr lang="en-US" dirty="0"/>
          </a:p>
          <a:p>
            <a:pPr marL="0" lvl="0" indent="0">
              <a:spcBef>
                <a:spcPts val="0"/>
              </a:spcBef>
              <a:spcAft>
                <a:spcPts val="0"/>
              </a:spcAft>
              <a:buClr>
                <a:srgbClr val="3F3F3F"/>
              </a:buClr>
              <a:buSzPts val="2400"/>
              <a:buNone/>
            </a:pPr>
            <a:endParaRPr lang="en-US" dirty="0"/>
          </a:p>
          <a:p>
            <a:pPr lvl="0">
              <a:spcBef>
                <a:spcPts val="0"/>
              </a:spcBef>
              <a:spcAft>
                <a:spcPts val="0"/>
              </a:spcAft>
              <a:buClr>
                <a:srgbClr val="3F3F3F"/>
              </a:buClr>
              <a:buSzPts val="2400"/>
            </a:pPr>
            <a:r>
              <a:rPr lang="en-US" dirty="0"/>
              <a:t>SSCCC Town Halls: [placeholder: SSCCC summaries of what was stated/discussed at these town halls?]</a:t>
            </a:r>
          </a:p>
          <a:p>
            <a:pPr lvl="1">
              <a:spcBef>
                <a:spcPts val="0"/>
              </a:spcBef>
              <a:spcAft>
                <a:spcPts val="0"/>
              </a:spcAft>
              <a:buSzPts val="1800"/>
            </a:pPr>
            <a:r>
              <a:rPr lang="en-US" sz="2400" u="sng" dirty="0">
                <a:solidFill>
                  <a:srgbClr val="3498DB"/>
                </a:solidFill>
                <a:highlight>
                  <a:srgbClr val="FFFFFF"/>
                </a:highlight>
                <a:ea typeface="Times New Roman"/>
                <a:cs typeface="Times New Roman"/>
                <a:sym typeface="Times New Roman"/>
                <a:hlinkClick r:id="rId4">
                  <a:extLst>
                    <a:ext uri="{A12FA001-AC4F-418D-AE19-62706E023703}">
                      <ahyp:hlinkClr xmlns:ahyp="http://schemas.microsoft.com/office/drawing/2018/hyperlinkcolor" val="tx"/>
                    </a:ext>
                  </a:extLst>
                </a:hlinkClick>
              </a:rPr>
              <a:t>August 4, 2020 Town Hall</a:t>
            </a:r>
            <a:endParaRPr lang="en-US" sz="2400" dirty="0"/>
          </a:p>
          <a:p>
            <a:pPr lvl="1">
              <a:spcBef>
                <a:spcPts val="0"/>
              </a:spcBef>
              <a:spcAft>
                <a:spcPts val="0"/>
              </a:spcAft>
              <a:buSzPts val="1800"/>
            </a:pPr>
            <a:r>
              <a:rPr lang="en-US" sz="2400" u="sng" dirty="0">
                <a:solidFill>
                  <a:srgbClr val="3498DB"/>
                </a:solidFill>
                <a:highlight>
                  <a:srgbClr val="FFFFFF"/>
                </a:highlight>
                <a:ea typeface="Times New Roman"/>
                <a:cs typeface="Times New Roman"/>
                <a:sym typeface="Times New Roman"/>
                <a:hlinkClick r:id="rId5">
                  <a:extLst>
                    <a:ext uri="{A12FA001-AC4F-418D-AE19-62706E023703}">
                      <ahyp:hlinkClr xmlns:ahyp="http://schemas.microsoft.com/office/drawing/2018/hyperlinkcolor" val="tx"/>
                    </a:ext>
                  </a:extLst>
                </a:hlinkClick>
              </a:rPr>
              <a:t>August 21, 2020 Town Hall.</a:t>
            </a:r>
            <a:endParaRPr lang="en-US" sz="2400" dirty="0"/>
          </a:p>
          <a:p>
            <a:pPr marL="0" lvl="0" indent="0">
              <a:spcBef>
                <a:spcPts val="0"/>
              </a:spcBef>
              <a:spcAft>
                <a:spcPts val="0"/>
              </a:spcAft>
              <a:buNone/>
            </a:pPr>
            <a:endParaRPr lang="en-US" dirty="0"/>
          </a:p>
          <a:p>
            <a:pPr marL="457200" lvl="0" indent="-342900">
              <a:spcBef>
                <a:spcPts val="0"/>
              </a:spcBef>
              <a:spcAft>
                <a:spcPts val="0"/>
              </a:spcAft>
              <a:buSzPts val="1800"/>
            </a:pPr>
            <a:r>
              <a:rPr lang="en-US" i="1" dirty="0"/>
              <a:t>Why do we teach?</a:t>
            </a:r>
          </a:p>
          <a:p>
            <a:pPr marL="457200" lvl="0" indent="-342900">
              <a:spcBef>
                <a:spcPts val="0"/>
              </a:spcBef>
              <a:spcAft>
                <a:spcPts val="0"/>
              </a:spcAft>
              <a:buSzPts val="1800"/>
            </a:pPr>
            <a:r>
              <a:rPr lang="en-US" i="1" dirty="0"/>
              <a:t>Why are making these changes important?</a:t>
            </a:r>
          </a:p>
          <a:p>
            <a:pPr marL="457200" lvl="0" indent="-342900">
              <a:spcBef>
                <a:spcPts val="0"/>
              </a:spcBef>
              <a:spcAft>
                <a:spcPts val="0"/>
              </a:spcAft>
              <a:buSzPts val="1800"/>
            </a:pPr>
            <a:r>
              <a:rPr lang="en-US" i="1" dirty="0"/>
              <a:t>What experience do we want students to be getting out of our classrooms?</a:t>
            </a:r>
          </a:p>
          <a:p>
            <a:endParaRPr lang="en-US" dirty="0"/>
          </a:p>
        </p:txBody>
      </p:sp>
      <p:sp>
        <p:nvSpPr>
          <p:cNvPr id="4" name="Slide Number Placeholder 3">
            <a:extLst>
              <a:ext uri="{FF2B5EF4-FFF2-40B4-BE49-F238E27FC236}">
                <a16:creationId xmlns:a16="http://schemas.microsoft.com/office/drawing/2014/main" id="{75D9017A-89B5-D642-ACF2-9004234E1895}"/>
              </a:ext>
            </a:extLst>
          </p:cNvPr>
          <p:cNvSpPr>
            <a:spLocks noGrp="1"/>
          </p:cNvSpPr>
          <p:nvPr>
            <p:ph type="sldNum" sz="quarter" idx="10"/>
          </p:nvPr>
        </p:nvSpPr>
        <p:spPr/>
        <p:txBody>
          <a:bodyPr/>
          <a:lstStyle/>
          <a:p>
            <a:pPr>
              <a:defRPr/>
            </a:pPr>
            <a:fld id="{CA86D19C-58E4-0C4B-866F-351E2232D695}" type="slidenum">
              <a:rPr lang="en-US" smtClean="0"/>
              <a:pPr>
                <a:defRPr/>
              </a:pPr>
              <a:t>8</a:t>
            </a:fld>
            <a:endParaRPr lang="en-US" dirty="0"/>
          </a:p>
        </p:txBody>
      </p:sp>
    </p:spTree>
    <p:extLst>
      <p:ext uri="{BB962C8B-B14F-4D97-AF65-F5344CB8AC3E}">
        <p14:creationId xmlns:p14="http://schemas.microsoft.com/office/powerpoint/2010/main" val="2972946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6B5D1-7901-924D-889B-174317886948}"/>
              </a:ext>
            </a:extLst>
          </p:cNvPr>
          <p:cNvSpPr>
            <a:spLocks noGrp="1"/>
          </p:cNvSpPr>
          <p:nvPr>
            <p:ph type="title"/>
          </p:nvPr>
        </p:nvSpPr>
        <p:spPr/>
        <p:txBody>
          <a:bodyPr/>
          <a:lstStyle/>
          <a:p>
            <a:r>
              <a:rPr lang="en-US" dirty="0"/>
              <a:t>Possible Risks for Part-time Faculty in this work: </a:t>
            </a:r>
          </a:p>
        </p:txBody>
      </p:sp>
      <p:sp>
        <p:nvSpPr>
          <p:cNvPr id="3" name="Content Placeholder 2">
            <a:extLst>
              <a:ext uri="{FF2B5EF4-FFF2-40B4-BE49-F238E27FC236}">
                <a16:creationId xmlns:a16="http://schemas.microsoft.com/office/drawing/2014/main" id="{472AB77C-18D9-5341-9D6D-031E7C2D78CA}"/>
              </a:ext>
            </a:extLst>
          </p:cNvPr>
          <p:cNvSpPr>
            <a:spLocks noGrp="1"/>
          </p:cNvSpPr>
          <p:nvPr>
            <p:ph sz="half" idx="1"/>
          </p:nvPr>
        </p:nvSpPr>
        <p:spPr/>
        <p:txBody>
          <a:bodyPr/>
          <a:lstStyle/>
          <a:p>
            <a:r>
              <a:rPr lang="en-US" dirty="0"/>
              <a:t>Push back from Administration</a:t>
            </a:r>
          </a:p>
          <a:p>
            <a:r>
              <a:rPr lang="en-US" dirty="0"/>
              <a:t>Requires teachers to share their own lived experience, position, privilege, or lack of privilege</a:t>
            </a:r>
          </a:p>
          <a:p>
            <a:r>
              <a:rPr lang="en-US" dirty="0"/>
              <a:t>Part-timers are already in precarious position with regard to hiring practices. Some students may complain that this type of engagement is uncomfortable or not what they signed up for. </a:t>
            </a:r>
          </a:p>
          <a:p>
            <a:r>
              <a:rPr lang="en-US" dirty="0"/>
              <a:t>Faculty may not feel equipped to tackle the emotional triggers related to this type of approach. </a:t>
            </a:r>
          </a:p>
          <a:p>
            <a:r>
              <a:rPr lang="en-US" dirty="0"/>
              <a:t>Redefines teachers. No longer seen as all-knowing. </a:t>
            </a:r>
          </a:p>
          <a:p>
            <a:endParaRPr lang="en-US" dirty="0"/>
          </a:p>
        </p:txBody>
      </p:sp>
      <p:sp>
        <p:nvSpPr>
          <p:cNvPr id="4" name="Slide Number Placeholder 3">
            <a:extLst>
              <a:ext uri="{FF2B5EF4-FFF2-40B4-BE49-F238E27FC236}">
                <a16:creationId xmlns:a16="http://schemas.microsoft.com/office/drawing/2014/main" id="{6AB751D9-D296-8A42-B572-02789E2226F4}"/>
              </a:ext>
            </a:extLst>
          </p:cNvPr>
          <p:cNvSpPr>
            <a:spLocks noGrp="1"/>
          </p:cNvSpPr>
          <p:nvPr>
            <p:ph type="sldNum" sz="quarter" idx="10"/>
          </p:nvPr>
        </p:nvSpPr>
        <p:spPr/>
        <p:txBody>
          <a:bodyPr/>
          <a:lstStyle/>
          <a:p>
            <a:pPr>
              <a:defRPr/>
            </a:pPr>
            <a:fld id="{CA86D19C-58E4-0C4B-866F-351E2232D695}" type="slidenum">
              <a:rPr lang="en-US" smtClean="0"/>
              <a:pPr>
                <a:defRPr/>
              </a:pPr>
              <a:t>9</a:t>
            </a:fld>
            <a:endParaRPr lang="en-US" dirty="0"/>
          </a:p>
        </p:txBody>
      </p:sp>
    </p:spTree>
    <p:extLst>
      <p:ext uri="{BB962C8B-B14F-4D97-AF65-F5344CB8AC3E}">
        <p14:creationId xmlns:p14="http://schemas.microsoft.com/office/powerpoint/2010/main" val="313845566"/>
      </p:ext>
    </p:extLst>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1685</TotalTime>
  <Words>1185</Words>
  <Application>Microsoft Macintosh PowerPoint</Application>
  <PresentationFormat>Widescreen</PresentationFormat>
  <Paragraphs>130</Paragraphs>
  <Slides>12</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Garamond</vt:lpstr>
      <vt:lpstr>Palatino</vt:lpstr>
      <vt:lpstr>ASCCC Curriculum Inst. 2020 Theme</vt:lpstr>
      <vt:lpstr>What’s Cultural Relevance In A Classroom? Friday, February 19, 12:30 – 1:30 PM</vt:lpstr>
      <vt:lpstr>What’s Cultural Relevance In A Classroom? Friday, February 19, 12:30 – 1:30 PM  Driving Change: Building Unity, Culture and Equity-Mindedness</vt:lpstr>
      <vt:lpstr>Curricular Learning</vt:lpstr>
      <vt:lpstr>Within options for how to consider curricular learning is a concept known as CULTURALLY REVELEVANT PEDAGOGY, CRP :</vt:lpstr>
      <vt:lpstr>IDEAs  Related to Cultural Relevance </vt:lpstr>
      <vt:lpstr>Jamboard Participatory Activity</vt:lpstr>
      <vt:lpstr>What do you think students want to be learning? </vt:lpstr>
      <vt:lpstr>Student Senate of the California Community Colleges’ reports</vt:lpstr>
      <vt:lpstr>Possible Risks for Part-time Faculty in this work: </vt:lpstr>
      <vt:lpstr>Comments, Q&amp;A,  Sharing Successes and Challenges</vt:lpstr>
      <vt:lpstr>RESOURCES</vt:lpstr>
      <vt:lpstr>What’s Cultural Relevance In A Classroom? Friday, February 19, 12:30 – 1:30 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Local Academic Senate and the Union or Collective Bargaining Agent  </dc:title>
  <dc:creator>Virginia May</dc:creator>
  <cp:lastModifiedBy>Karen Chow</cp:lastModifiedBy>
  <cp:revision>28</cp:revision>
  <cp:lastPrinted>2020-11-24T19:27:34Z</cp:lastPrinted>
  <dcterms:created xsi:type="dcterms:W3CDTF">2021-01-20T18:25:08Z</dcterms:created>
  <dcterms:modified xsi:type="dcterms:W3CDTF">2021-02-05T00:33:53Z</dcterms:modified>
</cp:coreProperties>
</file>