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97" r:id="rId4"/>
    <p:sldId id="286" r:id="rId5"/>
    <p:sldId id="292" r:id="rId6"/>
    <p:sldId id="298" r:id="rId7"/>
    <p:sldId id="299" r:id="rId8"/>
    <p:sldId id="300" r:id="rId9"/>
    <p:sldId id="301" r:id="rId10"/>
    <p:sldId id="304" r:id="rId11"/>
    <p:sldId id="294" r:id="rId12"/>
    <p:sldId id="295" r:id="rId13"/>
    <p:sldId id="493" r:id="rId14"/>
    <p:sldId id="261" r:id="rId15"/>
    <p:sldId id="494" r:id="rId16"/>
    <p:sldId id="296" r:id="rId17"/>
    <p:sldId id="278" r:id="rId18"/>
    <p:sldId id="27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86392" autoAdjust="0"/>
  </p:normalViewPr>
  <p:slideViewPr>
    <p:cSldViewPr snapToGrid="0" snapToObjects="1">
      <p:cViewPr varScale="1">
        <p:scale>
          <a:sx n="70" d="100"/>
          <a:sy n="70" d="100"/>
        </p:scale>
        <p:origin x="11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2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8290C-4E49-466C-9E8A-828852A7202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6F325A3-FEC4-490E-BB2F-E57BB70CD2C5}">
      <dgm:prSet phldrT="[Text]" custT="1"/>
      <dgm:spPr/>
      <dgm:t>
        <a:bodyPr/>
        <a:lstStyle/>
        <a:p>
          <a:r>
            <a:rPr lang="en-US" sz="2800" dirty="0"/>
            <a:t>Noncredit Courses </a:t>
          </a:r>
        </a:p>
      </dgm:t>
    </dgm:pt>
    <dgm:pt modelId="{92E878B9-A240-4571-98DF-EC554BBD5BDF}" type="parTrans" cxnId="{6A84492E-A0F7-4FF3-9132-42C4A7166D56}">
      <dgm:prSet/>
      <dgm:spPr/>
      <dgm:t>
        <a:bodyPr/>
        <a:lstStyle/>
        <a:p>
          <a:endParaRPr lang="en-US"/>
        </a:p>
      </dgm:t>
    </dgm:pt>
    <dgm:pt modelId="{D7700DCF-BF5A-4EDA-8819-810FDCFE08C4}" type="sibTrans" cxnId="{6A84492E-A0F7-4FF3-9132-42C4A7166D56}">
      <dgm:prSet/>
      <dgm:spPr/>
      <dgm:t>
        <a:bodyPr/>
        <a:lstStyle/>
        <a:p>
          <a:endParaRPr lang="en-US"/>
        </a:p>
      </dgm:t>
    </dgm:pt>
    <dgm:pt modelId="{A8999B5D-03BA-4823-8D80-2E64CC2D94B0}">
      <dgm:prSet phldrT="[Text]" custT="1"/>
      <dgm:spPr/>
      <dgm:t>
        <a:bodyPr/>
        <a:lstStyle/>
        <a:p>
          <a:r>
            <a:rPr lang="en-US" sz="1800" dirty="0"/>
            <a:t>Mirrored objectives/SLOs as credit course</a:t>
          </a:r>
        </a:p>
      </dgm:t>
    </dgm:pt>
    <dgm:pt modelId="{5C96BB29-7DE8-4ED7-8663-9B1D9693CE2D}" type="parTrans" cxnId="{EAFEA7BE-F252-44CD-A028-F3D2022DDAF4}">
      <dgm:prSet/>
      <dgm:spPr/>
      <dgm:t>
        <a:bodyPr/>
        <a:lstStyle/>
        <a:p>
          <a:endParaRPr lang="en-US"/>
        </a:p>
      </dgm:t>
    </dgm:pt>
    <dgm:pt modelId="{7738FE93-7462-489A-A309-83818A717595}" type="sibTrans" cxnId="{EAFEA7BE-F252-44CD-A028-F3D2022DDAF4}">
      <dgm:prSet/>
      <dgm:spPr/>
      <dgm:t>
        <a:bodyPr/>
        <a:lstStyle/>
        <a:p>
          <a:endParaRPr lang="en-US"/>
        </a:p>
      </dgm:t>
    </dgm:pt>
    <dgm:pt modelId="{B867970C-1242-4DC2-9128-D4860167959E}">
      <dgm:prSet phldrT="[Text]" custT="1"/>
      <dgm:spPr/>
      <dgm:t>
        <a:bodyPr/>
        <a:lstStyle/>
        <a:p>
          <a:r>
            <a:rPr lang="en-US" sz="2800" dirty="0"/>
            <a:t>Noncredit Students </a:t>
          </a:r>
        </a:p>
      </dgm:t>
    </dgm:pt>
    <dgm:pt modelId="{4888361F-D8C3-4079-8BA5-C5CD46070271}" type="parTrans" cxnId="{11187FA5-27F6-4D99-B4EC-8ECFFAF607D2}">
      <dgm:prSet/>
      <dgm:spPr/>
      <dgm:t>
        <a:bodyPr/>
        <a:lstStyle/>
        <a:p>
          <a:endParaRPr lang="en-US"/>
        </a:p>
      </dgm:t>
    </dgm:pt>
    <dgm:pt modelId="{05955430-2EEC-45D8-BFBA-32075BEA4AA3}" type="sibTrans" cxnId="{11187FA5-27F6-4D99-B4EC-8ECFFAF607D2}">
      <dgm:prSet/>
      <dgm:spPr/>
      <dgm:t>
        <a:bodyPr/>
        <a:lstStyle/>
        <a:p>
          <a:endParaRPr lang="en-US"/>
        </a:p>
      </dgm:t>
    </dgm:pt>
    <dgm:pt modelId="{B9C418D3-4C0C-4EE5-AEE9-6608DCD58E1F}">
      <dgm:prSet phldrT="[Text]" custT="1"/>
      <dgm:spPr/>
      <dgm:t>
        <a:bodyPr/>
        <a:lstStyle/>
        <a:p>
          <a:r>
            <a:rPr lang="en-US" sz="1600" dirty="0"/>
            <a:t>Attend credit course in same class as credit students</a:t>
          </a:r>
        </a:p>
      </dgm:t>
    </dgm:pt>
    <dgm:pt modelId="{06851BAF-A1D3-4651-86C4-3EF3666E049B}" type="parTrans" cxnId="{45F727B5-F011-4D63-B712-8DEF328BB5D0}">
      <dgm:prSet/>
      <dgm:spPr/>
      <dgm:t>
        <a:bodyPr/>
        <a:lstStyle/>
        <a:p>
          <a:endParaRPr lang="en-US"/>
        </a:p>
      </dgm:t>
    </dgm:pt>
    <dgm:pt modelId="{5FEBD3B3-DB6F-4DD7-8A43-55A8D0465DF4}" type="sibTrans" cxnId="{45F727B5-F011-4D63-B712-8DEF328BB5D0}">
      <dgm:prSet/>
      <dgm:spPr/>
      <dgm:t>
        <a:bodyPr/>
        <a:lstStyle/>
        <a:p>
          <a:endParaRPr lang="en-US"/>
        </a:p>
      </dgm:t>
    </dgm:pt>
    <dgm:pt modelId="{74C54412-EB95-4762-91AD-B9348735E0CC}">
      <dgm:prSet phldrT="[Text]" custT="1"/>
      <dgm:spPr/>
      <dgm:t>
        <a:bodyPr/>
        <a:lstStyle/>
        <a:p>
          <a:r>
            <a:rPr lang="en-US" sz="2800" dirty="0"/>
            <a:t>Credit Faculty </a:t>
          </a:r>
        </a:p>
      </dgm:t>
    </dgm:pt>
    <dgm:pt modelId="{FB7139D2-A6A8-4188-8D7D-596C69D6FBB7}" type="parTrans" cxnId="{B0D1DEA5-C1CC-4E20-800D-7B6342ED76DC}">
      <dgm:prSet/>
      <dgm:spPr/>
      <dgm:t>
        <a:bodyPr/>
        <a:lstStyle/>
        <a:p>
          <a:endParaRPr lang="en-US"/>
        </a:p>
      </dgm:t>
    </dgm:pt>
    <dgm:pt modelId="{D6881434-DFAB-466C-9874-ECBC26EFB8E9}" type="sibTrans" cxnId="{B0D1DEA5-C1CC-4E20-800D-7B6342ED76DC}">
      <dgm:prSet/>
      <dgm:spPr/>
      <dgm:t>
        <a:bodyPr/>
        <a:lstStyle/>
        <a:p>
          <a:endParaRPr lang="en-US"/>
        </a:p>
      </dgm:t>
    </dgm:pt>
    <dgm:pt modelId="{C521A812-5947-4113-B8E7-0C2242F3083F}">
      <dgm:prSet phldrT="[Text]" custT="1"/>
      <dgm:spPr/>
      <dgm:t>
        <a:bodyPr/>
        <a:lstStyle/>
        <a:p>
          <a:r>
            <a:rPr lang="en-US" sz="1800" dirty="0"/>
            <a:t>Enter weekly NC attendance and noncredit grades</a:t>
          </a:r>
        </a:p>
      </dgm:t>
    </dgm:pt>
    <dgm:pt modelId="{13E7921B-1F6B-4ADB-B635-17D85BECBE75}" type="parTrans" cxnId="{C019490E-64AD-4AE6-B86D-BA97789380B2}">
      <dgm:prSet/>
      <dgm:spPr/>
      <dgm:t>
        <a:bodyPr/>
        <a:lstStyle/>
        <a:p>
          <a:endParaRPr lang="en-US"/>
        </a:p>
      </dgm:t>
    </dgm:pt>
    <dgm:pt modelId="{62EA670B-F7F8-4C87-A4CE-1F3B9CA4EC08}" type="sibTrans" cxnId="{C019490E-64AD-4AE6-B86D-BA97789380B2}">
      <dgm:prSet/>
      <dgm:spPr/>
      <dgm:t>
        <a:bodyPr/>
        <a:lstStyle/>
        <a:p>
          <a:endParaRPr lang="en-US"/>
        </a:p>
      </dgm:t>
    </dgm:pt>
    <dgm:pt modelId="{5765C44A-5B7D-4C9F-B123-7AA2EAC731C5}">
      <dgm:prSet phldrT="[Text]" custT="1"/>
      <dgm:spPr/>
      <dgm:t>
        <a:bodyPr/>
        <a:lstStyle/>
        <a:p>
          <a:r>
            <a:rPr lang="en-US" sz="1800" dirty="0"/>
            <a:t>CDCP or non-CDCP</a:t>
          </a:r>
        </a:p>
      </dgm:t>
    </dgm:pt>
    <dgm:pt modelId="{2EE4B0A9-19ED-400B-A3ED-9DF407416CF8}" type="parTrans" cxnId="{EFCC9DE4-AAD3-4BF3-889E-D9DAACDD0B7B}">
      <dgm:prSet/>
      <dgm:spPr/>
      <dgm:t>
        <a:bodyPr/>
        <a:lstStyle/>
        <a:p>
          <a:endParaRPr lang="en-US"/>
        </a:p>
      </dgm:t>
    </dgm:pt>
    <dgm:pt modelId="{DD3D6E3C-0651-4230-950F-EB5221E48E58}" type="sibTrans" cxnId="{EFCC9DE4-AAD3-4BF3-889E-D9DAACDD0B7B}">
      <dgm:prSet/>
      <dgm:spPr/>
      <dgm:t>
        <a:bodyPr/>
        <a:lstStyle/>
        <a:p>
          <a:endParaRPr lang="en-US"/>
        </a:p>
      </dgm:t>
    </dgm:pt>
    <dgm:pt modelId="{88E85020-C8EB-4B37-90EF-9C2551702F30}">
      <dgm:prSet phldrT="[Text]" custT="1"/>
      <dgm:spPr/>
      <dgm:t>
        <a:bodyPr/>
        <a:lstStyle/>
        <a:p>
          <a:r>
            <a:rPr lang="en-US" sz="1800" dirty="0"/>
            <a:t>Pathways to credit and work </a:t>
          </a:r>
        </a:p>
      </dgm:t>
    </dgm:pt>
    <dgm:pt modelId="{79A78709-2191-48EB-8CBB-E0AC2E3707B7}" type="parTrans" cxnId="{2555F3AA-390E-4C10-9C2D-ADCEE8B103B4}">
      <dgm:prSet/>
      <dgm:spPr/>
      <dgm:t>
        <a:bodyPr/>
        <a:lstStyle/>
        <a:p>
          <a:endParaRPr lang="en-US"/>
        </a:p>
      </dgm:t>
    </dgm:pt>
    <dgm:pt modelId="{873E07F2-F1F1-4EDA-BBDA-90FA650BDC33}" type="sibTrans" cxnId="{2555F3AA-390E-4C10-9C2D-ADCEE8B103B4}">
      <dgm:prSet/>
      <dgm:spPr/>
      <dgm:t>
        <a:bodyPr/>
        <a:lstStyle/>
        <a:p>
          <a:endParaRPr lang="en-US"/>
        </a:p>
      </dgm:t>
    </dgm:pt>
    <dgm:pt modelId="{04D102D4-8E47-4FEC-A045-B4EA3691D8C9}">
      <dgm:prSet phldrT="[Text]" custT="1"/>
      <dgm:spPr/>
      <dgm:t>
        <a:bodyPr/>
        <a:lstStyle/>
        <a:p>
          <a:r>
            <a:rPr lang="en-US" sz="1800" dirty="0"/>
            <a:t>Separate NC registration  </a:t>
          </a:r>
        </a:p>
      </dgm:t>
    </dgm:pt>
    <dgm:pt modelId="{236AB199-8E3E-4AE0-B371-6703B002CD42}" type="parTrans" cxnId="{E46BF876-2E1C-40EA-B3DA-56962BA4A044}">
      <dgm:prSet/>
      <dgm:spPr/>
      <dgm:t>
        <a:bodyPr/>
        <a:lstStyle/>
        <a:p>
          <a:endParaRPr lang="en-US"/>
        </a:p>
      </dgm:t>
    </dgm:pt>
    <dgm:pt modelId="{D0A76627-8D89-4670-AE3E-9B6D5651F05C}" type="sibTrans" cxnId="{E46BF876-2E1C-40EA-B3DA-56962BA4A044}">
      <dgm:prSet/>
      <dgm:spPr/>
      <dgm:t>
        <a:bodyPr/>
        <a:lstStyle/>
        <a:p>
          <a:endParaRPr lang="en-US"/>
        </a:p>
      </dgm:t>
    </dgm:pt>
    <dgm:pt modelId="{EAE76DDA-447C-4874-A05C-3534351A6FBD}">
      <dgm:prSet phldrT="[Text]" custT="1"/>
      <dgm:spPr/>
      <dgm:t>
        <a:bodyPr/>
        <a:lstStyle/>
        <a:p>
          <a:r>
            <a:rPr lang="en-US" sz="1600" dirty="0"/>
            <a:t>Same syllabus/course requirements as credit</a:t>
          </a:r>
        </a:p>
      </dgm:t>
    </dgm:pt>
    <dgm:pt modelId="{10A8ECF3-5858-49C9-9C9A-F2E8A381B976}" type="parTrans" cxnId="{07009B27-87CE-4B53-923B-4700ED0BB9FD}">
      <dgm:prSet/>
      <dgm:spPr/>
      <dgm:t>
        <a:bodyPr/>
        <a:lstStyle/>
        <a:p>
          <a:endParaRPr lang="en-US"/>
        </a:p>
      </dgm:t>
    </dgm:pt>
    <dgm:pt modelId="{CA61F565-2D89-4548-8747-ABC02381582C}" type="sibTrans" cxnId="{07009B27-87CE-4B53-923B-4700ED0BB9FD}">
      <dgm:prSet/>
      <dgm:spPr/>
      <dgm:t>
        <a:bodyPr/>
        <a:lstStyle/>
        <a:p>
          <a:endParaRPr lang="en-US"/>
        </a:p>
      </dgm:t>
    </dgm:pt>
    <dgm:pt modelId="{70D8D7D1-276B-4ABC-9C97-1F702ADDD559}">
      <dgm:prSet phldrT="[Text]" custT="1"/>
      <dgm:spPr/>
      <dgm:t>
        <a:bodyPr/>
        <a:lstStyle/>
        <a:p>
          <a:r>
            <a:rPr lang="en-US" sz="1600" dirty="0"/>
            <a:t>Can earn noncredit certificate</a:t>
          </a:r>
        </a:p>
      </dgm:t>
    </dgm:pt>
    <dgm:pt modelId="{F983B1A7-BA4C-4C25-9F8E-07839F0A1081}" type="parTrans" cxnId="{16E07D54-5ADF-4B36-BBD7-6250BCCAFB6A}">
      <dgm:prSet/>
      <dgm:spPr/>
      <dgm:t>
        <a:bodyPr/>
        <a:lstStyle/>
        <a:p>
          <a:endParaRPr lang="en-US"/>
        </a:p>
      </dgm:t>
    </dgm:pt>
    <dgm:pt modelId="{FAA00EDB-380E-409F-BA14-3347D4248F5C}" type="sibTrans" cxnId="{16E07D54-5ADF-4B36-BBD7-6250BCCAFB6A}">
      <dgm:prSet/>
      <dgm:spPr/>
      <dgm:t>
        <a:bodyPr/>
        <a:lstStyle/>
        <a:p>
          <a:endParaRPr lang="en-US"/>
        </a:p>
      </dgm:t>
    </dgm:pt>
    <dgm:pt modelId="{B9F58665-7E5A-4898-8EDB-4B1C310BD35C}">
      <dgm:prSet phldrT="[Text]" custT="1"/>
      <dgm:spPr/>
      <dgm:t>
        <a:bodyPr/>
        <a:lstStyle/>
        <a:p>
          <a:r>
            <a:rPr lang="en-US" sz="1600" dirty="0"/>
            <a:t>FREE!</a:t>
          </a:r>
        </a:p>
      </dgm:t>
    </dgm:pt>
    <dgm:pt modelId="{2A1D9D09-54A2-484D-BAC9-2215C66BAAE3}" type="parTrans" cxnId="{010404BF-770F-46B0-A6F9-D0BB7D189528}">
      <dgm:prSet/>
      <dgm:spPr/>
      <dgm:t>
        <a:bodyPr/>
        <a:lstStyle/>
        <a:p>
          <a:endParaRPr lang="en-US"/>
        </a:p>
      </dgm:t>
    </dgm:pt>
    <dgm:pt modelId="{648A674B-0F39-4B5F-8513-CBAE3A6A512A}" type="sibTrans" cxnId="{010404BF-770F-46B0-A6F9-D0BB7D189528}">
      <dgm:prSet/>
      <dgm:spPr/>
      <dgm:t>
        <a:bodyPr/>
        <a:lstStyle/>
        <a:p>
          <a:endParaRPr lang="en-US"/>
        </a:p>
      </dgm:t>
    </dgm:pt>
    <dgm:pt modelId="{71AF6D9F-41D3-4479-BBD5-26724BE5726D}">
      <dgm:prSet phldrT="[Text]" custT="1"/>
      <dgm:spPr/>
      <dgm:t>
        <a:bodyPr/>
        <a:lstStyle/>
        <a:p>
          <a:r>
            <a:rPr lang="en-US" sz="1800" dirty="0"/>
            <a:t>No additional pay for NC class </a:t>
          </a:r>
        </a:p>
      </dgm:t>
    </dgm:pt>
    <dgm:pt modelId="{69DB8554-861E-436A-BA2B-638B0C69FFA0}" type="parTrans" cxnId="{C3E8C4C6-355C-4184-812C-9AB3D750BF28}">
      <dgm:prSet/>
      <dgm:spPr/>
      <dgm:t>
        <a:bodyPr/>
        <a:lstStyle/>
        <a:p>
          <a:endParaRPr lang="en-US"/>
        </a:p>
      </dgm:t>
    </dgm:pt>
    <dgm:pt modelId="{9D22B491-1C54-40AC-9B06-753917D3B114}" type="sibTrans" cxnId="{C3E8C4C6-355C-4184-812C-9AB3D750BF28}">
      <dgm:prSet/>
      <dgm:spPr/>
      <dgm:t>
        <a:bodyPr/>
        <a:lstStyle/>
        <a:p>
          <a:endParaRPr lang="en-US"/>
        </a:p>
      </dgm:t>
    </dgm:pt>
    <dgm:pt modelId="{0E9FE5A7-507F-4BB1-9241-2C1FEC903089}">
      <dgm:prSet phldrT="[Text]" custT="1"/>
      <dgm:spPr/>
      <dgm:t>
        <a:bodyPr/>
        <a:lstStyle/>
        <a:p>
          <a:r>
            <a:rPr lang="en-US" sz="1800" dirty="0"/>
            <a:t>Responsible for 4-year review and SLO assessment</a:t>
          </a:r>
        </a:p>
      </dgm:t>
    </dgm:pt>
    <dgm:pt modelId="{3EACAEA1-559E-44C6-ADBC-9DB8550D8FBD}" type="parTrans" cxnId="{1BCB3C61-6C2F-4815-8D3C-09430F569839}">
      <dgm:prSet/>
      <dgm:spPr/>
      <dgm:t>
        <a:bodyPr/>
        <a:lstStyle/>
        <a:p>
          <a:endParaRPr lang="en-US"/>
        </a:p>
      </dgm:t>
    </dgm:pt>
    <dgm:pt modelId="{BC4A7D2A-C712-4CD4-864C-D0384BE5EAE4}" type="sibTrans" cxnId="{1BCB3C61-6C2F-4815-8D3C-09430F569839}">
      <dgm:prSet/>
      <dgm:spPr/>
      <dgm:t>
        <a:bodyPr/>
        <a:lstStyle/>
        <a:p>
          <a:endParaRPr lang="en-US"/>
        </a:p>
      </dgm:t>
    </dgm:pt>
    <dgm:pt modelId="{332B3A3D-4A32-494E-B14E-29B1478EB9BA}" type="pres">
      <dgm:prSet presAssocID="{AF38290C-4E49-466C-9E8A-828852A7202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71AF63-E335-4131-A278-B7069772564C}" type="pres">
      <dgm:prSet presAssocID="{E6F325A3-FEC4-490E-BB2F-E57BB70CD2C5}" presName="compNode" presStyleCnt="0"/>
      <dgm:spPr/>
    </dgm:pt>
    <dgm:pt modelId="{9BB5AB1E-8337-45E5-BF88-C52BED111FAA}" type="pres">
      <dgm:prSet presAssocID="{E6F325A3-FEC4-490E-BB2F-E57BB70CD2C5}" presName="aNode" presStyleLbl="bgShp" presStyleIdx="0" presStyleCnt="3" custScaleX="108587"/>
      <dgm:spPr/>
      <dgm:t>
        <a:bodyPr/>
        <a:lstStyle/>
        <a:p>
          <a:endParaRPr lang="en-US"/>
        </a:p>
      </dgm:t>
    </dgm:pt>
    <dgm:pt modelId="{5C363F70-3687-4CDD-8ABE-940B3D1E037D}" type="pres">
      <dgm:prSet presAssocID="{E6F325A3-FEC4-490E-BB2F-E57BB70CD2C5}" presName="textNode" presStyleLbl="bgShp" presStyleIdx="0" presStyleCnt="3"/>
      <dgm:spPr/>
      <dgm:t>
        <a:bodyPr/>
        <a:lstStyle/>
        <a:p>
          <a:endParaRPr lang="en-US"/>
        </a:p>
      </dgm:t>
    </dgm:pt>
    <dgm:pt modelId="{0CA8AAA5-38D3-411B-8442-C500FF116451}" type="pres">
      <dgm:prSet presAssocID="{E6F325A3-FEC4-490E-BB2F-E57BB70CD2C5}" presName="compChildNode" presStyleCnt="0"/>
      <dgm:spPr/>
    </dgm:pt>
    <dgm:pt modelId="{18841A99-7579-499F-A8F4-53BA5AC304DC}" type="pres">
      <dgm:prSet presAssocID="{E6F325A3-FEC4-490E-BB2F-E57BB70CD2C5}" presName="theInnerList" presStyleCnt="0"/>
      <dgm:spPr/>
    </dgm:pt>
    <dgm:pt modelId="{3E18A5C6-693D-4EA3-8CA9-EAEBA75A0551}" type="pres">
      <dgm:prSet presAssocID="{A8999B5D-03BA-4823-8D80-2E64CC2D94B0}" presName="childNode" presStyleLbl="node1" presStyleIdx="0" presStyleCnt="11" custScaleX="111295" custScaleY="290841" custLinFactY="-49184" custLinFactNeighborX="4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9D309-956D-41E2-88EC-9EB102FC777D}" type="pres">
      <dgm:prSet presAssocID="{A8999B5D-03BA-4823-8D80-2E64CC2D94B0}" presName="aSpace2" presStyleCnt="0"/>
      <dgm:spPr/>
    </dgm:pt>
    <dgm:pt modelId="{4BB5C4A2-A25D-49EE-83B5-D157B641B9DC}" type="pres">
      <dgm:prSet presAssocID="{5765C44A-5B7D-4C9F-B123-7AA2EAC731C5}" presName="childNode" presStyleLbl="node1" presStyleIdx="1" presStyleCnt="11" custScaleX="112116" custScaleY="157696" custLinFactY="-45928" custLinFactNeighborX="-4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EE8E9-449C-4347-8340-420ED445F597}" type="pres">
      <dgm:prSet presAssocID="{5765C44A-5B7D-4C9F-B123-7AA2EAC731C5}" presName="aSpace2" presStyleCnt="0"/>
      <dgm:spPr/>
    </dgm:pt>
    <dgm:pt modelId="{ADDE16BA-8099-4259-96FB-4AE50549CBF6}" type="pres">
      <dgm:prSet presAssocID="{88E85020-C8EB-4B37-90EF-9C2551702F30}" presName="childNode" presStyleLbl="node1" presStyleIdx="2" presStyleCnt="11" custScaleX="110160" custScaleY="189619" custLinFactY="-43953" custLinFactNeighborX="-4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948F0-1867-4214-B576-46407E832EA1}" type="pres">
      <dgm:prSet presAssocID="{88E85020-C8EB-4B37-90EF-9C2551702F30}" presName="aSpace2" presStyleCnt="0"/>
      <dgm:spPr/>
    </dgm:pt>
    <dgm:pt modelId="{D101A041-00BB-46BF-A7C8-D03782641464}" type="pres">
      <dgm:prSet presAssocID="{04D102D4-8E47-4FEC-A045-B4EA3691D8C9}" presName="childNode" presStyleLbl="node1" presStyleIdx="3" presStyleCnt="11" custScaleX="112293" custScaleY="160927" custLinFactY="-32079" custLinFactNeighborX="4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7216D-F7E3-450F-9E55-76E6F3B2F115}" type="pres">
      <dgm:prSet presAssocID="{E6F325A3-FEC4-490E-BB2F-E57BB70CD2C5}" presName="aSpace" presStyleCnt="0"/>
      <dgm:spPr/>
    </dgm:pt>
    <dgm:pt modelId="{4FD18E85-CAAB-469B-89B9-2A1F70C98174}" type="pres">
      <dgm:prSet presAssocID="{B867970C-1242-4DC2-9128-D4860167959E}" presName="compNode" presStyleCnt="0"/>
      <dgm:spPr/>
    </dgm:pt>
    <dgm:pt modelId="{E2674E95-3788-47BB-8E30-DA91D6029D0A}" type="pres">
      <dgm:prSet presAssocID="{B867970C-1242-4DC2-9128-D4860167959E}" presName="aNode" presStyleLbl="bgShp" presStyleIdx="1" presStyleCnt="3" custScaleX="111613"/>
      <dgm:spPr/>
      <dgm:t>
        <a:bodyPr/>
        <a:lstStyle/>
        <a:p>
          <a:endParaRPr lang="en-US"/>
        </a:p>
      </dgm:t>
    </dgm:pt>
    <dgm:pt modelId="{45178C9B-9E91-4490-9B7C-F483363B29BE}" type="pres">
      <dgm:prSet presAssocID="{B867970C-1242-4DC2-9128-D4860167959E}" presName="textNode" presStyleLbl="bgShp" presStyleIdx="1" presStyleCnt="3"/>
      <dgm:spPr/>
      <dgm:t>
        <a:bodyPr/>
        <a:lstStyle/>
        <a:p>
          <a:endParaRPr lang="en-US"/>
        </a:p>
      </dgm:t>
    </dgm:pt>
    <dgm:pt modelId="{9D8E0E07-6713-4B43-9682-FB18A1108012}" type="pres">
      <dgm:prSet presAssocID="{B867970C-1242-4DC2-9128-D4860167959E}" presName="compChildNode" presStyleCnt="0"/>
      <dgm:spPr/>
    </dgm:pt>
    <dgm:pt modelId="{F463DD0B-6487-4C2C-9273-5D1109E01E82}" type="pres">
      <dgm:prSet presAssocID="{B867970C-1242-4DC2-9128-D4860167959E}" presName="theInnerList" presStyleCnt="0"/>
      <dgm:spPr/>
    </dgm:pt>
    <dgm:pt modelId="{2A06B8A2-F064-4A6E-A3F9-83248C385199}" type="pres">
      <dgm:prSet presAssocID="{B9C418D3-4C0C-4EE5-AEE9-6608DCD58E1F}" presName="childNode" presStyleLbl="node1" presStyleIdx="4" presStyleCnt="11" custScaleX="113965" custScaleY="149421" custLinFactY="-29618" custLinFactNeighborX="-130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7BFAA-2CC0-4CEB-836F-E840C4DC8EBA}" type="pres">
      <dgm:prSet presAssocID="{B9C418D3-4C0C-4EE5-AEE9-6608DCD58E1F}" presName="aSpace2" presStyleCnt="0"/>
      <dgm:spPr/>
    </dgm:pt>
    <dgm:pt modelId="{FB95FAF0-772B-43D8-A20D-E0025934C117}" type="pres">
      <dgm:prSet presAssocID="{EAE76DDA-447C-4874-A05C-3534351A6FBD}" presName="childNode" presStyleLbl="node1" presStyleIdx="5" presStyleCnt="11" custScaleX="115913" custScaleY="174745" custLinFactY="-10149" custLinFactNeighborX="-88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02115-6E55-4667-929C-A22B25D58CC2}" type="pres">
      <dgm:prSet presAssocID="{EAE76DDA-447C-4874-A05C-3534351A6FBD}" presName="aSpace2" presStyleCnt="0"/>
      <dgm:spPr/>
    </dgm:pt>
    <dgm:pt modelId="{31ABF945-5444-425E-AC1C-F8CFA9D6934C}" type="pres">
      <dgm:prSet presAssocID="{70D8D7D1-276B-4ABC-9C97-1F702ADDD559}" presName="childNode" presStyleLbl="node1" presStyleIdx="6" presStyleCnt="11" custScaleX="115865" custScaleY="139923" custLinFactNeighborX="-409" custLinFactNeighborY="-87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E3DBB-36FE-4427-BE20-4B02120B0EB8}" type="pres">
      <dgm:prSet presAssocID="{70D8D7D1-276B-4ABC-9C97-1F702ADDD559}" presName="aSpace2" presStyleCnt="0"/>
      <dgm:spPr/>
    </dgm:pt>
    <dgm:pt modelId="{7E784267-EAA7-4870-97C5-57BC4C2AB6FE}" type="pres">
      <dgm:prSet presAssocID="{B9F58665-7E5A-4898-8EDB-4B1C310BD35C}" presName="childNode" presStyleLbl="node1" presStyleIdx="7" presStyleCnt="11" custScaleX="113996" custLinFactNeighborX="-882" custLinFactNeighborY="7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B6CA7-1005-4F79-9C07-0E61457FACFE}" type="pres">
      <dgm:prSet presAssocID="{B867970C-1242-4DC2-9128-D4860167959E}" presName="aSpace" presStyleCnt="0"/>
      <dgm:spPr/>
    </dgm:pt>
    <dgm:pt modelId="{3099C461-31D3-4AC1-BE17-957476A5ED60}" type="pres">
      <dgm:prSet presAssocID="{74C54412-EB95-4762-91AD-B9348735E0CC}" presName="compNode" presStyleCnt="0"/>
      <dgm:spPr/>
    </dgm:pt>
    <dgm:pt modelId="{FBBD9DA6-734A-4DE6-9E5B-BD243E08D664}" type="pres">
      <dgm:prSet presAssocID="{74C54412-EB95-4762-91AD-B9348735E0CC}" presName="aNode" presStyleLbl="bgShp" presStyleIdx="2" presStyleCnt="3" custScaleX="107806"/>
      <dgm:spPr/>
      <dgm:t>
        <a:bodyPr/>
        <a:lstStyle/>
        <a:p>
          <a:endParaRPr lang="en-US"/>
        </a:p>
      </dgm:t>
    </dgm:pt>
    <dgm:pt modelId="{E8CC5C11-AC80-46C6-9515-E737269A006F}" type="pres">
      <dgm:prSet presAssocID="{74C54412-EB95-4762-91AD-B9348735E0CC}" presName="textNode" presStyleLbl="bgShp" presStyleIdx="2" presStyleCnt="3"/>
      <dgm:spPr/>
      <dgm:t>
        <a:bodyPr/>
        <a:lstStyle/>
        <a:p>
          <a:endParaRPr lang="en-US"/>
        </a:p>
      </dgm:t>
    </dgm:pt>
    <dgm:pt modelId="{1BD2CCF5-E679-4C42-B8A0-A61A4AB1B043}" type="pres">
      <dgm:prSet presAssocID="{74C54412-EB95-4762-91AD-B9348735E0CC}" presName="compChildNode" presStyleCnt="0"/>
      <dgm:spPr/>
    </dgm:pt>
    <dgm:pt modelId="{974E7F4A-EB9C-44C2-8C46-BC421B135947}" type="pres">
      <dgm:prSet presAssocID="{74C54412-EB95-4762-91AD-B9348735E0CC}" presName="theInnerList" presStyleCnt="0"/>
      <dgm:spPr/>
    </dgm:pt>
    <dgm:pt modelId="{77BF945D-9A39-4A8D-A7AF-580665C0ADED}" type="pres">
      <dgm:prSet presAssocID="{C521A812-5947-4113-B8E7-0C2242F3083F}" presName="childNode" presStyleLbl="node1" presStyleIdx="8" presStyleCnt="11" custScaleX="117953" custScaleY="122621" custLinFactY="-17366" custLinFactNeighborX="-4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6CE75-C78E-4502-86DA-88DD29FBCF03}" type="pres">
      <dgm:prSet presAssocID="{C521A812-5947-4113-B8E7-0C2242F3083F}" presName="aSpace2" presStyleCnt="0"/>
      <dgm:spPr/>
    </dgm:pt>
    <dgm:pt modelId="{0D48DEBE-2B0B-4737-AAC4-908C21DDC8F6}" type="pres">
      <dgm:prSet presAssocID="{71AF6D9F-41D3-4479-BBD5-26724BE5726D}" presName="childNode" presStyleLbl="node1" presStyleIdx="9" presStyleCnt="11" custScaleX="116654" custLinFactY="-10820" custLinFactNeighborX="-135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5F000-E69B-4507-9304-B04F8891F199}" type="pres">
      <dgm:prSet presAssocID="{71AF6D9F-41D3-4479-BBD5-26724BE5726D}" presName="aSpace2" presStyleCnt="0"/>
      <dgm:spPr/>
    </dgm:pt>
    <dgm:pt modelId="{DC3301C6-90FB-4E1D-BBDD-D6A954FBD6B4}" type="pres">
      <dgm:prSet presAssocID="{0E9FE5A7-507F-4BB1-9241-2C1FEC903089}" presName="childNode" presStyleLbl="node1" presStyleIdx="10" presStyleCnt="11" custScaleX="117953" custScaleY="135781" custLinFactY="-1632" custLinFactNeighborX="-46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187FA5-27F6-4D99-B4EC-8ECFFAF607D2}" srcId="{AF38290C-4E49-466C-9E8A-828852A72027}" destId="{B867970C-1242-4DC2-9128-D4860167959E}" srcOrd="1" destOrd="0" parTransId="{4888361F-D8C3-4079-8BA5-C5CD46070271}" sibTransId="{05955430-2EEC-45D8-BFBA-32075BEA4AA3}"/>
    <dgm:cxn modelId="{07009B27-87CE-4B53-923B-4700ED0BB9FD}" srcId="{B867970C-1242-4DC2-9128-D4860167959E}" destId="{EAE76DDA-447C-4874-A05C-3534351A6FBD}" srcOrd="1" destOrd="0" parTransId="{10A8ECF3-5858-49C9-9C9A-F2E8A381B976}" sibTransId="{CA61F565-2D89-4548-8747-ABC02381582C}"/>
    <dgm:cxn modelId="{26FCBDC3-8C9F-4D0C-B7E8-56FA27AD9FC6}" type="presOf" srcId="{C521A812-5947-4113-B8E7-0C2242F3083F}" destId="{77BF945D-9A39-4A8D-A7AF-580665C0ADED}" srcOrd="0" destOrd="0" presId="urn:microsoft.com/office/officeart/2005/8/layout/lProcess2"/>
    <dgm:cxn modelId="{2C42A3D2-3616-4675-B99E-A0C48A9A8AE7}" type="presOf" srcId="{88E85020-C8EB-4B37-90EF-9C2551702F30}" destId="{ADDE16BA-8099-4259-96FB-4AE50549CBF6}" srcOrd="0" destOrd="0" presId="urn:microsoft.com/office/officeart/2005/8/layout/lProcess2"/>
    <dgm:cxn modelId="{EFCC9DE4-AAD3-4BF3-889E-D9DAACDD0B7B}" srcId="{E6F325A3-FEC4-490E-BB2F-E57BB70CD2C5}" destId="{5765C44A-5B7D-4C9F-B123-7AA2EAC731C5}" srcOrd="1" destOrd="0" parTransId="{2EE4B0A9-19ED-400B-A3ED-9DF407416CF8}" sibTransId="{DD3D6E3C-0651-4230-950F-EB5221E48E58}"/>
    <dgm:cxn modelId="{E46BF876-2E1C-40EA-B3DA-56962BA4A044}" srcId="{E6F325A3-FEC4-490E-BB2F-E57BB70CD2C5}" destId="{04D102D4-8E47-4FEC-A045-B4EA3691D8C9}" srcOrd="3" destOrd="0" parTransId="{236AB199-8E3E-4AE0-B371-6703B002CD42}" sibTransId="{D0A76627-8D89-4670-AE3E-9B6D5651F05C}"/>
    <dgm:cxn modelId="{1BCB3C61-6C2F-4815-8D3C-09430F569839}" srcId="{74C54412-EB95-4762-91AD-B9348735E0CC}" destId="{0E9FE5A7-507F-4BB1-9241-2C1FEC903089}" srcOrd="2" destOrd="0" parTransId="{3EACAEA1-559E-44C6-ADBC-9DB8550D8FBD}" sibTransId="{BC4A7D2A-C712-4CD4-864C-D0384BE5EAE4}"/>
    <dgm:cxn modelId="{830A58E4-8F0F-44AC-8FB6-12256C1EF33F}" type="presOf" srcId="{B9C418D3-4C0C-4EE5-AEE9-6608DCD58E1F}" destId="{2A06B8A2-F064-4A6E-A3F9-83248C385199}" srcOrd="0" destOrd="0" presId="urn:microsoft.com/office/officeart/2005/8/layout/lProcess2"/>
    <dgm:cxn modelId="{45F727B5-F011-4D63-B712-8DEF328BB5D0}" srcId="{B867970C-1242-4DC2-9128-D4860167959E}" destId="{B9C418D3-4C0C-4EE5-AEE9-6608DCD58E1F}" srcOrd="0" destOrd="0" parTransId="{06851BAF-A1D3-4651-86C4-3EF3666E049B}" sibTransId="{5FEBD3B3-DB6F-4DD7-8A43-55A8D0465DF4}"/>
    <dgm:cxn modelId="{714D9BB6-6E99-406D-ABA7-FB54309A8CFE}" type="presOf" srcId="{E6F325A3-FEC4-490E-BB2F-E57BB70CD2C5}" destId="{9BB5AB1E-8337-45E5-BF88-C52BED111FAA}" srcOrd="0" destOrd="0" presId="urn:microsoft.com/office/officeart/2005/8/layout/lProcess2"/>
    <dgm:cxn modelId="{E2754E73-2D13-4045-9EB5-F311A6611F2D}" type="presOf" srcId="{70D8D7D1-276B-4ABC-9C97-1F702ADDD559}" destId="{31ABF945-5444-425E-AC1C-F8CFA9D6934C}" srcOrd="0" destOrd="0" presId="urn:microsoft.com/office/officeart/2005/8/layout/lProcess2"/>
    <dgm:cxn modelId="{2555F3AA-390E-4C10-9C2D-ADCEE8B103B4}" srcId="{E6F325A3-FEC4-490E-BB2F-E57BB70CD2C5}" destId="{88E85020-C8EB-4B37-90EF-9C2551702F30}" srcOrd="2" destOrd="0" parTransId="{79A78709-2191-48EB-8CBB-E0AC2E3707B7}" sibTransId="{873E07F2-F1F1-4EDA-BBDA-90FA650BDC33}"/>
    <dgm:cxn modelId="{A8F86CA1-56E4-427D-B99A-2F3B63C10DA2}" type="presOf" srcId="{AF38290C-4E49-466C-9E8A-828852A72027}" destId="{332B3A3D-4A32-494E-B14E-29B1478EB9BA}" srcOrd="0" destOrd="0" presId="urn:microsoft.com/office/officeart/2005/8/layout/lProcess2"/>
    <dgm:cxn modelId="{89E5F335-9DFB-46D9-B004-CA487F436473}" type="presOf" srcId="{0E9FE5A7-507F-4BB1-9241-2C1FEC903089}" destId="{DC3301C6-90FB-4E1D-BBDD-D6A954FBD6B4}" srcOrd="0" destOrd="0" presId="urn:microsoft.com/office/officeart/2005/8/layout/lProcess2"/>
    <dgm:cxn modelId="{7688DBDA-7E62-4E8A-AC3F-4A8EE23E040F}" type="presOf" srcId="{B867970C-1242-4DC2-9128-D4860167959E}" destId="{E2674E95-3788-47BB-8E30-DA91D6029D0A}" srcOrd="0" destOrd="0" presId="urn:microsoft.com/office/officeart/2005/8/layout/lProcess2"/>
    <dgm:cxn modelId="{B0D1DEA5-C1CC-4E20-800D-7B6342ED76DC}" srcId="{AF38290C-4E49-466C-9E8A-828852A72027}" destId="{74C54412-EB95-4762-91AD-B9348735E0CC}" srcOrd="2" destOrd="0" parTransId="{FB7139D2-A6A8-4188-8D7D-596C69D6FBB7}" sibTransId="{D6881434-DFAB-466C-9874-ECBC26EFB8E9}"/>
    <dgm:cxn modelId="{F521FEE6-C959-4A47-AECB-24D4F18ED37F}" type="presOf" srcId="{74C54412-EB95-4762-91AD-B9348735E0CC}" destId="{FBBD9DA6-734A-4DE6-9E5B-BD243E08D664}" srcOrd="0" destOrd="0" presId="urn:microsoft.com/office/officeart/2005/8/layout/lProcess2"/>
    <dgm:cxn modelId="{2CC70B39-E9DC-4803-8C66-FA1F3F4727DC}" type="presOf" srcId="{EAE76DDA-447C-4874-A05C-3534351A6FBD}" destId="{FB95FAF0-772B-43D8-A20D-E0025934C117}" srcOrd="0" destOrd="0" presId="urn:microsoft.com/office/officeart/2005/8/layout/lProcess2"/>
    <dgm:cxn modelId="{010404BF-770F-46B0-A6F9-D0BB7D189528}" srcId="{B867970C-1242-4DC2-9128-D4860167959E}" destId="{B9F58665-7E5A-4898-8EDB-4B1C310BD35C}" srcOrd="3" destOrd="0" parTransId="{2A1D9D09-54A2-484D-BAC9-2215C66BAAE3}" sibTransId="{648A674B-0F39-4B5F-8513-CBAE3A6A512A}"/>
    <dgm:cxn modelId="{C3E8C4C6-355C-4184-812C-9AB3D750BF28}" srcId="{74C54412-EB95-4762-91AD-B9348735E0CC}" destId="{71AF6D9F-41D3-4479-BBD5-26724BE5726D}" srcOrd="1" destOrd="0" parTransId="{69DB8554-861E-436A-BA2B-638B0C69FFA0}" sibTransId="{9D22B491-1C54-40AC-9B06-753917D3B114}"/>
    <dgm:cxn modelId="{16E07D54-5ADF-4B36-BBD7-6250BCCAFB6A}" srcId="{B867970C-1242-4DC2-9128-D4860167959E}" destId="{70D8D7D1-276B-4ABC-9C97-1F702ADDD559}" srcOrd="2" destOrd="0" parTransId="{F983B1A7-BA4C-4C25-9F8E-07839F0A1081}" sibTransId="{FAA00EDB-380E-409F-BA14-3347D4248F5C}"/>
    <dgm:cxn modelId="{4F9753F9-4277-4D49-B9CB-D06F333CA12E}" type="presOf" srcId="{71AF6D9F-41D3-4479-BBD5-26724BE5726D}" destId="{0D48DEBE-2B0B-4737-AAC4-908C21DDC8F6}" srcOrd="0" destOrd="0" presId="urn:microsoft.com/office/officeart/2005/8/layout/lProcess2"/>
    <dgm:cxn modelId="{7DE9A594-F9C4-4456-A4C7-1DF8F0635083}" type="presOf" srcId="{74C54412-EB95-4762-91AD-B9348735E0CC}" destId="{E8CC5C11-AC80-46C6-9515-E737269A006F}" srcOrd="1" destOrd="0" presId="urn:microsoft.com/office/officeart/2005/8/layout/lProcess2"/>
    <dgm:cxn modelId="{6A84492E-A0F7-4FF3-9132-42C4A7166D56}" srcId="{AF38290C-4E49-466C-9E8A-828852A72027}" destId="{E6F325A3-FEC4-490E-BB2F-E57BB70CD2C5}" srcOrd="0" destOrd="0" parTransId="{92E878B9-A240-4571-98DF-EC554BBD5BDF}" sibTransId="{D7700DCF-BF5A-4EDA-8819-810FDCFE08C4}"/>
    <dgm:cxn modelId="{BE923992-E629-4878-9BD5-0263D48B86EA}" type="presOf" srcId="{B867970C-1242-4DC2-9128-D4860167959E}" destId="{45178C9B-9E91-4490-9B7C-F483363B29BE}" srcOrd="1" destOrd="0" presId="urn:microsoft.com/office/officeart/2005/8/layout/lProcess2"/>
    <dgm:cxn modelId="{113AB75D-4803-4FF8-BB87-E67D9EF5B44A}" type="presOf" srcId="{B9F58665-7E5A-4898-8EDB-4B1C310BD35C}" destId="{7E784267-EAA7-4870-97C5-57BC4C2AB6FE}" srcOrd="0" destOrd="0" presId="urn:microsoft.com/office/officeart/2005/8/layout/lProcess2"/>
    <dgm:cxn modelId="{B4DCBBA5-6A73-481A-8D73-4E754C128F85}" type="presOf" srcId="{04D102D4-8E47-4FEC-A045-B4EA3691D8C9}" destId="{D101A041-00BB-46BF-A7C8-D03782641464}" srcOrd="0" destOrd="0" presId="urn:microsoft.com/office/officeart/2005/8/layout/lProcess2"/>
    <dgm:cxn modelId="{C019490E-64AD-4AE6-B86D-BA97789380B2}" srcId="{74C54412-EB95-4762-91AD-B9348735E0CC}" destId="{C521A812-5947-4113-B8E7-0C2242F3083F}" srcOrd="0" destOrd="0" parTransId="{13E7921B-1F6B-4ADB-B635-17D85BECBE75}" sibTransId="{62EA670B-F7F8-4C87-A4CE-1F3B9CA4EC08}"/>
    <dgm:cxn modelId="{6EDDE9C3-4E28-4B8A-9605-5607155777A7}" type="presOf" srcId="{E6F325A3-FEC4-490E-BB2F-E57BB70CD2C5}" destId="{5C363F70-3687-4CDD-8ABE-940B3D1E037D}" srcOrd="1" destOrd="0" presId="urn:microsoft.com/office/officeart/2005/8/layout/lProcess2"/>
    <dgm:cxn modelId="{0588425F-C60D-4B9F-9E39-DDA0DE28E96A}" type="presOf" srcId="{A8999B5D-03BA-4823-8D80-2E64CC2D94B0}" destId="{3E18A5C6-693D-4EA3-8CA9-EAEBA75A0551}" srcOrd="0" destOrd="0" presId="urn:microsoft.com/office/officeart/2005/8/layout/lProcess2"/>
    <dgm:cxn modelId="{74E209CA-66BD-4C36-9D39-B8640F284D85}" type="presOf" srcId="{5765C44A-5B7D-4C9F-B123-7AA2EAC731C5}" destId="{4BB5C4A2-A25D-49EE-83B5-D157B641B9DC}" srcOrd="0" destOrd="0" presId="urn:microsoft.com/office/officeart/2005/8/layout/lProcess2"/>
    <dgm:cxn modelId="{EAFEA7BE-F252-44CD-A028-F3D2022DDAF4}" srcId="{E6F325A3-FEC4-490E-BB2F-E57BB70CD2C5}" destId="{A8999B5D-03BA-4823-8D80-2E64CC2D94B0}" srcOrd="0" destOrd="0" parTransId="{5C96BB29-7DE8-4ED7-8663-9B1D9693CE2D}" sibTransId="{7738FE93-7462-489A-A309-83818A717595}"/>
    <dgm:cxn modelId="{BCF6A7A1-D83E-4C07-BD99-2E6BA4CCDE97}" type="presParOf" srcId="{332B3A3D-4A32-494E-B14E-29B1478EB9BA}" destId="{5471AF63-E335-4131-A278-B7069772564C}" srcOrd="0" destOrd="0" presId="urn:microsoft.com/office/officeart/2005/8/layout/lProcess2"/>
    <dgm:cxn modelId="{7B66E515-2D5E-4706-BBEC-89E0AAB2F034}" type="presParOf" srcId="{5471AF63-E335-4131-A278-B7069772564C}" destId="{9BB5AB1E-8337-45E5-BF88-C52BED111FAA}" srcOrd="0" destOrd="0" presId="urn:microsoft.com/office/officeart/2005/8/layout/lProcess2"/>
    <dgm:cxn modelId="{4F2AD7E0-FAFE-45AE-ACD5-7FA9562867EB}" type="presParOf" srcId="{5471AF63-E335-4131-A278-B7069772564C}" destId="{5C363F70-3687-4CDD-8ABE-940B3D1E037D}" srcOrd="1" destOrd="0" presId="urn:microsoft.com/office/officeart/2005/8/layout/lProcess2"/>
    <dgm:cxn modelId="{8D8B6DE8-11BB-4A8F-9386-4DEB3A87C304}" type="presParOf" srcId="{5471AF63-E335-4131-A278-B7069772564C}" destId="{0CA8AAA5-38D3-411B-8442-C500FF116451}" srcOrd="2" destOrd="0" presId="urn:microsoft.com/office/officeart/2005/8/layout/lProcess2"/>
    <dgm:cxn modelId="{20BC7DE3-C801-40C2-9EF9-D85C6AFA501E}" type="presParOf" srcId="{0CA8AAA5-38D3-411B-8442-C500FF116451}" destId="{18841A99-7579-499F-A8F4-53BA5AC304DC}" srcOrd="0" destOrd="0" presId="urn:microsoft.com/office/officeart/2005/8/layout/lProcess2"/>
    <dgm:cxn modelId="{94B0FE93-EC1B-4E8D-8021-750920BFA458}" type="presParOf" srcId="{18841A99-7579-499F-A8F4-53BA5AC304DC}" destId="{3E18A5C6-693D-4EA3-8CA9-EAEBA75A0551}" srcOrd="0" destOrd="0" presId="urn:microsoft.com/office/officeart/2005/8/layout/lProcess2"/>
    <dgm:cxn modelId="{C1000A87-7DE9-48D8-96E5-EA2F73F771BC}" type="presParOf" srcId="{18841A99-7579-499F-A8F4-53BA5AC304DC}" destId="{1BE9D309-956D-41E2-88EC-9EB102FC777D}" srcOrd="1" destOrd="0" presId="urn:microsoft.com/office/officeart/2005/8/layout/lProcess2"/>
    <dgm:cxn modelId="{A1653800-2EBF-4BD9-B3E0-4B59435BDC23}" type="presParOf" srcId="{18841A99-7579-499F-A8F4-53BA5AC304DC}" destId="{4BB5C4A2-A25D-49EE-83B5-D157B641B9DC}" srcOrd="2" destOrd="0" presId="urn:microsoft.com/office/officeart/2005/8/layout/lProcess2"/>
    <dgm:cxn modelId="{92D216AA-BA3A-4E96-9872-7C78BE22F430}" type="presParOf" srcId="{18841A99-7579-499F-A8F4-53BA5AC304DC}" destId="{0CFEE8E9-449C-4347-8340-420ED445F597}" srcOrd="3" destOrd="0" presId="urn:microsoft.com/office/officeart/2005/8/layout/lProcess2"/>
    <dgm:cxn modelId="{E6C47F53-9EEC-4E6F-BF94-25554846A6AD}" type="presParOf" srcId="{18841A99-7579-499F-A8F4-53BA5AC304DC}" destId="{ADDE16BA-8099-4259-96FB-4AE50549CBF6}" srcOrd="4" destOrd="0" presId="urn:microsoft.com/office/officeart/2005/8/layout/lProcess2"/>
    <dgm:cxn modelId="{91DB3434-2656-4775-8AE0-F1395475792F}" type="presParOf" srcId="{18841A99-7579-499F-A8F4-53BA5AC304DC}" destId="{CDB948F0-1867-4214-B576-46407E832EA1}" srcOrd="5" destOrd="0" presId="urn:microsoft.com/office/officeart/2005/8/layout/lProcess2"/>
    <dgm:cxn modelId="{F53A143E-4D7E-4508-90D6-A5BE8929661E}" type="presParOf" srcId="{18841A99-7579-499F-A8F4-53BA5AC304DC}" destId="{D101A041-00BB-46BF-A7C8-D03782641464}" srcOrd="6" destOrd="0" presId="urn:microsoft.com/office/officeart/2005/8/layout/lProcess2"/>
    <dgm:cxn modelId="{60A34424-E76A-46D7-96A8-10E8613EA474}" type="presParOf" srcId="{332B3A3D-4A32-494E-B14E-29B1478EB9BA}" destId="{AD37216D-F7E3-450F-9E55-76E6F3B2F115}" srcOrd="1" destOrd="0" presId="urn:microsoft.com/office/officeart/2005/8/layout/lProcess2"/>
    <dgm:cxn modelId="{5C3A1D62-0762-42E3-A535-CBBB424D0D6C}" type="presParOf" srcId="{332B3A3D-4A32-494E-B14E-29B1478EB9BA}" destId="{4FD18E85-CAAB-469B-89B9-2A1F70C98174}" srcOrd="2" destOrd="0" presId="urn:microsoft.com/office/officeart/2005/8/layout/lProcess2"/>
    <dgm:cxn modelId="{53A1A0C0-D2BA-485A-A8D5-AC12554AA76B}" type="presParOf" srcId="{4FD18E85-CAAB-469B-89B9-2A1F70C98174}" destId="{E2674E95-3788-47BB-8E30-DA91D6029D0A}" srcOrd="0" destOrd="0" presId="urn:microsoft.com/office/officeart/2005/8/layout/lProcess2"/>
    <dgm:cxn modelId="{EE1D9E95-7126-4721-B50D-B60A00F83B89}" type="presParOf" srcId="{4FD18E85-CAAB-469B-89B9-2A1F70C98174}" destId="{45178C9B-9E91-4490-9B7C-F483363B29BE}" srcOrd="1" destOrd="0" presId="urn:microsoft.com/office/officeart/2005/8/layout/lProcess2"/>
    <dgm:cxn modelId="{980CCCB0-A76B-4207-9DC1-E64C82E14281}" type="presParOf" srcId="{4FD18E85-CAAB-469B-89B9-2A1F70C98174}" destId="{9D8E0E07-6713-4B43-9682-FB18A1108012}" srcOrd="2" destOrd="0" presId="urn:microsoft.com/office/officeart/2005/8/layout/lProcess2"/>
    <dgm:cxn modelId="{1C2D99FD-4F63-4FDA-A992-1A2326EBA725}" type="presParOf" srcId="{9D8E0E07-6713-4B43-9682-FB18A1108012}" destId="{F463DD0B-6487-4C2C-9273-5D1109E01E82}" srcOrd="0" destOrd="0" presId="urn:microsoft.com/office/officeart/2005/8/layout/lProcess2"/>
    <dgm:cxn modelId="{7BBAF96F-851E-4BD1-8421-C77DED0A417A}" type="presParOf" srcId="{F463DD0B-6487-4C2C-9273-5D1109E01E82}" destId="{2A06B8A2-F064-4A6E-A3F9-83248C385199}" srcOrd="0" destOrd="0" presId="urn:microsoft.com/office/officeart/2005/8/layout/lProcess2"/>
    <dgm:cxn modelId="{0E293CA2-8C6E-4FFE-B4EE-99AE29DC9740}" type="presParOf" srcId="{F463DD0B-6487-4C2C-9273-5D1109E01E82}" destId="{5CD7BFAA-2CC0-4CEB-836F-E840C4DC8EBA}" srcOrd="1" destOrd="0" presId="urn:microsoft.com/office/officeart/2005/8/layout/lProcess2"/>
    <dgm:cxn modelId="{34475958-F5D6-4E59-A078-4FC0C4730011}" type="presParOf" srcId="{F463DD0B-6487-4C2C-9273-5D1109E01E82}" destId="{FB95FAF0-772B-43D8-A20D-E0025934C117}" srcOrd="2" destOrd="0" presId="urn:microsoft.com/office/officeart/2005/8/layout/lProcess2"/>
    <dgm:cxn modelId="{069A0271-E090-4C83-9791-E86D8FEF4DA6}" type="presParOf" srcId="{F463DD0B-6487-4C2C-9273-5D1109E01E82}" destId="{1DD02115-6E55-4667-929C-A22B25D58CC2}" srcOrd="3" destOrd="0" presId="urn:microsoft.com/office/officeart/2005/8/layout/lProcess2"/>
    <dgm:cxn modelId="{1594EC31-F1A6-43DF-A5F8-ED3CBADF7511}" type="presParOf" srcId="{F463DD0B-6487-4C2C-9273-5D1109E01E82}" destId="{31ABF945-5444-425E-AC1C-F8CFA9D6934C}" srcOrd="4" destOrd="0" presId="urn:microsoft.com/office/officeart/2005/8/layout/lProcess2"/>
    <dgm:cxn modelId="{82240AAA-5E65-4E1C-B318-D1584358FDDB}" type="presParOf" srcId="{F463DD0B-6487-4C2C-9273-5D1109E01E82}" destId="{B55E3DBB-36FE-4427-BE20-4B02120B0EB8}" srcOrd="5" destOrd="0" presId="urn:microsoft.com/office/officeart/2005/8/layout/lProcess2"/>
    <dgm:cxn modelId="{19F096DC-D7C9-4919-A071-0C20455BEF01}" type="presParOf" srcId="{F463DD0B-6487-4C2C-9273-5D1109E01E82}" destId="{7E784267-EAA7-4870-97C5-57BC4C2AB6FE}" srcOrd="6" destOrd="0" presId="urn:microsoft.com/office/officeart/2005/8/layout/lProcess2"/>
    <dgm:cxn modelId="{808D5BFE-DF13-455F-ABB9-D20D999E7C98}" type="presParOf" srcId="{332B3A3D-4A32-494E-B14E-29B1478EB9BA}" destId="{29DB6CA7-1005-4F79-9C07-0E61457FACFE}" srcOrd="3" destOrd="0" presId="urn:microsoft.com/office/officeart/2005/8/layout/lProcess2"/>
    <dgm:cxn modelId="{F317CCF6-B1BC-460A-BD1A-C930ACAEEF14}" type="presParOf" srcId="{332B3A3D-4A32-494E-B14E-29B1478EB9BA}" destId="{3099C461-31D3-4AC1-BE17-957476A5ED60}" srcOrd="4" destOrd="0" presId="urn:microsoft.com/office/officeart/2005/8/layout/lProcess2"/>
    <dgm:cxn modelId="{51F3203C-82C3-4F20-AB17-7ED203824F2E}" type="presParOf" srcId="{3099C461-31D3-4AC1-BE17-957476A5ED60}" destId="{FBBD9DA6-734A-4DE6-9E5B-BD243E08D664}" srcOrd="0" destOrd="0" presId="urn:microsoft.com/office/officeart/2005/8/layout/lProcess2"/>
    <dgm:cxn modelId="{0067FE39-2092-43D3-B486-2C610FEC4C18}" type="presParOf" srcId="{3099C461-31D3-4AC1-BE17-957476A5ED60}" destId="{E8CC5C11-AC80-46C6-9515-E737269A006F}" srcOrd="1" destOrd="0" presId="urn:microsoft.com/office/officeart/2005/8/layout/lProcess2"/>
    <dgm:cxn modelId="{1E21DA84-E458-4B43-BFFE-D7D4793A0EB7}" type="presParOf" srcId="{3099C461-31D3-4AC1-BE17-957476A5ED60}" destId="{1BD2CCF5-E679-4C42-B8A0-A61A4AB1B043}" srcOrd="2" destOrd="0" presId="urn:microsoft.com/office/officeart/2005/8/layout/lProcess2"/>
    <dgm:cxn modelId="{4F1B3995-4BB0-4755-9EB4-B315078D9D89}" type="presParOf" srcId="{1BD2CCF5-E679-4C42-B8A0-A61A4AB1B043}" destId="{974E7F4A-EB9C-44C2-8C46-BC421B135947}" srcOrd="0" destOrd="0" presId="urn:microsoft.com/office/officeart/2005/8/layout/lProcess2"/>
    <dgm:cxn modelId="{895310FA-74C1-4C61-971B-655D23786812}" type="presParOf" srcId="{974E7F4A-EB9C-44C2-8C46-BC421B135947}" destId="{77BF945D-9A39-4A8D-A7AF-580665C0ADED}" srcOrd="0" destOrd="0" presId="urn:microsoft.com/office/officeart/2005/8/layout/lProcess2"/>
    <dgm:cxn modelId="{D91158E8-1417-4A95-A11A-F41ADD1A1346}" type="presParOf" srcId="{974E7F4A-EB9C-44C2-8C46-BC421B135947}" destId="{0906CE75-C78E-4502-86DA-88DD29FBCF03}" srcOrd="1" destOrd="0" presId="urn:microsoft.com/office/officeart/2005/8/layout/lProcess2"/>
    <dgm:cxn modelId="{8428E5E3-3A10-460E-801F-32EC8363F554}" type="presParOf" srcId="{974E7F4A-EB9C-44C2-8C46-BC421B135947}" destId="{0D48DEBE-2B0B-4737-AAC4-908C21DDC8F6}" srcOrd="2" destOrd="0" presId="urn:microsoft.com/office/officeart/2005/8/layout/lProcess2"/>
    <dgm:cxn modelId="{F43A7155-374B-4568-A99C-BE5F797C7B0A}" type="presParOf" srcId="{974E7F4A-EB9C-44C2-8C46-BC421B135947}" destId="{71B5F000-E69B-4507-9304-B04F8891F199}" srcOrd="3" destOrd="0" presId="urn:microsoft.com/office/officeart/2005/8/layout/lProcess2"/>
    <dgm:cxn modelId="{5B211FA6-6033-470D-AD15-B53AB75E60FB}" type="presParOf" srcId="{974E7F4A-EB9C-44C2-8C46-BC421B135947}" destId="{DC3301C6-90FB-4E1D-BBDD-D6A954FBD6B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5AB1E-8337-45E5-BF88-C52BED111FAA}">
      <dsp:nvSpPr>
        <dsp:cNvPr id="0" name=""/>
        <dsp:cNvSpPr/>
      </dsp:nvSpPr>
      <dsp:spPr>
        <a:xfrm>
          <a:off x="463" y="0"/>
          <a:ext cx="2364267" cy="447905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Noncredit Courses </a:t>
          </a:r>
        </a:p>
      </dsp:txBody>
      <dsp:txXfrm>
        <a:off x="463" y="0"/>
        <a:ext cx="2364267" cy="1343716"/>
      </dsp:txXfrm>
    </dsp:sp>
    <dsp:sp modelId="{3E18A5C6-693D-4EA3-8CA9-EAEBA75A0551}">
      <dsp:nvSpPr>
        <dsp:cNvPr id="0" name=""/>
        <dsp:cNvSpPr/>
      </dsp:nvSpPr>
      <dsp:spPr>
        <a:xfrm>
          <a:off x="221440" y="1121651"/>
          <a:ext cx="1938582" cy="10015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Mirrored objectives/SLOs as credit course</a:t>
          </a:r>
        </a:p>
      </dsp:txBody>
      <dsp:txXfrm>
        <a:off x="250776" y="1150987"/>
        <a:ext cx="1879910" cy="942916"/>
      </dsp:txXfrm>
    </dsp:sp>
    <dsp:sp modelId="{4BB5C4A2-A25D-49EE-83B5-D157B641B9DC}">
      <dsp:nvSpPr>
        <dsp:cNvPr id="0" name=""/>
        <dsp:cNvSpPr/>
      </dsp:nvSpPr>
      <dsp:spPr>
        <a:xfrm>
          <a:off x="198021" y="2187434"/>
          <a:ext cx="1952883" cy="543068"/>
        </a:xfrm>
        <a:prstGeom prst="roundRect">
          <a:avLst>
            <a:gd name="adj" fmla="val 10000"/>
          </a:avLst>
        </a:prstGeom>
        <a:solidFill>
          <a:schemeClr val="accent3">
            <a:hueOff val="1099400"/>
            <a:satOff val="-794"/>
            <a:lumOff val="29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CDCP or non-CDCP</a:t>
          </a:r>
        </a:p>
      </dsp:txBody>
      <dsp:txXfrm>
        <a:off x="213927" y="2203340"/>
        <a:ext cx="1921071" cy="511256"/>
      </dsp:txXfrm>
    </dsp:sp>
    <dsp:sp modelId="{ADDE16BA-8099-4259-96FB-4AE50549CBF6}">
      <dsp:nvSpPr>
        <dsp:cNvPr id="0" name=""/>
        <dsp:cNvSpPr/>
      </dsp:nvSpPr>
      <dsp:spPr>
        <a:xfrm>
          <a:off x="215056" y="2790284"/>
          <a:ext cx="1918812" cy="653003"/>
        </a:xfrm>
        <a:prstGeom prst="roundRect">
          <a:avLst>
            <a:gd name="adj" fmla="val 10000"/>
          </a:avLst>
        </a:prstGeom>
        <a:solidFill>
          <a:schemeClr val="accent3">
            <a:hueOff val="2198800"/>
            <a:satOff val="-1589"/>
            <a:lumOff val="58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Pathways to credit and work </a:t>
          </a:r>
        </a:p>
      </dsp:txBody>
      <dsp:txXfrm>
        <a:off x="234182" y="2809410"/>
        <a:ext cx="1880560" cy="614751"/>
      </dsp:txXfrm>
    </dsp:sp>
    <dsp:sp modelId="{D101A041-00BB-46BF-A7C8-D03782641464}">
      <dsp:nvSpPr>
        <dsp:cNvPr id="0" name=""/>
        <dsp:cNvSpPr/>
      </dsp:nvSpPr>
      <dsp:spPr>
        <a:xfrm>
          <a:off x="212748" y="3537160"/>
          <a:ext cx="1955966" cy="554194"/>
        </a:xfrm>
        <a:prstGeom prst="roundRect">
          <a:avLst>
            <a:gd name="adj" fmla="val 10000"/>
          </a:avLst>
        </a:prstGeom>
        <a:solidFill>
          <a:schemeClr val="accent3">
            <a:hueOff val="3298200"/>
            <a:satOff val="-2383"/>
            <a:lumOff val="88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Separate NC registration  </a:t>
          </a:r>
        </a:p>
      </dsp:txBody>
      <dsp:txXfrm>
        <a:off x="228980" y="3553392"/>
        <a:ext cx="1923502" cy="521730"/>
      </dsp:txXfrm>
    </dsp:sp>
    <dsp:sp modelId="{E2674E95-3788-47BB-8E30-DA91D6029D0A}">
      <dsp:nvSpPr>
        <dsp:cNvPr id="0" name=""/>
        <dsp:cNvSpPr/>
      </dsp:nvSpPr>
      <dsp:spPr>
        <a:xfrm>
          <a:off x="2528028" y="0"/>
          <a:ext cx="2430152" cy="447905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Noncredit Students </a:t>
          </a:r>
        </a:p>
      </dsp:txBody>
      <dsp:txXfrm>
        <a:off x="2528028" y="0"/>
        <a:ext cx="2430152" cy="1343716"/>
      </dsp:txXfrm>
    </dsp:sp>
    <dsp:sp modelId="{2A06B8A2-F064-4A6E-A3F9-83248C385199}">
      <dsp:nvSpPr>
        <dsp:cNvPr id="0" name=""/>
        <dsp:cNvSpPr/>
      </dsp:nvSpPr>
      <dsp:spPr>
        <a:xfrm>
          <a:off x="2727880" y="1129533"/>
          <a:ext cx="1985089" cy="712646"/>
        </a:xfrm>
        <a:prstGeom prst="roundRect">
          <a:avLst>
            <a:gd name="adj" fmla="val 10000"/>
          </a:avLst>
        </a:prstGeom>
        <a:solidFill>
          <a:schemeClr val="accent3">
            <a:hueOff val="4397600"/>
            <a:satOff val="-3177"/>
            <a:lumOff val="117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Attend credit course in same class as credit students</a:t>
          </a:r>
        </a:p>
      </dsp:txBody>
      <dsp:txXfrm>
        <a:off x="2748753" y="1150406"/>
        <a:ext cx="1943343" cy="670900"/>
      </dsp:txXfrm>
    </dsp:sp>
    <dsp:sp modelId="{FB95FAF0-772B-43D8-A20D-E0025934C117}">
      <dsp:nvSpPr>
        <dsp:cNvPr id="0" name=""/>
        <dsp:cNvSpPr/>
      </dsp:nvSpPr>
      <dsp:spPr>
        <a:xfrm>
          <a:off x="2718230" y="2008410"/>
          <a:ext cx="2019020" cy="833426"/>
        </a:xfrm>
        <a:prstGeom prst="roundRect">
          <a:avLst>
            <a:gd name="adj" fmla="val 10000"/>
          </a:avLst>
        </a:prstGeom>
        <a:solidFill>
          <a:schemeClr val="accent3">
            <a:hueOff val="5497000"/>
            <a:satOff val="-3971"/>
            <a:lumOff val="147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Same syllabus/course requirements as credit</a:t>
          </a:r>
        </a:p>
      </dsp:txBody>
      <dsp:txXfrm>
        <a:off x="2742640" y="2032820"/>
        <a:ext cx="1970200" cy="784606"/>
      </dsp:txXfrm>
    </dsp:sp>
    <dsp:sp modelId="{31ABF945-5444-425E-AC1C-F8CFA9D6934C}">
      <dsp:nvSpPr>
        <dsp:cNvPr id="0" name=""/>
        <dsp:cNvSpPr/>
      </dsp:nvSpPr>
      <dsp:spPr>
        <a:xfrm>
          <a:off x="2726887" y="2973007"/>
          <a:ext cx="2018184" cy="667346"/>
        </a:xfrm>
        <a:prstGeom prst="roundRect">
          <a:avLst>
            <a:gd name="adj" fmla="val 10000"/>
          </a:avLst>
        </a:prstGeom>
        <a:solidFill>
          <a:schemeClr val="accent3">
            <a:hueOff val="6596401"/>
            <a:satOff val="-4766"/>
            <a:lumOff val="17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Can earn noncredit certificate</a:t>
          </a:r>
        </a:p>
      </dsp:txBody>
      <dsp:txXfrm>
        <a:off x="2746433" y="2992553"/>
        <a:ext cx="1979092" cy="628254"/>
      </dsp:txXfrm>
    </dsp:sp>
    <dsp:sp modelId="{7E784267-EAA7-4870-97C5-57BC4C2AB6FE}">
      <dsp:nvSpPr>
        <dsp:cNvPr id="0" name=""/>
        <dsp:cNvSpPr/>
      </dsp:nvSpPr>
      <dsp:spPr>
        <a:xfrm>
          <a:off x="2734926" y="3783510"/>
          <a:ext cx="1985629" cy="476938"/>
        </a:xfrm>
        <a:prstGeom prst="roundRect">
          <a:avLst>
            <a:gd name="adj" fmla="val 10000"/>
          </a:avLst>
        </a:prstGeom>
        <a:solidFill>
          <a:schemeClr val="accent3">
            <a:hueOff val="7695800"/>
            <a:satOff val="-5560"/>
            <a:lumOff val="205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FREE!</a:t>
          </a:r>
        </a:p>
      </dsp:txBody>
      <dsp:txXfrm>
        <a:off x="2748895" y="3797479"/>
        <a:ext cx="1957691" cy="449000"/>
      </dsp:txXfrm>
    </dsp:sp>
    <dsp:sp modelId="{FBBD9DA6-734A-4DE6-9E5B-BD243E08D664}">
      <dsp:nvSpPr>
        <dsp:cNvPr id="0" name=""/>
        <dsp:cNvSpPr/>
      </dsp:nvSpPr>
      <dsp:spPr>
        <a:xfrm>
          <a:off x="5121478" y="0"/>
          <a:ext cx="2347262" cy="447905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Credit Faculty </a:t>
          </a:r>
        </a:p>
      </dsp:txBody>
      <dsp:txXfrm>
        <a:off x="5121478" y="0"/>
        <a:ext cx="2347262" cy="1343716"/>
      </dsp:txXfrm>
    </dsp:sp>
    <dsp:sp modelId="{77BF945D-9A39-4A8D-A7AF-580665C0ADED}">
      <dsp:nvSpPr>
        <dsp:cNvPr id="0" name=""/>
        <dsp:cNvSpPr/>
      </dsp:nvSpPr>
      <dsp:spPr>
        <a:xfrm>
          <a:off x="5259697" y="1099506"/>
          <a:ext cx="2054554" cy="916896"/>
        </a:xfrm>
        <a:prstGeom prst="roundRect">
          <a:avLst>
            <a:gd name="adj" fmla="val 10000"/>
          </a:avLst>
        </a:prstGeom>
        <a:solidFill>
          <a:schemeClr val="accent3">
            <a:hueOff val="8795200"/>
            <a:satOff val="-6354"/>
            <a:lumOff val="235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Enter weekly NC attendance and noncredit grades</a:t>
          </a:r>
        </a:p>
      </dsp:txBody>
      <dsp:txXfrm>
        <a:off x="5286552" y="1126361"/>
        <a:ext cx="2000844" cy="863186"/>
      </dsp:txXfrm>
    </dsp:sp>
    <dsp:sp modelId="{0D48DEBE-2B0B-4737-AAC4-908C21DDC8F6}">
      <dsp:nvSpPr>
        <dsp:cNvPr id="0" name=""/>
        <dsp:cNvSpPr/>
      </dsp:nvSpPr>
      <dsp:spPr>
        <a:xfrm>
          <a:off x="5255473" y="2180389"/>
          <a:ext cx="2031928" cy="747748"/>
        </a:xfrm>
        <a:prstGeom prst="roundRect">
          <a:avLst>
            <a:gd name="adj" fmla="val 10000"/>
          </a:avLst>
        </a:prstGeom>
        <a:solidFill>
          <a:schemeClr val="accent3">
            <a:hueOff val="9894600"/>
            <a:satOff val="-7149"/>
            <a:lumOff val="264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 additional pay for NC class </a:t>
          </a:r>
        </a:p>
      </dsp:txBody>
      <dsp:txXfrm>
        <a:off x="5277374" y="2202290"/>
        <a:ext cx="1988126" cy="703946"/>
      </dsp:txXfrm>
    </dsp:sp>
    <dsp:sp modelId="{DC3301C6-90FB-4E1D-BBDD-D6A954FBD6B4}">
      <dsp:nvSpPr>
        <dsp:cNvPr id="0" name=""/>
        <dsp:cNvSpPr/>
      </dsp:nvSpPr>
      <dsp:spPr>
        <a:xfrm>
          <a:off x="5259697" y="3111879"/>
          <a:ext cx="2054554" cy="1015300"/>
        </a:xfrm>
        <a:prstGeom prst="roundRect">
          <a:avLst>
            <a:gd name="adj" fmla="val 10000"/>
          </a:avLst>
        </a:prstGeom>
        <a:solidFill>
          <a:schemeClr val="accent3">
            <a:hueOff val="10994000"/>
            <a:satOff val="-7943"/>
            <a:lumOff val="294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Responsible for 4-year review and SLO assessment</a:t>
          </a:r>
        </a:p>
      </dsp:txBody>
      <dsp:txXfrm>
        <a:off x="5289434" y="3141616"/>
        <a:ext cx="1995080" cy="955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term they want us to use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8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61973-3483-414B-B6C5-40AD5B291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90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Dana and Venus </a:t>
            </a:r>
          </a:p>
          <a:p>
            <a:r>
              <a:rPr lang="en-US" baseline="0" dirty="0"/>
              <a:t>VESL current model and expansion plans into high interest career paths </a:t>
            </a:r>
          </a:p>
          <a:p>
            <a:r>
              <a:rPr lang="en-US" baseline="0" dirty="0"/>
              <a:t>ESU – welding, contextualized support for incoming and exiting students</a:t>
            </a:r>
          </a:p>
          <a:p>
            <a:r>
              <a:rPr lang="en-US" baseline="0" dirty="0"/>
              <a:t>ESL and health careers – English for health professionals and IHSS collaboration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D7EDA-5E64-403C-8ED5-D75AFEDFF7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31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3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July 12,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July 12,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aschenbach@lassencollege.edu" TargetMode="External"/><Relationship Id="rId4" Type="http://schemas.openxmlformats.org/officeDocument/2006/relationships/hyperlink" Target="mailto:jyoung@glendale.edu" TargetMode="External"/><Relationship Id="rId5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ballo@mtsac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cccco.edu/Portals/1/AA/Credit/2017/PCAH6thEditionJuly_FINAL.pdf" TargetMode="External"/><Relationship Id="rId4" Type="http://schemas.openxmlformats.org/officeDocument/2006/relationships/hyperlink" Target="http://extranet.cccco.edu/Divisions/AcademicAffairs/CurriculumandInstructionUnit/Curriculum/NoncreditCurriculumandInstructionalPrograms.aspx" TargetMode="External"/><Relationship Id="rId5" Type="http://schemas.openxmlformats.org/officeDocument/2006/relationships/hyperlink" Target="http://www.asccc.org/sites/default/files/publications/noncredit-instruction09_0.pdf" TargetMode="External"/><Relationship Id="rId6" Type="http://schemas.openxmlformats.org/officeDocument/2006/relationships/hyperlink" Target="http://californiacommunitycolleges.cccco.edu/Portals/0/Reports/2016-CDCP-Report-AD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840523"/>
          </a:xfrm>
        </p:spPr>
        <p:txBody>
          <a:bodyPr/>
          <a:lstStyle/>
          <a:p>
            <a:pPr algn="ctr"/>
            <a:r>
              <a:rPr lang="en-US" sz="4400" cap="none" dirty="0">
                <a:latin typeface="Times New Roman"/>
              </a:rPr>
              <a:t>Transitions Between </a:t>
            </a:r>
            <a:br>
              <a:rPr lang="en-US" sz="4400" cap="none" dirty="0">
                <a:latin typeface="Times New Roman"/>
              </a:rPr>
            </a:br>
            <a:r>
              <a:rPr lang="en-US" sz="4400" cap="none" dirty="0">
                <a:latin typeface="Times New Roman"/>
              </a:rPr>
              <a:t>Noncredit and Credit</a:t>
            </a:r>
            <a:endParaRPr lang="en-US" sz="4400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306251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Madelyn </a:t>
            </a:r>
            <a:r>
              <a:rPr lang="en-US" sz="2800" dirty="0" err="1">
                <a:latin typeface="Times New Roman"/>
                <a:cs typeface="Times New Roman"/>
              </a:rPr>
              <a:t>Arballo</a:t>
            </a:r>
            <a:r>
              <a:rPr lang="en-US" sz="2800" dirty="0">
                <a:latin typeface="Times New Roman"/>
                <a:cs typeface="Times New Roman"/>
              </a:rPr>
              <a:t>, ACCE / Mt. San Antonio College</a:t>
            </a:r>
          </a:p>
          <a:p>
            <a:r>
              <a:rPr lang="en-US" sz="2800" dirty="0">
                <a:latin typeface="Times New Roman"/>
                <a:cs typeface="Times New Roman"/>
              </a:rPr>
              <a:t>Cheryl </a:t>
            </a:r>
            <a:r>
              <a:rPr lang="en-US" sz="2800" dirty="0" err="1">
                <a:latin typeface="Times New Roman"/>
                <a:cs typeface="Times New Roman"/>
              </a:rPr>
              <a:t>Aschenbach</a:t>
            </a:r>
            <a:r>
              <a:rPr lang="en-US" sz="2800" dirty="0">
                <a:latin typeface="Times New Roman"/>
                <a:cs typeface="Times New Roman"/>
              </a:rPr>
              <a:t>, ASCCC North Representative</a:t>
            </a:r>
          </a:p>
          <a:p>
            <a:r>
              <a:rPr lang="en-US" sz="2800" dirty="0">
                <a:latin typeface="Times New Roman"/>
                <a:cs typeface="Times New Roman"/>
              </a:rPr>
              <a:t>Jan Young, ACCE / Glendale College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Curriculum Institute @  Riverside Convention Center - July 2018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Promotional Aspects of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Internal Marketing</a:t>
            </a:r>
          </a:p>
          <a:p>
            <a:r>
              <a:rPr lang="en-US" dirty="0"/>
              <a:t>Encourage faculty and support staff to inform students of transition opportunities</a:t>
            </a:r>
          </a:p>
          <a:p>
            <a:r>
              <a:rPr lang="en-US" dirty="0"/>
              <a:t>Encourage students to take advantage of opportunities</a:t>
            </a:r>
          </a:p>
          <a:p>
            <a:r>
              <a:rPr lang="en-US" dirty="0"/>
              <a:t>Market the opportunities to internal personnel as well as students at college centers, partner offices or organizations, and adult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2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development about noncredit is important in all areas of campus including student services, business services, academic affairs</a:t>
            </a:r>
          </a:p>
          <a:p>
            <a:r>
              <a:rPr lang="en-US" dirty="0"/>
              <a:t>Credit faculty need to understand the opportunities noncredit offers to students as well as the ways it can be leveraged to strengthen credit programs (change culture, reduce territorialism)</a:t>
            </a:r>
          </a:p>
          <a:p>
            <a:r>
              <a:rPr lang="en-US" dirty="0"/>
              <a:t>Curriculum committees need to understand noncredit</a:t>
            </a:r>
          </a:p>
          <a:p>
            <a:pPr lvl="1"/>
            <a:r>
              <a:rPr lang="en-US" dirty="0"/>
              <a:t>What it is, opportunities it provides, regulations regarding curriculum development</a:t>
            </a:r>
          </a:p>
          <a:p>
            <a:pPr lvl="1"/>
            <a:r>
              <a:rPr lang="en-US" dirty="0"/>
              <a:t>Use noncredit presentations from CI as a start!</a:t>
            </a:r>
          </a:p>
          <a:p>
            <a:pPr lvl="1"/>
            <a:r>
              <a:rPr lang="en-US" dirty="0"/>
              <a:t>Minimum qualifications, assigning courses to disciplines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0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7045" y="866273"/>
            <a:ext cx="6545178" cy="51841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Mirrored Credit/Noncredit Courses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923384"/>
              </p:ext>
            </p:extLst>
          </p:nvPr>
        </p:nvGraphicFramePr>
        <p:xfrm>
          <a:off x="933651" y="1786990"/>
          <a:ext cx="7469204" cy="4479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3400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7387" y="379051"/>
            <a:ext cx="8214360" cy="835583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0" dirty="0">
                <a:solidFill>
                  <a:srgbClr val="FFFFFF"/>
                </a:solidFill>
                <a:effectLst/>
                <a:latin typeface="Chalkboard"/>
              </a:rPr>
              <a:t>Pathways to Credit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0" dirty="0">
                <a:solidFill>
                  <a:srgbClr val="FFFFFF"/>
                </a:solidFill>
                <a:effectLst/>
                <a:latin typeface="Chalkboard"/>
              </a:rPr>
              <a:t>VESL Career Paths 2017-18 Expansion</a:t>
            </a:r>
            <a:endParaRPr lang="en-US" sz="1600" b="1" dirty="0">
              <a:solidFill>
                <a:srgbClr val="FFFFFF"/>
              </a:solidFill>
              <a:latin typeface="Chalkboard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0" dirty="0">
                <a:solidFill>
                  <a:srgbClr val="FFFFFF"/>
                </a:solidFill>
                <a:effectLst/>
                <a:latin typeface="Chalkboard"/>
              </a:rPr>
              <a:t>ESL Department</a:t>
            </a:r>
            <a:endParaRPr lang="en-US" sz="1600" b="1" kern="0" dirty="0">
              <a:effectLst/>
              <a:latin typeface="Chalkboard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3395" y="1236921"/>
            <a:ext cx="8157210" cy="734824"/>
          </a:xfrm>
          <a:prstGeom prst="rect">
            <a:avLst/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200"/>
              </a:spcAft>
            </a:pPr>
            <a:r>
              <a:rPr lang="en-US" sz="1600" b="1" u="sng" dirty="0">
                <a:effectLst/>
                <a:ea typeface="Times New Roman" panose="02020603050405020304" pitchFamily="18" charset="0"/>
              </a:rPr>
              <a:t>VESL 1</a:t>
            </a:r>
            <a:r>
              <a:rPr lang="en-US" sz="1600" b="1" u="sng" baseline="30000" dirty="0">
                <a:effectLst/>
                <a:ea typeface="Times New Roman" panose="02020603050405020304" pitchFamily="18" charset="0"/>
              </a:rPr>
              <a:t>st</a:t>
            </a:r>
            <a:r>
              <a:rPr lang="en-US" sz="1600" b="1" u="sng" dirty="0">
                <a:effectLst/>
                <a:ea typeface="Times New Roman" panose="02020603050405020304" pitchFamily="18" charset="0"/>
              </a:rPr>
              <a:t> Semester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ESL Speaking C   • ESL Writing C   • Career &amp; Life Planning   • Computer Keyboarding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                             (ESL SPKC</a:t>
            </a:r>
            <a:r>
              <a:rPr lang="en-US" sz="1400" b="1" dirty="0">
                <a:ea typeface="Times New Roman" panose="02020603050405020304" pitchFamily="18" charset="0"/>
              </a:rPr>
              <a:t>)            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(ESL WTGC</a:t>
            </a:r>
            <a:r>
              <a:rPr lang="en-US" sz="1400" b="1" dirty="0">
                <a:ea typeface="Times New Roman" panose="02020603050405020304" pitchFamily="18" charset="0"/>
              </a:rPr>
              <a:t>)                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(BS CNSL5)	</a:t>
            </a:r>
            <a:r>
              <a:rPr lang="en-US" sz="1400" b="1" dirty="0">
                <a:ea typeface="Times New Roman" panose="02020603050405020304" pitchFamily="18" charset="0"/>
              </a:rPr>
              <a:t>         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(VOC CS11) 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9032" y="4008118"/>
            <a:ext cx="2592705" cy="1081048"/>
          </a:xfrm>
          <a:prstGeom prst="rect">
            <a:avLst/>
          </a:prstGeom>
          <a:solidFill>
            <a:srgbClr val="FFFFFF"/>
          </a:solidFill>
          <a:ln w="63500" cmpd="thickThin" algn="ctr">
            <a:solidFill>
              <a:srgbClr val="70AD4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ESU Academic English (LANG3) 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Times New Roman" panose="02020603050405020304" pitchFamily="18" charset="0"/>
              </a:rPr>
              <a:t>• Microcomputer </a:t>
            </a:r>
            <a:r>
              <a:rPr lang="en-US" sz="1400" b="1" dirty="0">
                <a:ea typeface="Times New Roman" panose="02020603050405020304" pitchFamily="18" charset="0"/>
              </a:rPr>
              <a:t>Applications (VOC CSB15)</a:t>
            </a:r>
            <a:endParaRPr lang="en-US" sz="1400" dirty="0"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halkboard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halkboard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876236" y="5606114"/>
            <a:ext cx="1414145" cy="1169693"/>
          </a:xfrm>
          <a:prstGeom prst="rect">
            <a:avLst/>
          </a:prstGeom>
          <a:solidFill>
            <a:srgbClr val="4472C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Health </a:t>
            </a: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Certificates and Degrees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Credit or Noncredit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50632" y="3016431"/>
            <a:ext cx="2053590" cy="542875"/>
          </a:xfrm>
          <a:prstGeom prst="rect">
            <a:avLst/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Credit Programs Pathway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3533336" y="3027556"/>
            <a:ext cx="2057400" cy="542875"/>
          </a:xfrm>
          <a:prstGeom prst="rect">
            <a:avLst/>
          </a:prstGeom>
          <a:solidFill>
            <a:srgbClr val="4472C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Health Careers Pathway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6338082" y="3045139"/>
            <a:ext cx="2057400" cy="533351"/>
          </a:xfrm>
          <a:prstGeom prst="rect">
            <a:avLst/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</a:rPr>
              <a:t>Business Careers Pathways</a:t>
            </a:r>
          </a:p>
        </p:txBody>
      </p:sp>
      <p:sp>
        <p:nvSpPr>
          <p:cNvPr id="13" name="AutoShape 51"/>
          <p:cNvSpPr>
            <a:spLocks noChangeArrowheads="1"/>
          </p:cNvSpPr>
          <p:nvPr/>
        </p:nvSpPr>
        <p:spPr bwMode="auto">
          <a:xfrm>
            <a:off x="4474113" y="3581420"/>
            <a:ext cx="205740" cy="371441"/>
          </a:xfrm>
          <a:prstGeom prst="downArrow">
            <a:avLst>
              <a:gd name="adj1" fmla="val 50000"/>
              <a:gd name="adj2" fmla="val 45139"/>
            </a:avLst>
          </a:prstGeom>
          <a:solidFill>
            <a:srgbClr val="4472C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3338476" y="4007428"/>
            <a:ext cx="2554605" cy="1081048"/>
          </a:xfrm>
          <a:prstGeom prst="rect">
            <a:avLst/>
          </a:prstGeom>
          <a:solidFill>
            <a:srgbClr val="FFFFFF"/>
          </a:solidFill>
          <a:ln w="63500" cmpd="thickThin" algn="ctr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ESL for Health Professionals (VHLTH) 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Microcomputer Applications</a:t>
            </a:r>
            <a:r>
              <a:rPr lang="en-US" sz="1400" dirty="0">
                <a:ea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(VOC CSB15)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6179819" y="3985549"/>
            <a:ext cx="2442210" cy="1169694"/>
          </a:xfrm>
          <a:prstGeom prst="rect">
            <a:avLst/>
          </a:prstGeom>
          <a:solidFill>
            <a:srgbClr val="FFFFFF"/>
          </a:solidFill>
          <a:ln w="63500" cmpd="thickThin" algn="ctr">
            <a:solidFill>
              <a:srgbClr val="ED7D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ESU Accounting (LANG3)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ESU Hospitality (LANG3)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• Microcomputer Applications (VOC CSB15)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Times New Roman" panose="02020603050405020304" pitchFamily="18" charset="0"/>
              </a:rPr>
              <a:t>  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517574" y="2280703"/>
            <a:ext cx="8157210" cy="323820"/>
          </a:xfrm>
          <a:prstGeom prst="rect">
            <a:avLst/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>
                <a:effectLst/>
                <a:ea typeface="Times New Roman" panose="02020603050405020304" pitchFamily="18" charset="0"/>
              </a:rPr>
              <a:t>VESL 2nd Semester: Transitions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1053905" y="5581524"/>
            <a:ext cx="1414145" cy="1169693"/>
          </a:xfrm>
          <a:prstGeom prst="rect">
            <a:avLst/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College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A.A./A.S.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B.A./B.S.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M.A./M.S.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6693852" y="5621079"/>
            <a:ext cx="1414145" cy="1169693"/>
          </a:xfrm>
          <a:prstGeom prst="rect">
            <a:avLst/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Business</a:t>
            </a: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Certificates and Degrees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Credit or Noncredit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AutoShape 59"/>
          <p:cNvSpPr>
            <a:spLocks noChangeArrowheads="1"/>
          </p:cNvSpPr>
          <p:nvPr/>
        </p:nvSpPr>
        <p:spPr bwMode="auto">
          <a:xfrm>
            <a:off x="4491697" y="1997794"/>
            <a:ext cx="205740" cy="266675"/>
          </a:xfrm>
          <a:prstGeom prst="downArrow">
            <a:avLst>
              <a:gd name="adj1" fmla="val 50000"/>
              <a:gd name="adj2" fmla="val 32407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65"/>
          <p:cNvSpPr>
            <a:spLocks noChangeArrowheads="1"/>
          </p:cNvSpPr>
          <p:nvPr/>
        </p:nvSpPr>
        <p:spPr bwMode="auto">
          <a:xfrm>
            <a:off x="1616613" y="2647370"/>
            <a:ext cx="205740" cy="323821"/>
          </a:xfrm>
          <a:prstGeom prst="downArrow">
            <a:avLst>
              <a:gd name="adj1" fmla="val 50000"/>
              <a:gd name="adj2" fmla="val 57253"/>
            </a:avLst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66"/>
          <p:cNvSpPr>
            <a:spLocks noChangeArrowheads="1"/>
          </p:cNvSpPr>
          <p:nvPr/>
        </p:nvSpPr>
        <p:spPr bwMode="auto">
          <a:xfrm>
            <a:off x="4477922" y="2557860"/>
            <a:ext cx="188156" cy="443979"/>
          </a:xfrm>
          <a:prstGeom prst="downArrow">
            <a:avLst>
              <a:gd name="adj1" fmla="val 50000"/>
              <a:gd name="adj2" fmla="val 57253"/>
            </a:avLst>
          </a:prstGeom>
          <a:solidFill>
            <a:srgbClr val="4472C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AutoShape 67"/>
          <p:cNvSpPr>
            <a:spLocks noChangeArrowheads="1"/>
          </p:cNvSpPr>
          <p:nvPr/>
        </p:nvSpPr>
        <p:spPr bwMode="auto">
          <a:xfrm>
            <a:off x="7269912" y="2642718"/>
            <a:ext cx="205740" cy="396026"/>
          </a:xfrm>
          <a:prstGeom prst="downArrow">
            <a:avLst>
              <a:gd name="adj1" fmla="val 50000"/>
              <a:gd name="adj2" fmla="val 57253"/>
            </a:avLst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AutoShape 68"/>
          <p:cNvSpPr>
            <a:spLocks noChangeArrowheads="1"/>
          </p:cNvSpPr>
          <p:nvPr/>
        </p:nvSpPr>
        <p:spPr bwMode="auto">
          <a:xfrm>
            <a:off x="1607820" y="3627563"/>
            <a:ext cx="228600" cy="347313"/>
          </a:xfrm>
          <a:prstGeom prst="downArrow">
            <a:avLst>
              <a:gd name="adj1" fmla="val 50000"/>
              <a:gd name="adj2" fmla="val 37986"/>
            </a:avLst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AutoShape 73"/>
          <p:cNvSpPr>
            <a:spLocks noChangeArrowheads="1"/>
          </p:cNvSpPr>
          <p:nvPr/>
        </p:nvSpPr>
        <p:spPr bwMode="auto">
          <a:xfrm>
            <a:off x="7261274" y="3591716"/>
            <a:ext cx="205740" cy="371441"/>
          </a:xfrm>
          <a:prstGeom prst="downArrow">
            <a:avLst>
              <a:gd name="adj1" fmla="val 50000"/>
              <a:gd name="adj2" fmla="val 45139"/>
            </a:avLst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74"/>
          <p:cNvSpPr>
            <a:spLocks noChangeArrowheads="1"/>
          </p:cNvSpPr>
          <p:nvPr/>
        </p:nvSpPr>
        <p:spPr bwMode="auto">
          <a:xfrm>
            <a:off x="1634197" y="5196577"/>
            <a:ext cx="228600" cy="409537"/>
          </a:xfrm>
          <a:prstGeom prst="downArrow">
            <a:avLst>
              <a:gd name="adj1" fmla="val 50000"/>
              <a:gd name="adj2" fmla="val 44792"/>
            </a:avLst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AutoShape 75"/>
          <p:cNvSpPr>
            <a:spLocks noChangeArrowheads="1"/>
          </p:cNvSpPr>
          <p:nvPr/>
        </p:nvSpPr>
        <p:spPr bwMode="auto">
          <a:xfrm>
            <a:off x="7249844" y="5214887"/>
            <a:ext cx="228600" cy="409537"/>
          </a:xfrm>
          <a:prstGeom prst="downArrow">
            <a:avLst>
              <a:gd name="adj1" fmla="val 50000"/>
              <a:gd name="adj2" fmla="val 44792"/>
            </a:avLst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0"/>
          <p:cNvSpPr>
            <a:spLocks noChangeArrowheads="1"/>
          </p:cNvSpPr>
          <p:nvPr/>
        </p:nvSpPr>
        <p:spPr bwMode="auto">
          <a:xfrm>
            <a:off x="4465320" y="5171987"/>
            <a:ext cx="228600" cy="409537"/>
          </a:xfrm>
          <a:prstGeom prst="downArrow">
            <a:avLst>
              <a:gd name="adj1" fmla="val 50000"/>
              <a:gd name="adj2" fmla="val 44792"/>
            </a:avLst>
          </a:prstGeom>
          <a:solidFill>
            <a:srgbClr val="4472C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8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422" y="1201214"/>
            <a:ext cx="8107378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66" y="1195118"/>
            <a:ext cx="8107378" cy="5272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Practical Math for the Trades (Noncredit)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22" y="533401"/>
            <a:ext cx="7976103" cy="4172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Glendale College CE Pathways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1350415" y="2212848"/>
            <a:ext cx="45719" cy="1069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343" y="3343203"/>
            <a:ext cx="1152144" cy="8537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651761" y="2212848"/>
            <a:ext cx="45719" cy="1069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28032" y="3343203"/>
            <a:ext cx="1152144" cy="8537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21408" y="3343203"/>
            <a:ext cx="1152144" cy="8537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74720" y="3343203"/>
            <a:ext cx="1152144" cy="8537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81344" y="3343203"/>
            <a:ext cx="1152144" cy="8537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34656" y="3343203"/>
            <a:ext cx="1152144" cy="85374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8065008" y="2212848"/>
            <a:ext cx="45719" cy="1069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734556" y="2212848"/>
            <a:ext cx="45719" cy="1069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5358385" y="2212848"/>
            <a:ext cx="45719" cy="1069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989833" y="2212848"/>
            <a:ext cx="45719" cy="1069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4343" y="4199842"/>
            <a:ext cx="1152144" cy="85374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121408" y="4196945"/>
            <a:ext cx="1152144" cy="85374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474720" y="4196945"/>
            <a:ext cx="1152144" cy="853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28032" y="4192991"/>
            <a:ext cx="1152144" cy="853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81344" y="4196945"/>
            <a:ext cx="1152144" cy="853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34656" y="4196945"/>
            <a:ext cx="1152144" cy="853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1520" y="3532778"/>
            <a:ext cx="1289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(Mirrored)</a:t>
            </a:r>
          </a:p>
          <a:p>
            <a:pPr algn="ctr"/>
            <a:r>
              <a:rPr lang="en-US" sz="1050" b="1" dirty="0" smtClean="0"/>
              <a:t>NC </a:t>
            </a:r>
          </a:p>
          <a:p>
            <a:pPr algn="ctr"/>
            <a:r>
              <a:rPr lang="en-US" sz="1050" b="1" dirty="0" smtClean="0"/>
              <a:t>Certificate</a:t>
            </a:r>
            <a:endParaRPr lang="en-US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063647" y="3532778"/>
            <a:ext cx="1289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(Mirrored)</a:t>
            </a:r>
          </a:p>
          <a:p>
            <a:pPr algn="ctr"/>
            <a:r>
              <a:rPr lang="en-US" sz="1050" b="1" dirty="0" smtClean="0"/>
              <a:t>NC </a:t>
            </a:r>
          </a:p>
          <a:p>
            <a:pPr algn="ctr"/>
            <a:r>
              <a:rPr lang="en-US" sz="1050" b="1" dirty="0" smtClean="0"/>
              <a:t>Certificate</a:t>
            </a:r>
            <a:endParaRPr lang="en-US" sz="105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748633" y="3508464"/>
            <a:ext cx="1289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(Mirrored)</a:t>
            </a:r>
          </a:p>
          <a:p>
            <a:pPr algn="ctr"/>
            <a:r>
              <a:rPr lang="en-US" sz="1050" b="1" dirty="0" smtClean="0"/>
              <a:t>NC </a:t>
            </a:r>
          </a:p>
          <a:p>
            <a:pPr algn="ctr"/>
            <a:r>
              <a:rPr lang="en-US" sz="1050" b="1" dirty="0" smtClean="0"/>
              <a:t>Certificate</a:t>
            </a:r>
            <a:endParaRPr lang="en-US" sz="105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26405" y="3508464"/>
            <a:ext cx="1289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(Mirrored)</a:t>
            </a:r>
          </a:p>
          <a:p>
            <a:pPr algn="ctr"/>
            <a:r>
              <a:rPr lang="en-US" sz="1050" b="1" dirty="0" smtClean="0"/>
              <a:t>NC </a:t>
            </a:r>
          </a:p>
          <a:p>
            <a:pPr algn="ctr"/>
            <a:r>
              <a:rPr lang="en-US" sz="1050" b="1" dirty="0" smtClean="0"/>
              <a:t>Certificate</a:t>
            </a:r>
            <a:endParaRPr lang="en-US" sz="105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494957" y="3532778"/>
            <a:ext cx="1289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(Mirrored)</a:t>
            </a:r>
          </a:p>
          <a:p>
            <a:pPr algn="ctr"/>
            <a:r>
              <a:rPr lang="en-US" sz="1050" b="1" dirty="0" smtClean="0"/>
              <a:t>NC </a:t>
            </a:r>
          </a:p>
          <a:p>
            <a:pPr algn="ctr"/>
            <a:r>
              <a:rPr lang="en-US" sz="1050" b="1" dirty="0" smtClean="0"/>
              <a:t>Certificate</a:t>
            </a:r>
            <a:endParaRPr lang="en-US" sz="105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12763" y="3532778"/>
            <a:ext cx="12893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(Mirrored) </a:t>
            </a:r>
          </a:p>
          <a:p>
            <a:pPr algn="ctr"/>
            <a:r>
              <a:rPr lang="en-US" sz="1050" b="1" dirty="0" smtClean="0"/>
              <a:t>NC </a:t>
            </a:r>
          </a:p>
          <a:p>
            <a:pPr algn="ctr"/>
            <a:r>
              <a:rPr lang="en-US" sz="1050" b="1" dirty="0" smtClean="0"/>
              <a:t>Certificate</a:t>
            </a:r>
            <a:endParaRPr lang="en-US" sz="105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83486" y="4324211"/>
            <a:ext cx="11367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Computer Aided</a:t>
            </a:r>
          </a:p>
          <a:p>
            <a:pPr algn="ctr"/>
            <a:r>
              <a:rPr lang="en-US" sz="1050" b="1" dirty="0" smtClean="0"/>
              <a:t>Manufacturing</a:t>
            </a:r>
            <a:endParaRPr lang="en-US" sz="105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185529" y="4356309"/>
            <a:ext cx="1136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Engineering </a:t>
            </a:r>
          </a:p>
          <a:p>
            <a:pPr algn="ctr"/>
            <a:r>
              <a:rPr lang="en-US" sz="1050" b="1" dirty="0" smtClean="0"/>
              <a:t>Tech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2680" y="4356309"/>
            <a:ext cx="11367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Architectural </a:t>
            </a:r>
          </a:p>
          <a:p>
            <a:pPr algn="ctr"/>
            <a:r>
              <a:rPr lang="en-US" sz="1050" b="1" dirty="0" smtClean="0"/>
              <a:t>Drafting &amp;</a:t>
            </a:r>
          </a:p>
          <a:p>
            <a:pPr algn="ctr"/>
            <a:r>
              <a:rPr lang="en-US" sz="1050" b="1" dirty="0" smtClean="0"/>
              <a:t>Design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35727" y="4360743"/>
            <a:ext cx="11367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Welding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42498" y="4339709"/>
            <a:ext cx="1136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Electronics &amp; </a:t>
            </a:r>
          </a:p>
          <a:p>
            <a:pPr algn="ctr"/>
            <a:r>
              <a:rPr lang="en-US" sz="1050" b="1" dirty="0" smtClean="0"/>
              <a:t>Computer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19490" y="4351599"/>
            <a:ext cx="11367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Machine &amp; </a:t>
            </a:r>
          </a:p>
          <a:p>
            <a:pPr algn="ctr"/>
            <a:r>
              <a:rPr lang="en-US" sz="1050" b="1" dirty="0" smtClean="0"/>
              <a:t>Manufacturing</a:t>
            </a:r>
          </a:p>
          <a:p>
            <a:pPr algn="ctr"/>
            <a:r>
              <a:rPr lang="en-US" sz="1050" b="1" dirty="0" smtClean="0"/>
              <a:t>Tech</a:t>
            </a:r>
          </a:p>
        </p:txBody>
      </p:sp>
      <p:sp>
        <p:nvSpPr>
          <p:cNvPr id="45" name="Down Arrow 44"/>
          <p:cNvSpPr/>
          <p:nvPr/>
        </p:nvSpPr>
        <p:spPr>
          <a:xfrm>
            <a:off x="1344318" y="5177953"/>
            <a:ext cx="51816" cy="747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6728459" y="5175488"/>
            <a:ext cx="51816" cy="747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5352288" y="5177953"/>
            <a:ext cx="51816" cy="747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3986784" y="5177953"/>
            <a:ext cx="51816" cy="747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2648863" y="5175617"/>
            <a:ext cx="51816" cy="747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8065008" y="5173183"/>
            <a:ext cx="45719" cy="747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01849" y="5968563"/>
            <a:ext cx="11367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Skills Award </a:t>
            </a:r>
          </a:p>
          <a:p>
            <a:pPr algn="ctr"/>
            <a:r>
              <a:rPr lang="en-US" sz="1050" b="1" dirty="0" smtClean="0"/>
              <a:t>Certificate </a:t>
            </a:r>
          </a:p>
          <a:p>
            <a:pPr algn="ctr"/>
            <a:r>
              <a:rPr lang="en-US" sz="1050" b="1" dirty="0" smtClean="0"/>
              <a:t>A.S</a:t>
            </a:r>
            <a:endParaRPr lang="en-US" sz="105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106243" y="5984200"/>
            <a:ext cx="11367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Skills Award</a:t>
            </a:r>
          </a:p>
          <a:p>
            <a:pPr algn="ctr"/>
            <a:r>
              <a:rPr lang="en-US" sz="1050" b="1" dirty="0" smtClean="0"/>
              <a:t>Certificate</a:t>
            </a:r>
          </a:p>
          <a:p>
            <a:pPr algn="ctr"/>
            <a:r>
              <a:rPr lang="en-US" sz="1050" b="1" dirty="0" smtClean="0"/>
              <a:t> A.S</a:t>
            </a:r>
            <a:endParaRPr lang="en-US" sz="105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436620" y="5972986"/>
            <a:ext cx="11367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Skills Award </a:t>
            </a:r>
          </a:p>
          <a:p>
            <a:pPr algn="ctr"/>
            <a:r>
              <a:rPr lang="en-US" sz="1050" b="1" dirty="0" smtClean="0"/>
              <a:t>Certificate </a:t>
            </a:r>
          </a:p>
          <a:p>
            <a:pPr algn="ctr"/>
            <a:r>
              <a:rPr lang="en-US" sz="1050" b="1" dirty="0" smtClean="0"/>
              <a:t>A.S</a:t>
            </a:r>
            <a:endParaRPr lang="en-US" sz="105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809056" y="5990577"/>
            <a:ext cx="1136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Certificate </a:t>
            </a:r>
          </a:p>
          <a:p>
            <a:pPr algn="ctr"/>
            <a:r>
              <a:rPr lang="en-US" sz="1050" b="1" dirty="0" smtClean="0"/>
              <a:t>A.S</a:t>
            </a:r>
            <a:endParaRPr lang="en-US" sz="105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185990" y="5988623"/>
            <a:ext cx="1136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Certificate </a:t>
            </a:r>
          </a:p>
          <a:p>
            <a:pPr algn="ctr"/>
            <a:r>
              <a:rPr lang="en-US" sz="1050" b="1" dirty="0" smtClean="0"/>
              <a:t>A.S</a:t>
            </a:r>
            <a:endParaRPr lang="en-US" sz="105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516367" y="5972986"/>
            <a:ext cx="1136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Certificate </a:t>
            </a:r>
          </a:p>
          <a:p>
            <a:pPr algn="ctr"/>
            <a:r>
              <a:rPr lang="en-US" sz="1050" b="1" dirty="0" smtClean="0"/>
              <a:t>A.S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893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– Audience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Talk with 1-2 people near you:</a:t>
            </a:r>
          </a:p>
          <a:p>
            <a:r>
              <a:rPr lang="en-US" dirty="0" smtClean="0"/>
              <a:t>What noncredit pathways do you already have?</a:t>
            </a:r>
          </a:p>
          <a:p>
            <a:r>
              <a:rPr lang="en-US" dirty="0" smtClean="0"/>
              <a:t>What </a:t>
            </a:r>
            <a:r>
              <a:rPr lang="en-US" dirty="0"/>
              <a:t>potential is there for noncredit to credit pathways on your campus?  </a:t>
            </a:r>
          </a:p>
          <a:p>
            <a:r>
              <a:rPr lang="en-US" dirty="0"/>
              <a:t>What programs are well-suited for use of noncredit as part of a pathway?</a:t>
            </a:r>
          </a:p>
          <a:p>
            <a:r>
              <a:rPr lang="en-US" dirty="0"/>
              <a:t>What people should be involved in the conversations?</a:t>
            </a:r>
          </a:p>
          <a:p>
            <a:r>
              <a:rPr lang="en-US" dirty="0"/>
              <a:t>What are the critical issues not already covered today?</a:t>
            </a:r>
          </a:p>
        </p:txBody>
      </p:sp>
    </p:spTree>
    <p:extLst>
      <p:ext uri="{BB962C8B-B14F-4D97-AF65-F5344CB8AC3E}">
        <p14:creationId xmlns:p14="http://schemas.microsoft.com/office/powerpoint/2010/main" val="81621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20698"/>
          </a:xfrm>
        </p:spPr>
        <p:txBody>
          <a:bodyPr/>
          <a:lstStyle/>
          <a:p>
            <a:pPr indent="0" algn="ctr" eaLnBrk="1" hangingPunct="1">
              <a:defRPr/>
            </a:pPr>
            <a:r>
              <a:rPr lang="en-US" dirty="0">
                <a:latin typeface="Times New Roman"/>
                <a:cs typeface="Times New Roman"/>
              </a:rPr>
              <a:t>Questions?</a:t>
            </a:r>
            <a:br>
              <a:rPr lang="en-US" dirty="0">
                <a:latin typeface="Times New Roman"/>
                <a:cs typeface="Times New Roman"/>
              </a:rPr>
            </a:b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r>
              <a:rPr lang="en-US" dirty="0">
                <a:latin typeface="Times New Roman"/>
                <a:cs typeface="Times New Roman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74496"/>
            <a:ext cx="8229600" cy="31025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Madelyn </a:t>
            </a:r>
            <a:r>
              <a:rPr lang="en-US" dirty="0" err="1">
                <a:latin typeface="Times New Roman"/>
                <a:cs typeface="Times New Roman"/>
              </a:rPr>
              <a:t>Arballo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>
                <a:latin typeface="Times New Roman"/>
                <a:cs typeface="Times New Roman"/>
                <a:hlinkClick r:id="rId2"/>
              </a:rPr>
              <a:t>marballo@mtsac.edu</a:t>
            </a: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Cheryl </a:t>
            </a:r>
            <a:r>
              <a:rPr lang="en-US" dirty="0" err="1">
                <a:latin typeface="Times New Roman"/>
                <a:cs typeface="Times New Roman"/>
              </a:rPr>
              <a:t>Aschenbach</a:t>
            </a:r>
            <a:r>
              <a:rPr lang="en-US" dirty="0">
                <a:latin typeface="Times New Roman"/>
                <a:cs typeface="Times New Roman"/>
              </a:rPr>
              <a:t>:  </a:t>
            </a:r>
            <a:r>
              <a:rPr lang="en-US" dirty="0">
                <a:latin typeface="Times New Roman"/>
                <a:cs typeface="Times New Roman"/>
                <a:hlinkClick r:id="rId3"/>
              </a:rPr>
              <a:t>caschenbach@lassencollege.edu</a:t>
            </a: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Jan Young: </a:t>
            </a:r>
            <a:r>
              <a:rPr lang="en-US" dirty="0">
                <a:latin typeface="Times New Roman"/>
                <a:cs typeface="Times New Roman"/>
                <a:hlinkClick r:id="rId4"/>
              </a:rPr>
              <a:t>jyoung@glendale.edu</a:t>
            </a: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Other questions?  </a:t>
            </a:r>
            <a:r>
              <a:rPr lang="en-US" dirty="0">
                <a:latin typeface="Times New Roman"/>
                <a:cs typeface="Times New Roman"/>
                <a:hlinkClick r:id="rId5"/>
              </a:rPr>
              <a:t>info@asccc.org</a:t>
            </a: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759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latin typeface="Times New Roman"/>
                <a:cs typeface="Times New Roman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981201"/>
            <a:ext cx="7924800" cy="47413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0" i="0" dirty="0">
                <a:latin typeface="Times New Roman"/>
                <a:cs typeface="Times New Roman"/>
              </a:rPr>
              <a:t>Program and Course Approval Handbook (PCAH)</a:t>
            </a:r>
          </a:p>
          <a:p>
            <a:pPr lvl="1"/>
            <a:r>
              <a:rPr lang="en-US" dirty="0">
                <a:latin typeface="Times New Roman"/>
                <a:cs typeface="Times New Roman"/>
                <a:hlinkClick r:id="rId3"/>
              </a:rPr>
              <a:t>http://</a:t>
            </a:r>
            <a:r>
              <a:rPr lang="en-US" dirty="0" err="1">
                <a:latin typeface="Times New Roman"/>
                <a:cs typeface="Times New Roman"/>
                <a:hlinkClick r:id="rId3"/>
              </a:rPr>
              <a:t>extranet.cccco.edu</a:t>
            </a:r>
            <a:r>
              <a:rPr lang="en-US" dirty="0">
                <a:latin typeface="Times New Roman"/>
                <a:cs typeface="Times New Roman"/>
                <a:hlinkClick r:id="rId3"/>
              </a:rPr>
              <a:t>/Portals/1/AA/Credit/2017/PCAH6thEditionJuly_FINAL.pdf</a:t>
            </a:r>
            <a:endParaRPr lang="en-US" b="0" i="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0" i="0" dirty="0">
                <a:latin typeface="Times New Roman"/>
                <a:cs typeface="Times New Roman"/>
              </a:rPr>
              <a:t>Chancellor’s Office Noncredit Info</a:t>
            </a:r>
          </a:p>
          <a:p>
            <a:pPr lvl="1"/>
            <a:r>
              <a:rPr lang="en-US" dirty="0">
                <a:latin typeface="Times New Roman"/>
                <a:cs typeface="Times New Roman"/>
                <a:hlinkClick r:id="rId4"/>
              </a:rPr>
              <a:t>http://extranet.cccco.edu/Divisions/AcademicAffairs/CurriculumandInstructionUnit/Curriculum/NoncreditCurriculumandInstructionalPrograms.aspx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0" i="0" dirty="0">
                <a:latin typeface="Times New Roman"/>
                <a:cs typeface="Times New Roman"/>
              </a:rPr>
              <a:t>Noncredit Instruction: Opportunity and Challenge (ASCCC paper)</a:t>
            </a:r>
          </a:p>
          <a:p>
            <a:pPr lvl="1"/>
            <a:r>
              <a:rPr lang="en-US" dirty="0">
                <a:latin typeface="Times New Roman"/>
                <a:cs typeface="Times New Roman"/>
                <a:hlinkClick r:id="rId5"/>
              </a:rPr>
              <a:t>http://www.asccc.org/sites/default/files/publications/noncredit-instruction09_0.pdf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0" i="0" dirty="0">
                <a:latin typeface="Times New Roman"/>
                <a:cs typeface="Times New Roman"/>
              </a:rPr>
              <a:t>Preparing Students for Careers and College through Noncredit Enhanced Funding (CCCCO Report – Dec 2016)</a:t>
            </a:r>
          </a:p>
          <a:p>
            <a:pPr lvl="1"/>
            <a:r>
              <a:rPr lang="en-US" dirty="0">
                <a:latin typeface="Times New Roman"/>
                <a:cs typeface="Times New Roman"/>
                <a:hlinkClick r:id="rId6"/>
              </a:rPr>
              <a:t>http://californiacommunitycolleges.cccco.edu/Portals/0/Reports/2016-CDCP-Report-ADA.pdf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b="0" i="0" dirty="0">
              <a:latin typeface="Times New Roman"/>
              <a:cs typeface="Times New Roman"/>
            </a:endParaRPr>
          </a:p>
          <a:p>
            <a:endParaRPr lang="en-US" sz="2800" b="0" i="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979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latin typeface="Times New Roman"/>
                <a:cs typeface="Times New Roman"/>
              </a:rPr>
              <a:t>On a scale of 1-10 (1 = rookie &amp; 10 = experienced veteran) where do you rate yourself in regards to your knowledge of noncredit?</a:t>
            </a:r>
          </a:p>
          <a:p>
            <a:endParaRPr lang="en-US" b="0" dirty="0">
              <a:latin typeface="Times New Roman"/>
              <a:cs typeface="Times New Roman"/>
            </a:endParaRPr>
          </a:p>
          <a:p>
            <a:endParaRPr lang="en-US" b="0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496734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4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using noncredit as part of pathways?  How?</a:t>
            </a:r>
          </a:p>
          <a:p>
            <a:endParaRPr lang="en-US" dirty="0"/>
          </a:p>
          <a:p>
            <a:r>
              <a:rPr lang="en-US" dirty="0"/>
              <a:t>What do you need to support consideration of noncredit to credit pathways?</a:t>
            </a:r>
          </a:p>
          <a:p>
            <a:endParaRPr lang="en-US" dirty="0"/>
          </a:p>
          <a:p>
            <a:r>
              <a:rPr lang="en-US" dirty="0"/>
              <a:t>Do you have clear means for students to transition between noncredit and credit?</a:t>
            </a:r>
          </a:p>
        </p:txBody>
      </p:sp>
    </p:spTree>
    <p:extLst>
      <p:ext uri="{BB962C8B-B14F-4D97-AF65-F5344CB8AC3E}">
        <p14:creationId xmlns:p14="http://schemas.microsoft.com/office/powerpoint/2010/main" val="44581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Adult Education </a:t>
            </a:r>
            <a:r>
              <a:rPr lang="en-US" sz="2595" dirty="0" smtClean="0">
                <a:latin typeface="Times New Roman"/>
                <a:ea typeface="Century Gothic" charset="0"/>
                <a:cs typeface="Times New Roman"/>
              </a:rPr>
              <a:t>Block Grant</a:t>
            </a:r>
            <a:endParaRPr lang="en-US" sz="2595" dirty="0">
              <a:latin typeface="Times New Roman"/>
              <a:ea typeface="Century Gothic" charset="0"/>
              <a:cs typeface="Times New Roman"/>
            </a:endParaRPr>
          </a:p>
          <a:p>
            <a:pPr lvl="1"/>
            <a:endParaRPr lang="en-US" sz="2195" dirty="0">
              <a:latin typeface="Times New Roman"/>
              <a:ea typeface="Century Gothic" charset="0"/>
              <a:cs typeface="Times New Roman"/>
            </a:endParaRPr>
          </a:p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Strong Workforce</a:t>
            </a:r>
          </a:p>
          <a:p>
            <a:endParaRPr lang="en-US" sz="2595" dirty="0">
              <a:latin typeface="Times New Roman"/>
              <a:ea typeface="Century Gothic" charset="0"/>
              <a:cs typeface="Times New Roman"/>
            </a:endParaRPr>
          </a:p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Guided Pathways</a:t>
            </a:r>
          </a:p>
          <a:p>
            <a:endParaRPr lang="en-US" sz="2595" dirty="0">
              <a:latin typeface="Times New Roman"/>
              <a:ea typeface="Century Gothic" charset="0"/>
              <a:cs typeface="Times New Roman"/>
            </a:endParaRPr>
          </a:p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Vision for </a:t>
            </a:r>
            <a:r>
              <a:rPr lang="en-US" sz="2595" dirty="0" smtClean="0">
                <a:latin typeface="Times New Roman"/>
                <a:ea typeface="Century Gothic" charset="0"/>
                <a:cs typeface="Times New Roman"/>
              </a:rPr>
              <a:t>Success</a:t>
            </a:r>
          </a:p>
          <a:p>
            <a:endParaRPr lang="en-US" sz="2595" dirty="0">
              <a:latin typeface="Times New Roman"/>
              <a:ea typeface="Century Gothic" charset="0"/>
              <a:cs typeface="Times New Roman"/>
            </a:endParaRPr>
          </a:p>
          <a:p>
            <a:r>
              <a:rPr lang="en-US" sz="2595" smtClean="0">
                <a:latin typeface="Times New Roman"/>
                <a:ea typeface="Century Gothic" charset="0"/>
                <a:cs typeface="Times New Roman"/>
              </a:rPr>
              <a:t>CCC Online College</a:t>
            </a:r>
            <a:endParaRPr lang="en-US" sz="2595" dirty="0">
              <a:latin typeface="Times New Roman"/>
              <a:ea typeface="Century Gothic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678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Noncredit as an Entry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The nature of noncredit (FREE!, low risk) allows colleges to attract students who may not otherwise consider college</a:t>
            </a:r>
          </a:p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Consistent with a pathways approach, broader coursework can be developed in noncredit to help students filter into more narrow studies/career preparation</a:t>
            </a:r>
          </a:p>
          <a:p>
            <a:pPr lvl="1"/>
            <a:r>
              <a:rPr lang="en-US" sz="2195" dirty="0">
                <a:latin typeface="Times New Roman"/>
                <a:ea typeface="Century Gothic" charset="0"/>
                <a:cs typeface="Times New Roman"/>
              </a:rPr>
              <a:t>Career exploration </a:t>
            </a:r>
          </a:p>
          <a:p>
            <a:pPr lvl="1"/>
            <a:r>
              <a:rPr lang="en-US" sz="2195" dirty="0">
                <a:latin typeface="Times New Roman"/>
                <a:ea typeface="Century Gothic" charset="0"/>
                <a:cs typeface="Times New Roman"/>
              </a:rPr>
              <a:t>Basic skills – math, ESL, English language and literacy</a:t>
            </a:r>
          </a:p>
          <a:p>
            <a:pPr lvl="1"/>
            <a:r>
              <a:rPr lang="en-US" sz="2195" dirty="0">
                <a:latin typeface="Times New Roman"/>
                <a:ea typeface="Century Gothic" charset="0"/>
                <a:cs typeface="Times New Roman"/>
              </a:rPr>
              <a:t>Broad concepts that could benefit multiple CTE disciplines – allied health, manufacturing, agriculture, and more</a:t>
            </a:r>
          </a:p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Noncredit can provide entry-level career education or immediate employment; credit can provide training for advancement </a:t>
            </a:r>
          </a:p>
          <a:p>
            <a:r>
              <a:rPr lang="en-US" sz="2595" dirty="0">
                <a:latin typeface="Times New Roman"/>
                <a:ea typeface="Century Gothic" charset="0"/>
                <a:cs typeface="Times New Roman"/>
              </a:rPr>
              <a:t>Students can “step up” from noncredit into credit or into career</a:t>
            </a:r>
          </a:p>
        </p:txBody>
      </p:sp>
    </p:spTree>
    <p:extLst>
      <p:ext uri="{BB962C8B-B14F-4D97-AF65-F5344CB8AC3E}">
        <p14:creationId xmlns:p14="http://schemas.microsoft.com/office/powerpoint/2010/main" val="158213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9231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to consider for transitions between noncredit and credit?</a:t>
            </a:r>
          </a:p>
          <a:p>
            <a:r>
              <a:rPr lang="en-US" dirty="0"/>
              <a:t>Technical aspects</a:t>
            </a:r>
          </a:p>
          <a:p>
            <a:pPr lvl="1"/>
            <a:r>
              <a:rPr lang="en-US" dirty="0"/>
              <a:t>Articulation Agreements</a:t>
            </a:r>
          </a:p>
          <a:p>
            <a:pPr lvl="1"/>
            <a:r>
              <a:rPr lang="en-US" dirty="0"/>
              <a:t>Prerequisites</a:t>
            </a:r>
          </a:p>
          <a:p>
            <a:pPr lvl="1"/>
            <a:r>
              <a:rPr lang="en-US" dirty="0"/>
              <a:t>Credit by Exam</a:t>
            </a:r>
          </a:p>
          <a:p>
            <a:r>
              <a:rPr lang="en-US" dirty="0"/>
              <a:t>Promotional aspects</a:t>
            </a:r>
          </a:p>
          <a:p>
            <a:pPr lvl="1"/>
            <a:r>
              <a:rPr lang="en-US" dirty="0"/>
              <a:t>Student support and counseling</a:t>
            </a:r>
          </a:p>
          <a:p>
            <a:pPr lvl="1"/>
            <a:r>
              <a:rPr lang="en-US" dirty="0"/>
              <a:t>Internal marketing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8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Aspects of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Articulation Agreements</a:t>
            </a:r>
          </a:p>
          <a:p>
            <a:r>
              <a:rPr lang="en-US" dirty="0"/>
              <a:t>Often thought of as agreements between colleges and universities to ensure completed coursework will be received and credited toward a student’s program goal</a:t>
            </a:r>
          </a:p>
          <a:p>
            <a:r>
              <a:rPr lang="en-US" dirty="0"/>
              <a:t>Can be used internally to align noncredit and credit coursework and eliminate unnecessary credit enrollments or course content duplication for noncredit students</a:t>
            </a:r>
          </a:p>
          <a:p>
            <a:r>
              <a:rPr lang="en-US" dirty="0"/>
              <a:t>Can also be used internally to establish clear pathways between noncredit and credit *guided pathways *catalog information</a:t>
            </a:r>
          </a:p>
        </p:txBody>
      </p:sp>
    </p:spTree>
    <p:extLst>
      <p:ext uri="{BB962C8B-B14F-4D97-AF65-F5344CB8AC3E}">
        <p14:creationId xmlns:p14="http://schemas.microsoft.com/office/powerpoint/2010/main" val="65944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Aspects of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Prerequisites</a:t>
            </a:r>
          </a:p>
          <a:p>
            <a:r>
              <a:rPr lang="en-US" dirty="0"/>
              <a:t>Can be used to establish clear sequences between noncredit and credit</a:t>
            </a:r>
          </a:p>
          <a:p>
            <a:r>
              <a:rPr lang="en-US" dirty="0"/>
              <a:t>Caution: provisions of Title 5 §55003 Policies on Prerequisites, </a:t>
            </a:r>
            <a:r>
              <a:rPr lang="en-US" dirty="0" smtClean="0"/>
              <a:t>Co-requisites</a:t>
            </a:r>
            <a:r>
              <a:rPr lang="en-US" dirty="0"/>
              <a:t>, and Advisories apply whether course is credit or noncredit</a:t>
            </a:r>
          </a:p>
          <a:p>
            <a:pPr marL="0" indent="0">
              <a:buNone/>
            </a:pPr>
            <a:r>
              <a:rPr lang="en-US" b="1" dirty="0"/>
              <a:t>Credit by Exam</a:t>
            </a:r>
          </a:p>
          <a:p>
            <a:r>
              <a:rPr lang="en-US" dirty="0"/>
              <a:t>In cases where students have taken a noncredit course with content overlap with a credit course, credit by exam may be used to earn credit for the course</a:t>
            </a:r>
          </a:p>
          <a:p>
            <a:r>
              <a:rPr lang="en-US" dirty="0"/>
              <a:t>Credit by exam could be an agreement that passing a final exam and completing all activities in the noncredit course constitutes a passing credit by exam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Promotional Aspects of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Student Support and Counseling</a:t>
            </a:r>
          </a:p>
          <a:p>
            <a:r>
              <a:rPr lang="en-US" dirty="0"/>
              <a:t>Internal structures, services, and staff may not be familiar with noncredit</a:t>
            </a:r>
          </a:p>
          <a:p>
            <a:r>
              <a:rPr lang="en-US" dirty="0"/>
              <a:t>Establish clear policies &amp; procedures around noncredit to credit transitions. Make sure involved offices know of policies and procedures</a:t>
            </a:r>
          </a:p>
          <a:p>
            <a:r>
              <a:rPr lang="en-US" dirty="0"/>
              <a:t>Ensure counselors, advisors, and faculty (credit and noncredit) know and can inform students how to transition smoothly between related noncredit and credit courses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673</TotalTime>
  <Words>1083</Words>
  <Application>Microsoft Macintosh PowerPoint</Application>
  <PresentationFormat>On-screen Show (4:3)</PresentationFormat>
  <Paragraphs>200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Century Gothic</vt:lpstr>
      <vt:lpstr>Chalkboard</vt:lpstr>
      <vt:lpstr>Times New Roman</vt:lpstr>
      <vt:lpstr>Wingdings</vt:lpstr>
      <vt:lpstr>Arial</vt:lpstr>
      <vt:lpstr>Clarity</vt:lpstr>
      <vt:lpstr>Transitions Between  Noncredit and Credit</vt:lpstr>
      <vt:lpstr>Getting Started</vt:lpstr>
      <vt:lpstr>Feedback</vt:lpstr>
      <vt:lpstr>Background</vt:lpstr>
      <vt:lpstr>Noncredit as an Entry Point</vt:lpstr>
      <vt:lpstr>Transitions</vt:lpstr>
      <vt:lpstr>Technical Aspects of Transitions</vt:lpstr>
      <vt:lpstr>Technical Aspects of Transitions</vt:lpstr>
      <vt:lpstr>Promotional Aspects of Transitions</vt:lpstr>
      <vt:lpstr>Promotional Aspects of Transitions</vt:lpstr>
      <vt:lpstr>Considerations</vt:lpstr>
      <vt:lpstr>Examples</vt:lpstr>
      <vt:lpstr>Mirrored Credit/Noncredit Courses</vt:lpstr>
      <vt:lpstr>PowerPoint Presentation</vt:lpstr>
      <vt:lpstr>Glendale College CE Pathways</vt:lpstr>
      <vt:lpstr>Activity – Audience Participation</vt:lpstr>
      <vt:lpstr>Questions?  Thank you!</vt:lpstr>
      <vt:lpstr>References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Microsoft Office User</cp:lastModifiedBy>
  <cp:revision>98</cp:revision>
  <cp:lastPrinted>2018-07-11T19:35:45Z</cp:lastPrinted>
  <dcterms:created xsi:type="dcterms:W3CDTF">2015-10-21T19:14:41Z</dcterms:created>
  <dcterms:modified xsi:type="dcterms:W3CDTF">2018-07-12T15:33:33Z</dcterms:modified>
</cp:coreProperties>
</file>