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1"/>
  </p:notesMasterIdLst>
  <p:sldIdLst>
    <p:sldId id="256" r:id="rId2"/>
    <p:sldId id="259" r:id="rId3"/>
    <p:sldId id="257" r:id="rId4"/>
    <p:sldId id="260" r:id="rId5"/>
    <p:sldId id="263" r:id="rId6"/>
    <p:sldId id="264" r:id="rId7"/>
    <p:sldId id="258" r:id="rId8"/>
    <p:sldId id="265" r:id="rId9"/>
    <p:sldId id="266" r:id="rId10"/>
    <p:sldId id="273" r:id="rId11"/>
    <p:sldId id="274" r:id="rId12"/>
    <p:sldId id="267" r:id="rId13"/>
    <p:sldId id="268" r:id="rId14"/>
    <p:sldId id="275" r:id="rId15"/>
    <p:sldId id="269" r:id="rId16"/>
    <p:sldId id="276" r:id="rId17"/>
    <p:sldId id="270" r:id="rId18"/>
    <p:sldId id="272"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1528"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D28DF-BF2E-8B4A-A657-92A7E9FF9889}" type="datetimeFigureOut">
              <a:rPr lang="en-US" smtClean="0"/>
              <a:t>7/3/15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32E437-54F9-E54F-B20E-6D95EA004341}" type="slidenum">
              <a:rPr lang="en-US" smtClean="0"/>
              <a:t>‹#›</a:t>
            </a:fld>
            <a:endParaRPr lang="en-US"/>
          </a:p>
        </p:txBody>
      </p:sp>
    </p:spTree>
    <p:extLst>
      <p:ext uri="{BB962C8B-B14F-4D97-AF65-F5344CB8AC3E}">
        <p14:creationId xmlns:p14="http://schemas.microsoft.com/office/powerpoint/2010/main" val="5192360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r>
              <a:rPr lang="en-US" dirty="0" smtClean="0"/>
              <a:t> will start, Stacey</a:t>
            </a:r>
            <a:r>
              <a:rPr lang="en-US" baseline="0" dirty="0" smtClean="0"/>
              <a:t> will follow.</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1</a:t>
            </a:fld>
            <a:endParaRPr lang="en-US"/>
          </a:p>
        </p:txBody>
      </p:sp>
    </p:spTree>
    <p:extLst>
      <p:ext uri="{BB962C8B-B14F-4D97-AF65-F5344CB8AC3E}">
        <p14:creationId xmlns:p14="http://schemas.microsoft.com/office/powerpoint/2010/main" val="3941511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10</a:t>
            </a:fld>
            <a:endParaRPr lang="en-US"/>
          </a:p>
        </p:txBody>
      </p:sp>
    </p:spTree>
    <p:extLst>
      <p:ext uri="{BB962C8B-B14F-4D97-AF65-F5344CB8AC3E}">
        <p14:creationId xmlns:p14="http://schemas.microsoft.com/office/powerpoint/2010/main" val="3713683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11</a:t>
            </a:fld>
            <a:endParaRPr lang="en-US"/>
          </a:p>
        </p:txBody>
      </p:sp>
    </p:spTree>
    <p:extLst>
      <p:ext uri="{BB962C8B-B14F-4D97-AF65-F5344CB8AC3E}">
        <p14:creationId xmlns:p14="http://schemas.microsoft.com/office/powerpoint/2010/main" val="4251828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12</a:t>
            </a:fld>
            <a:endParaRPr lang="en-US"/>
          </a:p>
        </p:txBody>
      </p:sp>
    </p:spTree>
    <p:extLst>
      <p:ext uri="{BB962C8B-B14F-4D97-AF65-F5344CB8AC3E}">
        <p14:creationId xmlns:p14="http://schemas.microsoft.com/office/powerpoint/2010/main" val="3645321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13</a:t>
            </a:fld>
            <a:endParaRPr lang="en-US"/>
          </a:p>
        </p:txBody>
      </p:sp>
    </p:spTree>
    <p:extLst>
      <p:ext uri="{BB962C8B-B14F-4D97-AF65-F5344CB8AC3E}">
        <p14:creationId xmlns:p14="http://schemas.microsoft.com/office/powerpoint/2010/main" val="809126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14</a:t>
            </a:fld>
            <a:endParaRPr lang="en-US"/>
          </a:p>
        </p:txBody>
      </p:sp>
    </p:spTree>
    <p:extLst>
      <p:ext uri="{BB962C8B-B14F-4D97-AF65-F5344CB8AC3E}">
        <p14:creationId xmlns:p14="http://schemas.microsoft.com/office/powerpoint/2010/main" val="219536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15</a:t>
            </a:fld>
            <a:endParaRPr lang="en-US"/>
          </a:p>
        </p:txBody>
      </p:sp>
    </p:spTree>
    <p:extLst>
      <p:ext uri="{BB962C8B-B14F-4D97-AF65-F5344CB8AC3E}">
        <p14:creationId xmlns:p14="http://schemas.microsoft.com/office/powerpoint/2010/main" val="4044168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16</a:t>
            </a:fld>
            <a:endParaRPr lang="en-US"/>
          </a:p>
        </p:txBody>
      </p:sp>
    </p:spTree>
    <p:extLst>
      <p:ext uri="{BB962C8B-B14F-4D97-AF65-F5344CB8AC3E}">
        <p14:creationId xmlns:p14="http://schemas.microsoft.com/office/powerpoint/2010/main" val="3937452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 into small groups</a:t>
            </a:r>
            <a:r>
              <a:rPr lang="en-US" baseline="0" dirty="0" smtClean="0"/>
              <a:t> and share some examples, then report out…</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17</a:t>
            </a:fld>
            <a:endParaRPr lang="en-US"/>
          </a:p>
        </p:txBody>
      </p:sp>
    </p:spTree>
    <p:extLst>
      <p:ext uri="{BB962C8B-B14F-4D97-AF65-F5344CB8AC3E}">
        <p14:creationId xmlns:p14="http://schemas.microsoft.com/office/powerpoint/2010/main" val="283174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2</a:t>
            </a:fld>
            <a:endParaRPr lang="en-US"/>
          </a:p>
        </p:txBody>
      </p:sp>
    </p:spTree>
    <p:extLst>
      <p:ext uri="{BB962C8B-B14F-4D97-AF65-F5344CB8AC3E}">
        <p14:creationId xmlns:p14="http://schemas.microsoft.com/office/powerpoint/2010/main" val="3535000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3</a:t>
            </a:fld>
            <a:endParaRPr lang="en-US"/>
          </a:p>
        </p:txBody>
      </p:sp>
    </p:spTree>
    <p:extLst>
      <p:ext uri="{BB962C8B-B14F-4D97-AF65-F5344CB8AC3E}">
        <p14:creationId xmlns:p14="http://schemas.microsoft.com/office/powerpoint/2010/main" val="2544796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4</a:t>
            </a:fld>
            <a:endParaRPr lang="en-US"/>
          </a:p>
        </p:txBody>
      </p:sp>
    </p:spTree>
    <p:extLst>
      <p:ext uri="{BB962C8B-B14F-4D97-AF65-F5344CB8AC3E}">
        <p14:creationId xmlns:p14="http://schemas.microsoft.com/office/powerpoint/2010/main" val="2759623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5</a:t>
            </a:fld>
            <a:endParaRPr lang="en-US"/>
          </a:p>
        </p:txBody>
      </p:sp>
    </p:spTree>
    <p:extLst>
      <p:ext uri="{BB962C8B-B14F-4D97-AF65-F5344CB8AC3E}">
        <p14:creationId xmlns:p14="http://schemas.microsoft.com/office/powerpoint/2010/main" val="2243151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Stacey</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6</a:t>
            </a:fld>
            <a:endParaRPr lang="en-US"/>
          </a:p>
        </p:txBody>
      </p:sp>
    </p:spTree>
    <p:extLst>
      <p:ext uri="{BB962C8B-B14F-4D97-AF65-F5344CB8AC3E}">
        <p14:creationId xmlns:p14="http://schemas.microsoft.com/office/powerpoint/2010/main" val="154412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7</a:t>
            </a:fld>
            <a:endParaRPr lang="en-US"/>
          </a:p>
        </p:txBody>
      </p:sp>
    </p:spTree>
    <p:extLst>
      <p:ext uri="{BB962C8B-B14F-4D97-AF65-F5344CB8AC3E}">
        <p14:creationId xmlns:p14="http://schemas.microsoft.com/office/powerpoint/2010/main" val="1719146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Ginni</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8</a:t>
            </a:fld>
            <a:endParaRPr lang="en-US"/>
          </a:p>
        </p:txBody>
      </p:sp>
    </p:spTree>
    <p:extLst>
      <p:ext uri="{BB962C8B-B14F-4D97-AF65-F5344CB8AC3E}">
        <p14:creationId xmlns:p14="http://schemas.microsoft.com/office/powerpoint/2010/main" val="179246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err="1" smtClean="0">
                <a:solidFill>
                  <a:schemeClr val="tx1"/>
                </a:solidFill>
                <a:latin typeface="+mn-lt"/>
                <a:ea typeface="+mn-ea"/>
                <a:cs typeface="+mn-cs"/>
              </a:rPr>
              <a:t>Ginni</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b</a:t>
            </a:r>
            <a:r>
              <a:rPr lang="en-US" sz="1200" i="1" kern="1200" dirty="0" smtClean="0">
                <a:solidFill>
                  <a:schemeClr val="tx1"/>
                </a:solidFill>
                <a:latin typeface="+mn-lt"/>
                <a:ea typeface="+mn-ea"/>
                <a:cs typeface="+mn-cs"/>
              </a:rPr>
              <a:t>.   Areas needing improvement</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The lowest completion rates of all our courses were in the writing courses, ranging from the mid to high 60’s except for a rise to 71% in 2012.  These rates are still higher or equal to the SCC rates.  One reason for this lower rate may be that the writing courses, especially those of the higher levels, are very demanding, and students who are in danger of not passing often decide to withdraw rather than fail. Another reason for this may be that the ESL Placement Test does not correctly place some ESL students.</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]Our new blended reading/writing courses may help raise the course completion rate for our writing courses since the students will be reading the same material to be used for their writing in one course instead of having separate reading and writing classes with unrelated assignments.  This will save the students some study time and will make a better connection between the two skills.</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c.   Follow-up items for the department’s Unit Plans</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To continue working on our assessment instruments and grading rubrics to ensure appropriate placement.</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To continue revising grading rubrics for essays and paragraphs in writing classes to make sure they are clearly stated so that all instructors can grade uniformly.</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To develop a blended reading/writing course for the 30 and 40 levels, as well.</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d.   Anticipated Implications and Resources (budget, staffing, sabbatical, facilities and reassigned time requests; curriculum proposals) (if applicable)</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More Smart classrooms (RHS 270, B140) so that instructors can use up-to-date technology easily to enhance their teaching methods.</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 </a:t>
            </a:r>
            <a:endParaRPr lang="en-US" sz="1200" i="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Development of new curricula.</a:t>
            </a:r>
            <a:endParaRPr lang="en-US" dirty="0"/>
          </a:p>
        </p:txBody>
      </p:sp>
      <p:sp>
        <p:nvSpPr>
          <p:cNvPr id="4" name="Slide Number Placeholder 3"/>
          <p:cNvSpPr>
            <a:spLocks noGrp="1"/>
          </p:cNvSpPr>
          <p:nvPr>
            <p:ph type="sldNum" sz="quarter" idx="10"/>
          </p:nvPr>
        </p:nvSpPr>
        <p:spPr/>
        <p:txBody>
          <a:bodyPr/>
          <a:lstStyle/>
          <a:p>
            <a:fld id="{4632E437-54F9-E54F-B20E-6D95EA004341}" type="slidenum">
              <a:rPr lang="en-US" smtClean="0"/>
              <a:t>9</a:t>
            </a:fld>
            <a:endParaRPr lang="en-US"/>
          </a:p>
        </p:txBody>
      </p:sp>
    </p:spTree>
    <p:extLst>
      <p:ext uri="{BB962C8B-B14F-4D97-AF65-F5344CB8AC3E}">
        <p14:creationId xmlns:p14="http://schemas.microsoft.com/office/powerpoint/2010/main" val="2674129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July 3,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July 3,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July 3,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July 3,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July 3,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July 3,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July 3,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July 3,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July 3,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July 3,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July 3,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July 3,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ccc.org/sites/default/files/publications/Curriculum-paper_0.pdf" TargetMode="External"/><Relationship Id="rId3" Type="http://schemas.openxmlformats.org/officeDocument/2006/relationships/hyperlink" Target="http://www.ccccurriculum.net/course-outline-of-recor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71181"/>
            <a:ext cx="7726268" cy="1830726"/>
          </a:xfrm>
        </p:spPr>
        <p:txBody>
          <a:bodyPr/>
          <a:lstStyle/>
          <a:p>
            <a:r>
              <a:rPr lang="en-US" sz="4400" dirty="0"/>
              <a:t>Curricular Review </a:t>
            </a:r>
            <a:r>
              <a:rPr lang="en-US" sz="4400" dirty="0" smtClean="0"/>
              <a:t>of </a:t>
            </a:r>
            <a:r>
              <a:rPr lang="en-US" sz="4400" dirty="0"/>
              <a:t>the COR</a:t>
            </a:r>
            <a:r>
              <a:rPr lang="en-US" sz="3600" dirty="0"/>
              <a:t>:  </a:t>
            </a:r>
            <a:r>
              <a:rPr lang="en-US" sz="3600" dirty="0" smtClean="0"/>
              <a:t/>
            </a:r>
            <a:br>
              <a:rPr lang="en-US" sz="3600" dirty="0" smtClean="0"/>
            </a:br>
            <a:r>
              <a:rPr lang="en-US" sz="3600" dirty="0" smtClean="0"/>
              <a:t>Program </a:t>
            </a:r>
            <a:r>
              <a:rPr lang="en-US" sz="3600" dirty="0"/>
              <a:t>Review models</a:t>
            </a:r>
          </a:p>
        </p:txBody>
      </p:sp>
      <p:sp>
        <p:nvSpPr>
          <p:cNvPr id="3" name="Subtitle 2"/>
          <p:cNvSpPr>
            <a:spLocks noGrp="1"/>
          </p:cNvSpPr>
          <p:nvPr>
            <p:ph type="subTitle" idx="1"/>
          </p:nvPr>
        </p:nvSpPr>
        <p:spPr>
          <a:xfrm>
            <a:off x="685800" y="3505200"/>
            <a:ext cx="7848600" cy="2829068"/>
          </a:xfrm>
        </p:spPr>
        <p:txBody>
          <a:bodyPr/>
          <a:lstStyle/>
          <a:p>
            <a:pPr marL="342900" indent="-342900">
              <a:buFont typeface="Arial"/>
              <a:buChar char="•"/>
            </a:pPr>
            <a:r>
              <a:rPr lang="en-US" b="1" dirty="0" err="1" smtClean="0"/>
              <a:t>Ginni</a:t>
            </a:r>
            <a:r>
              <a:rPr lang="en-US" b="1" dirty="0" smtClean="0"/>
              <a:t> May</a:t>
            </a:r>
            <a:r>
              <a:rPr lang="en-US" dirty="0" smtClean="0"/>
              <a:t>, ASCCC North Representative, Sacramento City College</a:t>
            </a:r>
          </a:p>
          <a:p>
            <a:pPr marL="342900" indent="-342900">
              <a:buFont typeface="Arial"/>
              <a:buChar char="•"/>
            </a:pPr>
            <a:r>
              <a:rPr lang="en-US" b="1" dirty="0" smtClean="0"/>
              <a:t>Stacey </a:t>
            </a:r>
            <a:r>
              <a:rPr lang="en-US" b="1" dirty="0" err="1" smtClean="0"/>
              <a:t>Searl</a:t>
            </a:r>
            <a:r>
              <a:rPr lang="en-US" b="1" dirty="0" smtClean="0"/>
              <a:t>-Chapin</a:t>
            </a:r>
            <a:r>
              <a:rPr lang="en-US" dirty="0" smtClean="0"/>
              <a:t>, Mt. San Jacinto College</a:t>
            </a:r>
          </a:p>
          <a:p>
            <a:endParaRPr lang="en-US" sz="2000" dirty="0" smtClean="0"/>
          </a:p>
          <a:p>
            <a:r>
              <a:rPr lang="en-US" sz="2000" dirty="0" smtClean="0"/>
              <a:t>Curriculum Institute </a:t>
            </a:r>
          </a:p>
          <a:p>
            <a:r>
              <a:rPr lang="en-US" sz="2000" dirty="0" smtClean="0"/>
              <a:t>July 8-11, 2015</a:t>
            </a:r>
          </a:p>
          <a:p>
            <a:r>
              <a:rPr lang="en-US" sz="2000" dirty="0" smtClean="0"/>
              <a:t>Anaheim, CA</a:t>
            </a:r>
            <a:endParaRPr lang="en-US" sz="2000" dirty="0"/>
          </a:p>
        </p:txBody>
      </p:sp>
      <p:pic>
        <p:nvPicPr>
          <p:cNvPr id="4" name="Picture 3"/>
          <p:cNvPicPr>
            <a:picLocks noChangeAspect="1"/>
          </p:cNvPicPr>
          <p:nvPr/>
        </p:nvPicPr>
        <p:blipFill>
          <a:blip r:embed="rId3"/>
          <a:stretch>
            <a:fillRect/>
          </a:stretch>
        </p:blipFill>
        <p:spPr>
          <a:xfrm>
            <a:off x="3852768" y="5647082"/>
            <a:ext cx="4559300" cy="546100"/>
          </a:xfrm>
          <a:prstGeom prst="rect">
            <a:avLst/>
          </a:prstGeom>
        </p:spPr>
      </p:pic>
    </p:spTree>
    <p:extLst>
      <p:ext uri="{BB962C8B-B14F-4D97-AF65-F5344CB8AC3E}">
        <p14:creationId xmlns:p14="http://schemas.microsoft.com/office/powerpoint/2010/main" val="1609394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Models of COR Review in Program Review</a:t>
            </a:r>
          </a:p>
        </p:txBody>
      </p:sp>
      <p:sp>
        <p:nvSpPr>
          <p:cNvPr id="3" name="Content Placeholder 2"/>
          <p:cNvSpPr>
            <a:spLocks noGrp="1"/>
          </p:cNvSpPr>
          <p:nvPr>
            <p:ph idx="1"/>
          </p:nvPr>
        </p:nvSpPr>
        <p:spPr/>
        <p:txBody>
          <a:bodyPr>
            <a:normAutofit/>
          </a:bodyPr>
          <a:lstStyle/>
          <a:p>
            <a:pPr marL="0" indent="0" algn="ctr">
              <a:buNone/>
            </a:pPr>
            <a:r>
              <a:rPr lang="en-US" sz="2800" dirty="0" smtClean="0"/>
              <a:t> </a:t>
            </a:r>
          </a:p>
          <a:p>
            <a:pPr marL="0" indent="0">
              <a:buNone/>
            </a:pPr>
            <a:endParaRPr lang="en-US" dirty="0"/>
          </a:p>
          <a:p>
            <a:pPr marL="0" indent="0">
              <a:buNone/>
            </a:pPr>
            <a:r>
              <a:rPr lang="en-US" dirty="0" smtClean="0"/>
              <a:t>A result of the 2005/06 and 2011/12 Program Reviews for </a:t>
            </a:r>
            <a:r>
              <a:rPr lang="en-US" b="1" dirty="0" smtClean="0"/>
              <a:t>History</a:t>
            </a:r>
            <a:r>
              <a:rPr lang="en-US" dirty="0" smtClean="0"/>
              <a:t>:</a:t>
            </a:r>
          </a:p>
          <a:p>
            <a:pPr marL="0" indent="0">
              <a:buNone/>
            </a:pPr>
            <a:r>
              <a:rPr lang="en-US" dirty="0" smtClean="0"/>
              <a:t>It was first noted in 2005/06 that students needed better writing skills. Research was conducted from 2006 to 2011 and an English writing prerequisite was implemented in fall 2012. There was an immediate dip in enrollment, but the classes were allowed to go with lower enrollment. Since then, enrollment has increased. More research is being conducted to evaluate the effectiveness of this English writing requirement.</a:t>
            </a:r>
            <a:endParaRPr lang="en-US" dirty="0"/>
          </a:p>
          <a:p>
            <a:pPr marL="0" indent="0">
              <a:buNone/>
            </a:pPr>
            <a:endParaRPr lang="en-US" dirty="0"/>
          </a:p>
        </p:txBody>
      </p:sp>
      <p:pic>
        <p:nvPicPr>
          <p:cNvPr id="6" name="Picture 5"/>
          <p:cNvPicPr>
            <a:picLocks noChangeAspect="1"/>
          </p:cNvPicPr>
          <p:nvPr/>
        </p:nvPicPr>
        <p:blipFill>
          <a:blip r:embed="rId3"/>
          <a:stretch>
            <a:fillRect/>
          </a:stretch>
        </p:blipFill>
        <p:spPr>
          <a:xfrm>
            <a:off x="1322819" y="1799977"/>
            <a:ext cx="6197600" cy="571500"/>
          </a:xfrm>
          <a:prstGeom prst="rect">
            <a:avLst/>
          </a:prstGeom>
        </p:spPr>
      </p:pic>
    </p:spTree>
    <p:extLst>
      <p:ext uri="{BB962C8B-B14F-4D97-AF65-F5344CB8AC3E}">
        <p14:creationId xmlns:p14="http://schemas.microsoft.com/office/powerpoint/2010/main" val="1329661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Models of COR Review in Program Review</a:t>
            </a:r>
          </a:p>
        </p:txBody>
      </p:sp>
      <p:sp>
        <p:nvSpPr>
          <p:cNvPr id="3" name="Content Placeholder 2"/>
          <p:cNvSpPr>
            <a:spLocks noGrp="1"/>
          </p:cNvSpPr>
          <p:nvPr>
            <p:ph idx="1"/>
          </p:nvPr>
        </p:nvSpPr>
        <p:spPr/>
        <p:txBody>
          <a:bodyPr>
            <a:normAutofit fontScale="92500"/>
          </a:bodyPr>
          <a:lstStyle/>
          <a:p>
            <a:pPr marL="0" indent="0" algn="ctr">
              <a:buNone/>
            </a:pPr>
            <a:r>
              <a:rPr lang="en-US" sz="2800" dirty="0" smtClean="0"/>
              <a:t> </a:t>
            </a:r>
          </a:p>
          <a:p>
            <a:pPr marL="0" indent="0">
              <a:buNone/>
            </a:pPr>
            <a:endParaRPr lang="en-US" dirty="0"/>
          </a:p>
          <a:p>
            <a:pPr marL="0" indent="0">
              <a:buNone/>
            </a:pPr>
            <a:r>
              <a:rPr lang="en-US" dirty="0"/>
              <a:t>A result of the 2005/06 and 2011/12 Program </a:t>
            </a:r>
            <a:r>
              <a:rPr lang="en-US" dirty="0" smtClean="0"/>
              <a:t>Reviews </a:t>
            </a:r>
            <a:r>
              <a:rPr lang="en-US" dirty="0"/>
              <a:t>for </a:t>
            </a:r>
            <a:r>
              <a:rPr lang="en-US" b="1" dirty="0" smtClean="0"/>
              <a:t>Chemistry</a:t>
            </a:r>
            <a:r>
              <a:rPr lang="en-US" dirty="0" smtClean="0"/>
              <a:t>:</a:t>
            </a:r>
            <a:endParaRPr lang="en-US" b="1" dirty="0"/>
          </a:p>
          <a:p>
            <a:pPr marL="457200" indent="-457200">
              <a:buAutoNum type="arabicParenBoth"/>
            </a:pPr>
            <a:r>
              <a:rPr lang="en-US" dirty="0" smtClean="0"/>
              <a:t>faculty </a:t>
            </a:r>
            <a:r>
              <a:rPr lang="en-US" dirty="0"/>
              <a:t>members conducted research on prerequisites for CHEM </a:t>
            </a:r>
            <a:r>
              <a:rPr lang="en-US" dirty="0" smtClean="0"/>
              <a:t>400, after implementation success rates went from 61% to 71%, validation study upheld prerequisites; </a:t>
            </a:r>
          </a:p>
          <a:p>
            <a:pPr marL="457200" indent="-457200">
              <a:buAutoNum type="arabicParenBoth"/>
            </a:pPr>
            <a:r>
              <a:rPr lang="en-US" dirty="0" smtClean="0"/>
              <a:t>sabbatical </a:t>
            </a:r>
            <a:r>
              <a:rPr lang="en-US" dirty="0"/>
              <a:t>release time to develop online homework system; </a:t>
            </a:r>
          </a:p>
          <a:p>
            <a:pPr marL="457200" indent="-457200">
              <a:buAutoNum type="arabicParenBoth"/>
            </a:pPr>
            <a:r>
              <a:rPr lang="en-US" dirty="0" smtClean="0"/>
              <a:t>redesigned </a:t>
            </a:r>
            <a:r>
              <a:rPr lang="en-US" dirty="0"/>
              <a:t>labs in order to provide chemistry courses at outreach centers</a:t>
            </a:r>
            <a:r>
              <a:rPr lang="en-US" dirty="0" smtClean="0"/>
              <a:t>;</a:t>
            </a:r>
          </a:p>
          <a:p>
            <a:pPr marL="457200" indent="-457200">
              <a:buAutoNum type="arabicParenBoth"/>
            </a:pPr>
            <a:r>
              <a:rPr lang="en-US" dirty="0" smtClean="0"/>
              <a:t>several </a:t>
            </a:r>
            <a:r>
              <a:rPr lang="en-US" dirty="0"/>
              <a:t>faculty have received sabbatical leaves to improve their training on instrumentation utilized in labs</a:t>
            </a:r>
          </a:p>
        </p:txBody>
      </p:sp>
      <p:pic>
        <p:nvPicPr>
          <p:cNvPr id="6" name="Picture 5"/>
          <p:cNvPicPr>
            <a:picLocks noChangeAspect="1"/>
          </p:cNvPicPr>
          <p:nvPr/>
        </p:nvPicPr>
        <p:blipFill>
          <a:blip r:embed="rId3"/>
          <a:stretch>
            <a:fillRect/>
          </a:stretch>
        </p:blipFill>
        <p:spPr>
          <a:xfrm>
            <a:off x="1322819" y="1799977"/>
            <a:ext cx="6197600" cy="571500"/>
          </a:xfrm>
          <a:prstGeom prst="rect">
            <a:avLst/>
          </a:prstGeom>
        </p:spPr>
      </p:pic>
    </p:spTree>
    <p:extLst>
      <p:ext uri="{BB962C8B-B14F-4D97-AF65-F5344CB8AC3E}">
        <p14:creationId xmlns:p14="http://schemas.microsoft.com/office/powerpoint/2010/main" val="2844906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Models of COR Review in Program Review</a:t>
            </a:r>
          </a:p>
        </p:txBody>
      </p:sp>
      <p:sp>
        <p:nvSpPr>
          <p:cNvPr id="3" name="Content Placeholder 2"/>
          <p:cNvSpPr>
            <a:spLocks noGrp="1"/>
          </p:cNvSpPr>
          <p:nvPr>
            <p:ph idx="1"/>
          </p:nvPr>
        </p:nvSpPr>
        <p:spPr/>
        <p:txBody>
          <a:bodyPr/>
          <a:lstStyle/>
          <a:p>
            <a:pPr marL="0" indent="0" algn="ctr">
              <a:buNone/>
            </a:pPr>
            <a:endParaRPr lang="en-US" dirty="0" smtClean="0"/>
          </a:p>
          <a:p>
            <a:pPr marL="0" indent="0">
              <a:buNone/>
            </a:pPr>
            <a:endParaRPr lang="en-US" dirty="0" smtClean="0"/>
          </a:p>
          <a:p>
            <a:pPr marL="0" indent="0">
              <a:buNone/>
            </a:pPr>
            <a:endParaRPr lang="en-US" dirty="0"/>
          </a:p>
          <a:p>
            <a:pPr>
              <a:buFont typeface="Arial"/>
              <a:buChar char="•"/>
            </a:pPr>
            <a:endParaRPr lang="en-US" dirty="0" smtClean="0"/>
          </a:p>
          <a:p>
            <a:pPr>
              <a:buFont typeface="Arial"/>
              <a:buChar char="•"/>
            </a:pPr>
            <a:r>
              <a:rPr lang="en-US" dirty="0" smtClean="0"/>
              <a:t>MSJC </a:t>
            </a:r>
            <a:r>
              <a:rPr lang="en-US" dirty="0"/>
              <a:t>utilizes a three-year program review cycle.  Part of the first year requirements include scheduling COR revisions for  courses that will expire during the cycle</a:t>
            </a:r>
            <a:r>
              <a:rPr lang="en-US" dirty="0" smtClean="0"/>
              <a:t>.</a:t>
            </a:r>
          </a:p>
          <a:p>
            <a:pPr marL="0" indent="0">
              <a:buNone/>
            </a:pPr>
            <a:endParaRPr lang="en-US" dirty="0" smtClean="0"/>
          </a:p>
          <a:p>
            <a:pPr>
              <a:buFont typeface="Arial"/>
              <a:buChar char="•"/>
            </a:pPr>
            <a:r>
              <a:rPr lang="en-US" dirty="0"/>
              <a:t>Comprehensive Program Review (CPR) and Annual Program Assessments (APAs) record curricular improvements driven by assessment and student data.</a:t>
            </a:r>
          </a:p>
          <a:p>
            <a:pPr>
              <a:buFont typeface="Arial"/>
              <a:buChar char="•"/>
            </a:pPr>
            <a:endParaRPr lang="en-US" dirty="0"/>
          </a:p>
          <a:p>
            <a:pPr>
              <a:buFont typeface="Arial"/>
              <a:buChar char="•"/>
            </a:pPr>
            <a:endParaRPr lang="en-US" dirty="0"/>
          </a:p>
        </p:txBody>
      </p:sp>
      <p:pic>
        <p:nvPicPr>
          <p:cNvPr id="6" name="Picture 5"/>
          <p:cNvPicPr>
            <a:picLocks noChangeAspect="1"/>
          </p:cNvPicPr>
          <p:nvPr/>
        </p:nvPicPr>
        <p:blipFill>
          <a:blip r:embed="rId3"/>
          <a:stretch>
            <a:fillRect/>
          </a:stretch>
        </p:blipFill>
        <p:spPr>
          <a:xfrm>
            <a:off x="1905000" y="1569176"/>
            <a:ext cx="5321300" cy="1524000"/>
          </a:xfrm>
          <a:prstGeom prst="rect">
            <a:avLst/>
          </a:prstGeom>
        </p:spPr>
      </p:pic>
    </p:spTree>
    <p:extLst>
      <p:ext uri="{BB962C8B-B14F-4D97-AF65-F5344CB8AC3E}">
        <p14:creationId xmlns:p14="http://schemas.microsoft.com/office/powerpoint/2010/main" val="646053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Models of COR Review in Program Review</a:t>
            </a:r>
          </a:p>
        </p:txBody>
      </p:sp>
      <p:sp>
        <p:nvSpPr>
          <p:cNvPr id="3" name="Content Placeholder 2"/>
          <p:cNvSpPr>
            <a:spLocks noGrp="1"/>
          </p:cNvSpPr>
          <p:nvPr>
            <p:ph idx="1"/>
          </p:nvPr>
        </p:nvSpPr>
        <p:spPr/>
        <p:txBody>
          <a:bodyPr/>
          <a:lstStyle/>
          <a:p>
            <a:pPr marL="0" indent="0" algn="ctr">
              <a:buNone/>
            </a:pPr>
            <a:endParaRPr lang="en-US" dirty="0" smtClean="0"/>
          </a:p>
          <a:p>
            <a:pPr marL="0" indent="0">
              <a:buNone/>
            </a:pPr>
            <a:endParaRPr lang="en-US" dirty="0" smtClean="0"/>
          </a:p>
          <a:p>
            <a:pPr marL="0" indent="0">
              <a:buNone/>
            </a:pPr>
            <a:endParaRPr lang="en-US" dirty="0"/>
          </a:p>
          <a:p>
            <a:endParaRPr lang="en-US" dirty="0" smtClean="0"/>
          </a:p>
          <a:p>
            <a:r>
              <a:rPr lang="en-US" dirty="0" smtClean="0"/>
              <a:t>If </a:t>
            </a:r>
            <a:r>
              <a:rPr lang="en-US" dirty="0"/>
              <a:t>funding beyond the program budget is required to implement the improvement, a Resource Allocation Proposal  (RAP) is </a:t>
            </a:r>
            <a:r>
              <a:rPr lang="en-US" dirty="0" smtClean="0"/>
              <a:t>submitted.</a:t>
            </a:r>
          </a:p>
          <a:p>
            <a:pPr marL="0" indent="0">
              <a:buNone/>
            </a:pPr>
            <a:endParaRPr lang="en-US" dirty="0" smtClean="0"/>
          </a:p>
          <a:p>
            <a:r>
              <a:rPr lang="en-US" dirty="0" smtClean="0"/>
              <a:t>Utilizing </a:t>
            </a:r>
            <a:r>
              <a:rPr lang="en-US" dirty="0"/>
              <a:t>a rubric, students, faculty, classified and administrators prioritize these proposals.</a:t>
            </a:r>
          </a:p>
          <a:p>
            <a:pPr marL="0" indent="0">
              <a:buNone/>
            </a:pPr>
            <a:endParaRPr lang="en-US" dirty="0"/>
          </a:p>
          <a:p>
            <a:pPr marL="0" indent="0">
              <a:buNone/>
            </a:pPr>
            <a:endParaRPr lang="en-US" dirty="0" smtClean="0"/>
          </a:p>
          <a:p>
            <a:pPr marL="0" indent="0">
              <a:buNone/>
            </a:pPr>
            <a:endParaRPr lang="en-US" dirty="0"/>
          </a:p>
        </p:txBody>
      </p:sp>
      <p:pic>
        <p:nvPicPr>
          <p:cNvPr id="4" name="Picture 3"/>
          <p:cNvPicPr>
            <a:picLocks noChangeAspect="1"/>
          </p:cNvPicPr>
          <p:nvPr/>
        </p:nvPicPr>
        <p:blipFill>
          <a:blip r:embed="rId3"/>
          <a:stretch>
            <a:fillRect/>
          </a:stretch>
        </p:blipFill>
        <p:spPr>
          <a:xfrm>
            <a:off x="1905000" y="1524000"/>
            <a:ext cx="5321300" cy="1524000"/>
          </a:xfrm>
          <a:prstGeom prst="rect">
            <a:avLst/>
          </a:prstGeom>
        </p:spPr>
      </p:pic>
    </p:spTree>
    <p:extLst>
      <p:ext uri="{BB962C8B-B14F-4D97-AF65-F5344CB8AC3E}">
        <p14:creationId xmlns:p14="http://schemas.microsoft.com/office/powerpoint/2010/main" val="2176339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Models of COR Review in Program Review</a:t>
            </a:r>
          </a:p>
        </p:txBody>
      </p:sp>
      <p:sp>
        <p:nvSpPr>
          <p:cNvPr id="3" name="Content Placeholder 2"/>
          <p:cNvSpPr>
            <a:spLocks noGrp="1"/>
          </p:cNvSpPr>
          <p:nvPr>
            <p:ph idx="1"/>
          </p:nvPr>
        </p:nvSpPr>
        <p:spPr/>
        <p:txBody>
          <a:bodyPr>
            <a:normAutofit fontScale="92500" lnSpcReduction="10000"/>
          </a:bodyPr>
          <a:lstStyle/>
          <a:p>
            <a:endParaRPr lang="en-US" b="1" dirty="0" smtClean="0"/>
          </a:p>
          <a:p>
            <a:pPr>
              <a:buFont typeface="Arial"/>
              <a:buChar char="•"/>
            </a:pPr>
            <a:endParaRPr lang="en-US" b="1" dirty="0" smtClean="0"/>
          </a:p>
          <a:p>
            <a:pPr>
              <a:buFont typeface="Arial"/>
              <a:buChar char="•"/>
            </a:pPr>
            <a:endParaRPr lang="en-US" b="1" dirty="0"/>
          </a:p>
          <a:p>
            <a:pPr>
              <a:buFont typeface="Arial"/>
              <a:buChar char="•"/>
            </a:pPr>
            <a:endParaRPr lang="en-US" b="1" dirty="0" smtClean="0"/>
          </a:p>
          <a:p>
            <a:pPr>
              <a:buFont typeface="Arial"/>
              <a:buChar char="•"/>
            </a:pPr>
            <a:endParaRPr lang="en-US" b="1" dirty="0"/>
          </a:p>
          <a:p>
            <a:pPr>
              <a:buFont typeface="Arial"/>
              <a:buChar char="•"/>
            </a:pPr>
            <a:r>
              <a:rPr lang="en-US" b="1" dirty="0" smtClean="0"/>
              <a:t>History</a:t>
            </a:r>
            <a:r>
              <a:rPr lang="en-US" b="1" dirty="0"/>
              <a:t>:</a:t>
            </a:r>
            <a:r>
              <a:rPr lang="en-US" dirty="0"/>
              <a:t> Made a conscious effort to revise courses so that they meet specific general education areas, ensuring a sufficient number of courses being offered in Areas B2, C, and F (program review</a:t>
            </a:r>
            <a:r>
              <a:rPr lang="en-US" dirty="0" smtClean="0"/>
              <a:t>).</a:t>
            </a:r>
          </a:p>
          <a:p>
            <a:pPr marL="0" indent="0">
              <a:buNone/>
            </a:pPr>
            <a:endParaRPr lang="en-US" dirty="0"/>
          </a:p>
          <a:p>
            <a:r>
              <a:rPr lang="en-US" b="1" dirty="0"/>
              <a:t>English:</a:t>
            </a:r>
            <a:r>
              <a:rPr lang="en-US" dirty="0"/>
              <a:t> Deactivated courses not required for ADT degrees. Eliminated cross-listing with other departments (</a:t>
            </a:r>
            <a:r>
              <a:rPr lang="en-US" dirty="0" err="1"/>
              <a:t>ie</a:t>
            </a:r>
            <a:r>
              <a:rPr lang="en-US" dirty="0"/>
              <a:t>. Spanish) for classes not in demand for English  students. </a:t>
            </a:r>
          </a:p>
          <a:p>
            <a:pPr marL="0" indent="0">
              <a:buNone/>
            </a:pPr>
            <a:r>
              <a:rPr lang="en-US" b="1" dirty="0"/>
              <a:t> </a:t>
            </a:r>
            <a:endParaRPr lang="en-US" dirty="0"/>
          </a:p>
          <a:p>
            <a:pPr marL="0" indent="0">
              <a:buNone/>
            </a:pPr>
            <a:endParaRPr lang="en-US" dirty="0"/>
          </a:p>
          <a:p>
            <a:endParaRPr lang="en-US" dirty="0" smtClean="0"/>
          </a:p>
          <a:p>
            <a:pPr marL="0" indent="0">
              <a:buNone/>
            </a:pPr>
            <a:endParaRPr lang="en-US" dirty="0"/>
          </a:p>
        </p:txBody>
      </p:sp>
      <p:pic>
        <p:nvPicPr>
          <p:cNvPr id="4" name="Picture 3"/>
          <p:cNvPicPr>
            <a:picLocks noChangeAspect="1"/>
          </p:cNvPicPr>
          <p:nvPr/>
        </p:nvPicPr>
        <p:blipFill>
          <a:blip r:embed="rId3"/>
          <a:stretch>
            <a:fillRect/>
          </a:stretch>
        </p:blipFill>
        <p:spPr>
          <a:xfrm>
            <a:off x="1905000" y="1524000"/>
            <a:ext cx="5321300" cy="1524000"/>
          </a:xfrm>
          <a:prstGeom prst="rect">
            <a:avLst/>
          </a:prstGeom>
        </p:spPr>
      </p:pic>
    </p:spTree>
    <p:extLst>
      <p:ext uri="{BB962C8B-B14F-4D97-AF65-F5344CB8AC3E}">
        <p14:creationId xmlns:p14="http://schemas.microsoft.com/office/powerpoint/2010/main" val="1125175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Models of COR Review in Program Review</a:t>
            </a:r>
          </a:p>
        </p:txBody>
      </p:sp>
      <p:sp>
        <p:nvSpPr>
          <p:cNvPr id="3" name="Content Placeholder 2"/>
          <p:cNvSpPr>
            <a:spLocks noGrp="1"/>
          </p:cNvSpPr>
          <p:nvPr>
            <p:ph idx="1"/>
          </p:nvPr>
        </p:nvSpPr>
        <p:spPr/>
        <p:txBody>
          <a:bodyPr>
            <a:normAutofit/>
          </a:bodyPr>
          <a:lstStyle/>
          <a:p>
            <a:pPr marL="0" indent="0">
              <a:buNone/>
            </a:pPr>
            <a:r>
              <a:rPr lang="en-US" b="1" dirty="0"/>
              <a:t> </a:t>
            </a:r>
            <a:endParaRPr lang="en-US" dirty="0"/>
          </a:p>
          <a:p>
            <a:endParaRPr lang="en-US" b="1" dirty="0" smtClean="0"/>
          </a:p>
          <a:p>
            <a:endParaRPr lang="en-US" b="1" dirty="0"/>
          </a:p>
          <a:p>
            <a:endParaRPr lang="en-US" b="1" dirty="0" smtClean="0"/>
          </a:p>
          <a:p>
            <a:endParaRPr lang="en-US" b="1" dirty="0"/>
          </a:p>
          <a:p>
            <a:r>
              <a:rPr lang="en-US" b="1" dirty="0" smtClean="0"/>
              <a:t>Political </a:t>
            </a:r>
            <a:r>
              <a:rPr lang="en-US" b="1" dirty="0"/>
              <a:t>Science:</a:t>
            </a:r>
            <a:r>
              <a:rPr lang="en-US" dirty="0"/>
              <a:t> Created new courses so all major subfields of the discipline were represented, as well as to meet requirements of new ADT degrees. </a:t>
            </a:r>
          </a:p>
          <a:p>
            <a:endParaRPr lang="en-US" dirty="0"/>
          </a:p>
          <a:p>
            <a:pPr marL="0" indent="0">
              <a:buNone/>
            </a:pPr>
            <a:endParaRPr lang="en-US" dirty="0"/>
          </a:p>
          <a:p>
            <a:pPr marL="0" indent="0">
              <a:buNone/>
            </a:pPr>
            <a:endParaRPr lang="en-US" dirty="0"/>
          </a:p>
          <a:p>
            <a:endParaRPr lang="en-US" dirty="0" smtClean="0"/>
          </a:p>
          <a:p>
            <a:pPr marL="0" indent="0">
              <a:buNone/>
            </a:pPr>
            <a:endParaRPr lang="en-US" dirty="0"/>
          </a:p>
        </p:txBody>
      </p:sp>
      <p:pic>
        <p:nvPicPr>
          <p:cNvPr id="4" name="Picture 3"/>
          <p:cNvPicPr>
            <a:picLocks noChangeAspect="1"/>
          </p:cNvPicPr>
          <p:nvPr/>
        </p:nvPicPr>
        <p:blipFill>
          <a:blip r:embed="rId3"/>
          <a:stretch>
            <a:fillRect/>
          </a:stretch>
        </p:blipFill>
        <p:spPr>
          <a:xfrm>
            <a:off x="1905000" y="1524000"/>
            <a:ext cx="5321300" cy="1524000"/>
          </a:xfrm>
          <a:prstGeom prst="rect">
            <a:avLst/>
          </a:prstGeom>
        </p:spPr>
      </p:pic>
    </p:spTree>
    <p:extLst>
      <p:ext uri="{BB962C8B-B14F-4D97-AF65-F5344CB8AC3E}">
        <p14:creationId xmlns:p14="http://schemas.microsoft.com/office/powerpoint/2010/main" val="840174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Models of COR Review in Program Review</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 </a:t>
            </a:r>
            <a:endParaRPr lang="en-US" dirty="0"/>
          </a:p>
          <a:p>
            <a:endParaRPr lang="en-US" b="1" dirty="0" smtClean="0"/>
          </a:p>
          <a:p>
            <a:endParaRPr lang="en-US" b="1" dirty="0"/>
          </a:p>
          <a:p>
            <a:endParaRPr lang="en-US" b="1" dirty="0" smtClean="0"/>
          </a:p>
          <a:p>
            <a:r>
              <a:rPr lang="en-US" b="1" dirty="0" smtClean="0"/>
              <a:t>Music</a:t>
            </a:r>
            <a:r>
              <a:rPr lang="en-US" b="1" dirty="0"/>
              <a:t>: </a:t>
            </a:r>
            <a:r>
              <a:rPr lang="en-US" dirty="0"/>
              <a:t>Low success rates in piano made the department look at all options to improve. One result was purchase of keyboard lab equipment, as well as headphone modules that allowed instructor to interact with individuals and other helpful features.  Coming Fall 2015, so results unknown</a:t>
            </a:r>
            <a:r>
              <a:rPr lang="en-US" dirty="0" smtClean="0"/>
              <a:t>.</a:t>
            </a:r>
          </a:p>
          <a:p>
            <a:pPr marL="0" indent="0">
              <a:buNone/>
            </a:pPr>
            <a:endParaRPr lang="en-US" dirty="0"/>
          </a:p>
          <a:p>
            <a:pPr lvl="1"/>
            <a:r>
              <a:rPr lang="en-US" dirty="0"/>
              <a:t>An earlier </a:t>
            </a:r>
            <a:r>
              <a:rPr lang="en-US" dirty="0" err="1"/>
              <a:t>prog</a:t>
            </a:r>
            <a:r>
              <a:rPr lang="en-US" dirty="0"/>
              <a:t> review (8 </a:t>
            </a:r>
            <a:r>
              <a:rPr lang="en-US" dirty="0" err="1"/>
              <a:t>yrs</a:t>
            </a:r>
            <a:r>
              <a:rPr lang="en-US" dirty="0"/>
              <a:t> ago) alerted incoming department chair to low success rates in MUS 103. That established the need to spread out the material into multiple theory classes. ADT also came along and required this change. Too soon to illustrate a change in student success.  </a:t>
            </a:r>
            <a:r>
              <a:rPr lang="en-US" b="1" dirty="0"/>
              <a:t> </a:t>
            </a:r>
            <a:endParaRPr lang="en-US" dirty="0"/>
          </a:p>
          <a:p>
            <a:pPr marL="0" indent="0">
              <a:buNone/>
            </a:pPr>
            <a:endParaRPr lang="en-US" dirty="0"/>
          </a:p>
          <a:p>
            <a:endParaRPr lang="en-US" dirty="0" smtClean="0"/>
          </a:p>
          <a:p>
            <a:pPr marL="0" indent="0">
              <a:buNone/>
            </a:pPr>
            <a:endParaRPr lang="en-US" dirty="0"/>
          </a:p>
        </p:txBody>
      </p:sp>
      <p:pic>
        <p:nvPicPr>
          <p:cNvPr id="4" name="Picture 3"/>
          <p:cNvPicPr>
            <a:picLocks noChangeAspect="1"/>
          </p:cNvPicPr>
          <p:nvPr/>
        </p:nvPicPr>
        <p:blipFill>
          <a:blip r:embed="rId3"/>
          <a:stretch>
            <a:fillRect/>
          </a:stretch>
        </p:blipFill>
        <p:spPr>
          <a:xfrm>
            <a:off x="1905000" y="1524000"/>
            <a:ext cx="5321300" cy="1524000"/>
          </a:xfrm>
          <a:prstGeom prst="rect">
            <a:avLst/>
          </a:prstGeom>
        </p:spPr>
      </p:pic>
    </p:spTree>
    <p:extLst>
      <p:ext uri="{BB962C8B-B14F-4D97-AF65-F5344CB8AC3E}">
        <p14:creationId xmlns:p14="http://schemas.microsoft.com/office/powerpoint/2010/main" val="2308230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0" indent="0">
              <a:buNone/>
            </a:pPr>
            <a:r>
              <a:rPr lang="en-US" dirty="0" smtClean="0"/>
              <a:t>Examples…</a:t>
            </a:r>
          </a:p>
          <a:p>
            <a:pPr marL="0" indent="0">
              <a:buNone/>
            </a:pPr>
            <a:endParaRPr lang="en-US" dirty="0"/>
          </a:p>
        </p:txBody>
      </p:sp>
      <p:pic>
        <p:nvPicPr>
          <p:cNvPr id="4" name="Picture 3"/>
          <p:cNvPicPr>
            <a:picLocks noChangeAspect="1"/>
          </p:cNvPicPr>
          <p:nvPr/>
        </p:nvPicPr>
        <p:blipFill>
          <a:blip r:embed="rId3"/>
          <a:stretch>
            <a:fillRect/>
          </a:stretch>
        </p:blipFill>
        <p:spPr>
          <a:xfrm>
            <a:off x="6426200" y="533400"/>
            <a:ext cx="2501900" cy="2641600"/>
          </a:xfrm>
          <a:prstGeom prst="rect">
            <a:avLst/>
          </a:prstGeom>
        </p:spPr>
      </p:pic>
      <p:pic>
        <p:nvPicPr>
          <p:cNvPr id="5" name="Picture 4"/>
          <p:cNvPicPr>
            <a:picLocks noChangeAspect="1"/>
          </p:cNvPicPr>
          <p:nvPr/>
        </p:nvPicPr>
        <p:blipFill>
          <a:blip r:embed="rId4"/>
          <a:stretch>
            <a:fillRect/>
          </a:stretch>
        </p:blipFill>
        <p:spPr>
          <a:xfrm>
            <a:off x="457200" y="2616200"/>
            <a:ext cx="2933700" cy="2768600"/>
          </a:xfrm>
          <a:prstGeom prst="rect">
            <a:avLst/>
          </a:prstGeom>
        </p:spPr>
      </p:pic>
      <p:pic>
        <p:nvPicPr>
          <p:cNvPr id="6" name="Picture 5"/>
          <p:cNvPicPr>
            <a:picLocks noChangeAspect="1"/>
          </p:cNvPicPr>
          <p:nvPr/>
        </p:nvPicPr>
        <p:blipFill>
          <a:blip r:embed="rId5"/>
          <a:stretch>
            <a:fillRect/>
          </a:stretch>
        </p:blipFill>
        <p:spPr>
          <a:xfrm>
            <a:off x="3251200" y="1765300"/>
            <a:ext cx="3289300" cy="2463800"/>
          </a:xfrm>
          <a:prstGeom prst="rect">
            <a:avLst/>
          </a:prstGeom>
        </p:spPr>
      </p:pic>
    </p:spTree>
    <p:extLst>
      <p:ext uri="{BB962C8B-B14F-4D97-AF65-F5344CB8AC3E}">
        <p14:creationId xmlns:p14="http://schemas.microsoft.com/office/powerpoint/2010/main" val="3781720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pic>
        <p:nvPicPr>
          <p:cNvPr id="4" name="Content Placeholder 3"/>
          <p:cNvPicPr>
            <a:picLocks noGrp="1" noChangeAspect="1"/>
          </p:cNvPicPr>
          <p:nvPr>
            <p:ph idx="1"/>
          </p:nvPr>
        </p:nvPicPr>
        <p:blipFill>
          <a:blip r:embed="rId2"/>
          <a:srcRect t="6902" b="6902"/>
          <a:stretch>
            <a:fillRect/>
          </a:stretch>
        </p:blipFill>
        <p:spPr/>
      </p:pic>
    </p:spTree>
    <p:extLst>
      <p:ext uri="{BB962C8B-B14F-4D97-AF65-F5344CB8AC3E}">
        <p14:creationId xmlns:p14="http://schemas.microsoft.com/office/powerpoint/2010/main" val="216728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Course Outline of Record: A Curriculum </a:t>
            </a:r>
            <a:r>
              <a:rPr lang="en-US" dirty="0"/>
              <a:t>Reference </a:t>
            </a:r>
            <a:r>
              <a:rPr lang="en-US" dirty="0" smtClean="0"/>
              <a:t>Guide (adopted Spring 2008 by ASCCC) </a:t>
            </a:r>
            <a:r>
              <a:rPr lang="en-US" dirty="0">
                <a:hlinkClick r:id="rId2"/>
              </a:rPr>
              <a:t>http://asccc.org/sites/default/files/publications/Curriculum-paper_0.</a:t>
            </a:r>
            <a:r>
              <a:rPr lang="en-US" dirty="0" smtClean="0">
                <a:hlinkClick r:id="rId2"/>
              </a:rPr>
              <a:t>pdf</a:t>
            </a:r>
            <a:endParaRPr lang="en-US" dirty="0" smtClean="0"/>
          </a:p>
          <a:p>
            <a:r>
              <a:rPr lang="en-US" dirty="0" smtClean="0"/>
              <a:t> ASCCC Curriculum Resources </a:t>
            </a:r>
            <a:r>
              <a:rPr lang="en-US" dirty="0"/>
              <a:t>Made Accessible </a:t>
            </a:r>
            <a:r>
              <a:rPr lang="en-US" dirty="0">
                <a:hlinkClick r:id="rId3"/>
              </a:rPr>
              <a:t>http://www.ccccurriculum.net/course-outline-of-record</a:t>
            </a:r>
            <a:r>
              <a:rPr lang="en-US" dirty="0" smtClean="0">
                <a:hlinkClick r:id="rId3"/>
              </a:rPr>
              <a:t>/</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02928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Outcomes</a:t>
            </a:r>
            <a:endParaRPr lang="en-US" sz="4400" dirty="0"/>
          </a:p>
        </p:txBody>
      </p:sp>
      <p:sp>
        <p:nvSpPr>
          <p:cNvPr id="3" name="Content Placeholder 2"/>
          <p:cNvSpPr>
            <a:spLocks noGrp="1"/>
          </p:cNvSpPr>
          <p:nvPr>
            <p:ph idx="1"/>
          </p:nvPr>
        </p:nvSpPr>
        <p:spPr/>
        <p:txBody>
          <a:bodyPr/>
          <a:lstStyle/>
          <a:p>
            <a:pPr marL="0" indent="0">
              <a:buNone/>
            </a:pPr>
            <a:r>
              <a:rPr lang="en-US" dirty="0" smtClean="0"/>
              <a:t>In this session, participants will:</a:t>
            </a:r>
          </a:p>
          <a:p>
            <a:r>
              <a:rPr lang="en-US" dirty="0" smtClean="0"/>
              <a:t>Learn how program review touches on curriculum,</a:t>
            </a:r>
          </a:p>
          <a:p>
            <a:r>
              <a:rPr lang="en-US" dirty="0" smtClean="0"/>
              <a:t>See examples of </a:t>
            </a:r>
            <a:r>
              <a:rPr lang="en-US" dirty="0"/>
              <a:t>the impact that a good program review may have on allocating resources </a:t>
            </a:r>
            <a:r>
              <a:rPr lang="en-US" dirty="0" smtClean="0"/>
              <a:t>for</a:t>
            </a:r>
          </a:p>
          <a:p>
            <a:pPr marL="0" indent="0">
              <a:buNone/>
            </a:pPr>
            <a:r>
              <a:rPr lang="en-US" dirty="0" smtClean="0"/>
              <a:t>	</a:t>
            </a:r>
            <a:r>
              <a:rPr lang="en-US" sz="2000" dirty="0" smtClean="0"/>
              <a:t>1. </a:t>
            </a:r>
            <a:r>
              <a:rPr lang="en-US" dirty="0" smtClean="0"/>
              <a:t>the improvement </a:t>
            </a:r>
            <a:r>
              <a:rPr lang="en-US" dirty="0"/>
              <a:t>of existing </a:t>
            </a:r>
            <a:r>
              <a:rPr lang="en-US" dirty="0" smtClean="0"/>
              <a:t>curriculum and </a:t>
            </a:r>
          </a:p>
          <a:p>
            <a:pPr marL="0" indent="0">
              <a:buNone/>
            </a:pPr>
            <a:r>
              <a:rPr lang="en-US" dirty="0"/>
              <a:t>	</a:t>
            </a:r>
            <a:r>
              <a:rPr lang="en-US" sz="2000" dirty="0" smtClean="0"/>
              <a:t>2. </a:t>
            </a:r>
            <a:r>
              <a:rPr lang="en-US" dirty="0" smtClean="0"/>
              <a:t>the </a:t>
            </a:r>
            <a:r>
              <a:rPr lang="en-US" dirty="0"/>
              <a:t>development of new </a:t>
            </a:r>
            <a:r>
              <a:rPr lang="en-US" dirty="0" smtClean="0"/>
              <a:t>curriculum.</a:t>
            </a:r>
          </a:p>
          <a:p>
            <a:pPr marL="0" indent="0">
              <a:buNone/>
            </a:pPr>
            <a:endParaRPr lang="en-US" dirty="0"/>
          </a:p>
        </p:txBody>
      </p:sp>
      <p:pic>
        <p:nvPicPr>
          <p:cNvPr id="6" name="Picture 5"/>
          <p:cNvPicPr>
            <a:picLocks noChangeAspect="1"/>
          </p:cNvPicPr>
          <p:nvPr/>
        </p:nvPicPr>
        <p:blipFill>
          <a:blip r:embed="rId3"/>
          <a:stretch>
            <a:fillRect/>
          </a:stretch>
        </p:blipFill>
        <p:spPr>
          <a:xfrm>
            <a:off x="2268346" y="4368800"/>
            <a:ext cx="4330700" cy="1879600"/>
          </a:xfrm>
          <a:prstGeom prst="rect">
            <a:avLst/>
          </a:prstGeom>
        </p:spPr>
      </p:pic>
    </p:spTree>
    <p:extLst>
      <p:ext uri="{BB962C8B-B14F-4D97-AF65-F5344CB8AC3E}">
        <p14:creationId xmlns:p14="http://schemas.microsoft.com/office/powerpoint/2010/main" val="156250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Review</a:t>
            </a:r>
            <a:endParaRPr lang="en-US" dirty="0"/>
          </a:p>
        </p:txBody>
      </p:sp>
      <p:sp>
        <p:nvSpPr>
          <p:cNvPr id="3" name="Content Placeholder 2"/>
          <p:cNvSpPr>
            <a:spLocks noGrp="1"/>
          </p:cNvSpPr>
          <p:nvPr>
            <p:ph idx="1"/>
          </p:nvPr>
        </p:nvSpPr>
        <p:spPr/>
        <p:txBody>
          <a:bodyPr/>
          <a:lstStyle/>
          <a:p>
            <a:pPr marL="0" indent="0">
              <a:buNone/>
            </a:pPr>
            <a:r>
              <a:rPr lang="en-US" dirty="0" smtClean="0"/>
              <a:t>One definition:</a:t>
            </a:r>
          </a:p>
          <a:p>
            <a:r>
              <a:rPr lang="en-US" dirty="0" smtClean="0"/>
              <a:t>Program </a:t>
            </a:r>
            <a:r>
              <a:rPr lang="en-US" dirty="0"/>
              <a:t>review is a periodic process by which an institution reviews and evaluates the effectiveness and stamina of its programs. </a:t>
            </a:r>
            <a:endParaRPr lang="en-US" dirty="0" smtClean="0"/>
          </a:p>
          <a:p>
            <a:endParaRPr lang="en-US" dirty="0"/>
          </a:p>
          <a:p>
            <a:pPr marL="0" indent="0">
              <a:buNone/>
            </a:pPr>
            <a:r>
              <a:rPr lang="en-US" dirty="0" smtClean="0"/>
              <a:t>Other definitions:</a:t>
            </a:r>
          </a:p>
          <a:p>
            <a:r>
              <a:rPr lang="en-US" dirty="0" smtClean="0"/>
              <a:t>Examples…</a:t>
            </a:r>
          </a:p>
          <a:p>
            <a:endParaRPr lang="en-US" dirty="0"/>
          </a:p>
          <a:p>
            <a:pPr marL="0" indent="0">
              <a:buNone/>
            </a:pPr>
            <a:r>
              <a:rPr lang="en-US" dirty="0" smtClean="0"/>
              <a:t>Required:</a:t>
            </a:r>
          </a:p>
          <a:p>
            <a:r>
              <a:rPr lang="en-US" dirty="0" smtClean="0"/>
              <a:t>ACCJC Accreditation</a:t>
            </a:r>
          </a:p>
          <a:p>
            <a:pPr marL="0" indent="0">
              <a:buNone/>
            </a:pPr>
            <a:r>
              <a:rPr lang="en-US" dirty="0" smtClean="0"/>
              <a:t>Standard I.B.5</a:t>
            </a:r>
          </a:p>
          <a:p>
            <a:endParaRPr lang="en-US" dirty="0"/>
          </a:p>
        </p:txBody>
      </p:sp>
      <p:pic>
        <p:nvPicPr>
          <p:cNvPr id="4" name="Picture 3"/>
          <p:cNvPicPr>
            <a:picLocks noChangeAspect="1"/>
          </p:cNvPicPr>
          <p:nvPr/>
        </p:nvPicPr>
        <p:blipFill>
          <a:blip r:embed="rId3"/>
          <a:stretch>
            <a:fillRect/>
          </a:stretch>
        </p:blipFill>
        <p:spPr>
          <a:xfrm>
            <a:off x="3851207" y="4167058"/>
            <a:ext cx="4241800" cy="1917700"/>
          </a:xfrm>
          <a:prstGeom prst="rect">
            <a:avLst/>
          </a:prstGeom>
        </p:spPr>
      </p:pic>
    </p:spTree>
    <p:extLst>
      <p:ext uri="{BB962C8B-B14F-4D97-AF65-F5344CB8AC3E}">
        <p14:creationId xmlns:p14="http://schemas.microsoft.com/office/powerpoint/2010/main" val="1713113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Course Outline of Record (COR)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COR is a legal document containing:</a:t>
            </a:r>
          </a:p>
          <a:p>
            <a:r>
              <a:rPr lang="en-US" dirty="0" smtClean="0"/>
              <a:t>Content</a:t>
            </a:r>
            <a:r>
              <a:rPr lang="en-US" dirty="0"/>
              <a:t> </a:t>
            </a:r>
            <a:r>
              <a:rPr lang="en-US" dirty="0" smtClean="0"/>
              <a:t>or Catalog description </a:t>
            </a:r>
          </a:p>
          <a:p>
            <a:r>
              <a:rPr lang="en-US" dirty="0" smtClean="0"/>
              <a:t>Objectives and/or Outcomes, </a:t>
            </a:r>
          </a:p>
          <a:p>
            <a:r>
              <a:rPr lang="en-US" dirty="0"/>
              <a:t>M</a:t>
            </a:r>
            <a:r>
              <a:rPr lang="en-US" dirty="0" smtClean="0"/>
              <a:t>ethods </a:t>
            </a:r>
            <a:r>
              <a:rPr lang="en-US" dirty="0"/>
              <a:t>of </a:t>
            </a:r>
            <a:r>
              <a:rPr lang="en-US" dirty="0" smtClean="0"/>
              <a:t>instruction,</a:t>
            </a:r>
          </a:p>
          <a:p>
            <a:r>
              <a:rPr lang="en-US" dirty="0" smtClean="0"/>
              <a:t>Methods of </a:t>
            </a:r>
            <a:r>
              <a:rPr lang="en-US" dirty="0"/>
              <a:t>evaluation, </a:t>
            </a:r>
            <a:endParaRPr lang="en-US" dirty="0" smtClean="0"/>
          </a:p>
          <a:p>
            <a:r>
              <a:rPr lang="en-US" dirty="0"/>
              <a:t>S</a:t>
            </a:r>
            <a:r>
              <a:rPr lang="en-US" dirty="0" smtClean="0"/>
              <a:t>ample </a:t>
            </a:r>
            <a:r>
              <a:rPr lang="en-US" dirty="0"/>
              <a:t>textbooks and </a:t>
            </a:r>
            <a:r>
              <a:rPr lang="en-US" dirty="0" smtClean="0"/>
              <a:t>instructional</a:t>
            </a:r>
          </a:p>
          <a:p>
            <a:pPr marL="0" indent="0">
              <a:buNone/>
            </a:pPr>
            <a:r>
              <a:rPr lang="en-US" dirty="0"/>
              <a:t> </a:t>
            </a:r>
            <a:r>
              <a:rPr lang="en-US" dirty="0" smtClean="0"/>
              <a:t>  materials </a:t>
            </a:r>
            <a:r>
              <a:rPr lang="en-US" dirty="0"/>
              <a:t>for the course, </a:t>
            </a:r>
            <a:endParaRPr lang="en-US" dirty="0" smtClean="0"/>
          </a:p>
          <a:p>
            <a:r>
              <a:rPr lang="en-US" dirty="0" smtClean="0"/>
              <a:t>Articulation information</a:t>
            </a:r>
          </a:p>
          <a:p>
            <a:r>
              <a:rPr lang="en-US" dirty="0" smtClean="0"/>
              <a:t>Coding</a:t>
            </a:r>
          </a:p>
          <a:p>
            <a:r>
              <a:rPr lang="en-US" dirty="0" smtClean="0"/>
              <a:t>Units and hours of instruction</a:t>
            </a:r>
          </a:p>
          <a:p>
            <a:r>
              <a:rPr lang="en-US" dirty="0" smtClean="0"/>
              <a:t>Discipline</a:t>
            </a:r>
          </a:p>
          <a:p>
            <a:r>
              <a:rPr lang="en-US" dirty="0" smtClean="0"/>
              <a:t>Requisites</a:t>
            </a:r>
          </a:p>
          <a:p>
            <a:endParaRPr lang="en-US" dirty="0" smtClean="0"/>
          </a:p>
          <a:p>
            <a:endParaRPr lang="en-US" dirty="0" smtClean="0"/>
          </a:p>
          <a:p>
            <a:endParaRPr lang="en-US" dirty="0" smtClean="0"/>
          </a:p>
          <a:p>
            <a:endParaRPr lang="en-US" dirty="0"/>
          </a:p>
        </p:txBody>
      </p:sp>
      <p:pic>
        <p:nvPicPr>
          <p:cNvPr id="4" name="Picture 3"/>
          <p:cNvPicPr>
            <a:picLocks noChangeAspect="1"/>
          </p:cNvPicPr>
          <p:nvPr/>
        </p:nvPicPr>
        <p:blipFill>
          <a:blip r:embed="rId3"/>
          <a:stretch>
            <a:fillRect/>
          </a:stretch>
        </p:blipFill>
        <p:spPr>
          <a:xfrm>
            <a:off x="6045229" y="2533288"/>
            <a:ext cx="2324100" cy="3492500"/>
          </a:xfrm>
          <a:prstGeom prst="rect">
            <a:avLst/>
          </a:prstGeom>
        </p:spPr>
      </p:pic>
    </p:spTree>
    <p:extLst>
      <p:ext uri="{BB962C8B-B14F-4D97-AF65-F5344CB8AC3E}">
        <p14:creationId xmlns:p14="http://schemas.microsoft.com/office/powerpoint/2010/main" val="1806387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Substantive COR changes…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Changes </a:t>
            </a:r>
            <a:r>
              <a:rPr lang="en-US" dirty="0"/>
              <a:t>that might require a full CC </a:t>
            </a:r>
            <a:r>
              <a:rPr lang="en-US" dirty="0" smtClean="0"/>
              <a:t>review: </a:t>
            </a:r>
          </a:p>
          <a:p>
            <a:pPr marL="0" indent="0">
              <a:buNone/>
            </a:pPr>
            <a:endParaRPr lang="en-US" dirty="0"/>
          </a:p>
          <a:p>
            <a:r>
              <a:rPr lang="en-US" dirty="0"/>
              <a:t>M</a:t>
            </a:r>
            <a:r>
              <a:rPr lang="en-US" dirty="0" smtClean="0"/>
              <a:t>ajor </a:t>
            </a:r>
            <a:r>
              <a:rPr lang="en-US" dirty="0"/>
              <a:t>change in Catalog Description, Objectives, or Content which alters the need or justification for the course </a:t>
            </a:r>
          </a:p>
          <a:p>
            <a:r>
              <a:rPr lang="en-US" dirty="0" smtClean="0"/>
              <a:t>A change which calls </a:t>
            </a:r>
            <a:r>
              <a:rPr lang="en-US" dirty="0"/>
              <a:t>into question the ability of the course to meet standards in Title 5 or the Program and Course Approval </a:t>
            </a:r>
            <a:r>
              <a:rPr lang="en-US" dirty="0" smtClean="0"/>
              <a:t>Handbook (PCAH) </a:t>
            </a:r>
            <a:endParaRPr lang="en-US" dirty="0"/>
          </a:p>
          <a:p>
            <a:r>
              <a:rPr lang="en-US" dirty="0"/>
              <a:t>C</a:t>
            </a:r>
            <a:r>
              <a:rPr lang="en-US" dirty="0" smtClean="0"/>
              <a:t>hange </a:t>
            </a:r>
            <a:r>
              <a:rPr lang="en-US" dirty="0"/>
              <a:t>in units and hours </a:t>
            </a:r>
          </a:p>
          <a:p>
            <a:r>
              <a:rPr lang="en-US" dirty="0"/>
              <a:t>C</a:t>
            </a:r>
            <a:r>
              <a:rPr lang="en-US" dirty="0" smtClean="0"/>
              <a:t>hange </a:t>
            </a:r>
            <a:r>
              <a:rPr lang="en-US" dirty="0"/>
              <a:t>in number of repetitions (No course repetitions!) </a:t>
            </a:r>
          </a:p>
          <a:p>
            <a:r>
              <a:rPr lang="en-US" dirty="0"/>
              <a:t>C</a:t>
            </a:r>
            <a:r>
              <a:rPr lang="en-US" dirty="0" smtClean="0"/>
              <a:t>hange </a:t>
            </a:r>
            <a:r>
              <a:rPr lang="en-US" dirty="0"/>
              <a:t>in credit/noncredit status </a:t>
            </a:r>
          </a:p>
          <a:p>
            <a:r>
              <a:rPr lang="en-US" dirty="0"/>
              <a:t>C</a:t>
            </a:r>
            <a:r>
              <a:rPr lang="en-US" dirty="0" smtClean="0"/>
              <a:t>hange </a:t>
            </a:r>
            <a:r>
              <a:rPr lang="en-US" dirty="0"/>
              <a:t>in prerequisites, </a:t>
            </a:r>
            <a:r>
              <a:rPr lang="en-US" dirty="0" err="1"/>
              <a:t>corequisites</a:t>
            </a:r>
            <a:r>
              <a:rPr lang="en-US" dirty="0"/>
              <a:t> and advisories </a:t>
            </a:r>
          </a:p>
          <a:p>
            <a:r>
              <a:rPr lang="en-US" dirty="0"/>
              <a:t>C</a:t>
            </a:r>
            <a:r>
              <a:rPr lang="en-US" dirty="0" smtClean="0"/>
              <a:t>hange </a:t>
            </a:r>
            <a:r>
              <a:rPr lang="en-US" dirty="0"/>
              <a:t>in modality, e.g. distance education (requires a separate review process) </a:t>
            </a:r>
          </a:p>
          <a:p>
            <a:r>
              <a:rPr lang="en-US" dirty="0"/>
              <a:t>D</a:t>
            </a:r>
            <a:r>
              <a:rPr lang="en-US" dirty="0" smtClean="0"/>
              <a:t>elivery </a:t>
            </a:r>
            <a:r>
              <a:rPr lang="en-US" dirty="0"/>
              <a:t>in a highly compressed time frame </a:t>
            </a:r>
          </a:p>
          <a:p>
            <a:r>
              <a:rPr lang="en-US" dirty="0"/>
              <a:t>O</a:t>
            </a:r>
            <a:r>
              <a:rPr lang="en-US" dirty="0" smtClean="0"/>
              <a:t>ffering </a:t>
            </a:r>
            <a:r>
              <a:rPr lang="en-US" dirty="0"/>
              <a:t>a course in experimental status </a:t>
            </a:r>
          </a:p>
          <a:p>
            <a:r>
              <a:rPr lang="en-US" dirty="0"/>
              <a:t>D</a:t>
            </a:r>
            <a:r>
              <a:rPr lang="en-US" dirty="0" smtClean="0"/>
              <a:t>etermination </a:t>
            </a:r>
            <a:r>
              <a:rPr lang="en-US" dirty="0"/>
              <a:t>of imminent need to initiate expedited approval </a:t>
            </a:r>
          </a:p>
          <a:p>
            <a:pPr marL="0" indent="0">
              <a:buNone/>
            </a:pPr>
            <a:endParaRPr lang="en-US" dirty="0"/>
          </a:p>
        </p:txBody>
      </p:sp>
    </p:spTree>
    <p:extLst>
      <p:ext uri="{BB962C8B-B14F-4D97-AF65-F5344CB8AC3E}">
        <p14:creationId xmlns:p14="http://schemas.microsoft.com/office/powerpoint/2010/main" val="1625897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 COR changes…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Changes that might fall under a consent agenda:</a:t>
            </a:r>
          </a:p>
          <a:p>
            <a:pPr marL="0" indent="0">
              <a:buNone/>
            </a:pPr>
            <a:r>
              <a:rPr lang="en-US" dirty="0" smtClean="0"/>
              <a:t> </a:t>
            </a:r>
            <a:endParaRPr lang="en-US" dirty="0"/>
          </a:p>
          <a:p>
            <a:r>
              <a:rPr lang="en-US" dirty="0"/>
              <a:t>M</a:t>
            </a:r>
            <a:r>
              <a:rPr lang="en-US" dirty="0" smtClean="0"/>
              <a:t>inor</a:t>
            </a:r>
            <a:r>
              <a:rPr lang="en-US" dirty="0"/>
              <a:t>, non-substantive changes in Catalog Description, Objectives, or </a:t>
            </a:r>
            <a:r>
              <a:rPr lang="en-US" dirty="0" smtClean="0"/>
              <a:t>Content </a:t>
            </a:r>
            <a:endParaRPr lang="en-US" dirty="0"/>
          </a:p>
          <a:p>
            <a:r>
              <a:rPr lang="en-US" dirty="0"/>
              <a:t>C</a:t>
            </a:r>
            <a:r>
              <a:rPr lang="en-US" dirty="0" smtClean="0"/>
              <a:t>hange </a:t>
            </a:r>
            <a:r>
              <a:rPr lang="en-US" dirty="0"/>
              <a:t>in course number (within college policy) </a:t>
            </a:r>
          </a:p>
          <a:p>
            <a:r>
              <a:rPr lang="en-US" dirty="0"/>
              <a:t>C</a:t>
            </a:r>
            <a:r>
              <a:rPr lang="en-US" dirty="0" smtClean="0"/>
              <a:t>hange </a:t>
            </a:r>
            <a:r>
              <a:rPr lang="en-US" dirty="0"/>
              <a:t>in course title </a:t>
            </a:r>
          </a:p>
          <a:p>
            <a:r>
              <a:rPr lang="en-US" dirty="0" smtClean="0"/>
              <a:t>add</a:t>
            </a:r>
            <a:r>
              <a:rPr lang="en-US" dirty="0"/>
              <a:t>/drop from an associate degree or certificate program (must continue to be of two year or less duration) </a:t>
            </a:r>
          </a:p>
          <a:p>
            <a:r>
              <a:rPr lang="en-US" dirty="0" smtClean="0"/>
              <a:t>add</a:t>
            </a:r>
            <a:r>
              <a:rPr lang="en-US" dirty="0"/>
              <a:t>/drop from the associate degree general education list.* </a:t>
            </a:r>
          </a:p>
          <a:p>
            <a:pPr marL="0" indent="0">
              <a:buNone/>
            </a:pPr>
            <a:endParaRPr lang="en-US" dirty="0" smtClean="0"/>
          </a:p>
          <a:p>
            <a:pPr marL="0" indent="0">
              <a:buNone/>
            </a:pPr>
            <a:r>
              <a:rPr lang="en-US" dirty="0" smtClean="0"/>
              <a:t>*</a:t>
            </a:r>
            <a:r>
              <a:rPr lang="en-US" dirty="0"/>
              <a:t>The expectation is that the change in general education status would be based on well-established criteria for each general education area, </a:t>
            </a:r>
            <a:r>
              <a:rPr lang="en-US" dirty="0" smtClean="0"/>
              <a:t>reviewed, </a:t>
            </a:r>
            <a:r>
              <a:rPr lang="en-US" dirty="0"/>
              <a:t>and </a:t>
            </a:r>
            <a:r>
              <a:rPr lang="en-US" dirty="0" smtClean="0"/>
              <a:t>recommended </a:t>
            </a:r>
            <a:r>
              <a:rPr lang="en-US" dirty="0"/>
              <a:t>by </a:t>
            </a:r>
            <a:r>
              <a:rPr lang="en-US" dirty="0" smtClean="0"/>
              <a:t>general education area </a:t>
            </a:r>
            <a:r>
              <a:rPr lang="en-US" dirty="0"/>
              <a:t>faculty or a general education </a:t>
            </a:r>
            <a:r>
              <a:rPr lang="en-US" dirty="0" smtClean="0"/>
              <a:t>subcommittee. </a:t>
            </a:r>
            <a:endParaRPr lang="en-US" dirty="0"/>
          </a:p>
        </p:txBody>
      </p:sp>
    </p:spTree>
    <p:extLst>
      <p:ext uri="{BB962C8B-B14F-4D97-AF65-F5344CB8AC3E}">
        <p14:creationId xmlns:p14="http://schemas.microsoft.com/office/powerpoint/2010/main" val="1137227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Review and Curriculum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Course Outline of Record (COR) must be current:</a:t>
            </a:r>
          </a:p>
          <a:p>
            <a:pPr marL="0" indent="0">
              <a:buNone/>
            </a:pPr>
            <a:endParaRPr lang="en-US" dirty="0" smtClean="0"/>
          </a:p>
          <a:p>
            <a:r>
              <a:rPr lang="en-US" dirty="0" smtClean="0"/>
              <a:t>Title 5 section 55003 – (b)(4)…These </a:t>
            </a:r>
            <a:r>
              <a:rPr lang="en-US" dirty="0"/>
              <a:t>processes shall provide that at least once each six years all prerequisites and </a:t>
            </a:r>
            <a:r>
              <a:rPr lang="en-US" dirty="0" err="1"/>
              <a:t>corequisites</a:t>
            </a:r>
            <a:r>
              <a:rPr lang="en-US" dirty="0"/>
              <a:t> established by the district shall be reviewed, </a:t>
            </a:r>
            <a:r>
              <a:rPr lang="en-US" dirty="0" smtClean="0"/>
              <a:t>… </a:t>
            </a:r>
            <a:r>
              <a:rPr lang="en-US" dirty="0"/>
              <a:t>for vocational courses or programs shall be reviewed every two </a:t>
            </a:r>
            <a:r>
              <a:rPr lang="en-US" dirty="0" smtClean="0"/>
              <a:t>years…</a:t>
            </a:r>
          </a:p>
          <a:p>
            <a:pPr marL="0" indent="0">
              <a:buNone/>
            </a:pPr>
            <a:endParaRPr lang="en-US" dirty="0" smtClean="0"/>
          </a:p>
          <a:p>
            <a:r>
              <a:rPr lang="en-US" dirty="0" smtClean="0"/>
              <a:t>UC and CSU generally require that all representative textbooks be published within the last 5 years (unless it is a classic text).</a:t>
            </a:r>
          </a:p>
          <a:p>
            <a:endParaRPr lang="en-US" dirty="0"/>
          </a:p>
          <a:p>
            <a:r>
              <a:rPr lang="en-US" dirty="0" smtClean="0"/>
              <a:t>ACCJC Accreditation Standard II.A.3</a:t>
            </a:r>
          </a:p>
          <a:p>
            <a:pPr marL="0" indent="0">
              <a:buNone/>
            </a:pPr>
            <a:endParaRPr lang="en-US" dirty="0" smtClean="0"/>
          </a:p>
          <a:p>
            <a:r>
              <a:rPr lang="en-US" dirty="0" smtClean="0"/>
              <a:t>Courses with C-ID numbers must be reviewed and updated every 5 years.</a:t>
            </a:r>
            <a:endParaRPr lang="en-US" dirty="0"/>
          </a:p>
          <a:p>
            <a:endParaRPr lang="en-US" dirty="0"/>
          </a:p>
        </p:txBody>
      </p:sp>
    </p:spTree>
    <p:extLst>
      <p:ext uri="{BB962C8B-B14F-4D97-AF65-F5344CB8AC3E}">
        <p14:creationId xmlns:p14="http://schemas.microsoft.com/office/powerpoint/2010/main" val="395712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a:t>Models of COR Review in Program Review</a:t>
            </a:r>
          </a:p>
        </p:txBody>
      </p:sp>
      <p:sp>
        <p:nvSpPr>
          <p:cNvPr id="3" name="Content Placeholder 2"/>
          <p:cNvSpPr>
            <a:spLocks noGrp="1"/>
          </p:cNvSpPr>
          <p:nvPr>
            <p:ph idx="1"/>
          </p:nvPr>
        </p:nvSpPr>
        <p:spPr/>
        <p:txBody>
          <a:bodyPr>
            <a:normAutofit/>
          </a:bodyPr>
          <a:lstStyle/>
          <a:p>
            <a:pPr marL="0" indent="0" algn="ctr">
              <a:buNone/>
            </a:pPr>
            <a:endParaRPr lang="en-US" dirty="0" smtClean="0"/>
          </a:p>
          <a:p>
            <a:endParaRPr lang="en-US" dirty="0" smtClean="0"/>
          </a:p>
          <a:p>
            <a:r>
              <a:rPr lang="en-US" dirty="0" smtClean="0"/>
              <a:t>Program Review takes place every six years – in addition to the annual Unit Plan.</a:t>
            </a:r>
          </a:p>
          <a:p>
            <a:r>
              <a:rPr lang="en-US" dirty="0" smtClean="0"/>
              <a:t>All CORs and Program (Degree/Certificate) Outlines of Record undergo a full review and update as part of the Program Review Cycle.</a:t>
            </a:r>
          </a:p>
          <a:p>
            <a:r>
              <a:rPr lang="en-US" dirty="0" smtClean="0"/>
              <a:t>The Program Review Template includes a Course Review and a Degree/Certificate Review, each consisting of Data Analysis and SLO Analysis – resource needs are to be detailed. </a:t>
            </a:r>
            <a:endParaRPr lang="en-US" dirty="0"/>
          </a:p>
        </p:txBody>
      </p:sp>
      <p:pic>
        <p:nvPicPr>
          <p:cNvPr id="5" name="Picture 4"/>
          <p:cNvPicPr>
            <a:picLocks noChangeAspect="1"/>
          </p:cNvPicPr>
          <p:nvPr/>
        </p:nvPicPr>
        <p:blipFill>
          <a:blip r:embed="rId3"/>
          <a:stretch>
            <a:fillRect/>
          </a:stretch>
        </p:blipFill>
        <p:spPr>
          <a:xfrm>
            <a:off x="1322819" y="1799977"/>
            <a:ext cx="6197600" cy="571500"/>
          </a:xfrm>
          <a:prstGeom prst="rect">
            <a:avLst/>
          </a:prstGeom>
        </p:spPr>
      </p:pic>
    </p:spTree>
    <p:extLst>
      <p:ext uri="{BB962C8B-B14F-4D97-AF65-F5344CB8AC3E}">
        <p14:creationId xmlns:p14="http://schemas.microsoft.com/office/powerpoint/2010/main" val="188300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Models of COR Review in Program Review</a:t>
            </a:r>
          </a:p>
        </p:txBody>
      </p:sp>
      <p:sp>
        <p:nvSpPr>
          <p:cNvPr id="3" name="Content Placeholder 2"/>
          <p:cNvSpPr>
            <a:spLocks noGrp="1"/>
          </p:cNvSpPr>
          <p:nvPr>
            <p:ph idx="1"/>
          </p:nvPr>
        </p:nvSpPr>
        <p:spPr/>
        <p:txBody>
          <a:bodyPr>
            <a:normAutofit/>
          </a:bodyPr>
          <a:lstStyle/>
          <a:p>
            <a:pPr marL="0" indent="0" algn="ctr">
              <a:buNone/>
            </a:pPr>
            <a:r>
              <a:rPr lang="en-US" sz="2800" dirty="0" smtClean="0"/>
              <a:t> </a:t>
            </a:r>
          </a:p>
          <a:p>
            <a:pPr marL="0" indent="0">
              <a:buNone/>
            </a:pPr>
            <a:endParaRPr lang="en-US" dirty="0"/>
          </a:p>
          <a:p>
            <a:pPr marL="0" indent="0">
              <a:buNone/>
            </a:pPr>
            <a:r>
              <a:rPr lang="en-US" dirty="0" smtClean="0"/>
              <a:t>A result of the 2012</a:t>
            </a:r>
            <a:r>
              <a:rPr lang="en-US" dirty="0"/>
              <a:t>/13 Program </a:t>
            </a:r>
            <a:r>
              <a:rPr lang="en-US" dirty="0" smtClean="0"/>
              <a:t>Review </a:t>
            </a:r>
            <a:r>
              <a:rPr lang="en-US" dirty="0"/>
              <a:t>for </a:t>
            </a:r>
            <a:r>
              <a:rPr lang="en-US" b="1" dirty="0" smtClean="0"/>
              <a:t>ESL</a:t>
            </a:r>
            <a:r>
              <a:rPr lang="en-US" dirty="0" smtClean="0"/>
              <a:t>:</a:t>
            </a:r>
          </a:p>
          <a:p>
            <a:pPr marL="0" indent="0">
              <a:buNone/>
            </a:pPr>
            <a:r>
              <a:rPr lang="en-US" dirty="0" smtClean="0"/>
              <a:t>ESL </a:t>
            </a:r>
            <a:r>
              <a:rPr lang="en-US" dirty="0"/>
              <a:t>Department has developed new curriculum (their blended courses) to address their area of lowest success rates.  The resources they mention in regards to this are time and new curricula; however, </a:t>
            </a:r>
            <a:r>
              <a:rPr lang="en-US" dirty="0" smtClean="0"/>
              <a:t>it should be noted </a:t>
            </a:r>
            <a:r>
              <a:rPr lang="en-US" dirty="0"/>
              <a:t>that FTEF is a tangible resource </a:t>
            </a:r>
            <a:r>
              <a:rPr lang="en-US" dirty="0" smtClean="0"/>
              <a:t>that was </a:t>
            </a:r>
            <a:r>
              <a:rPr lang="en-US" dirty="0"/>
              <a:t>applied when adjusting </a:t>
            </a:r>
            <a:r>
              <a:rPr lang="en-US" dirty="0" smtClean="0"/>
              <a:t>the </a:t>
            </a:r>
            <a:r>
              <a:rPr lang="en-US" dirty="0"/>
              <a:t>course schedule. </a:t>
            </a:r>
            <a:r>
              <a:rPr lang="en-US" dirty="0" smtClean="0"/>
              <a:t>The </a:t>
            </a:r>
            <a:r>
              <a:rPr lang="en-US" dirty="0"/>
              <a:t>program review process </a:t>
            </a:r>
            <a:r>
              <a:rPr lang="en-US" dirty="0" smtClean="0"/>
              <a:t>brought </a:t>
            </a:r>
            <a:r>
              <a:rPr lang="en-US" dirty="0"/>
              <a:t>into focus </a:t>
            </a:r>
            <a:r>
              <a:rPr lang="en-US" dirty="0" smtClean="0"/>
              <a:t>the </a:t>
            </a:r>
            <a:r>
              <a:rPr lang="en-US" dirty="0"/>
              <a:t>we need to </a:t>
            </a:r>
            <a:r>
              <a:rPr lang="en-US" dirty="0" smtClean="0"/>
              <a:t>change </a:t>
            </a:r>
            <a:r>
              <a:rPr lang="en-US" dirty="0"/>
              <a:t>scheduling to include blended courses.</a:t>
            </a:r>
          </a:p>
        </p:txBody>
      </p:sp>
      <p:pic>
        <p:nvPicPr>
          <p:cNvPr id="6" name="Picture 5"/>
          <p:cNvPicPr>
            <a:picLocks noChangeAspect="1"/>
          </p:cNvPicPr>
          <p:nvPr/>
        </p:nvPicPr>
        <p:blipFill>
          <a:blip r:embed="rId3"/>
          <a:stretch>
            <a:fillRect/>
          </a:stretch>
        </p:blipFill>
        <p:spPr>
          <a:xfrm>
            <a:off x="1322819" y="1799977"/>
            <a:ext cx="6197600" cy="571500"/>
          </a:xfrm>
          <a:prstGeom prst="rect">
            <a:avLst/>
          </a:prstGeom>
        </p:spPr>
      </p:pic>
    </p:spTree>
    <p:extLst>
      <p:ext uri="{BB962C8B-B14F-4D97-AF65-F5344CB8AC3E}">
        <p14:creationId xmlns:p14="http://schemas.microsoft.com/office/powerpoint/2010/main" val="18443365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1314</TotalTime>
  <Words>1128</Words>
  <Application>Microsoft Macintosh PowerPoint</Application>
  <PresentationFormat>On-screen Show (4:3)</PresentationFormat>
  <Paragraphs>199</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Clarity</vt:lpstr>
      <vt:lpstr>Curricular Review of the COR:   Program Review models</vt:lpstr>
      <vt:lpstr>Outcomes</vt:lpstr>
      <vt:lpstr>Program Review</vt:lpstr>
      <vt:lpstr>The Course Outline of Record (COR)</vt:lpstr>
      <vt:lpstr>Substantive COR changes…</vt:lpstr>
      <vt:lpstr>Minor COR changes…</vt:lpstr>
      <vt:lpstr>Program Review and Curriculum</vt:lpstr>
      <vt:lpstr>Models of COR Review in Program Review</vt:lpstr>
      <vt:lpstr>Models of COR Review in Program Review</vt:lpstr>
      <vt:lpstr>Models of COR Review in Program Review</vt:lpstr>
      <vt:lpstr>Models of COR Review in Program Review</vt:lpstr>
      <vt:lpstr>Models of COR Review in Program Review</vt:lpstr>
      <vt:lpstr>Models of COR Review in Program Review</vt:lpstr>
      <vt:lpstr>Models of COR Review in Program Review</vt:lpstr>
      <vt:lpstr>Models of COR Review in Program Review</vt:lpstr>
      <vt:lpstr>Models of COR Review in Program Review</vt:lpstr>
      <vt:lpstr>Discussion</vt:lpstr>
      <vt:lpstr>Thank you!</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Virginia May</cp:lastModifiedBy>
  <cp:revision>47</cp:revision>
  <dcterms:created xsi:type="dcterms:W3CDTF">2015-06-24T00:19:08Z</dcterms:created>
  <dcterms:modified xsi:type="dcterms:W3CDTF">2015-07-03T16:27:16Z</dcterms:modified>
</cp:coreProperties>
</file>