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7" r:id="rId2"/>
    <p:sldId id="258" r:id="rId3"/>
    <p:sldId id="261" r:id="rId4"/>
    <p:sldId id="262" r:id="rId5"/>
    <p:sldId id="263" r:id="rId6"/>
    <p:sldId id="264" r:id="rId7"/>
    <p:sldId id="265" r:id="rId8"/>
    <p:sldId id="266" r:id="rId9"/>
    <p:sldId id="267" r:id="rId10"/>
    <p:sldId id="269" r:id="rId11"/>
    <p:sldId id="270" r:id="rId12"/>
    <p:sldId id="274" r:id="rId13"/>
    <p:sldId id="273" r:id="rId14"/>
    <p:sldId id="275" r:id="rId15"/>
    <p:sldId id="276" r:id="rId16"/>
    <p:sldId id="277" r:id="rId17"/>
    <p:sldId id="278" r:id="rId18"/>
    <p:sldId id="279" r:id="rId19"/>
    <p:sldId id="280"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EC1BB-BA27-460B-9AB0-A37F4AE5A5CE}" v="40" dt="2021-07-03T21:48:31.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098"/>
  </p:normalViewPr>
  <p:slideViewPr>
    <p:cSldViewPr snapToGrid="0" snapToObjects="1">
      <p:cViewPr varScale="1">
        <p:scale>
          <a:sx n="86" d="100"/>
          <a:sy n="86" d="100"/>
        </p:scale>
        <p:origin x="738" y="9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7/3/2021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7/3/2021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53417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Randy - How would you strategize, initiate, and lead a conversation between these departments? Who need to be involved in this conversation? What T5 Sections are relevant? Local culture-specific </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257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34745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a:t>
            </a:r>
          </a:p>
          <a:p>
            <a:r>
              <a:rPr lang="en-US" dirty="0"/>
              <a:t>Socialization practices and problem solving</a:t>
            </a:r>
          </a:p>
          <a:p>
            <a:r>
              <a:rPr lang="en-US" dirty="0"/>
              <a:t>Identify any potential barriers to collaboration</a:t>
            </a:r>
          </a:p>
          <a:p>
            <a:r>
              <a:rPr lang="en-US" dirty="0"/>
              <a:t>Challenges surrounding institutional transformation</a:t>
            </a:r>
          </a:p>
          <a:p>
            <a:endParaRPr lang="en-US" dirty="0"/>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64776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Rose </a:t>
            </a:r>
          </a:p>
          <a:p>
            <a:r>
              <a:rPr lang="en-US" dirty="0"/>
              <a:t>How do you communicate the importance and implications of this change to all necessary folks? Who needs to be involved? Where do you begin communicating. AB 1111</a:t>
            </a:r>
          </a:p>
          <a:p>
            <a:endParaRPr lang="en-US" dirty="0"/>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40585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 As a rule, collaboration is the way to deal with important issues, although forcing can sometimes be appropriate if time is an issue. For moderately important issues, compromising can lead to quick solutions but it doesn’t satisfy either side, nor does it foster innovation, so collaboration is probably better. Accommodating is the best approach for unimportant issues as it leads to quick resolution without straining the relationship.</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237861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David - </a:t>
            </a:r>
            <a:r>
              <a:rPr lang="en-US" sz="1200" dirty="0">
                <a:solidFill>
                  <a:srgbClr val="282828"/>
                </a:solidFill>
                <a:highlight>
                  <a:srgbClr val="FFFFFF"/>
                </a:highlight>
              </a:rPr>
              <a:t>As a rule, </a:t>
            </a:r>
            <a:r>
              <a:rPr lang="en-US" sz="1200" b="1" dirty="0">
                <a:solidFill>
                  <a:srgbClr val="282828"/>
                </a:solidFill>
                <a:highlight>
                  <a:srgbClr val="FFFFFF"/>
                </a:highlight>
              </a:rPr>
              <a:t>collaboration </a:t>
            </a:r>
            <a:r>
              <a:rPr lang="en-US" sz="1200" dirty="0">
                <a:solidFill>
                  <a:srgbClr val="282828"/>
                </a:solidFill>
                <a:highlight>
                  <a:srgbClr val="FFFFFF"/>
                </a:highlight>
              </a:rPr>
              <a:t>is the way to deal with important issues, although </a:t>
            </a:r>
            <a:r>
              <a:rPr lang="en-US" sz="1200" b="1" dirty="0">
                <a:solidFill>
                  <a:srgbClr val="282828"/>
                </a:solidFill>
                <a:highlight>
                  <a:srgbClr val="FFFFFF"/>
                </a:highlight>
              </a:rPr>
              <a:t>forcing </a:t>
            </a:r>
            <a:r>
              <a:rPr lang="en-US" sz="1200" dirty="0">
                <a:solidFill>
                  <a:srgbClr val="282828"/>
                </a:solidFill>
                <a:highlight>
                  <a:srgbClr val="FFFFFF"/>
                </a:highlight>
              </a:rPr>
              <a:t>can sometimes be appropriate if time is an issue. For moderately important issues, </a:t>
            </a:r>
            <a:r>
              <a:rPr lang="en-US" sz="1200" b="1" dirty="0">
                <a:solidFill>
                  <a:srgbClr val="282828"/>
                </a:solidFill>
                <a:highlight>
                  <a:srgbClr val="FFFFFF"/>
                </a:highlight>
              </a:rPr>
              <a:t>compromising </a:t>
            </a:r>
            <a:r>
              <a:rPr lang="en-US" sz="1200" dirty="0">
                <a:solidFill>
                  <a:srgbClr val="282828"/>
                </a:solidFill>
                <a:highlight>
                  <a:srgbClr val="FFFFFF"/>
                </a:highlight>
              </a:rPr>
              <a:t>can lead to quick solutions but it doesn’t satisfy either side, nor does it foster innovation, so </a:t>
            </a:r>
            <a:r>
              <a:rPr lang="en-US" sz="1200" b="1" dirty="0">
                <a:solidFill>
                  <a:srgbClr val="282828"/>
                </a:solidFill>
                <a:highlight>
                  <a:srgbClr val="FFFFFF"/>
                </a:highlight>
              </a:rPr>
              <a:t>collaboration </a:t>
            </a:r>
            <a:r>
              <a:rPr lang="en-US" sz="1200" dirty="0">
                <a:solidFill>
                  <a:srgbClr val="282828"/>
                </a:solidFill>
                <a:highlight>
                  <a:srgbClr val="FFFFFF"/>
                </a:highlight>
              </a:rPr>
              <a:t>is probably better. </a:t>
            </a:r>
            <a:r>
              <a:rPr lang="en-US" sz="1200" b="1" dirty="0">
                <a:solidFill>
                  <a:srgbClr val="282828"/>
                </a:solidFill>
                <a:highlight>
                  <a:srgbClr val="FFFFFF"/>
                </a:highlight>
              </a:rPr>
              <a:t>Accommodating </a:t>
            </a:r>
            <a:r>
              <a:rPr lang="en-US" sz="1200" dirty="0">
                <a:solidFill>
                  <a:srgbClr val="282828"/>
                </a:solidFill>
                <a:highlight>
                  <a:srgbClr val="FFFFFF"/>
                </a:highlight>
              </a:rPr>
              <a:t>is the best approach for unimportant issues as it leads to quick resolution without straining the relationship.</a:t>
            </a:r>
            <a:endParaRPr lang="en-US" dirty="0"/>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598126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a:p>
            <a:r>
              <a:rPr lang="en-US" dirty="0"/>
              <a:t>What strategies would you use to navigate the conversation in the meeting? Before the meeting?    </a:t>
            </a:r>
          </a:p>
          <a:p>
            <a:endParaRPr lang="en-US" dirty="0"/>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a:p>
        </p:txBody>
      </p:sp>
    </p:spTree>
    <p:extLst>
      <p:ext uri="{BB962C8B-B14F-4D97-AF65-F5344CB8AC3E}">
        <p14:creationId xmlns:p14="http://schemas.microsoft.com/office/powerpoint/2010/main" val="114924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 name="Footer Placeholder 1">
            <a:extLst>
              <a:ext uri="{FF2B5EF4-FFF2-40B4-BE49-F238E27FC236}">
                <a16:creationId xmlns:a16="http://schemas.microsoft.com/office/drawing/2014/main" id="{5A14E882-F276-449E-A783-FDB3D4142BE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ASCCC Curriculum Institute 2021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251528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383299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82421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214500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196481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272707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146907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1200827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r>
              <a:rPr lang="en-US" dirty="0"/>
              <a:t>2021 ASCCC Curriculum Institute </a:t>
            </a:r>
            <a:fld id="{492D8F1A-69A8-9242-9469-8400121D240A}" type="slidenum">
              <a:rPr lang="en-US" smtClean="0"/>
              <a:pPr/>
              <a:t>‹#›</a:t>
            </a:fld>
            <a:endParaRPr lang="en-US" dirty="0"/>
          </a:p>
          <a:p>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631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958850" y="4683125"/>
            <a:ext cx="10433050" cy="1736725"/>
          </a:xfrm>
        </p:spPr>
        <p:txBody>
          <a:bodyPr/>
          <a:lstStyle/>
          <a:p>
            <a:r>
              <a:rPr lang="en-US" altLang="en-US" dirty="0"/>
              <a:t>Curriculum Basics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198C2-1154-49AC-8701-61501A5A181F}"/>
              </a:ext>
            </a:extLst>
          </p:cNvPr>
          <p:cNvSpPr>
            <a:spLocks noGrp="1"/>
          </p:cNvSpPr>
          <p:nvPr>
            <p:ph type="title"/>
          </p:nvPr>
        </p:nvSpPr>
        <p:spPr/>
        <p:txBody>
          <a:bodyPr/>
          <a:lstStyle/>
          <a:p>
            <a:r>
              <a:rPr lang="en-US" dirty="0"/>
              <a:t>“Curriculum Allies: Assemble”</a:t>
            </a:r>
          </a:p>
        </p:txBody>
      </p:sp>
      <p:sp>
        <p:nvSpPr>
          <p:cNvPr id="6" name="Content Placeholder 5">
            <a:extLst>
              <a:ext uri="{FF2B5EF4-FFF2-40B4-BE49-F238E27FC236}">
                <a16:creationId xmlns:a16="http://schemas.microsoft.com/office/drawing/2014/main" id="{B013E0E6-E53A-48C4-94D5-354116580D58}"/>
              </a:ext>
            </a:extLst>
          </p:cNvPr>
          <p:cNvSpPr>
            <a:spLocks noGrp="1"/>
          </p:cNvSpPr>
          <p:nvPr>
            <p:ph sz="half" idx="2"/>
          </p:nvPr>
        </p:nvSpPr>
        <p:spPr>
          <a:xfrm>
            <a:off x="1277651" y="1798320"/>
            <a:ext cx="2660822" cy="4391343"/>
          </a:xfrm>
        </p:spPr>
        <p:txBody>
          <a:bodyPr>
            <a:normAutofit/>
          </a:bodyPr>
          <a:lstStyle/>
          <a:p>
            <a:pPr>
              <a:lnSpc>
                <a:spcPct val="120000"/>
              </a:lnSpc>
              <a:spcBef>
                <a:spcPts val="0"/>
              </a:spcBef>
            </a:pPr>
            <a:r>
              <a:rPr lang="en-US" sz="1800" dirty="0"/>
              <a:t>Academic Senate </a:t>
            </a:r>
          </a:p>
          <a:p>
            <a:pPr>
              <a:lnSpc>
                <a:spcPct val="120000"/>
              </a:lnSpc>
              <a:spcBef>
                <a:spcPts val="0"/>
              </a:spcBef>
            </a:pPr>
            <a:r>
              <a:rPr lang="en-US" sz="1800" dirty="0"/>
              <a:t>Articulation Officers</a:t>
            </a:r>
          </a:p>
          <a:p>
            <a:pPr>
              <a:lnSpc>
                <a:spcPct val="120000"/>
              </a:lnSpc>
              <a:spcBef>
                <a:spcPts val="0"/>
              </a:spcBef>
            </a:pPr>
            <a:r>
              <a:rPr lang="en-US" sz="1800" dirty="0"/>
              <a:t>Counselors</a:t>
            </a:r>
          </a:p>
          <a:p>
            <a:pPr>
              <a:lnSpc>
                <a:spcPct val="120000"/>
              </a:lnSpc>
              <a:spcBef>
                <a:spcPts val="0"/>
              </a:spcBef>
            </a:pPr>
            <a:r>
              <a:rPr lang="en-US" sz="1800" dirty="0"/>
              <a:t>Institutional Researchers</a:t>
            </a:r>
          </a:p>
          <a:p>
            <a:pPr>
              <a:lnSpc>
                <a:spcPct val="120000"/>
              </a:lnSpc>
              <a:spcBef>
                <a:spcPts val="0"/>
              </a:spcBef>
            </a:pPr>
            <a:r>
              <a:rPr lang="en-US" sz="1800" dirty="0"/>
              <a:t>Financial Aid Staff</a:t>
            </a:r>
          </a:p>
          <a:p>
            <a:pPr>
              <a:lnSpc>
                <a:spcPct val="120000"/>
              </a:lnSpc>
              <a:spcBef>
                <a:spcPts val="0"/>
              </a:spcBef>
            </a:pPr>
            <a:r>
              <a:rPr lang="en-US" sz="1800" dirty="0"/>
              <a:t>Admission and Records Staff</a:t>
            </a:r>
          </a:p>
        </p:txBody>
      </p:sp>
      <p:sp>
        <p:nvSpPr>
          <p:cNvPr id="7" name="Content Placeholder 6">
            <a:extLst>
              <a:ext uri="{FF2B5EF4-FFF2-40B4-BE49-F238E27FC236}">
                <a16:creationId xmlns:a16="http://schemas.microsoft.com/office/drawing/2014/main" id="{B3AFDAB6-5854-4C9E-B0EC-4A730610B229}"/>
              </a:ext>
            </a:extLst>
          </p:cNvPr>
          <p:cNvSpPr>
            <a:spLocks noGrp="1"/>
          </p:cNvSpPr>
          <p:nvPr>
            <p:ph sz="quarter" idx="4"/>
          </p:nvPr>
        </p:nvSpPr>
        <p:spPr>
          <a:xfrm>
            <a:off x="8676318" y="1798320"/>
            <a:ext cx="2660822" cy="4391343"/>
          </a:xfrm>
        </p:spPr>
        <p:txBody>
          <a:bodyPr>
            <a:noAutofit/>
          </a:bodyPr>
          <a:lstStyle/>
          <a:p>
            <a:pPr>
              <a:lnSpc>
                <a:spcPct val="120000"/>
              </a:lnSpc>
              <a:spcBef>
                <a:spcPts val="0"/>
              </a:spcBef>
            </a:pPr>
            <a:r>
              <a:rPr lang="en-US" sz="1800" dirty="0"/>
              <a:t>Catalog and Schedule Coordinators</a:t>
            </a:r>
          </a:p>
          <a:p>
            <a:pPr>
              <a:lnSpc>
                <a:spcPct val="120000"/>
              </a:lnSpc>
              <a:spcBef>
                <a:spcPts val="0"/>
              </a:spcBef>
            </a:pPr>
            <a:r>
              <a:rPr lang="en-US" sz="1800" dirty="0"/>
              <a:t>MIS Peeps</a:t>
            </a:r>
          </a:p>
          <a:p>
            <a:pPr>
              <a:lnSpc>
                <a:spcPct val="120000"/>
              </a:lnSpc>
              <a:spcBef>
                <a:spcPts val="0"/>
              </a:spcBef>
            </a:pPr>
            <a:r>
              <a:rPr lang="en-US" sz="1800" dirty="0"/>
              <a:t>Local Board</a:t>
            </a:r>
          </a:p>
          <a:p>
            <a:pPr>
              <a:lnSpc>
                <a:spcPct val="120000"/>
              </a:lnSpc>
              <a:spcBef>
                <a:spcPts val="0"/>
              </a:spcBef>
            </a:pPr>
            <a:r>
              <a:rPr lang="en-US" sz="1800" dirty="0"/>
              <a:t>DEANS</a:t>
            </a:r>
          </a:p>
          <a:p>
            <a:pPr>
              <a:lnSpc>
                <a:spcPct val="120000"/>
              </a:lnSpc>
              <a:spcBef>
                <a:spcPts val="0"/>
              </a:spcBef>
            </a:pPr>
            <a:r>
              <a:rPr lang="en-US" sz="1800" dirty="0"/>
              <a:t>Program Review Committee</a:t>
            </a:r>
          </a:p>
          <a:p>
            <a:pPr>
              <a:lnSpc>
                <a:spcPct val="120000"/>
              </a:lnSpc>
              <a:spcBef>
                <a:spcPts val="0"/>
              </a:spcBef>
            </a:pPr>
            <a:r>
              <a:rPr lang="en-US" sz="1800" dirty="0"/>
              <a:t>Outcomes and Assessment/SLO Committee</a:t>
            </a:r>
          </a:p>
          <a:p>
            <a:pPr>
              <a:lnSpc>
                <a:spcPct val="120000"/>
              </a:lnSpc>
              <a:spcBef>
                <a:spcPts val="0"/>
              </a:spcBef>
            </a:pPr>
            <a:r>
              <a:rPr lang="en-US" sz="1800" dirty="0"/>
              <a:t>Others?</a:t>
            </a:r>
          </a:p>
        </p:txBody>
      </p:sp>
      <p:sp>
        <p:nvSpPr>
          <p:cNvPr id="4" name="Slide Number Placeholder 3">
            <a:extLst>
              <a:ext uri="{FF2B5EF4-FFF2-40B4-BE49-F238E27FC236}">
                <a16:creationId xmlns:a16="http://schemas.microsoft.com/office/drawing/2014/main" id="{E6F34535-5BFD-46C9-B951-642249EF0C07}"/>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10</a:t>
            </a:fld>
            <a:endParaRPr lang="en-US" dirty="0"/>
          </a:p>
        </p:txBody>
      </p:sp>
      <p:pic>
        <p:nvPicPr>
          <p:cNvPr id="2" name="Picture 1" descr="Actors who play Avengers characters">
            <a:extLst>
              <a:ext uri="{FF2B5EF4-FFF2-40B4-BE49-F238E27FC236}">
                <a16:creationId xmlns:a16="http://schemas.microsoft.com/office/drawing/2014/main" id="{6FE5314A-3892-4AA7-B82D-7FF9A746DB7B}"/>
              </a:ext>
            </a:extLst>
          </p:cNvPr>
          <p:cNvPicPr>
            <a:picLocks noChangeAspect="1"/>
          </p:cNvPicPr>
          <p:nvPr/>
        </p:nvPicPr>
        <p:blipFill>
          <a:blip r:embed="rId3"/>
          <a:stretch>
            <a:fillRect/>
          </a:stretch>
        </p:blipFill>
        <p:spPr>
          <a:xfrm>
            <a:off x="4143598" y="1984747"/>
            <a:ext cx="4314145" cy="4288260"/>
          </a:xfrm>
          <a:prstGeom prst="rect">
            <a:avLst/>
          </a:prstGeom>
        </p:spPr>
      </p:pic>
    </p:spTree>
    <p:extLst>
      <p:ext uri="{BB962C8B-B14F-4D97-AF65-F5344CB8AC3E}">
        <p14:creationId xmlns:p14="http://schemas.microsoft.com/office/powerpoint/2010/main" val="140874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B2774-4F9A-413B-82EF-B7A0FB496E54}"/>
              </a:ext>
            </a:extLst>
          </p:cNvPr>
          <p:cNvSpPr>
            <a:spLocks noGrp="1"/>
          </p:cNvSpPr>
          <p:nvPr>
            <p:ph type="title"/>
          </p:nvPr>
        </p:nvSpPr>
        <p:spPr/>
        <p:txBody>
          <a:bodyPr>
            <a:normAutofit fontScale="90000"/>
          </a:bodyPr>
          <a:lstStyle/>
          <a:p>
            <a:br>
              <a:rPr lang="en-US" dirty="0"/>
            </a:br>
            <a:r>
              <a:rPr lang="en-US" dirty="0"/>
              <a:t>Local Culture </a:t>
            </a:r>
            <a:br>
              <a:rPr lang="en-US" dirty="0"/>
            </a:br>
            <a:r>
              <a:rPr lang="en-US" dirty="0"/>
              <a:t>Process Vs. Reality</a:t>
            </a:r>
            <a:br>
              <a:rPr lang="en-US" dirty="0"/>
            </a:br>
            <a:endParaRPr lang="en-US" dirty="0"/>
          </a:p>
        </p:txBody>
      </p:sp>
      <p:sp>
        <p:nvSpPr>
          <p:cNvPr id="6" name="Content Placeholder 5">
            <a:extLst>
              <a:ext uri="{FF2B5EF4-FFF2-40B4-BE49-F238E27FC236}">
                <a16:creationId xmlns:a16="http://schemas.microsoft.com/office/drawing/2014/main" id="{AE5DB0FB-A852-44BB-898E-E7C0C1C8BF70}"/>
              </a:ext>
            </a:extLst>
          </p:cNvPr>
          <p:cNvSpPr>
            <a:spLocks noGrp="1"/>
          </p:cNvSpPr>
          <p:nvPr>
            <p:ph sz="half" idx="2"/>
          </p:nvPr>
        </p:nvSpPr>
        <p:spPr>
          <a:xfrm>
            <a:off x="1113720" y="1444978"/>
            <a:ext cx="5535435" cy="2993032"/>
          </a:xfrm>
        </p:spPr>
        <p:txBody>
          <a:bodyPr>
            <a:noAutofit/>
          </a:bodyPr>
          <a:lstStyle/>
          <a:p>
            <a:pPr marL="457200" indent="-457200">
              <a:lnSpc>
                <a:spcPct val="120000"/>
              </a:lnSpc>
              <a:spcBef>
                <a:spcPts val="0"/>
              </a:spcBef>
              <a:buFont typeface="Arial" panose="020B0604020202020204" pitchFamily="34" charset="0"/>
              <a:buChar char="•"/>
            </a:pPr>
            <a:r>
              <a:rPr lang="en-US" sz="1800" dirty="0"/>
              <a:t>10+1 can vary from district to district</a:t>
            </a:r>
          </a:p>
          <a:p>
            <a:pPr marL="457200" indent="-457200">
              <a:lnSpc>
                <a:spcPct val="120000"/>
              </a:lnSpc>
              <a:spcBef>
                <a:spcPts val="0"/>
              </a:spcBef>
              <a:buFont typeface="Arial" panose="020B0604020202020204" pitchFamily="34" charset="0"/>
              <a:buChar char="•"/>
            </a:pPr>
            <a:r>
              <a:rPr lang="en-US" sz="1800" dirty="0"/>
              <a:t>Local curriculum handbooks further refine standards and processes</a:t>
            </a:r>
          </a:p>
          <a:p>
            <a:pPr marL="457200" indent="-457200">
              <a:lnSpc>
                <a:spcPct val="120000"/>
              </a:lnSpc>
              <a:spcBef>
                <a:spcPts val="0"/>
              </a:spcBef>
              <a:buFont typeface="Arial" panose="020B0604020202020204" pitchFamily="34" charset="0"/>
              <a:buChar char="•"/>
            </a:pPr>
            <a:r>
              <a:rPr lang="en-US" sz="1800" dirty="0"/>
              <a:t>Technology can often make processes more esoteric at a college or district</a:t>
            </a:r>
          </a:p>
          <a:p>
            <a:pPr marL="457200" indent="-457200">
              <a:lnSpc>
                <a:spcPct val="120000"/>
              </a:lnSpc>
              <a:spcBef>
                <a:spcPts val="0"/>
              </a:spcBef>
              <a:buFont typeface="Arial" panose="020B0604020202020204" pitchFamily="34" charset="0"/>
              <a:buChar char="•"/>
            </a:pPr>
            <a:r>
              <a:rPr lang="en-US" sz="1800" dirty="0"/>
              <a:t>Local chairs, committees can, over time, emphasize some standards over others based on the experiences and “pet peeves” of committee members</a:t>
            </a:r>
          </a:p>
        </p:txBody>
      </p:sp>
      <p:pic>
        <p:nvPicPr>
          <p:cNvPr id="8" name="Content Placeholder 7" descr="A picture containing text, person&#10;&#10;Description automatically generated">
            <a:extLst>
              <a:ext uri="{FF2B5EF4-FFF2-40B4-BE49-F238E27FC236}">
                <a16:creationId xmlns:a16="http://schemas.microsoft.com/office/drawing/2014/main" id="{BA80D1CC-2975-4DE3-8C03-1A0C0EF830FE}"/>
              </a:ext>
            </a:extLst>
          </p:cNvPr>
          <p:cNvPicPr>
            <a:picLocks noGrp="1" noChangeAspect="1"/>
          </p:cNvPicPr>
          <p:nvPr>
            <p:ph sz="quarter" idx="4"/>
          </p:nvPr>
        </p:nvPicPr>
        <p:blipFill>
          <a:blip r:embed="rId3"/>
          <a:stretch>
            <a:fillRect/>
          </a:stretch>
        </p:blipFill>
        <p:spPr>
          <a:xfrm>
            <a:off x="6649155" y="1039196"/>
            <a:ext cx="5320947" cy="2993032"/>
          </a:xfrm>
        </p:spPr>
      </p:pic>
      <p:sp>
        <p:nvSpPr>
          <p:cNvPr id="4" name="Slide Number Placeholder 3">
            <a:extLst>
              <a:ext uri="{FF2B5EF4-FFF2-40B4-BE49-F238E27FC236}">
                <a16:creationId xmlns:a16="http://schemas.microsoft.com/office/drawing/2014/main" id="{256FFC32-8498-4F68-9517-C46C3B4803D3}"/>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2021 ASCCC Curriculum Institute </a:t>
            </a:r>
            <a:fld id="{492D8F1A-69A8-9242-9469-8400121D240A}" type="slidenum">
              <a:rPr lang="en-US" smtClean="0"/>
              <a:pPr/>
              <a:t>11</a:t>
            </a:fld>
            <a:endParaRPr lang="en-US" dirty="0"/>
          </a:p>
        </p:txBody>
      </p:sp>
      <p:sp>
        <p:nvSpPr>
          <p:cNvPr id="9" name="Rectangle 8">
            <a:extLst>
              <a:ext uri="{FF2B5EF4-FFF2-40B4-BE49-F238E27FC236}">
                <a16:creationId xmlns:a16="http://schemas.microsoft.com/office/drawing/2014/main" id="{98D96251-031C-470D-8FD5-AE2A882C6581}"/>
              </a:ext>
            </a:extLst>
          </p:cNvPr>
          <p:cNvSpPr/>
          <p:nvPr/>
        </p:nvSpPr>
        <p:spPr>
          <a:xfrm>
            <a:off x="1113720" y="4088673"/>
            <a:ext cx="10856382" cy="2056204"/>
          </a:xfrm>
          <a:prstGeom prst="rect">
            <a:avLst/>
          </a:prstGeom>
        </p:spPr>
        <p:txBody>
          <a:bodyPr wrap="square">
            <a:spAutoFit/>
          </a:bodyPr>
          <a:lstStyle/>
          <a:p>
            <a:pPr marL="457200" lvl="0" indent="-457200">
              <a:lnSpc>
                <a:spcPct val="120000"/>
              </a:lnSpc>
              <a:buFont typeface="Arial" panose="020B0604020202020204" pitchFamily="34" charset="0"/>
              <a:buChar char="•"/>
            </a:pPr>
            <a:endParaRPr lang="en-US" dirty="0">
              <a:solidFill>
                <a:srgbClr val="000000">
                  <a:lumMod val="75000"/>
                  <a:lumOff val="25000"/>
                </a:srgbClr>
              </a:solidFill>
              <a:cs typeface="Gill Sans" panose="020B0502020104020203" pitchFamily="34" charset="-79"/>
            </a:endParaRP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Lots of myths and misconceptions about what title 5 says and does not say</a:t>
            </a: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Title 5 is “permissive”...doesn’t say we can...doesn’t say we can’t </a:t>
            </a: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Each college (and sometimes the district) Academic Senate may have different parameters than other colleges regarding what comes to the senate and what does not</a:t>
            </a: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“Good fences make good neighbors” </a:t>
            </a:r>
            <a:endParaRPr lang="en-US" dirty="0"/>
          </a:p>
        </p:txBody>
      </p:sp>
    </p:spTree>
    <p:extLst>
      <p:ext uri="{BB962C8B-B14F-4D97-AF65-F5344CB8AC3E}">
        <p14:creationId xmlns:p14="http://schemas.microsoft.com/office/powerpoint/2010/main" val="293226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B2774-4F9A-413B-82EF-B7A0FB496E54}"/>
              </a:ext>
            </a:extLst>
          </p:cNvPr>
          <p:cNvSpPr>
            <a:spLocks noGrp="1"/>
          </p:cNvSpPr>
          <p:nvPr>
            <p:ph type="title"/>
          </p:nvPr>
        </p:nvSpPr>
        <p:spPr>
          <a:xfrm>
            <a:off x="376193" y="196727"/>
            <a:ext cx="2721234" cy="1611995"/>
          </a:xfrm>
        </p:spPr>
        <p:txBody>
          <a:bodyPr/>
          <a:lstStyle/>
          <a:p>
            <a:pPr algn="l"/>
            <a:r>
              <a:rPr lang="en-US" dirty="0"/>
              <a:t>Scenario #1</a:t>
            </a:r>
          </a:p>
        </p:txBody>
      </p:sp>
      <p:sp>
        <p:nvSpPr>
          <p:cNvPr id="6" name="Content Placeholder 5">
            <a:extLst>
              <a:ext uri="{FF2B5EF4-FFF2-40B4-BE49-F238E27FC236}">
                <a16:creationId xmlns:a16="http://schemas.microsoft.com/office/drawing/2014/main" id="{AE5DB0FB-A852-44BB-898E-E7C0C1C8BF70}"/>
              </a:ext>
            </a:extLst>
          </p:cNvPr>
          <p:cNvSpPr>
            <a:spLocks noGrp="1"/>
          </p:cNvSpPr>
          <p:nvPr>
            <p:ph idx="1"/>
          </p:nvPr>
        </p:nvSpPr>
        <p:spPr>
          <a:xfrm>
            <a:off x="4233332" y="792505"/>
            <a:ext cx="6800074" cy="1486843"/>
          </a:xfrm>
        </p:spPr>
        <p:txBody>
          <a:bodyPr>
            <a:normAutofit/>
          </a:bodyPr>
          <a:lstStyle/>
          <a:p>
            <a:pPr>
              <a:lnSpc>
                <a:spcPct val="120000"/>
              </a:lnSpc>
              <a:spcBef>
                <a:spcPts val="0"/>
              </a:spcBef>
            </a:pPr>
            <a:r>
              <a:rPr lang="en-US" sz="1800" dirty="0"/>
              <a:t>The Unicorn Studies department is the primary department offering courses in unicorn history and unicorn literature. They initiated, got curriculum approval, and are institutionally designated to offer the course curricula. The faculty in the history</a:t>
            </a:r>
          </a:p>
        </p:txBody>
      </p:sp>
      <p:sp>
        <p:nvSpPr>
          <p:cNvPr id="4" name="Slide Number Placeholder 3">
            <a:extLst>
              <a:ext uri="{FF2B5EF4-FFF2-40B4-BE49-F238E27FC236}">
                <a16:creationId xmlns:a16="http://schemas.microsoft.com/office/drawing/2014/main" id="{256FFC32-8498-4F68-9517-C46C3B4803D3}"/>
              </a:ext>
            </a:extLst>
          </p:cNvPr>
          <p:cNvSpPr>
            <a:spLocks noGrp="1"/>
          </p:cNvSpPr>
          <p:nvPr>
            <p:ph type="sldNum" sz="quarter" idx="12"/>
          </p:nvPr>
        </p:nvSpPr>
        <p:spPr/>
        <p:txBody>
          <a:bodyPr/>
          <a:lstStyle/>
          <a:p>
            <a:r>
              <a:rPr lang="en-US" sz="1000" dirty="0">
                <a:solidFill>
                  <a:schemeClr val="accent4">
                    <a:lumMod val="50000"/>
                  </a:schemeClr>
                </a:solidFill>
                <a:latin typeface="+mj-lt"/>
              </a:rPr>
              <a:t>2021 ASCCC Curriculum Institute </a:t>
            </a:r>
            <a:fld id="{492D8F1A-69A8-9242-9469-8400121D240A}" type="slidenum">
              <a:rPr lang="en-US" sz="1000">
                <a:solidFill>
                  <a:schemeClr val="accent4">
                    <a:lumMod val="50000"/>
                  </a:schemeClr>
                </a:solidFill>
                <a:latin typeface="+mj-lt"/>
              </a:rPr>
              <a:pPr/>
              <a:t>12</a:t>
            </a:fld>
            <a:endParaRPr lang="en-US" sz="1000" dirty="0">
              <a:solidFill>
                <a:schemeClr val="accent4">
                  <a:lumMod val="50000"/>
                </a:schemeClr>
              </a:solidFill>
              <a:latin typeface="+mj-lt"/>
            </a:endParaRPr>
          </a:p>
        </p:txBody>
      </p:sp>
      <p:pic>
        <p:nvPicPr>
          <p:cNvPr id="8" name="Picture 7" descr="Avengers Civil war&#10;">
            <a:extLst>
              <a:ext uri="{FF2B5EF4-FFF2-40B4-BE49-F238E27FC236}">
                <a16:creationId xmlns:a16="http://schemas.microsoft.com/office/drawing/2014/main" id="{2A3480DE-EF9C-4FA0-8AFF-175C15DB3E59}"/>
              </a:ext>
            </a:extLst>
          </p:cNvPr>
          <p:cNvPicPr>
            <a:picLocks noChangeAspect="1"/>
          </p:cNvPicPr>
          <p:nvPr/>
        </p:nvPicPr>
        <p:blipFill>
          <a:blip r:embed="rId3"/>
          <a:stretch>
            <a:fillRect/>
          </a:stretch>
        </p:blipFill>
        <p:spPr>
          <a:xfrm>
            <a:off x="376193" y="2198037"/>
            <a:ext cx="5821407" cy="3162399"/>
          </a:xfrm>
          <a:prstGeom prst="rect">
            <a:avLst/>
          </a:prstGeom>
        </p:spPr>
      </p:pic>
      <p:sp>
        <p:nvSpPr>
          <p:cNvPr id="9" name="Rectangle 8">
            <a:extLst>
              <a:ext uri="{FF2B5EF4-FFF2-40B4-BE49-F238E27FC236}">
                <a16:creationId xmlns:a16="http://schemas.microsoft.com/office/drawing/2014/main" id="{5872E743-E141-42C9-B6CB-EDAC0FAACE8C}"/>
              </a:ext>
            </a:extLst>
          </p:cNvPr>
          <p:cNvSpPr/>
          <p:nvPr/>
        </p:nvSpPr>
        <p:spPr>
          <a:xfrm>
            <a:off x="6344355" y="4823367"/>
            <a:ext cx="5080000" cy="1059008"/>
          </a:xfrm>
          <a:prstGeom prst="rect">
            <a:avLst/>
          </a:prstGeom>
        </p:spPr>
        <p:txBody>
          <a:bodyPr wrap="square">
            <a:spAutoFit/>
          </a:bodyPr>
          <a:lstStyle/>
          <a:p>
            <a:pPr>
              <a:lnSpc>
                <a:spcPct val="120000"/>
              </a:lnSpc>
              <a:spcBef>
                <a:spcPts val="0"/>
              </a:spcBef>
            </a:pPr>
            <a:r>
              <a:rPr lang="en-US" b="1" dirty="0">
                <a:solidFill>
                  <a:schemeClr val="accent3"/>
                </a:solidFill>
                <a:latin typeface="+mj-lt"/>
                <a:cs typeface="Gill Sans" panose="020B0502020104020203" pitchFamily="34" charset="-79"/>
              </a:rPr>
              <a:t>In the Poll Section in Pathable respond to the question: What first step would you take to address this situation? </a:t>
            </a:r>
          </a:p>
        </p:txBody>
      </p:sp>
      <p:sp>
        <p:nvSpPr>
          <p:cNvPr id="10" name="Rectangle 9">
            <a:extLst>
              <a:ext uri="{FF2B5EF4-FFF2-40B4-BE49-F238E27FC236}">
                <a16:creationId xmlns:a16="http://schemas.microsoft.com/office/drawing/2014/main" id="{774E9355-1484-4509-8BD1-A8EF85A4ADBE}"/>
              </a:ext>
            </a:extLst>
          </p:cNvPr>
          <p:cNvSpPr/>
          <p:nvPr/>
        </p:nvSpPr>
        <p:spPr>
          <a:xfrm>
            <a:off x="6344355" y="2102366"/>
            <a:ext cx="4689051" cy="2721001"/>
          </a:xfrm>
          <a:prstGeom prst="rect">
            <a:avLst/>
          </a:prstGeom>
        </p:spPr>
        <p:txBody>
          <a:bodyPr wrap="square">
            <a:spAutoFit/>
          </a:bodyPr>
          <a:lstStyle/>
          <a:p>
            <a:pPr lvl="0">
              <a:lnSpc>
                <a:spcPct val="120000"/>
              </a:lnSpc>
            </a:pPr>
            <a:r>
              <a:rPr lang="en-US" dirty="0">
                <a:solidFill>
                  <a:srgbClr val="000000">
                    <a:lumMod val="75000"/>
                    <a:lumOff val="25000"/>
                  </a:srgbClr>
                </a:solidFill>
                <a:cs typeface="Gill Sans" panose="020B0502020104020203" pitchFamily="34" charset="-79"/>
              </a:rPr>
              <a:t>department and the English department are unhappy with Unicorn Studies department “owning” these courses and not offering them in the last few years. The history and English faculty would like to offer the courses, but Unicorn Studies faculty do not want to give them up. </a:t>
            </a:r>
          </a:p>
          <a:p>
            <a:pPr marL="457200" lvl="0" indent="-457200">
              <a:lnSpc>
                <a:spcPct val="120000"/>
              </a:lnSpc>
              <a:buFont typeface="Arial" panose="020B0604020202020204" pitchFamily="34" charset="0"/>
              <a:buChar char="•"/>
            </a:pPr>
            <a:endParaRPr lang="en-US" dirty="0">
              <a:solidFill>
                <a:srgbClr val="000000">
                  <a:lumMod val="75000"/>
                  <a:lumOff val="25000"/>
                </a:srgbClr>
              </a:solidFill>
              <a:cs typeface="Gill Sans" panose="020B0502020104020203" pitchFamily="34" charset="-79"/>
            </a:endParaRPr>
          </a:p>
        </p:txBody>
      </p:sp>
    </p:spTree>
    <p:extLst>
      <p:ext uri="{BB962C8B-B14F-4D97-AF65-F5344CB8AC3E}">
        <p14:creationId xmlns:p14="http://schemas.microsoft.com/office/powerpoint/2010/main" val="135073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200" dirty="0"/>
              <a:t>Communication Strategies - Who are We?</a:t>
            </a:r>
          </a:p>
        </p:txBody>
      </p:sp>
      <p:sp>
        <p:nvSpPr>
          <p:cNvPr id="4" name="Content Placeholder 3">
            <a:extLst>
              <a:ext uri="{FF2B5EF4-FFF2-40B4-BE49-F238E27FC236}">
                <a16:creationId xmlns:a16="http://schemas.microsoft.com/office/drawing/2014/main" id="{C5564BDB-11EC-4122-95FE-9C0AB8A7D16A}"/>
              </a:ext>
            </a:extLst>
          </p:cNvPr>
          <p:cNvSpPr>
            <a:spLocks noGrp="1"/>
          </p:cNvSpPr>
          <p:nvPr>
            <p:ph idx="1"/>
          </p:nvPr>
        </p:nvSpPr>
        <p:spPr>
          <a:xfrm>
            <a:off x="790222" y="2662569"/>
            <a:ext cx="5159407" cy="3120392"/>
          </a:xfrm>
        </p:spPr>
        <p:txBody>
          <a:bodyPr>
            <a:normAutofit lnSpcReduction="10000"/>
          </a:bodyPr>
          <a:lstStyle/>
          <a:p>
            <a:pPr marL="0" indent="0">
              <a:lnSpc>
                <a:spcPct val="100000"/>
              </a:lnSpc>
              <a:spcBef>
                <a:spcPts val="0"/>
              </a:spcBef>
              <a:buNone/>
            </a:pPr>
            <a:r>
              <a:rPr lang="en-US" sz="1800" b="1" dirty="0"/>
              <a:t>A complex system and institutions!</a:t>
            </a:r>
          </a:p>
          <a:p>
            <a:pPr marL="0" indent="0">
              <a:lnSpc>
                <a:spcPct val="100000"/>
              </a:lnSpc>
              <a:spcBef>
                <a:spcPts val="0"/>
              </a:spcBef>
              <a:buNone/>
            </a:pPr>
            <a:r>
              <a:rPr lang="en-US" sz="1800" b="1" dirty="0"/>
              <a:t> </a:t>
            </a:r>
          </a:p>
          <a:p>
            <a:pPr marL="285750" indent="-285750">
              <a:lnSpc>
                <a:spcPct val="100000"/>
              </a:lnSpc>
              <a:spcBef>
                <a:spcPts val="0"/>
              </a:spcBef>
              <a:buFont typeface="Arial" panose="020B0604020202020204" pitchFamily="34" charset="0"/>
              <a:buChar char="•"/>
            </a:pPr>
            <a:r>
              <a:rPr lang="en-US" sz="1800" dirty="0"/>
              <a:t>STUDENTS!</a:t>
            </a:r>
          </a:p>
          <a:p>
            <a:pPr marL="285750" indent="-285750">
              <a:lnSpc>
                <a:spcPct val="100000"/>
              </a:lnSpc>
              <a:spcBef>
                <a:spcPts val="0"/>
              </a:spcBef>
              <a:buFont typeface="Arial" panose="020B0604020202020204" pitchFamily="34" charset="0"/>
              <a:buChar char="•"/>
            </a:pPr>
            <a:r>
              <a:rPr lang="en-US" sz="1800" dirty="0"/>
              <a:t>Colleagues</a:t>
            </a:r>
          </a:p>
          <a:p>
            <a:pPr marL="285750" indent="-285750">
              <a:lnSpc>
                <a:spcPct val="100000"/>
              </a:lnSpc>
              <a:spcBef>
                <a:spcPts val="0"/>
              </a:spcBef>
              <a:buFont typeface="Arial" panose="020B0604020202020204" pitchFamily="34" charset="0"/>
              <a:buChar char="•"/>
            </a:pPr>
            <a:r>
              <a:rPr lang="en-US" sz="1800" dirty="0"/>
              <a:t>Deans/ Supervisors</a:t>
            </a:r>
          </a:p>
          <a:p>
            <a:pPr marL="285750" indent="-285750">
              <a:lnSpc>
                <a:spcPct val="100000"/>
              </a:lnSpc>
              <a:spcBef>
                <a:spcPts val="0"/>
              </a:spcBef>
              <a:buFont typeface="Arial" panose="020B0604020202020204" pitchFamily="34" charset="0"/>
              <a:buChar char="•"/>
            </a:pPr>
            <a:r>
              <a:rPr lang="en-US" sz="1800" dirty="0"/>
              <a:t>Vice President(s)</a:t>
            </a:r>
          </a:p>
          <a:p>
            <a:pPr marL="285750" indent="-285750">
              <a:lnSpc>
                <a:spcPct val="100000"/>
              </a:lnSpc>
              <a:spcBef>
                <a:spcPts val="0"/>
              </a:spcBef>
              <a:buFont typeface="Arial" panose="020B0604020202020204" pitchFamily="34" charset="0"/>
              <a:buChar char="•"/>
            </a:pPr>
            <a:r>
              <a:rPr lang="en-US" sz="1800" dirty="0"/>
              <a:t>Superintendent/President/Chief Executive Officer (CEO)</a:t>
            </a:r>
          </a:p>
          <a:p>
            <a:pPr marL="285750" indent="-285750">
              <a:lnSpc>
                <a:spcPct val="100000"/>
              </a:lnSpc>
              <a:spcBef>
                <a:spcPts val="0"/>
              </a:spcBef>
              <a:buFont typeface="Arial" panose="020B0604020202020204" pitchFamily="34" charset="0"/>
              <a:buChar char="•"/>
            </a:pPr>
            <a:r>
              <a:rPr lang="en-US" sz="1800" dirty="0"/>
              <a:t>Chancellor</a:t>
            </a:r>
          </a:p>
          <a:p>
            <a:pPr marL="285750" indent="-285750">
              <a:lnSpc>
                <a:spcPct val="100000"/>
              </a:lnSpc>
              <a:spcBef>
                <a:spcPts val="0"/>
              </a:spcBef>
              <a:buFont typeface="Arial" panose="020B0604020202020204" pitchFamily="34" charset="0"/>
              <a:buChar char="•"/>
            </a:pPr>
            <a:r>
              <a:rPr lang="en-US" sz="1800" dirty="0"/>
              <a:t>Board of Trustees</a:t>
            </a:r>
          </a:p>
          <a:p>
            <a:pPr marL="285750" indent="-285750">
              <a:lnSpc>
                <a:spcPct val="100000"/>
              </a:lnSpc>
              <a:spcBef>
                <a:spcPts val="0"/>
              </a:spcBef>
              <a:buFont typeface="Arial" panose="020B0604020202020204" pitchFamily="34" charset="0"/>
              <a:buChar char="•"/>
            </a:pPr>
            <a:r>
              <a:rPr lang="en-US" sz="1800" dirty="0"/>
              <a:t>UNIONS</a:t>
            </a:r>
          </a:p>
          <a:p>
            <a:pPr marL="285750" indent="-285750">
              <a:lnSpc>
                <a:spcPct val="100000"/>
              </a:lnSpc>
              <a:spcBef>
                <a:spcPts val="0"/>
              </a:spcBef>
              <a:buFont typeface="Arial" panose="020B0604020202020204" pitchFamily="34" charset="0"/>
              <a:buChar char="•"/>
            </a:pPr>
            <a:r>
              <a:rPr lang="en-US" sz="1800" dirty="0"/>
              <a:t>Other stakeholders?</a:t>
            </a:r>
          </a:p>
        </p:txBody>
      </p:sp>
      <p:sp>
        <p:nvSpPr>
          <p:cNvPr id="5" name="Slide Number Placeholder 3">
            <a:extLst>
              <a:ext uri="{FF2B5EF4-FFF2-40B4-BE49-F238E27FC236}">
                <a16:creationId xmlns:a16="http://schemas.microsoft.com/office/drawing/2014/main" id="{C32C4381-E4F3-41EA-A7B0-CCFD8DE57928}"/>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13</a:t>
            </a:fld>
            <a:endParaRPr lang="en-US" dirty="0"/>
          </a:p>
        </p:txBody>
      </p:sp>
      <p:pic>
        <p:nvPicPr>
          <p:cNvPr id="3" name="Picture 2" descr="Avengers movie still">
            <a:extLst>
              <a:ext uri="{FF2B5EF4-FFF2-40B4-BE49-F238E27FC236}">
                <a16:creationId xmlns:a16="http://schemas.microsoft.com/office/drawing/2014/main" id="{E1B6040B-7CCA-4CA8-9084-6E6866C6467C}"/>
              </a:ext>
            </a:extLst>
          </p:cNvPr>
          <p:cNvPicPr>
            <a:picLocks noChangeAspect="1"/>
          </p:cNvPicPr>
          <p:nvPr/>
        </p:nvPicPr>
        <p:blipFill>
          <a:blip r:embed="rId3"/>
          <a:stretch>
            <a:fillRect/>
          </a:stretch>
        </p:blipFill>
        <p:spPr>
          <a:xfrm>
            <a:off x="6242372" y="2662569"/>
            <a:ext cx="5829788" cy="3217236"/>
          </a:xfrm>
          <a:prstGeom prst="rect">
            <a:avLst/>
          </a:prstGeom>
        </p:spPr>
      </p:pic>
    </p:spTree>
    <p:extLst>
      <p:ext uri="{BB962C8B-B14F-4D97-AF65-F5344CB8AC3E}">
        <p14:creationId xmlns:p14="http://schemas.microsoft.com/office/powerpoint/2010/main" val="128712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B2774-4F9A-413B-82EF-B7A0FB496E54}"/>
              </a:ext>
            </a:extLst>
          </p:cNvPr>
          <p:cNvSpPr>
            <a:spLocks noGrp="1"/>
          </p:cNvSpPr>
          <p:nvPr>
            <p:ph type="title"/>
          </p:nvPr>
        </p:nvSpPr>
        <p:spPr/>
        <p:txBody>
          <a:bodyPr>
            <a:normAutofit/>
          </a:bodyPr>
          <a:lstStyle/>
          <a:p>
            <a:r>
              <a:rPr lang="en-US" dirty="0"/>
              <a:t>Communication Strategies</a:t>
            </a:r>
            <a:br>
              <a:rPr lang="en-US" dirty="0"/>
            </a:br>
            <a:r>
              <a:rPr lang="en-US" dirty="0"/>
              <a:t>Get Yourself Out There!</a:t>
            </a:r>
          </a:p>
        </p:txBody>
      </p:sp>
      <p:sp>
        <p:nvSpPr>
          <p:cNvPr id="6" name="Content Placeholder 5">
            <a:extLst>
              <a:ext uri="{FF2B5EF4-FFF2-40B4-BE49-F238E27FC236}">
                <a16:creationId xmlns:a16="http://schemas.microsoft.com/office/drawing/2014/main" id="{AE5DB0FB-A852-44BB-898E-E7C0C1C8BF70}"/>
              </a:ext>
            </a:extLst>
          </p:cNvPr>
          <p:cNvSpPr>
            <a:spLocks noGrp="1"/>
          </p:cNvSpPr>
          <p:nvPr>
            <p:ph sz="half" idx="1"/>
          </p:nvPr>
        </p:nvSpPr>
        <p:spPr>
          <a:xfrm>
            <a:off x="1277650" y="1798320"/>
            <a:ext cx="5991800" cy="2096347"/>
          </a:xfrm>
        </p:spPr>
        <p:txBody>
          <a:bodyPr>
            <a:noAutofit/>
          </a:bodyPr>
          <a:lstStyle/>
          <a:p>
            <a:pPr marL="457200" indent="-457200">
              <a:lnSpc>
                <a:spcPct val="120000"/>
              </a:lnSpc>
              <a:spcBef>
                <a:spcPts val="0"/>
              </a:spcBef>
              <a:buFont typeface="Arial" panose="020B0604020202020204" pitchFamily="34" charset="0"/>
              <a:buChar char="•"/>
            </a:pPr>
            <a:r>
              <a:rPr lang="en-US" sz="1800" dirty="0"/>
              <a:t>Communication between discipline faculty and the curriculum committee is essential for smooth processes</a:t>
            </a:r>
          </a:p>
          <a:p>
            <a:pPr marL="457200" indent="-457200">
              <a:lnSpc>
                <a:spcPct val="120000"/>
              </a:lnSpc>
              <a:spcBef>
                <a:spcPts val="0"/>
              </a:spcBef>
              <a:buFont typeface="Arial" panose="020B0604020202020204" pitchFamily="34" charset="0"/>
              <a:buChar char="•"/>
            </a:pPr>
            <a:r>
              <a:rPr lang="en-US" sz="1800" dirty="0"/>
              <a:t>Regularly attend leadership meetings; maintain regular contact with local committee/department chairs</a:t>
            </a:r>
          </a:p>
          <a:p>
            <a:pPr marL="457200" indent="-457200">
              <a:lnSpc>
                <a:spcPct val="120000"/>
              </a:lnSpc>
              <a:spcBef>
                <a:spcPts val="0"/>
              </a:spcBef>
              <a:buFont typeface="Arial" panose="020B0604020202020204" pitchFamily="34" charset="0"/>
              <a:buChar char="•"/>
            </a:pPr>
            <a:r>
              <a:rPr lang="en-US" sz="1800" dirty="0"/>
              <a:t>Relay direction from local board policies, administrative procedures, and faculty contract</a:t>
            </a:r>
          </a:p>
        </p:txBody>
      </p:sp>
      <p:sp>
        <p:nvSpPr>
          <p:cNvPr id="4" name="Slide Number Placeholder 3">
            <a:extLst>
              <a:ext uri="{FF2B5EF4-FFF2-40B4-BE49-F238E27FC236}">
                <a16:creationId xmlns:a16="http://schemas.microsoft.com/office/drawing/2014/main" id="{256FFC32-8498-4F68-9517-C46C3B4803D3}"/>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14</a:t>
            </a:fld>
            <a:endParaRPr lang="en-US" dirty="0"/>
          </a:p>
        </p:txBody>
      </p:sp>
      <p:sp>
        <p:nvSpPr>
          <p:cNvPr id="3" name="Rectangle 2">
            <a:extLst>
              <a:ext uri="{FF2B5EF4-FFF2-40B4-BE49-F238E27FC236}">
                <a16:creationId xmlns:a16="http://schemas.microsoft.com/office/drawing/2014/main" id="{91045FD9-4F6D-4B0B-8F8A-2D10B9DD2916}"/>
              </a:ext>
            </a:extLst>
          </p:cNvPr>
          <p:cNvSpPr/>
          <p:nvPr/>
        </p:nvSpPr>
        <p:spPr>
          <a:xfrm>
            <a:off x="1277650" y="4110155"/>
            <a:ext cx="10449500" cy="1723805"/>
          </a:xfrm>
          <a:prstGeom prst="rect">
            <a:avLst/>
          </a:prstGeom>
        </p:spPr>
        <p:txBody>
          <a:bodyPr wrap="square">
            <a:spAutoFit/>
          </a:bodyPr>
          <a:lstStyle/>
          <a:p>
            <a:pPr marL="457200" lvl="0" indent="-457200">
              <a:lnSpc>
                <a:spcPct val="120000"/>
              </a:lnSpc>
              <a:buFont typeface="Arial" panose="020B0604020202020204" pitchFamily="34" charset="0"/>
              <a:buChar char="•"/>
            </a:pPr>
            <a:endParaRPr lang="en-US" dirty="0">
              <a:solidFill>
                <a:srgbClr val="000000">
                  <a:lumMod val="75000"/>
                  <a:lumOff val="25000"/>
                </a:srgbClr>
              </a:solidFill>
              <a:cs typeface="Gill Sans" panose="020B0502020104020203" pitchFamily="34" charset="-79"/>
            </a:endParaRP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Build and maintain working relationships with faculty, classified staff, and administration</a:t>
            </a: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Mutual understanding of roles/responsibilities and genuine respect for your colleagues</a:t>
            </a: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Inclusivity, transparency, diplomacy in decision making</a:t>
            </a:r>
          </a:p>
          <a:p>
            <a:pPr marL="457200" lvl="0" indent="-457200">
              <a:lnSpc>
                <a:spcPct val="120000"/>
              </a:lnSpc>
              <a:buFont typeface="Arial" panose="020B0604020202020204" pitchFamily="34" charset="0"/>
              <a:buChar char="•"/>
            </a:pPr>
            <a:r>
              <a:rPr lang="en-US" dirty="0">
                <a:solidFill>
                  <a:srgbClr val="000000">
                    <a:lumMod val="75000"/>
                    <a:lumOff val="25000"/>
                  </a:srgbClr>
                </a:solidFill>
                <a:cs typeface="Gill Sans" panose="020B0502020104020203" pitchFamily="34" charset="-79"/>
              </a:rPr>
              <a:t>Demonstrate integrity, creativity, and wisdom</a:t>
            </a:r>
            <a:endParaRPr lang="en-US" dirty="0"/>
          </a:p>
        </p:txBody>
      </p:sp>
      <p:pic>
        <p:nvPicPr>
          <p:cNvPr id="1028" name="Picture 4" descr="May be an image of 1 person">
            <a:extLst>
              <a:ext uri="{FF2B5EF4-FFF2-40B4-BE49-F238E27FC236}">
                <a16:creationId xmlns:a16="http://schemas.microsoft.com/office/drawing/2014/main" id="{32C5A4F8-9AEC-4358-A24B-4A54296A1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027906"/>
            <a:ext cx="44577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8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B2774-4F9A-413B-82EF-B7A0FB496E54}"/>
              </a:ext>
            </a:extLst>
          </p:cNvPr>
          <p:cNvSpPr>
            <a:spLocks noGrp="1"/>
          </p:cNvSpPr>
          <p:nvPr>
            <p:ph type="title"/>
          </p:nvPr>
        </p:nvSpPr>
        <p:spPr>
          <a:xfrm>
            <a:off x="247135" y="1835540"/>
            <a:ext cx="3583461" cy="1611995"/>
          </a:xfrm>
        </p:spPr>
        <p:txBody>
          <a:bodyPr/>
          <a:lstStyle/>
          <a:p>
            <a:r>
              <a:rPr lang="en-US" dirty="0"/>
              <a:t>Scenario #2</a:t>
            </a:r>
          </a:p>
        </p:txBody>
      </p:sp>
      <p:sp>
        <p:nvSpPr>
          <p:cNvPr id="6" name="Content Placeholder 5">
            <a:extLst>
              <a:ext uri="{FF2B5EF4-FFF2-40B4-BE49-F238E27FC236}">
                <a16:creationId xmlns:a16="http://schemas.microsoft.com/office/drawing/2014/main" id="{AE5DB0FB-A852-44BB-898E-E7C0C1C8BF70}"/>
              </a:ext>
            </a:extLst>
          </p:cNvPr>
          <p:cNvSpPr>
            <a:spLocks noGrp="1"/>
          </p:cNvSpPr>
          <p:nvPr>
            <p:ph idx="1"/>
          </p:nvPr>
        </p:nvSpPr>
        <p:spPr>
          <a:xfrm>
            <a:off x="4233333" y="1112108"/>
            <a:ext cx="6800074" cy="4670854"/>
          </a:xfrm>
        </p:spPr>
        <p:txBody>
          <a:bodyPr>
            <a:normAutofit/>
          </a:bodyPr>
          <a:lstStyle/>
          <a:p>
            <a:pPr>
              <a:lnSpc>
                <a:spcPct val="120000"/>
              </a:lnSpc>
              <a:spcBef>
                <a:spcPts val="0"/>
              </a:spcBef>
            </a:pPr>
            <a:r>
              <a:rPr lang="en-US" sz="1800" dirty="0"/>
              <a:t>The CA legislature approves the requirement that all community colleges use the same numbering system (AB 1111). This will impact many elements of your local curriculum and processes. </a:t>
            </a:r>
          </a:p>
          <a:p>
            <a:pPr>
              <a:lnSpc>
                <a:spcPct val="120000"/>
              </a:lnSpc>
              <a:spcBef>
                <a:spcPts val="0"/>
              </a:spcBef>
            </a:pPr>
            <a:endParaRPr lang="en-US" sz="1800" dirty="0"/>
          </a:p>
          <a:p>
            <a:pPr>
              <a:lnSpc>
                <a:spcPct val="120000"/>
              </a:lnSpc>
              <a:spcBef>
                <a:spcPts val="0"/>
              </a:spcBef>
            </a:pPr>
            <a:r>
              <a:rPr lang="en-US" sz="1800" b="1" dirty="0"/>
              <a:t>In the Poll Section in Pathable respond to the question: What would an effective communication strategy look like at your campus? What resistance should you anticipate? </a:t>
            </a:r>
          </a:p>
        </p:txBody>
      </p:sp>
      <p:sp>
        <p:nvSpPr>
          <p:cNvPr id="4" name="Slide Number Placeholder 3">
            <a:extLst>
              <a:ext uri="{FF2B5EF4-FFF2-40B4-BE49-F238E27FC236}">
                <a16:creationId xmlns:a16="http://schemas.microsoft.com/office/drawing/2014/main" id="{256FFC32-8498-4F68-9517-C46C3B4803D3}"/>
              </a:ext>
            </a:extLst>
          </p:cNvPr>
          <p:cNvSpPr>
            <a:spLocks noGrp="1"/>
          </p:cNvSpPr>
          <p:nvPr>
            <p:ph type="sldNum" sz="quarter" idx="12"/>
          </p:nvPr>
        </p:nvSpPr>
        <p:spPr/>
        <p:txBody>
          <a:bodyPr/>
          <a:lstStyle/>
          <a:p>
            <a:r>
              <a:rPr lang="en-US" sz="1000" dirty="0">
                <a:solidFill>
                  <a:schemeClr val="accent3"/>
                </a:solidFill>
              </a:rPr>
              <a:t>2021 ASCCC Curriculum Institute </a:t>
            </a:r>
            <a:fld id="{492D8F1A-69A8-9242-9469-8400121D240A}" type="slidenum">
              <a:rPr lang="en-US" sz="1000" smtClean="0">
                <a:solidFill>
                  <a:schemeClr val="accent3"/>
                </a:solidFill>
              </a:rPr>
              <a:pPr/>
              <a:t>15</a:t>
            </a:fld>
            <a:endParaRPr lang="en-US" sz="1000" dirty="0">
              <a:solidFill>
                <a:schemeClr val="accent3"/>
              </a:solidFill>
            </a:endParaRPr>
          </a:p>
        </p:txBody>
      </p:sp>
      <p:pic>
        <p:nvPicPr>
          <p:cNvPr id="2" name="Picture 1">
            <a:extLst>
              <a:ext uri="{FF2B5EF4-FFF2-40B4-BE49-F238E27FC236}">
                <a16:creationId xmlns:a16="http://schemas.microsoft.com/office/drawing/2014/main" id="{C92CCE4C-63D6-49C4-916E-339DE8A364FC}"/>
              </a:ext>
            </a:extLst>
          </p:cNvPr>
          <p:cNvPicPr>
            <a:picLocks noChangeAspect="1"/>
          </p:cNvPicPr>
          <p:nvPr/>
        </p:nvPicPr>
        <p:blipFill>
          <a:blip r:embed="rId3"/>
          <a:stretch>
            <a:fillRect/>
          </a:stretch>
        </p:blipFill>
        <p:spPr>
          <a:xfrm>
            <a:off x="6215605" y="3625710"/>
            <a:ext cx="5049395" cy="2730640"/>
          </a:xfrm>
          <a:prstGeom prst="rect">
            <a:avLst/>
          </a:prstGeom>
        </p:spPr>
      </p:pic>
    </p:spTree>
    <p:extLst>
      <p:ext uri="{BB962C8B-B14F-4D97-AF65-F5344CB8AC3E}">
        <p14:creationId xmlns:p14="http://schemas.microsoft.com/office/powerpoint/2010/main" val="92477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200" dirty="0"/>
              <a:t>Managing Conflict</a:t>
            </a:r>
          </a:p>
        </p:txBody>
      </p:sp>
      <p:sp>
        <p:nvSpPr>
          <p:cNvPr id="4" name="Content Placeholder 3">
            <a:extLst>
              <a:ext uri="{FF2B5EF4-FFF2-40B4-BE49-F238E27FC236}">
                <a16:creationId xmlns:a16="http://schemas.microsoft.com/office/drawing/2014/main" id="{C5564BDB-11EC-4122-95FE-9C0AB8A7D16A}"/>
              </a:ext>
            </a:extLst>
          </p:cNvPr>
          <p:cNvSpPr>
            <a:spLocks noGrp="1"/>
          </p:cNvSpPr>
          <p:nvPr>
            <p:ph idx="1"/>
          </p:nvPr>
        </p:nvSpPr>
        <p:spPr>
          <a:xfrm>
            <a:off x="790222" y="2662568"/>
            <a:ext cx="6986845" cy="3792020"/>
          </a:xfrm>
        </p:spPr>
        <p:txBody>
          <a:bodyPr>
            <a:normAutofit fontScale="85000" lnSpcReduction="10000"/>
          </a:bodyPr>
          <a:lstStyle/>
          <a:p>
            <a:pPr>
              <a:lnSpc>
                <a:spcPct val="110000"/>
              </a:lnSpc>
              <a:spcBef>
                <a:spcPts val="0"/>
              </a:spcBef>
            </a:pPr>
            <a:r>
              <a:rPr lang="en-US" sz="1800" b="1" dirty="0"/>
              <a:t>Accept conflict. </a:t>
            </a:r>
            <a:r>
              <a:rPr lang="en-US" sz="1800" dirty="0"/>
              <a:t>Remember that conflict is natural and happens in every ongoing relationship. Conflict is a sign of a need for change and an opportunity for growth, new understanding, and improved communication. Conflict can not be resolved unless it is addressed with the appropriate individual(s).</a:t>
            </a:r>
          </a:p>
          <a:p>
            <a:pPr>
              <a:lnSpc>
                <a:spcPct val="110000"/>
              </a:lnSpc>
              <a:spcBef>
                <a:spcPts val="0"/>
              </a:spcBef>
            </a:pPr>
            <a:endParaRPr lang="en-US" sz="1800" dirty="0"/>
          </a:p>
          <a:p>
            <a:pPr>
              <a:lnSpc>
                <a:spcPct val="110000"/>
              </a:lnSpc>
              <a:spcBef>
                <a:spcPts val="0"/>
              </a:spcBef>
            </a:pPr>
            <a:r>
              <a:rPr lang="en-US" sz="1800" b="1" dirty="0"/>
              <a:t>Move past positions. </a:t>
            </a:r>
            <a:r>
              <a:rPr lang="en-US" sz="1800" dirty="0"/>
              <a:t>A position is the desired outcome of a conflict. A position is something like “We need to approve this change” or “This prerequisite will ensure that students are prepared.” Positions are not negotiable and result in impasse</a:t>
            </a:r>
            <a:r>
              <a:rPr lang="en-US" sz="1800" b="1" dirty="0"/>
              <a:t>. </a:t>
            </a:r>
          </a:p>
          <a:p>
            <a:pPr>
              <a:lnSpc>
                <a:spcPct val="110000"/>
              </a:lnSpc>
              <a:spcBef>
                <a:spcPts val="0"/>
              </a:spcBef>
            </a:pPr>
            <a:endParaRPr lang="en-US" sz="1800" b="1" dirty="0"/>
          </a:p>
          <a:p>
            <a:pPr>
              <a:lnSpc>
                <a:spcPct val="110000"/>
              </a:lnSpc>
              <a:spcBef>
                <a:spcPts val="0"/>
              </a:spcBef>
            </a:pPr>
            <a:r>
              <a:rPr lang="en-US" sz="1800" b="1" dirty="0"/>
              <a:t>Share your interests. </a:t>
            </a:r>
            <a:r>
              <a:rPr lang="en-US" sz="1800" dirty="0"/>
              <a:t>To solve conflict, all parties must talk about their interests or the WHYs behind their positions. They must share their true interests and work together to find a solution that satisfies those interests. An interest might be, “We want our courses to include the most up-to-date technology so our students are prepared for the workforce</a:t>
            </a:r>
            <a:r>
              <a:rPr lang="en-US" sz="1800" b="1" dirty="0"/>
              <a:t>.”</a:t>
            </a:r>
          </a:p>
        </p:txBody>
      </p:sp>
      <p:sp>
        <p:nvSpPr>
          <p:cNvPr id="5" name="Slide Number Placeholder 3">
            <a:extLst>
              <a:ext uri="{FF2B5EF4-FFF2-40B4-BE49-F238E27FC236}">
                <a16:creationId xmlns:a16="http://schemas.microsoft.com/office/drawing/2014/main" id="{C32C4381-E4F3-41EA-A7B0-CCFD8DE57928}"/>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16</a:t>
            </a:fld>
            <a:endParaRPr lang="en-US" dirty="0"/>
          </a:p>
        </p:txBody>
      </p:sp>
      <p:pic>
        <p:nvPicPr>
          <p:cNvPr id="3" name="Picture 2" descr="Captain America vs. Iron Man">
            <a:extLst>
              <a:ext uri="{FF2B5EF4-FFF2-40B4-BE49-F238E27FC236}">
                <a16:creationId xmlns:a16="http://schemas.microsoft.com/office/drawing/2014/main" id="{56D42FA3-E490-4C6E-BF99-EAA8BCAC5960}"/>
              </a:ext>
            </a:extLst>
          </p:cNvPr>
          <p:cNvPicPr>
            <a:picLocks noChangeAspect="1"/>
          </p:cNvPicPr>
          <p:nvPr/>
        </p:nvPicPr>
        <p:blipFill>
          <a:blip r:embed="rId3"/>
          <a:stretch>
            <a:fillRect/>
          </a:stretch>
        </p:blipFill>
        <p:spPr>
          <a:xfrm>
            <a:off x="7775294" y="2477844"/>
            <a:ext cx="4282028" cy="2944760"/>
          </a:xfrm>
          <a:prstGeom prst="rect">
            <a:avLst/>
          </a:prstGeom>
        </p:spPr>
      </p:pic>
    </p:spTree>
    <p:extLst>
      <p:ext uri="{BB962C8B-B14F-4D97-AF65-F5344CB8AC3E}">
        <p14:creationId xmlns:p14="http://schemas.microsoft.com/office/powerpoint/2010/main" val="122239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B2774-4F9A-413B-82EF-B7A0FB496E54}"/>
              </a:ext>
            </a:extLst>
          </p:cNvPr>
          <p:cNvSpPr>
            <a:spLocks noGrp="1"/>
          </p:cNvSpPr>
          <p:nvPr>
            <p:ph type="title"/>
          </p:nvPr>
        </p:nvSpPr>
        <p:spPr/>
        <p:txBody>
          <a:bodyPr>
            <a:normAutofit/>
          </a:bodyPr>
          <a:lstStyle/>
          <a:p>
            <a:r>
              <a:rPr lang="en-US" dirty="0"/>
              <a:t>Managing Conflict</a:t>
            </a:r>
          </a:p>
        </p:txBody>
      </p:sp>
      <p:sp>
        <p:nvSpPr>
          <p:cNvPr id="6" name="Content Placeholder 5">
            <a:extLst>
              <a:ext uri="{FF2B5EF4-FFF2-40B4-BE49-F238E27FC236}">
                <a16:creationId xmlns:a16="http://schemas.microsoft.com/office/drawing/2014/main" id="{AE5DB0FB-A852-44BB-898E-E7C0C1C8BF70}"/>
              </a:ext>
            </a:extLst>
          </p:cNvPr>
          <p:cNvSpPr>
            <a:spLocks noGrp="1"/>
          </p:cNvSpPr>
          <p:nvPr>
            <p:ph sz="half" idx="1"/>
          </p:nvPr>
        </p:nvSpPr>
        <p:spPr>
          <a:xfrm>
            <a:off x="6186311" y="1790418"/>
            <a:ext cx="5768622" cy="3820913"/>
          </a:xfrm>
        </p:spPr>
        <p:txBody>
          <a:bodyPr>
            <a:noAutofit/>
          </a:bodyPr>
          <a:lstStyle/>
          <a:p>
            <a:pPr marL="0" indent="0">
              <a:lnSpc>
                <a:spcPct val="120000"/>
              </a:lnSpc>
              <a:spcBef>
                <a:spcPts val="0"/>
              </a:spcBef>
              <a:buNone/>
            </a:pPr>
            <a:r>
              <a:rPr lang="en-US" sz="1800" dirty="0"/>
              <a:t>According to the Thomas-Kilmann Conflict Instrument, there are five key styles for managing conflict:</a:t>
            </a:r>
          </a:p>
          <a:p>
            <a:pPr marL="457200" indent="-457200">
              <a:lnSpc>
                <a:spcPct val="120000"/>
              </a:lnSpc>
              <a:spcBef>
                <a:spcPts val="0"/>
              </a:spcBef>
            </a:pPr>
            <a:r>
              <a:rPr lang="en-US" sz="1800" b="1" dirty="0"/>
              <a:t>Forcing</a:t>
            </a:r>
            <a:r>
              <a:rPr lang="en-US" sz="1800" dirty="0"/>
              <a:t> — using your formal authority or power to satisfy your concerns without regard to the other party’s concerns</a:t>
            </a:r>
          </a:p>
          <a:p>
            <a:pPr marL="457200" indent="-457200">
              <a:lnSpc>
                <a:spcPct val="120000"/>
              </a:lnSpc>
              <a:spcBef>
                <a:spcPts val="0"/>
              </a:spcBef>
            </a:pPr>
            <a:r>
              <a:rPr lang="en-US" sz="1800" b="1" dirty="0"/>
              <a:t>Accommodating</a:t>
            </a:r>
            <a:r>
              <a:rPr lang="en-US" sz="1800" dirty="0"/>
              <a:t> — allowing the other party to satisfy their concerns while neglecting your own</a:t>
            </a:r>
          </a:p>
        </p:txBody>
      </p:sp>
      <p:sp>
        <p:nvSpPr>
          <p:cNvPr id="4" name="Slide Number Placeholder 3">
            <a:extLst>
              <a:ext uri="{FF2B5EF4-FFF2-40B4-BE49-F238E27FC236}">
                <a16:creationId xmlns:a16="http://schemas.microsoft.com/office/drawing/2014/main" id="{256FFC32-8498-4F68-9517-C46C3B4803D3}"/>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2021 ASCCC Curriculum Institute </a:t>
            </a:r>
            <a:fld id="{492D8F1A-69A8-9242-9469-8400121D240A}" type="slidenum">
              <a:rPr lang="en-US" smtClean="0"/>
              <a:pPr/>
              <a:t>17</a:t>
            </a:fld>
            <a:endParaRPr lang="en-US" dirty="0"/>
          </a:p>
        </p:txBody>
      </p:sp>
      <p:pic>
        <p:nvPicPr>
          <p:cNvPr id="1026" name="Picture 2" descr="Nebula and Gamora in Guardians of the Galaxy">
            <a:extLst>
              <a:ext uri="{FF2B5EF4-FFF2-40B4-BE49-F238E27FC236}">
                <a16:creationId xmlns:a16="http://schemas.microsoft.com/office/drawing/2014/main" id="{9B026F0D-82E1-44C4-9F4E-C552D251E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650" y="1798320"/>
            <a:ext cx="4818350" cy="2409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113E70-7C39-4759-899C-F3B93714F133}"/>
              </a:ext>
            </a:extLst>
          </p:cNvPr>
          <p:cNvSpPr/>
          <p:nvPr/>
        </p:nvSpPr>
        <p:spPr>
          <a:xfrm>
            <a:off x="1277650" y="4315127"/>
            <a:ext cx="10677283" cy="1723805"/>
          </a:xfrm>
          <a:prstGeom prst="rect">
            <a:avLst/>
          </a:prstGeom>
        </p:spPr>
        <p:txBody>
          <a:bodyPr wrap="square">
            <a:spAutoFit/>
          </a:bodyPr>
          <a:lstStyle/>
          <a:p>
            <a:pPr marL="457200" lvl="0" indent="-457200" eaLnBrk="1" hangingPunct="1">
              <a:lnSpc>
                <a:spcPct val="120000"/>
              </a:lnSpc>
              <a:spcBef>
                <a:spcPts val="0"/>
              </a:spcBef>
              <a:buFont typeface="Arial" panose="020B0604020202020204" pitchFamily="34" charset="0"/>
              <a:buChar char="•"/>
            </a:pPr>
            <a:r>
              <a:rPr lang="en-US" b="1" dirty="0">
                <a:solidFill>
                  <a:srgbClr val="404040"/>
                </a:solidFill>
                <a:latin typeface="Arial" panose="020B0604020202020204"/>
                <a:cs typeface="Gill Sans" panose="020B0502020104020203" pitchFamily="34" charset="-79"/>
              </a:rPr>
              <a:t>Avoiding</a:t>
            </a:r>
            <a:r>
              <a:rPr lang="en-US" dirty="0">
                <a:solidFill>
                  <a:srgbClr val="404040"/>
                </a:solidFill>
                <a:latin typeface="Arial" panose="020B0604020202020204"/>
                <a:cs typeface="Gill Sans" panose="020B0502020104020203" pitchFamily="34" charset="-79"/>
              </a:rPr>
              <a:t> — not paying attention to the conflict and not taking any action to resolve it</a:t>
            </a:r>
          </a:p>
          <a:p>
            <a:pPr marL="457200" lvl="0" indent="-457200" eaLnBrk="1" hangingPunct="1">
              <a:lnSpc>
                <a:spcPct val="120000"/>
              </a:lnSpc>
              <a:spcBef>
                <a:spcPts val="0"/>
              </a:spcBef>
              <a:buFont typeface="Arial" panose="020B0604020202020204" pitchFamily="34" charset="0"/>
              <a:buChar char="•"/>
            </a:pPr>
            <a:r>
              <a:rPr lang="en-US" b="1" dirty="0">
                <a:solidFill>
                  <a:srgbClr val="404040"/>
                </a:solidFill>
                <a:latin typeface="Arial" panose="020B0604020202020204"/>
                <a:cs typeface="Gill Sans" panose="020B0502020104020203" pitchFamily="34" charset="-79"/>
              </a:rPr>
              <a:t>Compromising</a:t>
            </a:r>
            <a:r>
              <a:rPr lang="en-US" dirty="0">
                <a:solidFill>
                  <a:srgbClr val="404040"/>
                </a:solidFill>
                <a:latin typeface="Arial" panose="020B0604020202020204"/>
                <a:cs typeface="Gill Sans" panose="020B0502020104020203" pitchFamily="34" charset="-79"/>
              </a:rPr>
              <a:t> — attempting to resolve the conflict by identifying a solution that is partially satisfactory to both parties but completely satisfactory to neither</a:t>
            </a:r>
          </a:p>
          <a:p>
            <a:pPr marL="457200" lvl="0" indent="-457200" eaLnBrk="1" hangingPunct="1">
              <a:lnSpc>
                <a:spcPct val="120000"/>
              </a:lnSpc>
              <a:spcBef>
                <a:spcPts val="0"/>
              </a:spcBef>
              <a:buFont typeface="Arial" panose="020B0604020202020204" pitchFamily="34" charset="0"/>
              <a:buChar char="•"/>
            </a:pPr>
            <a:r>
              <a:rPr lang="en-US" b="1" dirty="0">
                <a:solidFill>
                  <a:srgbClr val="404040"/>
                </a:solidFill>
                <a:latin typeface="Arial" panose="020B0604020202020204"/>
                <a:cs typeface="Gill Sans" panose="020B0502020104020203" pitchFamily="34" charset="-79"/>
              </a:rPr>
              <a:t>Collaborating</a:t>
            </a:r>
            <a:r>
              <a:rPr lang="en-US" dirty="0">
                <a:solidFill>
                  <a:srgbClr val="404040"/>
                </a:solidFill>
                <a:latin typeface="Arial" panose="020B0604020202020204"/>
                <a:cs typeface="Gill Sans" panose="020B0502020104020203" pitchFamily="34" charset="-79"/>
              </a:rPr>
              <a:t> — co-operating with the other party to understand their concerns in an effort to find a mutually satisfying solution</a:t>
            </a:r>
          </a:p>
        </p:txBody>
      </p:sp>
    </p:spTree>
    <p:extLst>
      <p:ext uri="{BB962C8B-B14F-4D97-AF65-F5344CB8AC3E}">
        <p14:creationId xmlns:p14="http://schemas.microsoft.com/office/powerpoint/2010/main" val="151937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D7EB805-3D63-468A-A721-E6D1FD61C3D9}"/>
              </a:ext>
            </a:extLst>
          </p:cNvPr>
          <p:cNvSpPr txBox="1">
            <a:spLocks/>
          </p:cNvSpPr>
          <p:nvPr/>
        </p:nvSpPr>
        <p:spPr>
          <a:xfrm>
            <a:off x="8382000" y="6356350"/>
            <a:ext cx="2743200" cy="365125"/>
          </a:xfrm>
          <a:prstGeom prst="rect">
            <a:avLst/>
          </a:prstGeom>
        </p:spPr>
        <p:txBody>
          <a:bodyPr vert="horz" wrap="square" lIns="91440" tIns="45720" rIns="0" bIns="45720" numCol="1" rtlCol="0"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1000" kern="1200">
                <a:solidFill>
                  <a:schemeClr val="accent4">
                    <a:lumMod val="50000"/>
                  </a:schemeClr>
                </a:solidFill>
                <a:latin typeface="+mj-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18</a:t>
            </a:fld>
            <a:endParaRPr lang="en-US" dirty="0"/>
          </a:p>
        </p:txBody>
      </p:sp>
      <p:sp>
        <p:nvSpPr>
          <p:cNvPr id="5" name="Title 4">
            <a:extLst>
              <a:ext uri="{FF2B5EF4-FFF2-40B4-BE49-F238E27FC236}">
                <a16:creationId xmlns:a16="http://schemas.microsoft.com/office/drawing/2014/main" id="{E00B2774-4F9A-413B-82EF-B7A0FB496E54}"/>
              </a:ext>
            </a:extLst>
          </p:cNvPr>
          <p:cNvSpPr>
            <a:spLocks noGrp="1"/>
          </p:cNvSpPr>
          <p:nvPr>
            <p:ph type="title"/>
          </p:nvPr>
        </p:nvSpPr>
        <p:spPr>
          <a:xfrm>
            <a:off x="247135" y="1835540"/>
            <a:ext cx="3583461" cy="1611995"/>
          </a:xfrm>
        </p:spPr>
        <p:txBody>
          <a:bodyPr/>
          <a:lstStyle/>
          <a:p>
            <a:r>
              <a:rPr lang="en-US" dirty="0"/>
              <a:t>Scenario #3</a:t>
            </a:r>
          </a:p>
        </p:txBody>
      </p:sp>
      <p:sp>
        <p:nvSpPr>
          <p:cNvPr id="6" name="Content Placeholder 5">
            <a:extLst>
              <a:ext uri="{FF2B5EF4-FFF2-40B4-BE49-F238E27FC236}">
                <a16:creationId xmlns:a16="http://schemas.microsoft.com/office/drawing/2014/main" id="{AE5DB0FB-A852-44BB-898E-E7C0C1C8BF70}"/>
              </a:ext>
            </a:extLst>
          </p:cNvPr>
          <p:cNvSpPr>
            <a:spLocks noGrp="1"/>
          </p:cNvSpPr>
          <p:nvPr>
            <p:ph idx="1"/>
          </p:nvPr>
        </p:nvSpPr>
        <p:spPr>
          <a:xfrm>
            <a:off x="4233333" y="388676"/>
            <a:ext cx="6800074" cy="4670854"/>
          </a:xfrm>
        </p:spPr>
        <p:txBody>
          <a:bodyPr>
            <a:normAutofit/>
          </a:bodyPr>
          <a:lstStyle/>
          <a:p>
            <a:pPr>
              <a:lnSpc>
                <a:spcPct val="120000"/>
              </a:lnSpc>
              <a:spcBef>
                <a:spcPts val="0"/>
              </a:spcBef>
            </a:pPr>
            <a:r>
              <a:rPr lang="en-US" sz="1800" dirty="0"/>
              <a:t>The English Department has a transfer course with more units than the equivalent C-ID descriptor. The Articulation Officer is concerned that the additional number of units for the course is unnecessary and does, in fact, add more time and cost for students than if they took the course at the local university. The course has come to the Curriculum Committee for its five-year review and factions are lining up to speak at the meeting about the units. </a:t>
            </a:r>
          </a:p>
          <a:p>
            <a:pPr>
              <a:lnSpc>
                <a:spcPct val="120000"/>
              </a:lnSpc>
              <a:spcBef>
                <a:spcPts val="0"/>
              </a:spcBef>
            </a:pPr>
            <a:endParaRPr lang="en-US" sz="1800" dirty="0"/>
          </a:p>
          <a:p>
            <a:pPr>
              <a:lnSpc>
                <a:spcPct val="120000"/>
              </a:lnSpc>
              <a:spcBef>
                <a:spcPts val="0"/>
              </a:spcBef>
            </a:pPr>
            <a:r>
              <a:rPr lang="en-US" sz="1800" b="1" dirty="0"/>
              <a:t>In the Poll Section in Pathable respond to the question: Given your role in the committee, how would you approach this conflict? </a:t>
            </a:r>
          </a:p>
        </p:txBody>
      </p:sp>
      <p:pic>
        <p:nvPicPr>
          <p:cNvPr id="2" name="Picture 1" descr="Rocket from Guardians OF THE Galaxy">
            <a:extLst>
              <a:ext uri="{FF2B5EF4-FFF2-40B4-BE49-F238E27FC236}">
                <a16:creationId xmlns:a16="http://schemas.microsoft.com/office/drawing/2014/main" id="{4F16F93E-5EDE-4910-973E-EF58FF49D60A}"/>
              </a:ext>
            </a:extLst>
          </p:cNvPr>
          <p:cNvPicPr>
            <a:picLocks noChangeAspect="1"/>
          </p:cNvPicPr>
          <p:nvPr/>
        </p:nvPicPr>
        <p:blipFill>
          <a:blip r:embed="rId3"/>
          <a:stretch>
            <a:fillRect/>
          </a:stretch>
        </p:blipFill>
        <p:spPr>
          <a:xfrm>
            <a:off x="5701788" y="4424768"/>
            <a:ext cx="3863163" cy="1931582"/>
          </a:xfrm>
          <a:prstGeom prst="rect">
            <a:avLst/>
          </a:prstGeom>
        </p:spPr>
      </p:pic>
    </p:spTree>
    <p:extLst>
      <p:ext uri="{BB962C8B-B14F-4D97-AF65-F5344CB8AC3E}">
        <p14:creationId xmlns:p14="http://schemas.microsoft.com/office/powerpoint/2010/main" val="132381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Picture 2" descr="The one and only Nick Fury">
            <a:extLst>
              <a:ext uri="{FF2B5EF4-FFF2-40B4-BE49-F238E27FC236}">
                <a16:creationId xmlns:a16="http://schemas.microsoft.com/office/drawing/2014/main" id="{A1E7534D-C44A-4B4B-A026-2D6ECD3F661D}"/>
              </a:ext>
            </a:extLst>
          </p:cNvPr>
          <p:cNvPicPr>
            <a:picLocks noChangeAspect="1"/>
          </p:cNvPicPr>
          <p:nvPr/>
        </p:nvPicPr>
        <p:blipFill>
          <a:blip r:embed="rId3"/>
          <a:stretch>
            <a:fillRect/>
          </a:stretch>
        </p:blipFill>
        <p:spPr>
          <a:xfrm>
            <a:off x="4360759" y="2623975"/>
            <a:ext cx="6932654" cy="3897849"/>
          </a:xfrm>
          <a:prstGeom prst="rect">
            <a:avLst/>
          </a:prstGeom>
        </p:spPr>
      </p:pic>
      <p:sp>
        <p:nvSpPr>
          <p:cNvPr id="2" name="Text Placeholder 1">
            <a:extLst>
              <a:ext uri="{FF2B5EF4-FFF2-40B4-BE49-F238E27FC236}">
                <a16:creationId xmlns:a16="http://schemas.microsoft.com/office/drawing/2014/main" id="{469663EB-41A3-4BC3-9E39-9003992A7AD8}"/>
              </a:ext>
            </a:extLst>
          </p:cNvPr>
          <p:cNvSpPr>
            <a:spLocks noGrp="1"/>
          </p:cNvSpPr>
          <p:nvPr>
            <p:ph type="body" sz="half" idx="2"/>
          </p:nvPr>
        </p:nvSpPr>
        <p:spPr>
          <a:xfrm>
            <a:off x="247135" y="2039765"/>
            <a:ext cx="3583461" cy="2533135"/>
          </a:xfrm>
        </p:spPr>
        <p:txBody>
          <a:bodyPr/>
          <a:lstStyle/>
          <a:p>
            <a:endParaRPr lang="en-US"/>
          </a:p>
          <a:p>
            <a:endParaRPr lang="en-US"/>
          </a:p>
          <a:p>
            <a:r>
              <a:rPr lang="en-US" sz="4400">
                <a:solidFill>
                  <a:schemeClr val="accent4">
                    <a:lumMod val="50000"/>
                  </a:schemeClr>
                </a:solidFill>
                <a:latin typeface="Palatino"/>
              </a:rPr>
              <a:t>Thank you!</a:t>
            </a:r>
          </a:p>
          <a:p>
            <a:endParaRPr lang="en-US" dirty="0"/>
          </a:p>
        </p:txBody>
      </p:sp>
      <p:sp>
        <p:nvSpPr>
          <p:cNvPr id="192" name="Google Shape;192;p32"/>
          <p:cNvSpPr txBox="1"/>
          <p:nvPr/>
        </p:nvSpPr>
        <p:spPr>
          <a:xfrm>
            <a:off x="2780600" y="3306333"/>
            <a:ext cx="6729600" cy="7852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1200" cap="none" spc="0" normalizeH="0" baseline="0" noProof="0">
              <a:ln>
                <a:noFill/>
              </a:ln>
              <a:solidFill>
                <a:srgbClr val="000000"/>
              </a:solidFill>
              <a:effectLst/>
              <a:uLnTx/>
              <a:uFillTx/>
              <a:latin typeface="Old Standard TT"/>
              <a:ea typeface="Old Standard TT"/>
              <a:cs typeface="Old Standard TT"/>
              <a:sym typeface="Old Standard TT"/>
            </a:endParaRPr>
          </a:p>
        </p:txBody>
      </p:sp>
      <p:sp>
        <p:nvSpPr>
          <p:cNvPr id="193" name="Google Shape;193;p32"/>
          <p:cNvSpPr txBox="1"/>
          <p:nvPr/>
        </p:nvSpPr>
        <p:spPr>
          <a:xfrm>
            <a:off x="4253282" y="841634"/>
            <a:ext cx="7147608" cy="1149057"/>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E0661C"/>
              </a:buClr>
              <a:buSzPts val="1100"/>
              <a:buFont typeface="Arial"/>
              <a:buNone/>
              <a:tabLst/>
              <a:defRPr/>
            </a:pPr>
            <a:r>
              <a:rPr kumimoji="0" lang="en-US" sz="4000" b="0" i="0" u="none" strike="noStrike" kern="1200" cap="none" spc="0" normalizeH="0" baseline="0" noProof="0">
                <a:ln>
                  <a:noFill/>
                </a:ln>
                <a:solidFill>
                  <a:srgbClr val="E0661C"/>
                </a:solidFill>
                <a:effectLst/>
                <a:uLnTx/>
                <a:uFillTx/>
                <a:latin typeface="Palatino"/>
                <a:ea typeface="Old Standard TT"/>
                <a:cs typeface="Old Standard TT"/>
                <a:sym typeface="Old Standard TT"/>
              </a:rPr>
              <a:t>info@asccc.org</a:t>
            </a: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67" b="0" i="0" u="none" strike="noStrike" kern="1200" cap="none" spc="0" normalizeH="0" baseline="0" noProof="0" dirty="0">
              <a:ln>
                <a:noFill/>
              </a:ln>
              <a:solidFill>
                <a:srgbClr val="000000"/>
              </a:solidFill>
              <a:effectLst/>
              <a:uLnTx/>
              <a:uFillTx/>
              <a:latin typeface="Old Standard TT"/>
              <a:ea typeface="Old Standard TT"/>
              <a:cs typeface="Old Standard TT"/>
              <a:sym typeface="Old Standard TT"/>
            </a:endParaRPr>
          </a:p>
        </p:txBody>
      </p:sp>
    </p:spTree>
    <p:extLst>
      <p:ext uri="{BB962C8B-B14F-4D97-AF65-F5344CB8AC3E}">
        <p14:creationId xmlns:p14="http://schemas.microsoft.com/office/powerpoint/2010/main" val="56307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FDAD-7962-488E-885E-C0BCC10B1F30}"/>
              </a:ext>
            </a:extLst>
          </p:cNvPr>
          <p:cNvSpPr>
            <a:spLocks noGrp="1"/>
          </p:cNvSpPr>
          <p:nvPr>
            <p:ph type="title"/>
          </p:nvPr>
        </p:nvSpPr>
        <p:spPr/>
        <p:txBody>
          <a:bodyPr/>
          <a:lstStyle/>
          <a:p>
            <a:r>
              <a:rPr lang="en-US" dirty="0"/>
              <a:t>Your Presenters</a:t>
            </a:r>
          </a:p>
        </p:txBody>
      </p:sp>
      <p:sp>
        <p:nvSpPr>
          <p:cNvPr id="3" name="Content Placeholder 2">
            <a:extLst>
              <a:ext uri="{FF2B5EF4-FFF2-40B4-BE49-F238E27FC236}">
                <a16:creationId xmlns:a16="http://schemas.microsoft.com/office/drawing/2014/main" id="{45508CEE-7EA3-4173-B8CB-6264A167B299}"/>
              </a:ext>
            </a:extLst>
          </p:cNvPr>
          <p:cNvSpPr>
            <a:spLocks noGrp="1"/>
          </p:cNvSpPr>
          <p:nvPr>
            <p:ph idx="1"/>
          </p:nvPr>
        </p:nvSpPr>
        <p:spPr/>
        <p:txBody>
          <a:bodyPr/>
          <a:lstStyle/>
          <a:p>
            <a:pPr marL="342900" indent="-342900">
              <a:buFont typeface="Arial" panose="020B0604020202020204" pitchFamily="34" charset="0"/>
              <a:buChar char="•"/>
            </a:pPr>
            <a:r>
              <a:rPr lang="en-US" dirty="0"/>
              <a:t>Randy Beach, ASCCC Curriculum Committee, Southwestern College </a:t>
            </a:r>
          </a:p>
          <a:p>
            <a:pPr marL="342900" indent="-342900">
              <a:buFont typeface="Arial" panose="020B0604020202020204" pitchFamily="34" charset="0"/>
              <a:buChar char="•"/>
            </a:pPr>
            <a:r>
              <a:rPr lang="en-US" dirty="0"/>
              <a:t>Rose Giordano, ASCCC Curriculum Committee, Folsom Lake College </a:t>
            </a:r>
          </a:p>
          <a:p>
            <a:pPr marL="342900" indent="-342900">
              <a:buFont typeface="Arial" panose="020B0604020202020204" pitchFamily="34" charset="0"/>
              <a:buChar char="•"/>
            </a:pPr>
            <a:r>
              <a:rPr lang="en-US" dirty="0"/>
              <a:t>David Williams, California Community Colleges Curriculum Committee, Vice President Academic Affairs Solano College </a:t>
            </a:r>
          </a:p>
          <a:p>
            <a:endParaRPr lang="en-US" dirty="0"/>
          </a:p>
        </p:txBody>
      </p:sp>
      <p:sp>
        <p:nvSpPr>
          <p:cNvPr id="4" name="Slide Number Placeholder 3">
            <a:extLst>
              <a:ext uri="{FF2B5EF4-FFF2-40B4-BE49-F238E27FC236}">
                <a16:creationId xmlns:a16="http://schemas.microsoft.com/office/drawing/2014/main" id="{9715F64B-DDF9-4055-934A-12AD45BCC304}"/>
              </a:ext>
            </a:extLst>
          </p:cNvPr>
          <p:cNvSpPr>
            <a:spLocks noGrp="1"/>
          </p:cNvSpPr>
          <p:nvPr>
            <p:ph type="sldNum" sz="quarter" idx="10"/>
          </p:nvPr>
        </p:nvSpPr>
        <p:spPr/>
        <p:txBody>
          <a:bodyPr/>
          <a:lstStyle/>
          <a:p>
            <a:pPr>
              <a:defRPr/>
            </a:pPr>
            <a:fld id="{216EA7D2-791D-1446-935B-01E569172531}" type="slidenum">
              <a:rPr lang="en-US" smtClean="0"/>
              <a:pPr>
                <a:defRPr/>
              </a:pPr>
              <a:t>2</a:t>
            </a:fld>
            <a:endParaRPr lang="en-US" dirty="0"/>
          </a:p>
        </p:txBody>
      </p:sp>
    </p:spTree>
    <p:extLst>
      <p:ext uri="{BB962C8B-B14F-4D97-AF65-F5344CB8AC3E}">
        <p14:creationId xmlns:p14="http://schemas.microsoft.com/office/powerpoint/2010/main" val="292430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B2774-4F9A-413B-82EF-B7A0FB496E54}"/>
              </a:ext>
            </a:extLst>
          </p:cNvPr>
          <p:cNvSpPr>
            <a:spLocks noGrp="1"/>
          </p:cNvSpPr>
          <p:nvPr>
            <p:ph type="title"/>
          </p:nvPr>
        </p:nvSpPr>
        <p:spPr/>
        <p:txBody>
          <a:bodyPr/>
          <a:lstStyle/>
          <a:p>
            <a:r>
              <a:rPr lang="en-US" dirty="0"/>
              <a:t>We’re Glad You’re Here!</a:t>
            </a:r>
          </a:p>
        </p:txBody>
      </p:sp>
      <p:sp>
        <p:nvSpPr>
          <p:cNvPr id="6" name="Content Placeholder 5">
            <a:extLst>
              <a:ext uri="{FF2B5EF4-FFF2-40B4-BE49-F238E27FC236}">
                <a16:creationId xmlns:a16="http://schemas.microsoft.com/office/drawing/2014/main" id="{AE5DB0FB-A852-44BB-898E-E7C0C1C8BF70}"/>
              </a:ext>
            </a:extLst>
          </p:cNvPr>
          <p:cNvSpPr>
            <a:spLocks noGrp="1"/>
          </p:cNvSpPr>
          <p:nvPr>
            <p:ph idx="1"/>
          </p:nvPr>
        </p:nvSpPr>
        <p:spPr>
          <a:xfrm>
            <a:off x="4360759" y="237067"/>
            <a:ext cx="6672648" cy="5545895"/>
          </a:xfrm>
        </p:spPr>
        <p:txBody>
          <a:bodyPr/>
          <a:lstStyle/>
          <a:p>
            <a:pPr>
              <a:lnSpc>
                <a:spcPct val="100000"/>
              </a:lnSpc>
              <a:spcBef>
                <a:spcPts val="0"/>
              </a:spcBef>
            </a:pPr>
            <a:endParaRPr lang="en-US" dirty="0"/>
          </a:p>
          <a:p>
            <a:pPr marL="457200" indent="-457200">
              <a:lnSpc>
                <a:spcPct val="100000"/>
              </a:lnSpc>
              <a:spcBef>
                <a:spcPts val="0"/>
              </a:spcBef>
              <a:buFont typeface="Arial" panose="020B0604020202020204" pitchFamily="34" charset="0"/>
              <a:buChar char="•"/>
            </a:pPr>
            <a:r>
              <a:rPr lang="en-US" dirty="0"/>
              <a:t>Who are </a:t>
            </a:r>
            <a:r>
              <a:rPr lang="en-US" b="1" dirty="0"/>
              <a:t>YOU</a:t>
            </a:r>
            <a:r>
              <a:rPr lang="en-US" dirty="0"/>
              <a:t>? </a:t>
            </a:r>
          </a:p>
          <a:p>
            <a:pPr marL="457200" indent="-457200">
              <a:lnSpc>
                <a:spcPct val="100000"/>
              </a:lnSpc>
              <a:spcBef>
                <a:spcPts val="0"/>
              </a:spcBef>
              <a:buFont typeface="Arial" panose="020B0604020202020204" pitchFamily="34" charset="0"/>
              <a:buChar char="•"/>
            </a:pPr>
            <a:r>
              <a:rPr lang="en-US" dirty="0"/>
              <a:t>What is your experience level with navigating the delicate dance of curriculum? </a:t>
            </a:r>
          </a:p>
          <a:p>
            <a:pPr marL="457200" indent="-457200">
              <a:lnSpc>
                <a:spcPct val="100000"/>
              </a:lnSpc>
              <a:spcBef>
                <a:spcPts val="0"/>
              </a:spcBef>
              <a:buFont typeface="Arial" panose="020B0604020202020204" pitchFamily="34" charset="0"/>
              <a:buChar char="•"/>
            </a:pPr>
            <a:r>
              <a:rPr lang="en-US" dirty="0"/>
              <a:t>What’s your greatest worry in your curriculum role? </a:t>
            </a:r>
          </a:p>
        </p:txBody>
      </p:sp>
      <p:sp>
        <p:nvSpPr>
          <p:cNvPr id="4" name="Slide Number Placeholder 3">
            <a:extLst>
              <a:ext uri="{FF2B5EF4-FFF2-40B4-BE49-F238E27FC236}">
                <a16:creationId xmlns:a16="http://schemas.microsoft.com/office/drawing/2014/main" id="{256FFC32-8498-4F68-9517-C46C3B4803D3}"/>
              </a:ext>
            </a:extLst>
          </p:cNvPr>
          <p:cNvSpPr>
            <a:spLocks noGrp="1"/>
          </p:cNvSpPr>
          <p:nvPr>
            <p:ph type="sldNum" sz="quarter" idx="12"/>
          </p:nvPr>
        </p:nvSpPr>
        <p:spPr/>
        <p:txBody>
          <a:bodyPr/>
          <a:lstStyle/>
          <a:p>
            <a:pPr>
              <a:spcAft>
                <a:spcPts val="600"/>
              </a:spcAft>
            </a:pPr>
            <a:r>
              <a:rPr lang="en-US" sz="1000" dirty="0">
                <a:solidFill>
                  <a:schemeClr val="accent4">
                    <a:lumMod val="50000"/>
                  </a:schemeClr>
                </a:solidFill>
                <a:latin typeface="+mj-lt"/>
              </a:rPr>
              <a:t>2021 ASCCC Curriculum Institute </a:t>
            </a:r>
            <a:fld id="{492D8F1A-69A8-9242-9469-8400121D240A}" type="slidenum">
              <a:rPr lang="en-US" sz="1000">
                <a:solidFill>
                  <a:schemeClr val="accent4">
                    <a:lumMod val="50000"/>
                  </a:schemeClr>
                </a:solidFill>
                <a:latin typeface="+mj-lt"/>
              </a:rPr>
              <a:pPr>
                <a:spcAft>
                  <a:spcPts val="600"/>
                </a:spcAft>
              </a:pPr>
              <a:t>3</a:t>
            </a:fld>
            <a:endParaRPr lang="en-US" sz="1000" dirty="0">
              <a:solidFill>
                <a:schemeClr val="accent4">
                  <a:lumMod val="50000"/>
                </a:schemeClr>
              </a:solidFill>
              <a:latin typeface="+mj-lt"/>
            </a:endParaRPr>
          </a:p>
        </p:txBody>
      </p:sp>
      <p:pic>
        <p:nvPicPr>
          <p:cNvPr id="3" name="Picture 2" descr="Marvel Comics Poster">
            <a:extLst>
              <a:ext uri="{FF2B5EF4-FFF2-40B4-BE49-F238E27FC236}">
                <a16:creationId xmlns:a16="http://schemas.microsoft.com/office/drawing/2014/main" id="{57A369D0-2EB2-413A-9919-F916DA994CD1}"/>
              </a:ext>
            </a:extLst>
          </p:cNvPr>
          <p:cNvPicPr>
            <a:picLocks noChangeAspect="1"/>
          </p:cNvPicPr>
          <p:nvPr/>
        </p:nvPicPr>
        <p:blipFill>
          <a:blip r:embed="rId3"/>
          <a:stretch>
            <a:fillRect/>
          </a:stretch>
        </p:blipFill>
        <p:spPr>
          <a:xfrm>
            <a:off x="5082238" y="3429000"/>
            <a:ext cx="5229689" cy="2941700"/>
          </a:xfrm>
          <a:prstGeom prst="rect">
            <a:avLst/>
          </a:prstGeom>
        </p:spPr>
      </p:pic>
    </p:spTree>
    <p:extLst>
      <p:ext uri="{BB962C8B-B14F-4D97-AF65-F5344CB8AC3E}">
        <p14:creationId xmlns:p14="http://schemas.microsoft.com/office/powerpoint/2010/main" val="187782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E2FCF7-88F0-42FC-9796-8E37D9F9C2B4}"/>
              </a:ext>
            </a:extLst>
          </p:cNvPr>
          <p:cNvSpPr>
            <a:spLocks noGrp="1"/>
          </p:cNvSpPr>
          <p:nvPr>
            <p:ph type="title"/>
          </p:nvPr>
        </p:nvSpPr>
        <p:spPr>
          <a:xfrm>
            <a:off x="1277650" y="365125"/>
            <a:ext cx="10046043" cy="1325563"/>
          </a:xfrm>
        </p:spPr>
        <p:txBody>
          <a:bodyPr anchor="b">
            <a:normAutofit/>
          </a:bodyPr>
          <a:lstStyle/>
          <a:p>
            <a:r>
              <a:rPr lang="en-US" dirty="0"/>
              <a:t>Today’s Agenda</a:t>
            </a:r>
          </a:p>
        </p:txBody>
      </p:sp>
      <p:pic>
        <p:nvPicPr>
          <p:cNvPr id="1026" name="Picture 2" descr="Iron Man from the movies ">
            <a:extLst>
              <a:ext uri="{FF2B5EF4-FFF2-40B4-BE49-F238E27FC236}">
                <a16:creationId xmlns:a16="http://schemas.microsoft.com/office/drawing/2014/main" id="{85D4E0CC-D1C5-4766-ACBF-F0B4C2A7B1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0" r="19633" b="1"/>
          <a:stretch/>
        </p:blipFill>
        <p:spPr bwMode="auto">
          <a:xfrm>
            <a:off x="1706051" y="2180492"/>
            <a:ext cx="4494136" cy="4009171"/>
          </a:xfrm>
          <a:prstGeom prst="rect">
            <a:avLst/>
          </a:prstGeom>
          <a:solidFill>
            <a:srgbClr val="FFFFFF"/>
          </a:solidFill>
        </p:spPr>
      </p:pic>
      <p:sp>
        <p:nvSpPr>
          <p:cNvPr id="7" name="Content Placeholder 6">
            <a:extLst>
              <a:ext uri="{FF2B5EF4-FFF2-40B4-BE49-F238E27FC236}">
                <a16:creationId xmlns:a16="http://schemas.microsoft.com/office/drawing/2014/main" id="{12F094E4-8C00-4792-A9F7-296A8D0783E5}"/>
              </a:ext>
            </a:extLst>
          </p:cNvPr>
          <p:cNvSpPr>
            <a:spLocks noGrp="1"/>
          </p:cNvSpPr>
          <p:nvPr>
            <p:ph sz="quarter" idx="4"/>
          </p:nvPr>
        </p:nvSpPr>
        <p:spPr>
          <a:xfrm>
            <a:off x="6388259" y="1798320"/>
            <a:ext cx="4948881" cy="4391343"/>
          </a:xfrm>
        </p:spPr>
        <p:txBody>
          <a:bodyPr>
            <a:normAutofit/>
          </a:bodyPr>
          <a:lstStyle/>
          <a:p>
            <a:pPr marL="457200" indent="-457200">
              <a:buFont typeface="Arial" panose="020B0604020202020204" pitchFamily="34" charset="0"/>
              <a:buChar char="•"/>
            </a:pPr>
            <a:r>
              <a:rPr lang="en-US" dirty="0"/>
              <a:t>Ed Code, Title 5, and your Local Culture</a:t>
            </a:r>
          </a:p>
          <a:p>
            <a:pPr marL="457200" indent="-457200">
              <a:buFont typeface="Arial" panose="020B0604020202020204" pitchFamily="34" charset="0"/>
              <a:buChar char="•"/>
            </a:pPr>
            <a:r>
              <a:rPr lang="en-US" dirty="0"/>
              <a:t>Communication Strategies</a:t>
            </a:r>
          </a:p>
          <a:p>
            <a:pPr marL="457200" indent="-457200">
              <a:buFont typeface="Arial" panose="020B0604020202020204" pitchFamily="34" charset="0"/>
              <a:buChar char="•"/>
            </a:pPr>
            <a:r>
              <a:rPr lang="en-US" dirty="0"/>
              <a:t>Managing Conflicts </a:t>
            </a:r>
          </a:p>
          <a:p>
            <a:pPr marL="457200" indent="-457200">
              <a:buFont typeface="Arial" panose="020B0604020202020204" pitchFamily="34" charset="0"/>
              <a:buChar char="•"/>
            </a:pPr>
            <a:r>
              <a:rPr lang="en-US" dirty="0"/>
              <a:t>Scenarios (Here come the polls!)</a:t>
            </a:r>
          </a:p>
          <a:p>
            <a:pPr marL="457200" indent="-457200">
              <a:buFont typeface="Arial" panose="020B0604020202020204" pitchFamily="34" charset="0"/>
              <a:buChar char="•"/>
            </a:pPr>
            <a:r>
              <a:rPr lang="en-US" dirty="0"/>
              <a:t>Wrap-Up and Q &amp; A</a:t>
            </a:r>
          </a:p>
        </p:txBody>
      </p:sp>
      <p:sp>
        <p:nvSpPr>
          <p:cNvPr id="5" name="Slide Number Placeholder 4">
            <a:extLst>
              <a:ext uri="{FF2B5EF4-FFF2-40B4-BE49-F238E27FC236}">
                <a16:creationId xmlns:a16="http://schemas.microsoft.com/office/drawing/2014/main" id="{01EC9BA4-F21F-42C0-AA7A-F411606DD508}"/>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normAutofit/>
          </a:bodyP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2021 ASCCC Curriculum Institute </a:t>
            </a:r>
            <a:fld id="{492D8F1A-69A8-9242-9469-8400121D240A}" type="slidenum">
              <a:rPr lang="en-US" smtClean="0"/>
              <a:pPr/>
              <a:t>4</a:t>
            </a:fld>
            <a:endParaRPr lang="en-US" dirty="0"/>
          </a:p>
        </p:txBody>
      </p:sp>
    </p:spTree>
    <p:extLst>
      <p:ext uri="{BB962C8B-B14F-4D97-AF65-F5344CB8AC3E}">
        <p14:creationId xmlns:p14="http://schemas.microsoft.com/office/powerpoint/2010/main" val="163353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88F2E-3ABC-40BC-93BB-ED4602B8F0A3}"/>
              </a:ext>
            </a:extLst>
          </p:cNvPr>
          <p:cNvSpPr>
            <a:spLocks noGrp="1"/>
          </p:cNvSpPr>
          <p:nvPr>
            <p:ph type="title"/>
          </p:nvPr>
        </p:nvSpPr>
        <p:spPr/>
        <p:txBody>
          <a:bodyPr/>
          <a:lstStyle/>
          <a:p>
            <a:r>
              <a:rPr lang="en-US" dirty="0"/>
              <a:t>Getting To Know the Players</a:t>
            </a:r>
          </a:p>
        </p:txBody>
      </p:sp>
      <p:sp>
        <p:nvSpPr>
          <p:cNvPr id="7" name="Content Placeholder 6">
            <a:extLst>
              <a:ext uri="{FF2B5EF4-FFF2-40B4-BE49-F238E27FC236}">
                <a16:creationId xmlns:a16="http://schemas.microsoft.com/office/drawing/2014/main" id="{75A325D3-5FD1-465B-B036-AE1847E65E70}"/>
              </a:ext>
            </a:extLst>
          </p:cNvPr>
          <p:cNvSpPr>
            <a:spLocks noGrp="1"/>
          </p:cNvSpPr>
          <p:nvPr>
            <p:ph sz="half" idx="2"/>
          </p:nvPr>
        </p:nvSpPr>
        <p:spPr>
          <a:xfrm>
            <a:off x="1277650" y="1798320"/>
            <a:ext cx="4922537" cy="1571413"/>
          </a:xfrm>
        </p:spPr>
        <p:txBody>
          <a:bodyPr/>
          <a:lstStyle/>
          <a:p>
            <a:pPr marL="0" indent="0">
              <a:lnSpc>
                <a:spcPct val="100000"/>
              </a:lnSpc>
              <a:spcBef>
                <a:spcPts val="0"/>
              </a:spcBef>
              <a:buNone/>
            </a:pPr>
            <a:r>
              <a:rPr lang="en-US" b="1" dirty="0"/>
              <a:t>CA Education Code </a:t>
            </a:r>
          </a:p>
          <a:p>
            <a:pPr marL="0" indent="0">
              <a:lnSpc>
                <a:spcPct val="100000"/>
              </a:lnSpc>
              <a:spcBef>
                <a:spcPts val="0"/>
              </a:spcBef>
              <a:buNone/>
            </a:pPr>
            <a:endParaRPr lang="en-US" b="1" dirty="0"/>
          </a:p>
          <a:p>
            <a:pPr>
              <a:lnSpc>
                <a:spcPct val="100000"/>
              </a:lnSpc>
              <a:spcBef>
                <a:spcPts val="0"/>
              </a:spcBef>
            </a:pPr>
            <a:r>
              <a:rPr lang="en-US" dirty="0"/>
              <a:t>Statute</a:t>
            </a:r>
          </a:p>
          <a:p>
            <a:pPr>
              <a:lnSpc>
                <a:spcPct val="100000"/>
              </a:lnSpc>
              <a:spcBef>
                <a:spcPts val="0"/>
              </a:spcBef>
            </a:pPr>
            <a:r>
              <a:rPr lang="en-US" dirty="0"/>
              <a:t>Determined by legislation</a:t>
            </a:r>
          </a:p>
          <a:p>
            <a:pPr marL="0" indent="0">
              <a:lnSpc>
                <a:spcPct val="100000"/>
              </a:lnSpc>
              <a:spcBef>
                <a:spcPts val="0"/>
              </a:spcBef>
              <a:buNone/>
            </a:pPr>
            <a:endParaRPr lang="en-US" dirty="0"/>
          </a:p>
        </p:txBody>
      </p:sp>
      <p:sp>
        <p:nvSpPr>
          <p:cNvPr id="8" name="Content Placeholder 7">
            <a:extLst>
              <a:ext uri="{FF2B5EF4-FFF2-40B4-BE49-F238E27FC236}">
                <a16:creationId xmlns:a16="http://schemas.microsoft.com/office/drawing/2014/main" id="{A2C0BD67-2101-4A92-B4CB-2FCFAFF33D4F}"/>
              </a:ext>
            </a:extLst>
          </p:cNvPr>
          <p:cNvSpPr>
            <a:spLocks noGrp="1"/>
          </p:cNvSpPr>
          <p:nvPr>
            <p:ph sz="quarter" idx="4"/>
          </p:nvPr>
        </p:nvSpPr>
        <p:spPr>
          <a:xfrm>
            <a:off x="6388259" y="1798321"/>
            <a:ext cx="4948881" cy="1630680"/>
          </a:xfrm>
        </p:spPr>
        <p:txBody>
          <a:bodyPr>
            <a:normAutofit fontScale="92500" lnSpcReduction="10000"/>
          </a:bodyPr>
          <a:lstStyle/>
          <a:p>
            <a:pPr marL="0" indent="0">
              <a:lnSpc>
                <a:spcPct val="110000"/>
              </a:lnSpc>
              <a:buNone/>
            </a:pPr>
            <a:r>
              <a:rPr lang="en-US" b="1" dirty="0"/>
              <a:t>CCC Chancellor’s Office </a:t>
            </a:r>
          </a:p>
          <a:p>
            <a:pPr>
              <a:lnSpc>
                <a:spcPct val="110000"/>
              </a:lnSpc>
            </a:pPr>
            <a:r>
              <a:rPr lang="en-US" dirty="0"/>
              <a:t>Chancellor’s Office Guidelines</a:t>
            </a:r>
          </a:p>
          <a:p>
            <a:pPr lvl="1">
              <a:lnSpc>
                <a:spcPct val="110000"/>
              </a:lnSpc>
            </a:pPr>
            <a:r>
              <a:rPr lang="en-US" dirty="0"/>
              <a:t>Further clarify implementation of Title 5</a:t>
            </a:r>
          </a:p>
        </p:txBody>
      </p:sp>
      <p:sp>
        <p:nvSpPr>
          <p:cNvPr id="5" name="Slide Number Placeholder 4">
            <a:extLst>
              <a:ext uri="{FF2B5EF4-FFF2-40B4-BE49-F238E27FC236}">
                <a16:creationId xmlns:a16="http://schemas.microsoft.com/office/drawing/2014/main" id="{E4FBE862-210A-45FB-BCB3-348C2761BB0E}"/>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5</a:t>
            </a:fld>
            <a:endParaRPr lang="en-US" dirty="0"/>
          </a:p>
        </p:txBody>
      </p:sp>
      <p:pic>
        <p:nvPicPr>
          <p:cNvPr id="2050" name="Picture 2" descr="Black Panther and WarMonger">
            <a:extLst>
              <a:ext uri="{FF2B5EF4-FFF2-40B4-BE49-F238E27FC236}">
                <a16:creationId xmlns:a16="http://schemas.microsoft.com/office/drawing/2014/main" id="{2AB78F25-D9DB-46B6-85B0-C8BDC83C0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492" y="3670829"/>
            <a:ext cx="2868083" cy="28680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7AE4A17-A185-4F93-9827-D4E8851DC796}"/>
              </a:ext>
            </a:extLst>
          </p:cNvPr>
          <p:cNvSpPr/>
          <p:nvPr/>
        </p:nvSpPr>
        <p:spPr>
          <a:xfrm>
            <a:off x="1277650" y="3528747"/>
            <a:ext cx="3237906" cy="2308324"/>
          </a:xfrm>
          <a:prstGeom prst="rect">
            <a:avLst/>
          </a:prstGeom>
        </p:spPr>
        <p:txBody>
          <a:bodyPr wrap="square">
            <a:spAutoFit/>
          </a:bodyPr>
          <a:lstStyle/>
          <a:p>
            <a:pPr lvl="0"/>
            <a:r>
              <a:rPr lang="en-US" sz="2400" b="1" dirty="0">
                <a:solidFill>
                  <a:srgbClr val="000000">
                    <a:lumMod val="75000"/>
                    <a:lumOff val="25000"/>
                  </a:srgbClr>
                </a:solidFill>
                <a:cs typeface="Gill Sans" panose="020B0502020104020203" pitchFamily="34" charset="-79"/>
              </a:rPr>
              <a:t>Title 5 Code of Regulations</a:t>
            </a:r>
          </a:p>
          <a:p>
            <a:pPr marL="228600" lvl="0" indent="-228600">
              <a:buFont typeface="Arial" panose="020B0604020202020204" pitchFamily="34" charset="0"/>
              <a:buChar char="•"/>
            </a:pPr>
            <a:r>
              <a:rPr lang="en-US" sz="2400" dirty="0">
                <a:solidFill>
                  <a:srgbClr val="000000">
                    <a:lumMod val="75000"/>
                    <a:lumOff val="25000"/>
                  </a:srgbClr>
                </a:solidFill>
                <a:cs typeface="Gill Sans" panose="020B0502020104020203" pitchFamily="34" charset="-79"/>
              </a:rPr>
              <a:t>Interprets Ed Code into regulations </a:t>
            </a:r>
          </a:p>
          <a:p>
            <a:pPr marL="228600" lvl="0" indent="-228600">
              <a:buFont typeface="Arial" panose="020B0604020202020204" pitchFamily="34" charset="0"/>
              <a:buChar char="•"/>
            </a:pPr>
            <a:r>
              <a:rPr lang="en-US" sz="2400" dirty="0">
                <a:solidFill>
                  <a:srgbClr val="000000">
                    <a:lumMod val="75000"/>
                    <a:lumOff val="25000"/>
                  </a:srgbClr>
                </a:solidFill>
                <a:cs typeface="Gill Sans" panose="020B0502020104020203" pitchFamily="34" charset="-79"/>
              </a:rPr>
              <a:t>Determined by Board of Governors</a:t>
            </a:r>
          </a:p>
        </p:txBody>
      </p:sp>
      <p:sp>
        <p:nvSpPr>
          <p:cNvPr id="4" name="Rectangle 3">
            <a:extLst>
              <a:ext uri="{FF2B5EF4-FFF2-40B4-BE49-F238E27FC236}">
                <a16:creationId xmlns:a16="http://schemas.microsoft.com/office/drawing/2014/main" id="{4198DD1A-B63E-4317-B5FA-D345CE879BC0}"/>
              </a:ext>
            </a:extLst>
          </p:cNvPr>
          <p:cNvSpPr/>
          <p:nvPr/>
        </p:nvSpPr>
        <p:spPr>
          <a:xfrm>
            <a:off x="7405511" y="3369732"/>
            <a:ext cx="4402667" cy="2866234"/>
          </a:xfrm>
          <a:prstGeom prst="rect">
            <a:avLst/>
          </a:prstGeom>
        </p:spPr>
        <p:txBody>
          <a:bodyPr wrap="square">
            <a:spAutoFit/>
          </a:bodyPr>
          <a:lstStyle/>
          <a:p>
            <a:pPr marL="228600" lvl="0" indent="-228600">
              <a:lnSpc>
                <a:spcPct val="110000"/>
              </a:lnSpc>
              <a:spcBef>
                <a:spcPts val="1000"/>
              </a:spcBef>
              <a:buFont typeface="Arial" panose="020B0604020202020204" pitchFamily="34" charset="0"/>
              <a:buChar char="•"/>
            </a:pPr>
            <a:r>
              <a:rPr lang="en-US" sz="2400" dirty="0">
                <a:solidFill>
                  <a:srgbClr val="000000">
                    <a:lumMod val="75000"/>
                    <a:lumOff val="25000"/>
                  </a:srgbClr>
                </a:solidFill>
                <a:cs typeface="Gill Sans" panose="020B0502020104020203" pitchFamily="34" charset="-79"/>
              </a:rPr>
              <a:t>Program and Course Approval Handbook (PCAH)</a:t>
            </a:r>
          </a:p>
          <a:p>
            <a:pPr marL="685800" lvl="1" indent="-228600">
              <a:lnSpc>
                <a:spcPct val="110000"/>
              </a:lnSpc>
              <a:spcBef>
                <a:spcPts val="500"/>
              </a:spcBef>
              <a:buFont typeface="Arial" panose="020B0604020202020204" pitchFamily="34" charset="0"/>
              <a:buChar char="•"/>
            </a:pPr>
            <a:r>
              <a:rPr lang="en-US" sz="2200" dirty="0">
                <a:solidFill>
                  <a:srgbClr val="000000">
                    <a:lumMod val="75000"/>
                    <a:lumOff val="25000"/>
                  </a:srgbClr>
                </a:solidFill>
                <a:cs typeface="Gill Sans" panose="020B0502020104020203" pitchFamily="34" charset="-79"/>
              </a:rPr>
              <a:t>Establishes specific guidelines for implementing Title 5</a:t>
            </a:r>
          </a:p>
          <a:p>
            <a:pPr marL="685800" lvl="1" indent="-228600">
              <a:lnSpc>
                <a:spcPct val="110000"/>
              </a:lnSpc>
              <a:spcBef>
                <a:spcPts val="500"/>
              </a:spcBef>
              <a:buFont typeface="Arial" panose="020B0604020202020204" pitchFamily="34" charset="0"/>
              <a:buChar char="•"/>
            </a:pPr>
            <a:r>
              <a:rPr lang="en-US" sz="2200" dirty="0">
                <a:solidFill>
                  <a:srgbClr val="000000">
                    <a:lumMod val="75000"/>
                    <a:lumOff val="25000"/>
                  </a:srgbClr>
                </a:solidFill>
                <a:cs typeface="Gill Sans" panose="020B0502020104020203" pitchFamily="34" charset="-79"/>
              </a:rPr>
              <a:t>Developed by Chancellor’s Office with ASCCC and 5C</a:t>
            </a:r>
          </a:p>
        </p:txBody>
      </p:sp>
    </p:spTree>
    <p:extLst>
      <p:ext uri="{BB962C8B-B14F-4D97-AF65-F5344CB8AC3E}">
        <p14:creationId xmlns:p14="http://schemas.microsoft.com/office/powerpoint/2010/main" val="398304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A88F2E-3ABC-40BC-93BB-ED4602B8F0A3}"/>
              </a:ext>
            </a:extLst>
          </p:cNvPr>
          <p:cNvSpPr>
            <a:spLocks noGrp="1"/>
          </p:cNvSpPr>
          <p:nvPr>
            <p:ph type="title"/>
          </p:nvPr>
        </p:nvSpPr>
        <p:spPr/>
        <p:txBody>
          <a:bodyPr/>
          <a:lstStyle/>
          <a:p>
            <a:r>
              <a:rPr lang="en-US" dirty="0"/>
              <a:t>Getting To Know the Players</a:t>
            </a:r>
          </a:p>
        </p:txBody>
      </p:sp>
      <p:sp>
        <p:nvSpPr>
          <p:cNvPr id="7" name="Content Placeholder 6">
            <a:extLst>
              <a:ext uri="{FF2B5EF4-FFF2-40B4-BE49-F238E27FC236}">
                <a16:creationId xmlns:a16="http://schemas.microsoft.com/office/drawing/2014/main" id="{75A325D3-5FD1-465B-B036-AE1847E65E70}"/>
              </a:ext>
            </a:extLst>
          </p:cNvPr>
          <p:cNvSpPr>
            <a:spLocks noGrp="1"/>
          </p:cNvSpPr>
          <p:nvPr>
            <p:ph sz="half" idx="1"/>
          </p:nvPr>
        </p:nvSpPr>
        <p:spPr/>
        <p:txBody>
          <a:bodyPr/>
          <a:lstStyle/>
          <a:p>
            <a:pPr marL="0" indent="0">
              <a:lnSpc>
                <a:spcPct val="100000"/>
              </a:lnSpc>
              <a:spcBef>
                <a:spcPts val="0"/>
              </a:spcBef>
              <a:buNone/>
            </a:pPr>
            <a:r>
              <a:rPr lang="en-US" b="1" dirty="0"/>
              <a:t>Academic Senate for California Community Colleges</a:t>
            </a:r>
          </a:p>
          <a:p>
            <a:pPr marL="0" indent="0">
              <a:lnSpc>
                <a:spcPct val="100000"/>
              </a:lnSpc>
              <a:spcBef>
                <a:spcPts val="0"/>
              </a:spcBef>
              <a:buNone/>
            </a:pPr>
            <a:endParaRPr lang="en-US" dirty="0"/>
          </a:p>
          <a:p>
            <a:pPr>
              <a:lnSpc>
                <a:spcPct val="100000"/>
              </a:lnSpc>
              <a:spcBef>
                <a:spcPts val="0"/>
              </a:spcBef>
            </a:pPr>
            <a:r>
              <a:rPr lang="en-US" dirty="0"/>
              <a:t>Established in Education Code as the voice of faculty in “academic and professional matters”</a:t>
            </a:r>
          </a:p>
          <a:p>
            <a:pPr>
              <a:lnSpc>
                <a:spcPct val="100000"/>
              </a:lnSpc>
              <a:spcBef>
                <a:spcPts val="0"/>
              </a:spcBef>
            </a:pPr>
            <a:r>
              <a:rPr lang="en-US" dirty="0"/>
              <a:t>Authors papers and other resources</a:t>
            </a:r>
          </a:p>
          <a:p>
            <a:pPr>
              <a:lnSpc>
                <a:spcPct val="100000"/>
              </a:lnSpc>
              <a:spcBef>
                <a:spcPts val="0"/>
              </a:spcBef>
            </a:pPr>
            <a:r>
              <a:rPr lang="en-US" dirty="0"/>
              <a:t>Webinars and in-person professional development</a:t>
            </a:r>
          </a:p>
          <a:p>
            <a:pPr>
              <a:lnSpc>
                <a:spcPct val="100000"/>
              </a:lnSpc>
              <a:spcBef>
                <a:spcPts val="0"/>
              </a:spcBef>
            </a:pPr>
            <a:r>
              <a:rPr lang="en-US" dirty="0"/>
              <a:t>Resolutions on curriculum and student support issues (legislation, initiatives, innovations) </a:t>
            </a:r>
          </a:p>
        </p:txBody>
      </p:sp>
      <p:sp>
        <p:nvSpPr>
          <p:cNvPr id="5" name="Slide Number Placeholder 4">
            <a:extLst>
              <a:ext uri="{FF2B5EF4-FFF2-40B4-BE49-F238E27FC236}">
                <a16:creationId xmlns:a16="http://schemas.microsoft.com/office/drawing/2014/main" id="{E4FBE862-210A-45FB-BCB3-348C2761BB0E}"/>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6</a:t>
            </a:fld>
            <a:endParaRPr lang="en-US" dirty="0"/>
          </a:p>
        </p:txBody>
      </p:sp>
      <p:pic>
        <p:nvPicPr>
          <p:cNvPr id="3" name="Picture 2">
            <a:extLst>
              <a:ext uri="{FF2B5EF4-FFF2-40B4-BE49-F238E27FC236}">
                <a16:creationId xmlns:a16="http://schemas.microsoft.com/office/drawing/2014/main" id="{C7276C8E-59AC-4F6F-AC5B-50556CB9F177}"/>
              </a:ext>
            </a:extLst>
          </p:cNvPr>
          <p:cNvPicPr>
            <a:picLocks noChangeAspect="1"/>
          </p:cNvPicPr>
          <p:nvPr/>
        </p:nvPicPr>
        <p:blipFill>
          <a:blip r:embed="rId3"/>
          <a:stretch>
            <a:fillRect/>
          </a:stretch>
        </p:blipFill>
        <p:spPr>
          <a:xfrm>
            <a:off x="5944166" y="4514112"/>
            <a:ext cx="4875667" cy="1811440"/>
          </a:xfrm>
          <a:prstGeom prst="rect">
            <a:avLst/>
          </a:prstGeom>
        </p:spPr>
      </p:pic>
    </p:spTree>
    <p:extLst>
      <p:ext uri="{BB962C8B-B14F-4D97-AF65-F5344CB8AC3E}">
        <p14:creationId xmlns:p14="http://schemas.microsoft.com/office/powerpoint/2010/main" val="358704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198C2-1154-49AC-8701-61501A5A181F}"/>
              </a:ext>
            </a:extLst>
          </p:cNvPr>
          <p:cNvSpPr>
            <a:spLocks noGrp="1"/>
          </p:cNvSpPr>
          <p:nvPr>
            <p:ph type="title"/>
          </p:nvPr>
        </p:nvSpPr>
        <p:spPr>
          <a:xfrm>
            <a:off x="1277650" y="365125"/>
            <a:ext cx="5110609" cy="1325563"/>
          </a:xfrm>
        </p:spPr>
        <p:txBody>
          <a:bodyPr/>
          <a:lstStyle/>
          <a:p>
            <a:r>
              <a:rPr lang="en-US" dirty="0"/>
              <a:t>Authority of the Academic Senate</a:t>
            </a:r>
          </a:p>
        </p:txBody>
      </p:sp>
      <p:sp>
        <p:nvSpPr>
          <p:cNvPr id="6" name="Content Placeholder 5">
            <a:extLst>
              <a:ext uri="{FF2B5EF4-FFF2-40B4-BE49-F238E27FC236}">
                <a16:creationId xmlns:a16="http://schemas.microsoft.com/office/drawing/2014/main" id="{B013E0E6-E53A-48C4-94D5-354116580D58}"/>
              </a:ext>
            </a:extLst>
          </p:cNvPr>
          <p:cNvSpPr>
            <a:spLocks noGrp="1"/>
          </p:cNvSpPr>
          <p:nvPr>
            <p:ph sz="half" idx="2"/>
          </p:nvPr>
        </p:nvSpPr>
        <p:spPr/>
        <p:txBody>
          <a:bodyPr>
            <a:normAutofit lnSpcReduction="10000"/>
          </a:bodyPr>
          <a:lstStyle/>
          <a:p>
            <a:pPr marL="0" indent="0">
              <a:lnSpc>
                <a:spcPct val="120000"/>
              </a:lnSpc>
              <a:spcBef>
                <a:spcPts val="0"/>
              </a:spcBef>
              <a:buNone/>
            </a:pPr>
            <a:r>
              <a:rPr lang="en-US" sz="1800" b="1" dirty="0"/>
              <a:t>Ed Code 70901(b)(1)(E) </a:t>
            </a:r>
          </a:p>
          <a:p>
            <a:pPr>
              <a:lnSpc>
                <a:spcPct val="120000"/>
              </a:lnSpc>
              <a:spcBef>
                <a:spcPts val="0"/>
              </a:spcBef>
            </a:pPr>
            <a:r>
              <a:rPr lang="en-US" sz="1800" b="1" u="sng" dirty="0"/>
              <a:t>Minimum standards </a:t>
            </a:r>
            <a:r>
              <a:rPr lang="en-US" sz="1800" dirty="0"/>
              <a:t>governing procedures established by governing boards of community college districts to ensure faculty, staff, and students the right to participate effectively in district and college governance, and the opportunity to express their opinions at the campus level and to ensure that these opinions are given every reasonable consideration, and the right of academic senates to assume primary responsibility for making recommendations in the areas of curriculum and academic standards.</a:t>
            </a:r>
          </a:p>
        </p:txBody>
      </p:sp>
      <p:sp>
        <p:nvSpPr>
          <p:cNvPr id="7" name="Content Placeholder 6">
            <a:extLst>
              <a:ext uri="{FF2B5EF4-FFF2-40B4-BE49-F238E27FC236}">
                <a16:creationId xmlns:a16="http://schemas.microsoft.com/office/drawing/2014/main" id="{B3AFDAB6-5854-4C9E-B0EC-4A730610B229}"/>
              </a:ext>
            </a:extLst>
          </p:cNvPr>
          <p:cNvSpPr>
            <a:spLocks noGrp="1"/>
          </p:cNvSpPr>
          <p:nvPr>
            <p:ph sz="quarter" idx="4"/>
          </p:nvPr>
        </p:nvSpPr>
        <p:spPr>
          <a:xfrm>
            <a:off x="6388259" y="2885690"/>
            <a:ext cx="4948881" cy="3667898"/>
          </a:xfrm>
        </p:spPr>
        <p:txBody>
          <a:bodyPr>
            <a:noAutofit/>
          </a:bodyPr>
          <a:lstStyle/>
          <a:p>
            <a:pPr marL="0" indent="0">
              <a:lnSpc>
                <a:spcPct val="120000"/>
              </a:lnSpc>
              <a:spcBef>
                <a:spcPts val="0"/>
              </a:spcBef>
              <a:buNone/>
            </a:pPr>
            <a:r>
              <a:rPr lang="en-US" sz="1600" b="1" dirty="0"/>
              <a:t>Ed Code 70902(b)(7)</a:t>
            </a:r>
          </a:p>
          <a:p>
            <a:pPr marL="0">
              <a:lnSpc>
                <a:spcPct val="120000"/>
              </a:lnSpc>
              <a:spcBef>
                <a:spcPts val="0"/>
              </a:spcBef>
            </a:pPr>
            <a:r>
              <a:rPr lang="en-US" sz="1600" dirty="0"/>
              <a:t>Establish </a:t>
            </a:r>
            <a:r>
              <a:rPr lang="en-US" sz="1600" b="1" u="sng" dirty="0"/>
              <a:t>procedures that are consistent with minimum standards </a:t>
            </a:r>
            <a:r>
              <a:rPr lang="en-US" sz="1600" dirty="0"/>
              <a:t>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p>
        </p:txBody>
      </p:sp>
      <p:sp>
        <p:nvSpPr>
          <p:cNvPr id="4" name="Slide Number Placeholder 3">
            <a:extLst>
              <a:ext uri="{FF2B5EF4-FFF2-40B4-BE49-F238E27FC236}">
                <a16:creationId xmlns:a16="http://schemas.microsoft.com/office/drawing/2014/main" id="{E6F34535-5BFD-46C9-B951-642249EF0C07}"/>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7</a:t>
            </a:fld>
            <a:endParaRPr lang="en-US" dirty="0"/>
          </a:p>
        </p:txBody>
      </p:sp>
      <p:pic>
        <p:nvPicPr>
          <p:cNvPr id="4098" name="Picture 2" descr="Dr. Strange">
            <a:extLst>
              <a:ext uri="{FF2B5EF4-FFF2-40B4-BE49-F238E27FC236}">
                <a16:creationId xmlns:a16="http://schemas.microsoft.com/office/drawing/2014/main" id="{C0CCC43A-B97E-4A7C-B82C-3B7434605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259" y="317324"/>
            <a:ext cx="4635500" cy="244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1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C649-7F2B-4E2E-9A24-3F4F55C66014}"/>
              </a:ext>
            </a:extLst>
          </p:cNvPr>
          <p:cNvSpPr>
            <a:spLocks noGrp="1"/>
          </p:cNvSpPr>
          <p:nvPr>
            <p:ph type="title"/>
          </p:nvPr>
        </p:nvSpPr>
        <p:spPr/>
        <p:txBody>
          <a:bodyPr/>
          <a:lstStyle/>
          <a:p>
            <a:r>
              <a:rPr lang="en-US" dirty="0"/>
              <a:t>Title 5 § 53200 - Definitions</a:t>
            </a:r>
          </a:p>
        </p:txBody>
      </p:sp>
      <p:sp>
        <p:nvSpPr>
          <p:cNvPr id="3" name="Content Placeholder 2">
            <a:extLst>
              <a:ext uri="{FF2B5EF4-FFF2-40B4-BE49-F238E27FC236}">
                <a16:creationId xmlns:a16="http://schemas.microsoft.com/office/drawing/2014/main" id="{76884F49-55CC-48E5-AC36-F19B78CBE4E5}"/>
              </a:ext>
            </a:extLst>
          </p:cNvPr>
          <p:cNvSpPr>
            <a:spLocks noGrp="1"/>
          </p:cNvSpPr>
          <p:nvPr>
            <p:ph idx="1"/>
          </p:nvPr>
        </p:nvSpPr>
        <p:spPr>
          <a:xfrm>
            <a:off x="1066800" y="2662569"/>
            <a:ext cx="6225822" cy="3120392"/>
          </a:xfrm>
        </p:spPr>
        <p:txBody>
          <a:bodyPr>
            <a:normAutofit/>
          </a:bodyPr>
          <a:lstStyle/>
          <a:p>
            <a:pPr>
              <a:lnSpc>
                <a:spcPct val="100000"/>
              </a:lnSpc>
              <a:spcBef>
                <a:spcPts val="0"/>
              </a:spcBef>
            </a:pPr>
            <a:r>
              <a:rPr lang="en-US" dirty="0"/>
              <a:t>(b) Academic Senate means an organization whose primary function is to make recommendations with respect to academic and professional matters.</a:t>
            </a:r>
            <a:br>
              <a:rPr lang="en-US" dirty="0"/>
            </a:br>
            <a:endParaRPr lang="en-US" dirty="0"/>
          </a:p>
          <a:p>
            <a:pPr>
              <a:lnSpc>
                <a:spcPct val="100000"/>
              </a:lnSpc>
              <a:spcBef>
                <a:spcPts val="0"/>
              </a:spcBef>
            </a:pPr>
            <a:r>
              <a:rPr lang="en-US" dirty="0"/>
              <a:t>(c) Academic and Professional matters means the following policy development and implementation matters:</a:t>
            </a:r>
          </a:p>
        </p:txBody>
      </p:sp>
      <p:sp>
        <p:nvSpPr>
          <p:cNvPr id="4" name="Slide Number Placeholder 3">
            <a:extLst>
              <a:ext uri="{FF2B5EF4-FFF2-40B4-BE49-F238E27FC236}">
                <a16:creationId xmlns:a16="http://schemas.microsoft.com/office/drawing/2014/main" id="{88C0544B-248A-4AAC-AB74-DB5F386B711C}"/>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8</a:t>
            </a:fld>
            <a:endParaRPr lang="en-US" dirty="0"/>
          </a:p>
        </p:txBody>
      </p:sp>
      <p:pic>
        <p:nvPicPr>
          <p:cNvPr id="5" name="Picture 4" descr="Hulk reading">
            <a:extLst>
              <a:ext uri="{FF2B5EF4-FFF2-40B4-BE49-F238E27FC236}">
                <a16:creationId xmlns:a16="http://schemas.microsoft.com/office/drawing/2014/main" id="{626C8277-2874-4B40-AB32-D162169F35F8}"/>
              </a:ext>
            </a:extLst>
          </p:cNvPr>
          <p:cNvPicPr>
            <a:picLocks noChangeAspect="1"/>
          </p:cNvPicPr>
          <p:nvPr/>
        </p:nvPicPr>
        <p:blipFill>
          <a:blip r:embed="rId3"/>
          <a:stretch>
            <a:fillRect/>
          </a:stretch>
        </p:blipFill>
        <p:spPr>
          <a:xfrm>
            <a:off x="7292622" y="3379880"/>
            <a:ext cx="4847382" cy="1858163"/>
          </a:xfrm>
          <a:prstGeom prst="rect">
            <a:avLst/>
          </a:prstGeom>
        </p:spPr>
      </p:pic>
    </p:spTree>
    <p:extLst>
      <p:ext uri="{BB962C8B-B14F-4D97-AF65-F5344CB8AC3E}">
        <p14:creationId xmlns:p14="http://schemas.microsoft.com/office/powerpoint/2010/main" val="370319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198C2-1154-49AC-8701-61501A5A181F}"/>
              </a:ext>
            </a:extLst>
          </p:cNvPr>
          <p:cNvSpPr>
            <a:spLocks noGrp="1"/>
          </p:cNvSpPr>
          <p:nvPr>
            <p:ph type="title"/>
          </p:nvPr>
        </p:nvSpPr>
        <p:spPr/>
        <p:txBody>
          <a:bodyPr/>
          <a:lstStyle/>
          <a:p>
            <a:r>
              <a:rPr lang="en-US" dirty="0"/>
              <a:t>Title 5 § 53200 – The “10 + 1”</a:t>
            </a:r>
          </a:p>
        </p:txBody>
      </p:sp>
      <p:sp>
        <p:nvSpPr>
          <p:cNvPr id="6" name="Content Placeholder 5">
            <a:extLst>
              <a:ext uri="{FF2B5EF4-FFF2-40B4-BE49-F238E27FC236}">
                <a16:creationId xmlns:a16="http://schemas.microsoft.com/office/drawing/2014/main" id="{B013E0E6-E53A-48C4-94D5-354116580D58}"/>
              </a:ext>
            </a:extLst>
          </p:cNvPr>
          <p:cNvSpPr>
            <a:spLocks noGrp="1"/>
          </p:cNvSpPr>
          <p:nvPr>
            <p:ph sz="half" idx="2"/>
          </p:nvPr>
        </p:nvSpPr>
        <p:spPr/>
        <p:txBody>
          <a:bodyPr>
            <a:normAutofit/>
          </a:bodyPr>
          <a:lstStyle/>
          <a:p>
            <a:pPr>
              <a:lnSpc>
                <a:spcPct val="120000"/>
              </a:lnSpc>
              <a:spcBef>
                <a:spcPts val="0"/>
              </a:spcBef>
            </a:pPr>
            <a:r>
              <a:rPr lang="en-US" sz="1800" dirty="0"/>
              <a:t>Curriculum, including establishing prerequisites</a:t>
            </a:r>
          </a:p>
          <a:p>
            <a:pPr>
              <a:lnSpc>
                <a:spcPct val="120000"/>
              </a:lnSpc>
              <a:spcBef>
                <a:spcPts val="0"/>
              </a:spcBef>
            </a:pPr>
            <a:r>
              <a:rPr lang="en-US" sz="1800" dirty="0"/>
              <a:t>Degree and certificate requirements</a:t>
            </a:r>
          </a:p>
          <a:p>
            <a:pPr>
              <a:lnSpc>
                <a:spcPct val="120000"/>
              </a:lnSpc>
              <a:spcBef>
                <a:spcPts val="0"/>
              </a:spcBef>
            </a:pPr>
            <a:r>
              <a:rPr lang="en-US" sz="1800" dirty="0"/>
              <a:t>Grading policy</a:t>
            </a:r>
          </a:p>
          <a:p>
            <a:pPr>
              <a:lnSpc>
                <a:spcPct val="120000"/>
              </a:lnSpc>
              <a:spcBef>
                <a:spcPts val="0"/>
              </a:spcBef>
            </a:pPr>
            <a:r>
              <a:rPr lang="en-US" sz="1800" dirty="0"/>
              <a:t>Educational program development</a:t>
            </a:r>
          </a:p>
          <a:p>
            <a:pPr>
              <a:lnSpc>
                <a:spcPct val="120000"/>
              </a:lnSpc>
              <a:spcBef>
                <a:spcPts val="0"/>
              </a:spcBef>
            </a:pPr>
            <a:r>
              <a:rPr lang="en-US" sz="1800" dirty="0"/>
              <a:t>Standards or policies regarding student preparation and success</a:t>
            </a:r>
          </a:p>
          <a:p>
            <a:pPr>
              <a:lnSpc>
                <a:spcPct val="120000"/>
              </a:lnSpc>
              <a:spcBef>
                <a:spcPts val="0"/>
              </a:spcBef>
            </a:pPr>
            <a:r>
              <a:rPr lang="en-US" sz="1800" dirty="0"/>
              <a:t>College governance structures, as related to faculty roles</a:t>
            </a:r>
          </a:p>
          <a:p>
            <a:pPr>
              <a:lnSpc>
                <a:spcPct val="120000"/>
              </a:lnSpc>
              <a:spcBef>
                <a:spcPts val="0"/>
              </a:spcBef>
            </a:pPr>
            <a:r>
              <a:rPr lang="en-US" sz="1800" dirty="0"/>
              <a:t>Faculty roles and involvement in accreditation processes</a:t>
            </a:r>
          </a:p>
          <a:p>
            <a:pPr>
              <a:lnSpc>
                <a:spcPct val="120000"/>
              </a:lnSpc>
              <a:spcBef>
                <a:spcPts val="0"/>
              </a:spcBef>
            </a:pPr>
            <a:r>
              <a:rPr lang="en-US" sz="1800" dirty="0"/>
              <a:t>Policies for professional development activities</a:t>
            </a:r>
          </a:p>
        </p:txBody>
      </p:sp>
      <p:sp>
        <p:nvSpPr>
          <p:cNvPr id="7" name="Content Placeholder 6">
            <a:extLst>
              <a:ext uri="{FF2B5EF4-FFF2-40B4-BE49-F238E27FC236}">
                <a16:creationId xmlns:a16="http://schemas.microsoft.com/office/drawing/2014/main" id="{B3AFDAB6-5854-4C9E-B0EC-4A730610B229}"/>
              </a:ext>
            </a:extLst>
          </p:cNvPr>
          <p:cNvSpPr>
            <a:spLocks noGrp="1"/>
          </p:cNvSpPr>
          <p:nvPr>
            <p:ph sz="quarter" idx="4"/>
          </p:nvPr>
        </p:nvSpPr>
        <p:spPr/>
        <p:txBody>
          <a:bodyPr>
            <a:noAutofit/>
          </a:bodyPr>
          <a:lstStyle/>
          <a:p>
            <a:pPr>
              <a:lnSpc>
                <a:spcPct val="120000"/>
              </a:lnSpc>
              <a:spcBef>
                <a:spcPts val="0"/>
              </a:spcBef>
            </a:pPr>
            <a:r>
              <a:rPr lang="en-US" sz="1800" dirty="0"/>
              <a:t>Processes for program review</a:t>
            </a:r>
          </a:p>
          <a:p>
            <a:pPr>
              <a:lnSpc>
                <a:spcPct val="120000"/>
              </a:lnSpc>
              <a:spcBef>
                <a:spcPts val="0"/>
              </a:spcBef>
            </a:pPr>
            <a:r>
              <a:rPr lang="en-US" sz="1800" dirty="0"/>
              <a:t>Processes for institutional planning and budget development</a:t>
            </a:r>
          </a:p>
          <a:p>
            <a:pPr>
              <a:lnSpc>
                <a:spcPct val="120000"/>
              </a:lnSpc>
              <a:spcBef>
                <a:spcPts val="0"/>
              </a:spcBef>
            </a:pPr>
            <a:r>
              <a:rPr lang="en-US" sz="1800" dirty="0"/>
              <a:t>Other academic and professional matters as mutually agreed upon.</a:t>
            </a:r>
          </a:p>
        </p:txBody>
      </p:sp>
      <p:sp>
        <p:nvSpPr>
          <p:cNvPr id="4" name="Slide Number Placeholder 3">
            <a:extLst>
              <a:ext uri="{FF2B5EF4-FFF2-40B4-BE49-F238E27FC236}">
                <a16:creationId xmlns:a16="http://schemas.microsoft.com/office/drawing/2014/main" id="{E6F34535-5BFD-46C9-B951-642249EF0C07}"/>
              </a:ext>
            </a:extLst>
          </p:cNvPr>
          <p:cNvSpPr>
            <a:spLocks noGrp="1"/>
          </p:cNvSpPr>
          <p:nvPr>
            <p:ph type="sldNum" sz="quarter" idx="12"/>
          </p:nvPr>
        </p:nvSpPr>
        <p:spPr>
          <a:xfrm>
            <a:off x="8382000"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000" kern="1200">
                <a:solidFill>
                  <a:schemeClr val="accent4">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2021 ASCCC Curriculum Institute </a:t>
            </a:r>
            <a:fld id="{492D8F1A-69A8-9242-9469-8400121D240A}" type="slidenum">
              <a:rPr lang="en-US" smtClean="0"/>
              <a:pPr/>
              <a:t>9</a:t>
            </a:fld>
            <a:endParaRPr lang="en-US" dirty="0"/>
          </a:p>
        </p:txBody>
      </p:sp>
      <p:pic>
        <p:nvPicPr>
          <p:cNvPr id="3074" name="Picture 2" descr="Iron Man(Mark III) vs Movie Spiderman(Composite) - Battles - Comic Vine">
            <a:extLst>
              <a:ext uri="{FF2B5EF4-FFF2-40B4-BE49-F238E27FC236}">
                <a16:creationId xmlns:a16="http://schemas.microsoft.com/office/drawing/2014/main" id="{9776015B-87CB-40A0-AB8E-4AF0F5540E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81"/>
          <a:stretch/>
        </p:blipFill>
        <p:spPr bwMode="auto">
          <a:xfrm>
            <a:off x="6547556" y="3854897"/>
            <a:ext cx="4789584" cy="244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55211"/>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27</TotalTime>
  <Words>1743</Words>
  <Application>Microsoft Office PowerPoint</Application>
  <PresentationFormat>Widescreen</PresentationFormat>
  <Paragraphs>186</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Old Standard TT</vt:lpstr>
      <vt:lpstr>Palatino</vt:lpstr>
      <vt:lpstr>ASCCC Curriculum Inst. 2020 Theme</vt:lpstr>
      <vt:lpstr>Curriculum Basics</vt:lpstr>
      <vt:lpstr>Your Presenters</vt:lpstr>
      <vt:lpstr>We’re Glad You’re Here!</vt:lpstr>
      <vt:lpstr>Today’s Agenda</vt:lpstr>
      <vt:lpstr>Getting To Know the Players</vt:lpstr>
      <vt:lpstr>Getting To Know the Players</vt:lpstr>
      <vt:lpstr>Authority of the Academic Senate</vt:lpstr>
      <vt:lpstr>Title 5 § 53200 - Definitions</vt:lpstr>
      <vt:lpstr>Title 5 § 53200 – The “10 + 1”</vt:lpstr>
      <vt:lpstr>“Curriculum Allies: Assemble”</vt:lpstr>
      <vt:lpstr> Local Culture  Process Vs. Reality </vt:lpstr>
      <vt:lpstr>Scenario #1</vt:lpstr>
      <vt:lpstr>Communication Strategies - Who are We?</vt:lpstr>
      <vt:lpstr>Communication Strategies Get Yourself Out There!</vt:lpstr>
      <vt:lpstr>Scenario #2</vt:lpstr>
      <vt:lpstr>Managing Conflict</vt:lpstr>
      <vt:lpstr>Managing Conflict</vt:lpstr>
      <vt:lpstr>Scenario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Basics</dc:title>
  <dc:creator>Randy Beach</dc:creator>
  <cp:lastModifiedBy>Randy Beach</cp:lastModifiedBy>
  <cp:revision>2</cp:revision>
  <cp:lastPrinted>2020-11-24T19:39:26Z</cp:lastPrinted>
  <dcterms:created xsi:type="dcterms:W3CDTF">2021-07-02T21:33:06Z</dcterms:created>
  <dcterms:modified xsi:type="dcterms:W3CDTF">2021-07-03T21:49:09Z</dcterms:modified>
</cp:coreProperties>
</file>