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2" r:id="rId1"/>
  </p:sldMasterIdLst>
  <p:notesMasterIdLst>
    <p:notesMasterId r:id="rId20"/>
  </p:notesMasterIdLst>
  <p:handoutMasterIdLst>
    <p:handoutMasterId r:id="rId21"/>
  </p:handoutMasterIdLst>
  <p:sldIdLst>
    <p:sldId id="256" r:id="rId2"/>
    <p:sldId id="257" r:id="rId3"/>
    <p:sldId id="258" r:id="rId4"/>
    <p:sldId id="279" r:id="rId5"/>
    <p:sldId id="260" r:id="rId6"/>
    <p:sldId id="261" r:id="rId7"/>
    <p:sldId id="262" r:id="rId8"/>
    <p:sldId id="263" r:id="rId9"/>
    <p:sldId id="264" r:id="rId10"/>
    <p:sldId id="265" r:id="rId11"/>
    <p:sldId id="267" r:id="rId12"/>
    <p:sldId id="268" r:id="rId13"/>
    <p:sldId id="269" r:id="rId14"/>
    <p:sldId id="270" r:id="rId15"/>
    <p:sldId id="271" r:id="rId16"/>
    <p:sldId id="272" r:id="rId17"/>
    <p:sldId id="273" r:id="rId18"/>
    <p:sldId id="274" r:id="rId19"/>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186" autoAdjust="0"/>
  </p:normalViewPr>
  <p:slideViewPr>
    <p:cSldViewPr snapToGrid="0">
      <p:cViewPr varScale="1">
        <p:scale>
          <a:sx n="108" d="100"/>
          <a:sy n="108" d="100"/>
        </p:scale>
        <p:origin x="67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7C261C3C-6D63-4CF9-8948-DDB61465101D}" type="datetimeFigureOut">
              <a:rPr lang="en-US" smtClean="0"/>
              <a:t>7/10/2017</a:t>
            </a:fld>
            <a:endParaRPr lang="en-US"/>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6D0E26E7-05BF-4C4B-992D-3C68C4FD997E}" type="slidenum">
              <a:rPr lang="en-US" smtClean="0"/>
              <a:t>‹#›</a:t>
            </a:fld>
            <a:endParaRPr lang="en-US"/>
          </a:p>
        </p:txBody>
      </p:sp>
    </p:spTree>
    <p:extLst>
      <p:ext uri="{BB962C8B-B14F-4D97-AF65-F5344CB8AC3E}">
        <p14:creationId xmlns:p14="http://schemas.microsoft.com/office/powerpoint/2010/main" val="7403071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409575" y="698500"/>
            <a:ext cx="62039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702311" y="4421823"/>
            <a:ext cx="5618479" cy="4189095"/>
          </a:xfrm>
          <a:prstGeom prst="rect">
            <a:avLst/>
          </a:prstGeom>
          <a:noFill/>
          <a:ln>
            <a:noFill/>
          </a:ln>
        </p:spPr>
        <p:txBody>
          <a:bodyPr lIns="93308" tIns="93308" rIns="93308" bIns="93308"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txBox="1">
            <a:spLocks noGrp="1"/>
          </p:cNvSpPr>
          <p:nvPr>
            <p:ph type="body" idx="1"/>
          </p:nvPr>
        </p:nvSpPr>
        <p:spPr>
          <a:xfrm>
            <a:off x="702311" y="4421823"/>
            <a:ext cx="5618479" cy="4189095"/>
          </a:xfrm>
          <a:prstGeom prst="rect">
            <a:avLst/>
          </a:prstGeom>
          <a:noFill/>
          <a:ln>
            <a:noFill/>
          </a:ln>
        </p:spPr>
        <p:txBody>
          <a:bodyPr lIns="93308" tIns="93308" rIns="93308" bIns="93308" anchor="ctr" anchorCtr="0">
            <a:noAutofit/>
          </a:bodyPr>
          <a:lstStyle/>
          <a:p>
            <a:endParaRPr/>
          </a:p>
        </p:txBody>
      </p:sp>
      <p:sp>
        <p:nvSpPr>
          <p:cNvPr id="82" name="Shape 82"/>
          <p:cNvSpPr>
            <a:spLocks noGrp="1" noRot="1" noChangeAspect="1"/>
          </p:cNvSpPr>
          <p:nvPr>
            <p:ph type="sldImg" idx="2"/>
          </p:nvPr>
        </p:nvSpPr>
        <p:spPr>
          <a:xfrm>
            <a:off x="407988" y="698500"/>
            <a:ext cx="6207125"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txBox="1">
            <a:spLocks noGrp="1"/>
          </p:cNvSpPr>
          <p:nvPr>
            <p:ph type="body" idx="1"/>
          </p:nvPr>
        </p:nvSpPr>
        <p:spPr>
          <a:xfrm>
            <a:off x="702311" y="4421823"/>
            <a:ext cx="5618479" cy="4189095"/>
          </a:xfrm>
          <a:prstGeom prst="rect">
            <a:avLst/>
          </a:prstGeom>
          <a:noFill/>
          <a:ln>
            <a:noFill/>
          </a:ln>
        </p:spPr>
        <p:txBody>
          <a:bodyPr lIns="93308" tIns="93308" rIns="93308" bIns="93308" anchor="ctr" anchorCtr="0">
            <a:noAutofit/>
          </a:bodyPr>
          <a:lstStyle/>
          <a:p>
            <a:endParaRPr/>
          </a:p>
        </p:txBody>
      </p:sp>
      <p:sp>
        <p:nvSpPr>
          <p:cNvPr id="138" name="Shape 138"/>
          <p:cNvSpPr>
            <a:spLocks noGrp="1" noRot="1" noChangeAspect="1"/>
          </p:cNvSpPr>
          <p:nvPr>
            <p:ph type="sldImg" idx="2"/>
          </p:nvPr>
        </p:nvSpPr>
        <p:spPr>
          <a:xfrm>
            <a:off x="407988" y="698500"/>
            <a:ext cx="6207125"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txBox="1">
            <a:spLocks noGrp="1"/>
          </p:cNvSpPr>
          <p:nvPr>
            <p:ph type="body" idx="1"/>
          </p:nvPr>
        </p:nvSpPr>
        <p:spPr>
          <a:xfrm>
            <a:off x="702311" y="4421823"/>
            <a:ext cx="5618479" cy="4189095"/>
          </a:xfrm>
          <a:prstGeom prst="rect">
            <a:avLst/>
          </a:prstGeom>
          <a:noFill/>
          <a:ln>
            <a:noFill/>
          </a:ln>
        </p:spPr>
        <p:txBody>
          <a:bodyPr lIns="93308" tIns="93308" rIns="93308" bIns="93308" anchor="ctr" anchorCtr="0">
            <a:noAutofit/>
          </a:bodyPr>
          <a:lstStyle/>
          <a:p>
            <a:endParaRPr/>
          </a:p>
        </p:txBody>
      </p:sp>
      <p:sp>
        <p:nvSpPr>
          <p:cNvPr id="150" name="Shape 150"/>
          <p:cNvSpPr>
            <a:spLocks noGrp="1" noRot="1" noChangeAspect="1"/>
          </p:cNvSpPr>
          <p:nvPr>
            <p:ph type="sldImg" idx="2"/>
          </p:nvPr>
        </p:nvSpPr>
        <p:spPr>
          <a:xfrm>
            <a:off x="407988" y="698500"/>
            <a:ext cx="6207125"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txBox="1">
            <a:spLocks noGrp="1"/>
          </p:cNvSpPr>
          <p:nvPr>
            <p:ph type="body" idx="1"/>
          </p:nvPr>
        </p:nvSpPr>
        <p:spPr>
          <a:xfrm>
            <a:off x="702311" y="4421823"/>
            <a:ext cx="5618479" cy="4189095"/>
          </a:xfrm>
          <a:prstGeom prst="rect">
            <a:avLst/>
          </a:prstGeom>
          <a:noFill/>
          <a:ln>
            <a:noFill/>
          </a:ln>
        </p:spPr>
        <p:txBody>
          <a:bodyPr lIns="93308" tIns="93308" rIns="93308" bIns="93308" anchor="ctr" anchorCtr="0">
            <a:noAutofit/>
          </a:bodyPr>
          <a:lstStyle/>
          <a:p>
            <a:endParaRPr/>
          </a:p>
        </p:txBody>
      </p:sp>
      <p:sp>
        <p:nvSpPr>
          <p:cNvPr id="156" name="Shape 156"/>
          <p:cNvSpPr>
            <a:spLocks noGrp="1" noRot="1" noChangeAspect="1"/>
          </p:cNvSpPr>
          <p:nvPr>
            <p:ph type="sldImg" idx="2"/>
          </p:nvPr>
        </p:nvSpPr>
        <p:spPr>
          <a:xfrm>
            <a:off x="407988" y="698500"/>
            <a:ext cx="6207125"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txBox="1">
            <a:spLocks noGrp="1"/>
          </p:cNvSpPr>
          <p:nvPr>
            <p:ph type="body" idx="1"/>
          </p:nvPr>
        </p:nvSpPr>
        <p:spPr>
          <a:xfrm>
            <a:off x="702311" y="4421823"/>
            <a:ext cx="5618479" cy="4189095"/>
          </a:xfrm>
          <a:prstGeom prst="rect">
            <a:avLst/>
          </a:prstGeom>
          <a:noFill/>
          <a:ln>
            <a:noFill/>
          </a:ln>
        </p:spPr>
        <p:txBody>
          <a:bodyPr lIns="93308" tIns="93308" rIns="93308" bIns="93308" anchor="ctr" anchorCtr="0">
            <a:noAutofit/>
          </a:bodyPr>
          <a:lstStyle/>
          <a:p>
            <a:r>
              <a:rPr lang="en-US" dirty="0" smtClean="0"/>
              <a:t>Why Are Codes Important?</a:t>
            </a:r>
          </a:p>
          <a:p>
            <a:r>
              <a:rPr lang="en-US" dirty="0" smtClean="0"/>
              <a:t>Courses and programs are tracked across the state as well as locally for data and evidence of student success and other important outcomes</a:t>
            </a:r>
          </a:p>
          <a:p>
            <a:r>
              <a:rPr lang="en-US" dirty="0" smtClean="0"/>
              <a:t>Being sure that courses are correctly coded will provide reliable data on student progress and achievement. </a:t>
            </a:r>
          </a:p>
          <a:p>
            <a:r>
              <a:rPr lang="en-US" dirty="0" smtClean="0"/>
              <a:t>Some funding mechanisms in the state are also tied to how courses are coded. </a:t>
            </a:r>
          </a:p>
          <a:p>
            <a:endParaRPr lang="en-US" dirty="0" smtClean="0"/>
          </a:p>
          <a:p>
            <a:r>
              <a:rPr lang="en-US" dirty="0" smtClean="0"/>
              <a:t>All curriculum committee members should be knowledgeable about the different codes and how coding a course in a particular way may influence the perceived success of students and the college.</a:t>
            </a:r>
          </a:p>
          <a:p>
            <a:r>
              <a:rPr lang="en-US" dirty="0" smtClean="0"/>
              <a:t>Curriculum committees should be aware of some of the technical aspects of managing curriculum at the local level and that includes understanding how courses may be coded. </a:t>
            </a:r>
          </a:p>
          <a:p>
            <a:r>
              <a:rPr lang="en-US" dirty="0" smtClean="0"/>
              <a:t>Specifically, there are Taxonomy of Programs (TOP) codes to identify the discipline area for a course or program, and the Chancellor’s Office provides a crosswalk for California TOP codes to the federal Course Identification Program (CIP) codes. </a:t>
            </a:r>
          </a:p>
          <a:p>
            <a:r>
              <a:rPr lang="en-US" dirty="0" smtClean="0"/>
              <a:t>Courses are also coded with data elements used to identify course basic (CB) information, such as whether or not a course is transferable or basic skills and if the course has a prerequisite. </a:t>
            </a:r>
          </a:p>
          <a:p>
            <a:r>
              <a:rPr lang="en-US" dirty="0" smtClean="0"/>
              <a:t>TOP and CB codes may be revised from time to </a:t>
            </a:r>
            <a:r>
              <a:rPr lang="en-US" dirty="0" err="1" smtClean="0"/>
              <a:t>tim</a:t>
            </a:r>
            <a:endParaRPr dirty="0"/>
          </a:p>
        </p:txBody>
      </p:sp>
      <p:sp>
        <p:nvSpPr>
          <p:cNvPr id="162" name="Shape 162"/>
          <p:cNvSpPr>
            <a:spLocks noGrp="1" noRot="1" noChangeAspect="1"/>
          </p:cNvSpPr>
          <p:nvPr>
            <p:ph type="sldImg" idx="2"/>
          </p:nvPr>
        </p:nvSpPr>
        <p:spPr>
          <a:xfrm>
            <a:off x="407988" y="698500"/>
            <a:ext cx="6207125"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txBox="1">
            <a:spLocks noGrp="1"/>
          </p:cNvSpPr>
          <p:nvPr>
            <p:ph type="body" idx="1"/>
          </p:nvPr>
        </p:nvSpPr>
        <p:spPr>
          <a:xfrm>
            <a:off x="702311" y="4421823"/>
            <a:ext cx="5618479" cy="4189095"/>
          </a:xfrm>
          <a:prstGeom prst="rect">
            <a:avLst/>
          </a:prstGeom>
          <a:noFill/>
          <a:ln>
            <a:noFill/>
          </a:ln>
        </p:spPr>
        <p:txBody>
          <a:bodyPr lIns="93308" tIns="93308" rIns="93308" bIns="93308" anchor="ctr" anchorCtr="0">
            <a:noAutofit/>
          </a:bodyPr>
          <a:lstStyle/>
          <a:p>
            <a:endParaRPr/>
          </a:p>
        </p:txBody>
      </p:sp>
      <p:sp>
        <p:nvSpPr>
          <p:cNvPr id="168" name="Shape 168"/>
          <p:cNvSpPr>
            <a:spLocks noGrp="1" noRot="1" noChangeAspect="1"/>
          </p:cNvSpPr>
          <p:nvPr>
            <p:ph type="sldImg" idx="2"/>
          </p:nvPr>
        </p:nvSpPr>
        <p:spPr>
          <a:xfrm>
            <a:off x="407988" y="698500"/>
            <a:ext cx="6207125"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txBox="1">
            <a:spLocks noGrp="1"/>
          </p:cNvSpPr>
          <p:nvPr>
            <p:ph type="body" idx="1"/>
          </p:nvPr>
        </p:nvSpPr>
        <p:spPr>
          <a:xfrm>
            <a:off x="702311" y="4421823"/>
            <a:ext cx="5618479" cy="4189095"/>
          </a:xfrm>
          <a:prstGeom prst="rect">
            <a:avLst/>
          </a:prstGeom>
          <a:noFill/>
          <a:ln>
            <a:noFill/>
          </a:ln>
        </p:spPr>
        <p:txBody>
          <a:bodyPr lIns="93308" tIns="93308" rIns="93308" bIns="93308" anchor="ctr" anchorCtr="0">
            <a:noAutofit/>
          </a:bodyPr>
          <a:lstStyle/>
          <a:p>
            <a:endParaRPr/>
          </a:p>
        </p:txBody>
      </p:sp>
      <p:sp>
        <p:nvSpPr>
          <p:cNvPr id="174" name="Shape 174"/>
          <p:cNvSpPr>
            <a:spLocks noGrp="1" noRot="1" noChangeAspect="1"/>
          </p:cNvSpPr>
          <p:nvPr>
            <p:ph type="sldImg" idx="2"/>
          </p:nvPr>
        </p:nvSpPr>
        <p:spPr>
          <a:xfrm>
            <a:off x="407988" y="698500"/>
            <a:ext cx="6207125"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txBox="1">
            <a:spLocks noGrp="1"/>
          </p:cNvSpPr>
          <p:nvPr>
            <p:ph type="body" idx="1"/>
          </p:nvPr>
        </p:nvSpPr>
        <p:spPr>
          <a:xfrm>
            <a:off x="702311" y="4421823"/>
            <a:ext cx="5618479" cy="4189095"/>
          </a:xfrm>
          <a:prstGeom prst="rect">
            <a:avLst/>
          </a:prstGeom>
          <a:noFill/>
          <a:ln>
            <a:noFill/>
          </a:ln>
        </p:spPr>
        <p:txBody>
          <a:bodyPr lIns="93308" tIns="93308" rIns="93308" bIns="93308" anchor="ctr" anchorCtr="0">
            <a:noAutofit/>
          </a:bodyPr>
          <a:lstStyle/>
          <a:p>
            <a:endParaRPr/>
          </a:p>
        </p:txBody>
      </p:sp>
      <p:sp>
        <p:nvSpPr>
          <p:cNvPr id="180" name="Shape 180"/>
          <p:cNvSpPr>
            <a:spLocks noGrp="1" noRot="1" noChangeAspect="1"/>
          </p:cNvSpPr>
          <p:nvPr>
            <p:ph type="sldImg" idx="2"/>
          </p:nvPr>
        </p:nvSpPr>
        <p:spPr>
          <a:xfrm>
            <a:off x="407988" y="698500"/>
            <a:ext cx="6207125"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txBox="1">
            <a:spLocks noGrp="1"/>
          </p:cNvSpPr>
          <p:nvPr>
            <p:ph type="body" idx="1"/>
          </p:nvPr>
        </p:nvSpPr>
        <p:spPr>
          <a:xfrm>
            <a:off x="702311" y="4421823"/>
            <a:ext cx="5618479" cy="4189095"/>
          </a:xfrm>
          <a:prstGeom prst="rect">
            <a:avLst/>
          </a:prstGeom>
          <a:noFill/>
          <a:ln>
            <a:noFill/>
          </a:ln>
        </p:spPr>
        <p:txBody>
          <a:bodyPr lIns="93308" tIns="93308" rIns="93308" bIns="93308" anchor="ctr" anchorCtr="0">
            <a:noAutofit/>
          </a:bodyPr>
          <a:lstStyle/>
          <a:p>
            <a:r>
              <a:rPr lang="en-US" dirty="0" smtClean="0"/>
              <a:t>Share handout</a:t>
            </a:r>
            <a:endParaRPr dirty="0"/>
          </a:p>
        </p:txBody>
      </p:sp>
      <p:sp>
        <p:nvSpPr>
          <p:cNvPr id="186" name="Shape 186"/>
          <p:cNvSpPr>
            <a:spLocks noGrp="1" noRot="1" noChangeAspect="1"/>
          </p:cNvSpPr>
          <p:nvPr>
            <p:ph type="sldImg" idx="2"/>
          </p:nvPr>
        </p:nvSpPr>
        <p:spPr>
          <a:xfrm>
            <a:off x="407988" y="698500"/>
            <a:ext cx="6207125"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txBox="1">
            <a:spLocks noGrp="1"/>
          </p:cNvSpPr>
          <p:nvPr>
            <p:ph type="body" idx="1"/>
          </p:nvPr>
        </p:nvSpPr>
        <p:spPr>
          <a:xfrm>
            <a:off x="702311" y="4421823"/>
            <a:ext cx="5618479" cy="4189095"/>
          </a:xfrm>
          <a:prstGeom prst="rect">
            <a:avLst/>
          </a:prstGeom>
          <a:noFill/>
          <a:ln>
            <a:noFill/>
          </a:ln>
        </p:spPr>
        <p:txBody>
          <a:bodyPr lIns="93308" tIns="93308" rIns="93308" bIns="93308" anchor="ctr" anchorCtr="0">
            <a:noAutofit/>
          </a:bodyPr>
          <a:lstStyle/>
          <a:p>
            <a:endParaRPr/>
          </a:p>
        </p:txBody>
      </p:sp>
      <p:sp>
        <p:nvSpPr>
          <p:cNvPr id="192" name="Shape 192"/>
          <p:cNvSpPr>
            <a:spLocks noGrp="1" noRot="1" noChangeAspect="1"/>
          </p:cNvSpPr>
          <p:nvPr>
            <p:ph type="sldImg" idx="2"/>
          </p:nvPr>
        </p:nvSpPr>
        <p:spPr>
          <a:xfrm>
            <a:off x="407988" y="698500"/>
            <a:ext cx="6207125"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txBox="1">
            <a:spLocks noGrp="1"/>
          </p:cNvSpPr>
          <p:nvPr>
            <p:ph type="body" idx="1"/>
          </p:nvPr>
        </p:nvSpPr>
        <p:spPr>
          <a:xfrm>
            <a:off x="702311" y="4421823"/>
            <a:ext cx="5618479" cy="4189095"/>
          </a:xfrm>
          <a:prstGeom prst="rect">
            <a:avLst/>
          </a:prstGeom>
          <a:noFill/>
          <a:ln>
            <a:noFill/>
          </a:ln>
        </p:spPr>
        <p:txBody>
          <a:bodyPr lIns="93308" tIns="93308" rIns="93308" bIns="93308" anchor="ctr" anchorCtr="0">
            <a:noAutofit/>
          </a:bodyPr>
          <a:lstStyle/>
          <a:p>
            <a:endParaRPr/>
          </a:p>
        </p:txBody>
      </p:sp>
      <p:sp>
        <p:nvSpPr>
          <p:cNvPr id="88" name="Shape 88"/>
          <p:cNvSpPr>
            <a:spLocks noGrp="1" noRot="1" noChangeAspect="1"/>
          </p:cNvSpPr>
          <p:nvPr>
            <p:ph type="sldImg" idx="2"/>
          </p:nvPr>
        </p:nvSpPr>
        <p:spPr>
          <a:xfrm>
            <a:off x="407988" y="698500"/>
            <a:ext cx="6207125"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702311" y="4421823"/>
            <a:ext cx="5618479" cy="4189095"/>
          </a:xfrm>
          <a:prstGeom prst="rect">
            <a:avLst/>
          </a:prstGeom>
          <a:noFill/>
          <a:ln>
            <a:noFill/>
          </a:ln>
        </p:spPr>
        <p:txBody>
          <a:bodyPr lIns="93308" tIns="93308" rIns="93308" bIns="93308" anchor="ctr" anchorCtr="0">
            <a:noAutofit/>
          </a:bodyPr>
          <a:lstStyle/>
          <a:p>
            <a:endParaRPr/>
          </a:p>
        </p:txBody>
      </p:sp>
      <p:sp>
        <p:nvSpPr>
          <p:cNvPr id="93" name="Shape 93"/>
          <p:cNvSpPr>
            <a:spLocks noGrp="1" noRot="1" noChangeAspect="1"/>
          </p:cNvSpPr>
          <p:nvPr>
            <p:ph type="sldImg" idx="2"/>
          </p:nvPr>
        </p:nvSpPr>
        <p:spPr>
          <a:xfrm>
            <a:off x="407988" y="698500"/>
            <a:ext cx="6207125"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r>
              <a:rPr lang="en-US" dirty="0" smtClean="0"/>
              <a:t>Focus on “communication links and processes necessary to ensure a smooth and balanced curriculum process”</a:t>
            </a:r>
          </a:p>
          <a:p>
            <a:endParaRPr lang="en-US" dirty="0" smtClean="0"/>
          </a:p>
          <a:p>
            <a:r>
              <a:rPr lang="en-US" dirty="0" smtClean="0"/>
              <a:t>https://www.ywcahbg.org/sites/default/files/manager/10%20Things%20Allies%20Can%20Do.pdf </a:t>
            </a:r>
            <a:endParaRPr lang="en-US" dirty="0"/>
          </a:p>
        </p:txBody>
      </p:sp>
    </p:spTree>
    <p:extLst>
      <p:ext uri="{BB962C8B-B14F-4D97-AF65-F5344CB8AC3E}">
        <p14:creationId xmlns:p14="http://schemas.microsoft.com/office/powerpoint/2010/main" val="1532173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txBox="1">
            <a:spLocks noGrp="1"/>
          </p:cNvSpPr>
          <p:nvPr>
            <p:ph type="body" idx="1"/>
          </p:nvPr>
        </p:nvSpPr>
        <p:spPr>
          <a:xfrm>
            <a:off x="702311" y="4421823"/>
            <a:ext cx="5618479" cy="4189095"/>
          </a:xfrm>
          <a:prstGeom prst="rect">
            <a:avLst/>
          </a:prstGeom>
          <a:noFill/>
          <a:ln>
            <a:noFill/>
          </a:ln>
        </p:spPr>
        <p:txBody>
          <a:bodyPr lIns="93308" tIns="93308" rIns="93308" bIns="93308" anchor="ctr" anchorCtr="0">
            <a:noAutofit/>
          </a:bodyPr>
          <a:lstStyle/>
          <a:p>
            <a:endParaRPr/>
          </a:p>
        </p:txBody>
      </p:sp>
      <p:sp>
        <p:nvSpPr>
          <p:cNvPr id="107" name="Shape 107"/>
          <p:cNvSpPr>
            <a:spLocks noGrp="1" noRot="1" noChangeAspect="1"/>
          </p:cNvSpPr>
          <p:nvPr>
            <p:ph type="sldImg" idx="2"/>
          </p:nvPr>
        </p:nvSpPr>
        <p:spPr>
          <a:xfrm>
            <a:off x="407988" y="698500"/>
            <a:ext cx="6207125"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txBox="1">
            <a:spLocks noGrp="1"/>
          </p:cNvSpPr>
          <p:nvPr>
            <p:ph type="body" idx="1"/>
          </p:nvPr>
        </p:nvSpPr>
        <p:spPr>
          <a:xfrm>
            <a:off x="702311" y="4421823"/>
            <a:ext cx="5618479" cy="4189095"/>
          </a:xfrm>
          <a:prstGeom prst="rect">
            <a:avLst/>
          </a:prstGeom>
          <a:noFill/>
          <a:ln>
            <a:noFill/>
          </a:ln>
        </p:spPr>
        <p:txBody>
          <a:bodyPr lIns="93308" tIns="93308" rIns="93308" bIns="93308" anchor="ctr" anchorCtr="0">
            <a:noAutofit/>
          </a:bodyPr>
          <a:lstStyle/>
          <a:p>
            <a:r>
              <a:rPr lang="en-US" dirty="0" smtClean="0"/>
              <a:t>California Articulation Policies and procedures Handbook 2013 https://ciac.csusb.edu/documents/CIAC_Handbook_Spring_2013.pdf </a:t>
            </a:r>
            <a:endParaRPr dirty="0"/>
          </a:p>
        </p:txBody>
      </p:sp>
      <p:sp>
        <p:nvSpPr>
          <p:cNvPr id="114" name="Shape 114"/>
          <p:cNvSpPr>
            <a:spLocks noGrp="1" noRot="1" noChangeAspect="1"/>
          </p:cNvSpPr>
          <p:nvPr>
            <p:ph type="sldImg" idx="2"/>
          </p:nvPr>
        </p:nvSpPr>
        <p:spPr>
          <a:xfrm>
            <a:off x="407988" y="698500"/>
            <a:ext cx="6207125"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txBox="1">
            <a:spLocks noGrp="1"/>
          </p:cNvSpPr>
          <p:nvPr>
            <p:ph type="body" idx="1"/>
          </p:nvPr>
        </p:nvSpPr>
        <p:spPr>
          <a:xfrm>
            <a:off x="702311" y="4421823"/>
            <a:ext cx="5618479" cy="4189095"/>
          </a:xfrm>
          <a:prstGeom prst="rect">
            <a:avLst/>
          </a:prstGeom>
          <a:noFill/>
          <a:ln>
            <a:noFill/>
          </a:ln>
        </p:spPr>
        <p:txBody>
          <a:bodyPr lIns="93308" tIns="93308" rIns="93308" bIns="93308" anchor="ctr" anchorCtr="0">
            <a:noAutofit/>
          </a:bodyPr>
          <a:lstStyle/>
          <a:p>
            <a:r>
              <a:rPr lang="en-US" dirty="0" smtClean="0"/>
              <a:t>http://www.asccc.org/sites/default/files/publications/Standards-of-Practice_0.pdf The following Counseling functions are derived from T5:</a:t>
            </a:r>
          </a:p>
          <a:p>
            <a:r>
              <a:rPr lang="en-US" dirty="0" smtClean="0"/>
              <a:t>Academic Counseling</a:t>
            </a:r>
          </a:p>
          <a:p>
            <a:r>
              <a:rPr lang="en-US" dirty="0" smtClean="0"/>
              <a:t>Career Counseling</a:t>
            </a:r>
          </a:p>
          <a:p>
            <a:r>
              <a:rPr lang="en-US" dirty="0" smtClean="0"/>
              <a:t>Personal counseling</a:t>
            </a:r>
          </a:p>
          <a:p>
            <a:r>
              <a:rPr lang="en-US" dirty="0" smtClean="0"/>
              <a:t>Crisis Intervention</a:t>
            </a:r>
          </a:p>
          <a:p>
            <a:r>
              <a:rPr lang="en-US" dirty="0" smtClean="0"/>
              <a:t>Conducting Outreach to Students’</a:t>
            </a:r>
          </a:p>
          <a:p>
            <a:r>
              <a:rPr lang="en-US" dirty="0" smtClean="0"/>
              <a:t>Participating in Shared Governance</a:t>
            </a:r>
          </a:p>
          <a:p>
            <a:r>
              <a:rPr lang="en-US" dirty="0" smtClean="0"/>
              <a:t>Researching and reviewing counseling programs and services</a:t>
            </a:r>
          </a:p>
          <a:p>
            <a:r>
              <a:rPr lang="en-US" dirty="0" smtClean="0"/>
              <a:t>Training and professional development for counseling staff, interns, and others in the college</a:t>
            </a:r>
          </a:p>
          <a:p>
            <a:r>
              <a:rPr lang="en-US" dirty="0" smtClean="0"/>
              <a:t>community.</a:t>
            </a:r>
            <a:endParaRPr dirty="0"/>
          </a:p>
        </p:txBody>
      </p:sp>
      <p:sp>
        <p:nvSpPr>
          <p:cNvPr id="120" name="Shape 120"/>
          <p:cNvSpPr>
            <a:spLocks noGrp="1" noRot="1" noChangeAspect="1"/>
          </p:cNvSpPr>
          <p:nvPr>
            <p:ph type="sldImg" idx="2"/>
          </p:nvPr>
        </p:nvSpPr>
        <p:spPr>
          <a:xfrm>
            <a:off x="407988" y="698500"/>
            <a:ext cx="6207125"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txBox="1">
            <a:spLocks noGrp="1"/>
          </p:cNvSpPr>
          <p:nvPr>
            <p:ph type="body" idx="1"/>
          </p:nvPr>
        </p:nvSpPr>
        <p:spPr>
          <a:xfrm>
            <a:off x="702311" y="4421823"/>
            <a:ext cx="5618479" cy="4189095"/>
          </a:xfrm>
          <a:prstGeom prst="rect">
            <a:avLst/>
          </a:prstGeom>
          <a:noFill/>
          <a:ln>
            <a:noFill/>
          </a:ln>
        </p:spPr>
        <p:txBody>
          <a:bodyPr lIns="93308" tIns="93308" rIns="93308" bIns="93308" anchor="ctr" anchorCtr="0">
            <a:noAutofit/>
          </a:bodyPr>
          <a:lstStyle/>
          <a:p>
            <a:endParaRPr/>
          </a:p>
        </p:txBody>
      </p:sp>
      <p:sp>
        <p:nvSpPr>
          <p:cNvPr id="126" name="Shape 126"/>
          <p:cNvSpPr>
            <a:spLocks noGrp="1" noRot="1" noChangeAspect="1"/>
          </p:cNvSpPr>
          <p:nvPr>
            <p:ph type="sldImg" idx="2"/>
          </p:nvPr>
        </p:nvSpPr>
        <p:spPr>
          <a:xfrm>
            <a:off x="407988" y="698500"/>
            <a:ext cx="6207125"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txBox="1">
            <a:spLocks noGrp="1"/>
          </p:cNvSpPr>
          <p:nvPr>
            <p:ph type="body" idx="1"/>
          </p:nvPr>
        </p:nvSpPr>
        <p:spPr>
          <a:xfrm>
            <a:off x="702311" y="4421823"/>
            <a:ext cx="5618479" cy="4189095"/>
          </a:xfrm>
          <a:prstGeom prst="rect">
            <a:avLst/>
          </a:prstGeom>
          <a:noFill/>
          <a:ln>
            <a:noFill/>
          </a:ln>
        </p:spPr>
        <p:txBody>
          <a:bodyPr lIns="93308" tIns="93308" rIns="93308" bIns="93308" anchor="ctr" anchorCtr="0">
            <a:noAutofit/>
          </a:bodyPr>
          <a:lstStyle/>
          <a:p>
            <a:r>
              <a:rPr lang="en-US" dirty="0" smtClean="0"/>
              <a:t>Does anyone have reps from Financial Aid on their</a:t>
            </a:r>
            <a:r>
              <a:rPr lang="en-US" baseline="0" dirty="0" smtClean="0"/>
              <a:t> Curriculum Committee or a part of their Curriculum Approval process?</a:t>
            </a:r>
            <a:endParaRPr dirty="0"/>
          </a:p>
        </p:txBody>
      </p:sp>
      <p:sp>
        <p:nvSpPr>
          <p:cNvPr id="132" name="Shape 132"/>
          <p:cNvSpPr>
            <a:spLocks noGrp="1" noRot="1" noChangeAspect="1"/>
          </p:cNvSpPr>
          <p:nvPr>
            <p:ph type="sldImg" idx="2"/>
          </p:nvPr>
        </p:nvSpPr>
        <p:spPr>
          <a:xfrm>
            <a:off x="407988" y="698500"/>
            <a:ext cx="6207125"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115906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89791464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02122949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94940817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34079133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80948819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8093195"/>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6390390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976425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6" y="5867131"/>
            <a:ext cx="551167" cy="365125"/>
          </a:xfrm>
        </p:spPr>
        <p:txBody>
          <a:bodyPr/>
          <a:lstStyle/>
          <a:p>
            <a:pPr marL="0" marR="0" lvl="0" indent="0" algn="r" rtl="0">
              <a:spcBef>
                <a:spcPts val="0"/>
              </a:spcBef>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75953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029300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245020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330489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287386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981877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282115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176814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marL="0" marR="0" lvl="0" indent="0" algn="r" rtl="0">
              <a:spcBef>
                <a:spcPts val="0"/>
              </a:spcBef>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00064271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Lst>
  <p:hf sldNum="0" hdr="0" ftr="0" dt="0"/>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mailto:marie.boyd@chaffey.edu"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hyperlink" Target="mailto:Msampat@MtSAC.ed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iepi.cccco.edu/Portals/0/uploads/IEPI%20Workshops/The%20Role%20of%20Curriculum%20in%20Institutional%20Financial%20Aid%20Eligibility_Workbook_1.pdf" TargetMode="External"/><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Shape 84"/>
          <p:cNvSpPr txBox="1">
            <a:spLocks noGrp="1"/>
          </p:cNvSpPr>
          <p:nvPr>
            <p:ph type="ctrTitle"/>
          </p:nvPr>
        </p:nvSpPr>
        <p:spPr>
          <a:xfrm>
            <a:off x="2928401" y="1380068"/>
            <a:ext cx="8574622" cy="1611707"/>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buClr>
                <a:schemeClr val="dk1"/>
              </a:buClr>
              <a:buSzPct val="25000"/>
              <a:buFont typeface="Calibri"/>
              <a:buNone/>
            </a:pPr>
            <a:r>
              <a:rPr lang="en-US" sz="6000" b="0" i="0" u="none" strike="noStrike" cap="none" dirty="0">
                <a:solidFill>
                  <a:schemeClr val="dk1"/>
                </a:solidFill>
                <a:latin typeface="Calibri"/>
                <a:ea typeface="Calibri"/>
                <a:cs typeface="Calibri"/>
                <a:sym typeface="Calibri"/>
              </a:rPr>
              <a:t>Curriculum Basics for Allies</a:t>
            </a:r>
          </a:p>
        </p:txBody>
      </p:sp>
      <p:sp>
        <p:nvSpPr>
          <p:cNvPr id="85" name="Shape 85"/>
          <p:cNvSpPr txBox="1">
            <a:spLocks noGrp="1"/>
          </p:cNvSpPr>
          <p:nvPr>
            <p:ph type="subTitle" idx="1"/>
          </p:nvPr>
        </p:nvSpPr>
        <p:spPr>
          <a:xfrm>
            <a:off x="3817398" y="3996267"/>
            <a:ext cx="6850602" cy="2612349"/>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400" b="0" i="0" u="none" strike="noStrike" cap="none" dirty="0">
                <a:solidFill>
                  <a:schemeClr val="dk1"/>
                </a:solidFill>
                <a:latin typeface="Calibri"/>
                <a:ea typeface="Calibri"/>
                <a:cs typeface="Calibri"/>
                <a:sym typeface="Calibri"/>
              </a:rPr>
              <a:t>2017 Curriculum Institute</a:t>
            </a:r>
          </a:p>
          <a:p>
            <a:pPr marL="0" marR="0" lvl="0" indent="0" algn="ctr" rtl="0">
              <a:lnSpc>
                <a:spcPct val="90000"/>
              </a:lnSpc>
              <a:spcBef>
                <a:spcPts val="1000"/>
              </a:spcBef>
              <a:spcAft>
                <a:spcPts val="0"/>
              </a:spcAft>
              <a:buClr>
                <a:schemeClr val="dk1"/>
              </a:buClr>
              <a:buSzPct val="25000"/>
              <a:buFont typeface="Arial"/>
              <a:buNone/>
            </a:pPr>
            <a:r>
              <a:rPr lang="en-US" dirty="0" smtClean="0">
                <a:solidFill>
                  <a:schemeClr val="dk1"/>
                </a:solidFill>
                <a:latin typeface="Calibri"/>
                <a:sym typeface="Calibri"/>
              </a:rPr>
              <a:t>Marie Boyd, Chaffey College</a:t>
            </a:r>
          </a:p>
          <a:p>
            <a:pPr marL="0" marR="0" lvl="0" indent="0" algn="ctr" rtl="0">
              <a:lnSpc>
                <a:spcPct val="90000"/>
              </a:lnSpc>
              <a:spcBef>
                <a:spcPts val="1000"/>
              </a:spcBef>
              <a:spcAft>
                <a:spcPts val="0"/>
              </a:spcAft>
              <a:buClr>
                <a:schemeClr val="dk1"/>
              </a:buClr>
              <a:buSzPct val="25000"/>
              <a:buFont typeface="Arial"/>
              <a:buNone/>
            </a:pPr>
            <a:r>
              <a:rPr lang="en-US" dirty="0" smtClean="0">
                <a:solidFill>
                  <a:schemeClr val="dk1"/>
                </a:solidFill>
                <a:latin typeface="Calibri"/>
                <a:sym typeface="Calibri"/>
              </a:rPr>
              <a:t>Michelle Sampat, Mt. San Antonio College</a:t>
            </a:r>
            <a:endParaRPr dirty="0"/>
          </a:p>
          <a:p>
            <a:pPr marL="0" marR="0" lvl="0" indent="0" algn="ctr" rtl="0">
              <a:lnSpc>
                <a:spcPct val="90000"/>
              </a:lnSpc>
              <a:spcBef>
                <a:spcPts val="1000"/>
              </a:spcBef>
              <a:buClr>
                <a:schemeClr val="dk1"/>
              </a:buClr>
              <a:buSzPct val="25000"/>
              <a:buFont typeface="Arial"/>
              <a:buNone/>
            </a:pPr>
            <a:endParaRPr sz="2400" b="0" i="0" u="none" strike="noStrike" cap="none"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Shape 140"/>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0" i="0" u="none" strike="noStrike" cap="none" dirty="0" smtClean="0">
                <a:solidFill>
                  <a:schemeClr val="dk1"/>
                </a:solidFill>
                <a:latin typeface="Calibri"/>
                <a:ea typeface="Calibri"/>
                <a:cs typeface="Calibri"/>
                <a:sym typeface="Calibri"/>
              </a:rPr>
              <a:t>		Admissions </a:t>
            </a:r>
            <a:r>
              <a:rPr lang="en-US" sz="4400" b="0" i="0" u="none" strike="noStrike" cap="none" dirty="0">
                <a:solidFill>
                  <a:schemeClr val="dk1"/>
                </a:solidFill>
                <a:latin typeface="Calibri"/>
                <a:ea typeface="Calibri"/>
                <a:cs typeface="Calibri"/>
                <a:sym typeface="Calibri"/>
              </a:rPr>
              <a:t>and Records Staff</a:t>
            </a:r>
          </a:p>
        </p:txBody>
      </p:sp>
      <p:sp>
        <p:nvSpPr>
          <p:cNvPr id="141" name="Shape 141"/>
          <p:cNvSpPr txBox="1">
            <a:spLocks noGrp="1"/>
          </p:cNvSpPr>
          <p:nvPr>
            <p:ph idx="1"/>
          </p:nvPr>
        </p:nvSpPr>
        <p:spPr>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dk1"/>
              </a:buClr>
              <a:buSzPct val="100000"/>
              <a:buFont typeface="Arial"/>
              <a:buChar char="•"/>
            </a:pPr>
            <a:r>
              <a:rPr lang="en-US" sz="2800" b="0" i="0" u="none" strike="noStrike" cap="none" dirty="0">
                <a:solidFill>
                  <a:schemeClr val="dk1"/>
                </a:solidFill>
                <a:latin typeface="Calibri"/>
                <a:ea typeface="Calibri"/>
                <a:cs typeface="Calibri"/>
                <a:sym typeface="Calibri"/>
              </a:rPr>
              <a:t>Transcript </a:t>
            </a:r>
            <a:r>
              <a:rPr lang="en-US" sz="2800" b="0" i="0" u="none" strike="noStrike" cap="none" dirty="0" smtClean="0">
                <a:solidFill>
                  <a:schemeClr val="dk1"/>
                </a:solidFill>
                <a:latin typeface="Calibri"/>
                <a:ea typeface="Calibri"/>
                <a:cs typeface="Calibri"/>
                <a:sym typeface="Calibri"/>
              </a:rPr>
              <a:t>issues</a:t>
            </a:r>
          </a:p>
          <a:p>
            <a:pPr marL="0" marR="0" lvl="0" indent="0" algn="l" rtl="0">
              <a:lnSpc>
                <a:spcPct val="90000"/>
              </a:lnSpc>
              <a:spcBef>
                <a:spcPts val="0"/>
              </a:spcBef>
              <a:spcAft>
                <a:spcPts val="0"/>
              </a:spcAft>
              <a:buClr>
                <a:schemeClr val="dk1"/>
              </a:buClr>
              <a:buSzPct val="100000"/>
              <a:buNone/>
            </a:pPr>
            <a:endParaRPr lang="en-US" sz="2800" b="0" i="0" u="none" strike="noStrike" cap="none" dirty="0">
              <a:solidFill>
                <a:schemeClr val="dk1"/>
              </a:solidFill>
              <a:latin typeface="Calibri"/>
              <a:ea typeface="Calibri"/>
              <a:cs typeface="Calibri"/>
              <a:sym typeface="Calibri"/>
            </a:endParaRPr>
          </a:p>
          <a:p>
            <a:pPr marL="228600" marR="0" lvl="0" indent="-228600" algn="l" rtl="0">
              <a:lnSpc>
                <a:spcPct val="90000"/>
              </a:lnSpc>
              <a:spcBef>
                <a:spcPts val="1000"/>
              </a:spcBef>
              <a:buClr>
                <a:schemeClr val="dk1"/>
              </a:buClr>
              <a:buSzPct val="100000"/>
              <a:buFont typeface="Arial"/>
              <a:buChar char="•"/>
            </a:pPr>
            <a:r>
              <a:rPr lang="en-US" sz="2800" b="0" i="0" u="none" strike="noStrike" cap="none" dirty="0">
                <a:solidFill>
                  <a:schemeClr val="dk1"/>
                </a:solidFill>
                <a:latin typeface="Calibri"/>
                <a:ea typeface="Calibri"/>
                <a:cs typeface="Calibri"/>
                <a:sym typeface="Calibri"/>
              </a:rPr>
              <a:t>Course equivalency </a:t>
            </a:r>
            <a:r>
              <a:rPr lang="en-US" sz="2800" b="0" i="0" u="none" strike="noStrike" cap="none" dirty="0" smtClean="0">
                <a:solidFill>
                  <a:schemeClr val="dk1"/>
                </a:solidFill>
                <a:latin typeface="Calibri"/>
                <a:ea typeface="Calibri"/>
                <a:cs typeface="Calibri"/>
                <a:sym typeface="Calibri"/>
              </a:rPr>
              <a:t>issues</a:t>
            </a:r>
          </a:p>
          <a:p>
            <a:pPr marL="0" marR="0" lvl="0" indent="0" algn="l" rtl="0">
              <a:lnSpc>
                <a:spcPct val="90000"/>
              </a:lnSpc>
              <a:spcBef>
                <a:spcPts val="1000"/>
              </a:spcBef>
              <a:buClr>
                <a:schemeClr val="dk1"/>
              </a:buClr>
              <a:buSzPct val="100000"/>
              <a:buNone/>
            </a:pPr>
            <a:endParaRPr lang="en-US" sz="2800" b="0" i="0" u="none" strike="noStrike" cap="none" dirty="0" smtClean="0">
              <a:solidFill>
                <a:schemeClr val="dk1"/>
              </a:solidFill>
              <a:latin typeface="Calibri"/>
              <a:ea typeface="Calibri"/>
              <a:cs typeface="Calibri"/>
              <a:sym typeface="Calibri"/>
            </a:endParaRPr>
          </a:p>
          <a:p>
            <a:pPr marL="228600" marR="0" lvl="0" indent="-228600" algn="l" rtl="0">
              <a:lnSpc>
                <a:spcPct val="90000"/>
              </a:lnSpc>
              <a:spcBef>
                <a:spcPts val="1000"/>
              </a:spcBef>
              <a:buClr>
                <a:schemeClr val="dk1"/>
              </a:buClr>
              <a:buSzPct val="100000"/>
              <a:buFont typeface="Arial"/>
              <a:buChar char="•"/>
            </a:pPr>
            <a:r>
              <a:rPr lang="en-US" sz="2800" dirty="0" smtClean="0"/>
              <a:t>Other </a:t>
            </a:r>
            <a:r>
              <a:rPr lang="en-US" sz="2800" dirty="0" smtClean="0"/>
              <a:t>issues?</a:t>
            </a:r>
            <a:endParaRPr lang="en-US" sz="2800" b="0" i="0" u="none" strike="noStrike" cap="none" dirty="0">
              <a:solidFill>
                <a:schemeClr val="dk1"/>
              </a:solidFill>
              <a:latin typeface="Calibri"/>
              <a:ea typeface="Calibri"/>
              <a:cs typeface="Calibri"/>
              <a:sym typeface="Calibri"/>
            </a:endParaRPr>
          </a:p>
        </p:txBody>
      </p:sp>
      <p:sp>
        <p:nvSpPr>
          <p:cNvPr id="2" name="TextBox 1"/>
          <p:cNvSpPr txBox="1"/>
          <p:nvPr/>
        </p:nvSpPr>
        <p:spPr>
          <a:xfrm>
            <a:off x="9659441" y="6011662"/>
            <a:ext cx="1219245" cy="461665"/>
          </a:xfrm>
          <a:prstGeom prst="rect">
            <a:avLst/>
          </a:prstGeom>
          <a:noFill/>
        </p:spPr>
        <p:txBody>
          <a:bodyPr wrap="none" rtlCol="0">
            <a:spAutoFit/>
          </a:bodyPr>
          <a:lstStyle/>
          <a:p>
            <a:r>
              <a:rPr lang="en-US" sz="1200" dirty="0" smtClean="0"/>
              <a:t>“Stay on Target”</a:t>
            </a:r>
          </a:p>
          <a:p>
            <a:r>
              <a:rPr lang="en-US" sz="1200" dirty="0" smtClean="0"/>
              <a:t>           - Gold Five</a:t>
            </a:r>
            <a:endParaRPr lang="en-US" sz="1200" dirty="0"/>
          </a:p>
        </p:txBody>
      </p:sp>
      <p:pic>
        <p:nvPicPr>
          <p:cNvPr id="5" name="Picture 4"/>
          <p:cNvPicPr>
            <a:picLocks noChangeAspect="1"/>
          </p:cNvPicPr>
          <p:nvPr/>
        </p:nvPicPr>
        <p:blipFill>
          <a:blip r:embed="rId3"/>
          <a:stretch>
            <a:fillRect/>
          </a:stretch>
        </p:blipFill>
        <p:spPr>
          <a:xfrm>
            <a:off x="9259409" y="4248117"/>
            <a:ext cx="2094389" cy="1570792"/>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434110" y="365125"/>
            <a:ext cx="11277600"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0" i="0" u="none" strike="noStrike" cap="none" dirty="0" smtClean="0">
                <a:solidFill>
                  <a:schemeClr val="dk1"/>
                </a:solidFill>
                <a:latin typeface="Calibri"/>
                <a:ea typeface="Calibri"/>
                <a:cs typeface="Calibri"/>
                <a:sym typeface="Calibri"/>
              </a:rPr>
              <a:t>				Catalog </a:t>
            </a:r>
            <a:r>
              <a:rPr lang="en-US" sz="4400" b="0" i="0" u="none" strike="noStrike" cap="none" dirty="0">
                <a:solidFill>
                  <a:schemeClr val="dk1"/>
                </a:solidFill>
                <a:latin typeface="Calibri"/>
                <a:ea typeface="Calibri"/>
                <a:cs typeface="Calibri"/>
                <a:sym typeface="Calibri"/>
              </a:rPr>
              <a:t>and Schedule </a:t>
            </a:r>
            <a:r>
              <a:rPr lang="en-US" sz="4400" b="0" i="0" u="none" strike="noStrike" cap="none" dirty="0" smtClean="0">
                <a:solidFill>
                  <a:schemeClr val="dk1"/>
                </a:solidFill>
                <a:latin typeface="Calibri"/>
                <a:ea typeface="Calibri"/>
                <a:cs typeface="Calibri"/>
                <a:sym typeface="Calibri"/>
              </a:rPr>
              <a:t>Coordinator – </a:t>
            </a:r>
            <a:r>
              <a:rPr lang="en-US" sz="4400" b="0" i="0" u="none" strike="noStrike" cap="none" dirty="0" smtClean="0">
                <a:solidFill>
                  <a:schemeClr val="dk1"/>
                </a:solidFill>
                <a:latin typeface="Calibri"/>
                <a:ea typeface="Calibri"/>
                <a:cs typeface="Calibri"/>
                <a:sym typeface="Calibri"/>
              </a:rPr>
              <a:t>											T5 </a:t>
            </a:r>
            <a:r>
              <a:rPr lang="en-US" sz="4400" b="0" i="0" u="none" strike="noStrike" cap="none" dirty="0" smtClean="0">
                <a:solidFill>
                  <a:schemeClr val="dk1"/>
                </a:solidFill>
                <a:latin typeface="Calibri"/>
                <a:ea typeface="Calibri"/>
                <a:cs typeface="Calibri"/>
                <a:sym typeface="Calibri"/>
              </a:rPr>
              <a:t>concerns</a:t>
            </a:r>
            <a:endParaRPr lang="en-US" sz="4400" b="0" i="0" u="none" strike="noStrike" cap="none" dirty="0">
              <a:solidFill>
                <a:schemeClr val="dk1"/>
              </a:solidFill>
              <a:latin typeface="Calibri"/>
              <a:ea typeface="Calibri"/>
              <a:cs typeface="Calibri"/>
              <a:sym typeface="Calibri"/>
            </a:endParaRPr>
          </a:p>
        </p:txBody>
      </p:sp>
      <p:sp>
        <p:nvSpPr>
          <p:cNvPr id="153" name="Shape 153"/>
          <p:cNvSpPr txBox="1">
            <a:spLocks noGrp="1"/>
          </p:cNvSpPr>
          <p:nvPr>
            <p:ph idx="1"/>
          </p:nvPr>
        </p:nvSpPr>
        <p:spPr>
          <a:xfrm>
            <a:off x="1349406" y="1843379"/>
            <a:ext cx="10031026" cy="4782225"/>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dk1"/>
              </a:buClr>
              <a:buSzPct val="100000"/>
              <a:buFont typeface="Arial"/>
              <a:buChar char="•"/>
            </a:pPr>
            <a:r>
              <a:rPr lang="en-US" sz="2800" b="0" i="0" u="none" strike="noStrike" cap="none" dirty="0">
                <a:solidFill>
                  <a:schemeClr val="dk1"/>
                </a:solidFill>
                <a:latin typeface="Calibri"/>
                <a:ea typeface="Calibri"/>
                <a:cs typeface="Calibri"/>
                <a:sym typeface="Calibri"/>
              </a:rPr>
              <a:t>Timelines and Deadlines for curriculum approvals</a:t>
            </a:r>
          </a:p>
          <a:p>
            <a:pPr marL="228600" marR="0" lvl="0" indent="-228600" algn="l" rtl="0">
              <a:lnSpc>
                <a:spcPct val="90000"/>
              </a:lnSpc>
              <a:spcBef>
                <a:spcPts val="1000"/>
              </a:spcBef>
              <a:spcAft>
                <a:spcPts val="0"/>
              </a:spcAft>
              <a:buClr>
                <a:schemeClr val="dk1"/>
              </a:buClr>
              <a:buSzPct val="100000"/>
              <a:buFont typeface="Arial"/>
              <a:buChar char="•"/>
            </a:pPr>
            <a:r>
              <a:rPr lang="en-US" sz="2800" b="0" i="0" u="none" strike="noStrike" cap="none" dirty="0">
                <a:solidFill>
                  <a:schemeClr val="dk1"/>
                </a:solidFill>
                <a:latin typeface="Calibri"/>
                <a:ea typeface="Calibri"/>
                <a:cs typeface="Calibri"/>
                <a:sym typeface="Calibri"/>
              </a:rPr>
              <a:t>Pay attention to:</a:t>
            </a:r>
          </a:p>
          <a:p>
            <a:pPr marL="685800" marR="0" lvl="1" indent="-228600" algn="l" rtl="0">
              <a:lnSpc>
                <a:spcPct val="90000"/>
              </a:lnSpc>
              <a:spcBef>
                <a:spcPts val="500"/>
              </a:spcBef>
              <a:spcAft>
                <a:spcPts val="0"/>
              </a:spcAft>
              <a:buClr>
                <a:schemeClr val="dk1"/>
              </a:buClr>
              <a:buSzPct val="100000"/>
              <a:buFont typeface="Arial"/>
              <a:buChar char="•"/>
            </a:pPr>
            <a:r>
              <a:rPr lang="en-US" sz="2400" b="0" i="0" u="none" strike="noStrike" cap="none" dirty="0">
                <a:solidFill>
                  <a:schemeClr val="dk1"/>
                </a:solidFill>
                <a:latin typeface="Calibri"/>
                <a:ea typeface="Calibri"/>
                <a:cs typeface="Calibri"/>
                <a:sym typeface="Calibri"/>
              </a:rPr>
              <a:t>Lecture/lab hours</a:t>
            </a:r>
          </a:p>
          <a:p>
            <a:pPr marL="685800" marR="0" lvl="1" indent="-228600" algn="l" rtl="0">
              <a:lnSpc>
                <a:spcPct val="90000"/>
              </a:lnSpc>
              <a:spcBef>
                <a:spcPts val="1100"/>
              </a:spcBef>
              <a:spcAft>
                <a:spcPts val="0"/>
              </a:spcAft>
              <a:buClr>
                <a:schemeClr val="dk1"/>
              </a:buClr>
              <a:buSzPct val="100000"/>
              <a:buFont typeface="Arial"/>
              <a:buChar char="•"/>
            </a:pPr>
            <a:r>
              <a:rPr lang="en-US" sz="2400" b="0" i="0" u="none" strike="noStrike" cap="none" dirty="0">
                <a:solidFill>
                  <a:schemeClr val="dk1"/>
                </a:solidFill>
                <a:latin typeface="Calibri"/>
                <a:ea typeface="Calibri"/>
                <a:cs typeface="Calibri"/>
                <a:sym typeface="Calibri"/>
              </a:rPr>
              <a:t>To be announced (TBA) hours</a:t>
            </a:r>
          </a:p>
          <a:p>
            <a:pPr marL="685800" marR="0" lvl="1" indent="-228600" algn="l" rtl="0">
              <a:lnSpc>
                <a:spcPct val="90000"/>
              </a:lnSpc>
              <a:spcBef>
                <a:spcPts val="1100"/>
              </a:spcBef>
              <a:spcAft>
                <a:spcPts val="0"/>
              </a:spcAft>
              <a:buClr>
                <a:schemeClr val="dk1"/>
              </a:buClr>
              <a:buSzPct val="100000"/>
              <a:buFont typeface="Arial"/>
              <a:buChar char="•"/>
            </a:pPr>
            <a:r>
              <a:rPr lang="en-US" sz="2400" b="0" i="0" u="none" strike="noStrike" cap="none" dirty="0">
                <a:solidFill>
                  <a:schemeClr val="dk1"/>
                </a:solidFill>
                <a:latin typeface="Calibri"/>
                <a:ea typeface="Calibri"/>
                <a:cs typeface="Calibri"/>
                <a:sym typeface="Calibri"/>
              </a:rPr>
              <a:t>Distance education and other formats</a:t>
            </a:r>
          </a:p>
          <a:p>
            <a:pPr marL="685800" marR="0" lvl="1" indent="-228600" algn="l" rtl="0">
              <a:lnSpc>
                <a:spcPct val="90000"/>
              </a:lnSpc>
              <a:spcBef>
                <a:spcPts val="1100"/>
              </a:spcBef>
              <a:spcAft>
                <a:spcPts val="0"/>
              </a:spcAft>
              <a:buClr>
                <a:schemeClr val="dk1"/>
              </a:buClr>
              <a:buSzPct val="100000"/>
              <a:buFont typeface="Arial"/>
              <a:buChar char="•"/>
            </a:pPr>
            <a:r>
              <a:rPr lang="en-US" sz="2400" b="0" i="0" u="none" strike="noStrike" cap="none" dirty="0">
                <a:solidFill>
                  <a:schemeClr val="dk1"/>
                </a:solidFill>
                <a:latin typeface="Calibri"/>
                <a:ea typeface="Calibri"/>
                <a:cs typeface="Calibri"/>
                <a:sym typeface="Calibri"/>
              </a:rPr>
              <a:t>C-ID equivalency</a:t>
            </a:r>
          </a:p>
          <a:p>
            <a:pPr marL="685800" marR="0" lvl="1" indent="-228600" algn="l" rtl="0">
              <a:lnSpc>
                <a:spcPct val="90000"/>
              </a:lnSpc>
              <a:spcBef>
                <a:spcPts val="1100"/>
              </a:spcBef>
              <a:spcAft>
                <a:spcPts val="0"/>
              </a:spcAft>
              <a:buClr>
                <a:schemeClr val="dk1"/>
              </a:buClr>
              <a:buSzPct val="100000"/>
              <a:buFont typeface="Arial"/>
              <a:buChar char="•"/>
            </a:pPr>
            <a:r>
              <a:rPr lang="en-US" sz="2400" b="0" i="0" u="none" strike="noStrike" cap="none" dirty="0">
                <a:solidFill>
                  <a:schemeClr val="dk1"/>
                </a:solidFill>
                <a:latin typeface="Calibri"/>
                <a:ea typeface="Calibri"/>
                <a:cs typeface="Calibri"/>
                <a:sym typeface="Calibri"/>
              </a:rPr>
              <a:t>Honors distinction</a:t>
            </a:r>
          </a:p>
          <a:p>
            <a:pPr marL="685800" marR="0" lvl="1" indent="-228600" algn="l" rtl="0">
              <a:lnSpc>
                <a:spcPct val="90000"/>
              </a:lnSpc>
              <a:spcBef>
                <a:spcPts val="1100"/>
              </a:spcBef>
              <a:spcAft>
                <a:spcPts val="0"/>
              </a:spcAft>
              <a:buClr>
                <a:schemeClr val="dk1"/>
              </a:buClr>
              <a:buSzPct val="100000"/>
              <a:buFont typeface="Arial"/>
              <a:buChar char="•"/>
            </a:pPr>
            <a:r>
              <a:rPr lang="en-US" sz="2400" b="0" i="0" u="none" strike="noStrike" cap="none" dirty="0">
                <a:solidFill>
                  <a:schemeClr val="dk1"/>
                </a:solidFill>
                <a:latin typeface="Calibri"/>
                <a:ea typeface="Calibri"/>
                <a:cs typeface="Calibri"/>
                <a:sym typeface="Calibri"/>
              </a:rPr>
              <a:t>Special fees</a:t>
            </a:r>
          </a:p>
          <a:p>
            <a:pPr marL="685800" marR="0" lvl="1" indent="-228600" algn="l" rtl="0">
              <a:lnSpc>
                <a:spcPct val="90000"/>
              </a:lnSpc>
              <a:spcBef>
                <a:spcPts val="1100"/>
              </a:spcBef>
              <a:spcAft>
                <a:spcPts val="0"/>
              </a:spcAft>
              <a:buClr>
                <a:schemeClr val="dk1"/>
              </a:buClr>
              <a:buSzPct val="100000"/>
              <a:buFont typeface="Arial"/>
              <a:buChar char="•"/>
            </a:pPr>
            <a:r>
              <a:rPr lang="en-US" sz="2400" b="0" i="0" u="none" strike="noStrike" cap="none" dirty="0">
                <a:solidFill>
                  <a:schemeClr val="dk1"/>
                </a:solidFill>
                <a:latin typeface="Calibri"/>
                <a:ea typeface="Calibri"/>
                <a:cs typeface="Calibri"/>
                <a:sym typeface="Calibri"/>
              </a:rPr>
              <a:t>Others?</a:t>
            </a:r>
          </a:p>
          <a:p>
            <a:pPr marL="228600" marR="0" lvl="0" indent="-228600" algn="l" rtl="0">
              <a:lnSpc>
                <a:spcPct val="90000"/>
              </a:lnSpc>
              <a:spcBef>
                <a:spcPts val="1600"/>
              </a:spcBef>
              <a:spcAft>
                <a:spcPts val="0"/>
              </a:spcAft>
              <a:buClr>
                <a:schemeClr val="dk1"/>
              </a:buClr>
              <a:buSzPct val="100000"/>
              <a:buFont typeface="Arial"/>
              <a:buNone/>
            </a:pPr>
            <a:endParaRPr sz="2800" b="0" i="0" u="none" strike="noStrike" cap="none" dirty="0">
              <a:solidFill>
                <a:schemeClr val="dk1"/>
              </a:solidFill>
              <a:latin typeface="Calibri"/>
              <a:ea typeface="Calibri"/>
              <a:cs typeface="Calibri"/>
              <a:sym typeface="Calibri"/>
            </a:endParaRPr>
          </a:p>
          <a:p>
            <a:pPr marL="457200" marR="0" lvl="1" indent="0" algn="l" rtl="0">
              <a:lnSpc>
                <a:spcPct val="90000"/>
              </a:lnSpc>
              <a:spcBef>
                <a:spcPts val="500"/>
              </a:spcBef>
              <a:buClr>
                <a:schemeClr val="dk1"/>
              </a:buClr>
              <a:buSzPct val="25000"/>
              <a:buFont typeface="Arial"/>
              <a:buNone/>
            </a:pPr>
            <a:endParaRPr sz="2400" b="0" i="0" u="none" strike="noStrike" cap="none" dirty="0">
              <a:solidFill>
                <a:schemeClr val="dk1"/>
              </a:solidFill>
              <a:latin typeface="Calibri"/>
              <a:ea typeface="Calibri"/>
              <a:cs typeface="Calibri"/>
              <a:sym typeface="Calibri"/>
            </a:endParaRPr>
          </a:p>
        </p:txBody>
      </p:sp>
      <p:sp>
        <p:nvSpPr>
          <p:cNvPr id="3" name="TextBox 2"/>
          <p:cNvSpPr txBox="1"/>
          <p:nvPr/>
        </p:nvSpPr>
        <p:spPr>
          <a:xfrm>
            <a:off x="8962866" y="5656706"/>
            <a:ext cx="2748844" cy="830997"/>
          </a:xfrm>
          <a:prstGeom prst="rect">
            <a:avLst/>
          </a:prstGeom>
          <a:noFill/>
        </p:spPr>
        <p:txBody>
          <a:bodyPr wrap="square" rtlCol="0">
            <a:spAutoFit/>
          </a:bodyPr>
          <a:lstStyle/>
          <a:p>
            <a:r>
              <a:rPr lang="en-US" sz="1200" dirty="0"/>
              <a:t>“Don't blame me. I'm an interpreter. </a:t>
            </a:r>
            <a:endParaRPr lang="en-US" sz="1200" dirty="0" smtClean="0"/>
          </a:p>
          <a:p>
            <a:r>
              <a:rPr lang="en-US" sz="1200" dirty="0" smtClean="0"/>
              <a:t>I'm </a:t>
            </a:r>
            <a:r>
              <a:rPr lang="en-US" sz="1200" dirty="0"/>
              <a:t>not supposed to know a power socket </a:t>
            </a:r>
            <a:r>
              <a:rPr lang="en-US" sz="1200" dirty="0" smtClean="0"/>
              <a:t>from </a:t>
            </a:r>
            <a:r>
              <a:rPr lang="en-US" sz="1200" dirty="0"/>
              <a:t>a computer </a:t>
            </a:r>
            <a:r>
              <a:rPr lang="en-US" sz="1200" dirty="0" smtClean="0"/>
              <a:t>terminal.”</a:t>
            </a:r>
          </a:p>
          <a:p>
            <a:r>
              <a:rPr lang="en-US" sz="1200" dirty="0"/>
              <a:t>	</a:t>
            </a:r>
            <a:r>
              <a:rPr lang="en-US" sz="1200" dirty="0" smtClean="0"/>
              <a:t>	- C3PO</a:t>
            </a:r>
          </a:p>
        </p:txBody>
      </p:sp>
      <p:pic>
        <p:nvPicPr>
          <p:cNvPr id="4" name="Picture 3"/>
          <p:cNvPicPr>
            <a:picLocks noChangeAspect="1"/>
          </p:cNvPicPr>
          <p:nvPr/>
        </p:nvPicPr>
        <p:blipFill>
          <a:blip r:embed="rId3"/>
          <a:stretch>
            <a:fillRect/>
          </a:stretch>
        </p:blipFill>
        <p:spPr>
          <a:xfrm>
            <a:off x="9827581" y="4138064"/>
            <a:ext cx="917042" cy="1380741"/>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Shape 158"/>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0" i="0" u="none" strike="noStrike" cap="none" dirty="0" smtClean="0">
                <a:solidFill>
                  <a:schemeClr val="dk1"/>
                </a:solidFill>
                <a:latin typeface="Calibri"/>
                <a:ea typeface="Calibri"/>
                <a:cs typeface="Calibri"/>
                <a:sym typeface="Calibri"/>
              </a:rPr>
              <a:t>	Catalog </a:t>
            </a:r>
            <a:r>
              <a:rPr lang="en-US" sz="4400" b="0" i="0" u="none" strike="noStrike" cap="none" dirty="0">
                <a:solidFill>
                  <a:schemeClr val="dk1"/>
                </a:solidFill>
                <a:latin typeface="Calibri"/>
                <a:ea typeface="Calibri"/>
                <a:cs typeface="Calibri"/>
                <a:sym typeface="Calibri"/>
              </a:rPr>
              <a:t>and Schedule </a:t>
            </a:r>
            <a:r>
              <a:rPr lang="en-US" sz="4400" b="0" i="0" u="none" strike="noStrike" cap="none" dirty="0" smtClean="0">
                <a:solidFill>
                  <a:schemeClr val="dk1"/>
                </a:solidFill>
                <a:latin typeface="Calibri"/>
                <a:ea typeface="Calibri"/>
                <a:cs typeface="Calibri"/>
                <a:sym typeface="Calibri"/>
              </a:rPr>
              <a:t>Coordinator – </a:t>
            </a:r>
            <a:r>
              <a:rPr lang="en-US" sz="4400" b="0" i="0" u="none" strike="noStrike" cap="none" dirty="0" smtClean="0">
                <a:solidFill>
                  <a:schemeClr val="dk1"/>
                </a:solidFill>
                <a:latin typeface="Calibri"/>
                <a:ea typeface="Calibri"/>
                <a:cs typeface="Calibri"/>
                <a:sym typeface="Calibri"/>
              </a:rPr>
              <a:t>						Accreditation </a:t>
            </a:r>
            <a:r>
              <a:rPr lang="en-US" sz="4400" b="0" i="0" u="none" strike="noStrike" cap="none" dirty="0" smtClean="0">
                <a:solidFill>
                  <a:schemeClr val="dk1"/>
                </a:solidFill>
                <a:latin typeface="Calibri"/>
                <a:ea typeface="Calibri"/>
                <a:cs typeface="Calibri"/>
                <a:sym typeface="Calibri"/>
              </a:rPr>
              <a:t>Concerns </a:t>
            </a:r>
            <a:endParaRPr lang="en-US" sz="4400" b="0" i="0" u="none" strike="noStrike" cap="none" dirty="0">
              <a:solidFill>
                <a:schemeClr val="dk1"/>
              </a:solidFill>
              <a:latin typeface="Calibri"/>
              <a:ea typeface="Calibri"/>
              <a:cs typeface="Calibri"/>
              <a:sym typeface="Calibri"/>
            </a:endParaRPr>
          </a:p>
        </p:txBody>
      </p:sp>
      <p:sp>
        <p:nvSpPr>
          <p:cNvPr id="159" name="Shape 159"/>
          <p:cNvSpPr txBox="1">
            <a:spLocks noGrp="1"/>
          </p:cNvSpPr>
          <p:nvPr>
            <p:ph idx="1"/>
          </p:nvPr>
        </p:nvSpPr>
        <p:spPr>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dk1"/>
              </a:buClr>
              <a:buSzPct val="100000"/>
              <a:buFont typeface="Arial"/>
              <a:buChar char="•"/>
            </a:pPr>
            <a:r>
              <a:rPr lang="en-US" sz="2800" b="0" i="0" u="none" strike="noStrike" cap="none" dirty="0">
                <a:solidFill>
                  <a:schemeClr val="dk1"/>
                </a:solidFill>
                <a:latin typeface="Calibri"/>
                <a:ea typeface="Calibri"/>
                <a:cs typeface="Calibri"/>
                <a:sym typeface="Calibri"/>
              </a:rPr>
              <a:t>ACCJC Requirements:</a:t>
            </a:r>
          </a:p>
          <a:p>
            <a:pPr marL="0" marR="0" lvl="0" indent="0" algn="l" rtl="0">
              <a:lnSpc>
                <a:spcPct val="90000"/>
              </a:lnSpc>
              <a:spcBef>
                <a:spcPts val="1000"/>
              </a:spcBef>
              <a:spcAft>
                <a:spcPts val="0"/>
              </a:spcAft>
              <a:buClr>
                <a:schemeClr val="dk1"/>
              </a:buClr>
              <a:buSzPct val="25000"/>
              <a:buFont typeface="Arial"/>
              <a:buNone/>
            </a:pPr>
            <a:r>
              <a:rPr lang="en-US" sz="2800" b="0" i="0" u="none" strike="noStrike" cap="none" dirty="0">
                <a:solidFill>
                  <a:schemeClr val="dk1"/>
                </a:solidFill>
                <a:latin typeface="Calibri"/>
                <a:ea typeface="Calibri"/>
                <a:cs typeface="Calibri"/>
                <a:sym typeface="Calibri"/>
              </a:rPr>
              <a:t>   Standard 1.C (2014)</a:t>
            </a:r>
          </a:p>
          <a:p>
            <a:pPr marL="685800" marR="0" lvl="1" indent="-228600" algn="l" rtl="0">
              <a:lnSpc>
                <a:spcPct val="90000"/>
              </a:lnSpc>
              <a:spcBef>
                <a:spcPts val="500"/>
              </a:spcBef>
              <a:spcAft>
                <a:spcPts val="0"/>
              </a:spcAft>
              <a:buClr>
                <a:schemeClr val="dk1"/>
              </a:buClr>
              <a:buSzPct val="100000"/>
              <a:buFont typeface="Arial"/>
              <a:buChar char="•"/>
            </a:pPr>
            <a:r>
              <a:rPr lang="en-US" sz="2400" b="0" i="0" u="none" strike="noStrike" cap="none" dirty="0">
                <a:solidFill>
                  <a:schemeClr val="dk1"/>
                </a:solidFill>
                <a:latin typeface="Calibri"/>
                <a:ea typeface="Calibri"/>
                <a:cs typeface="Calibri"/>
                <a:sym typeface="Calibri"/>
              </a:rPr>
              <a:t>The institution assures the clarity, accuracy, and integrity of information provided to students and prospective students, personnel, and all persons or organizations related to its mission statement, learning outcomes, educational programs, and student support services…</a:t>
            </a:r>
          </a:p>
          <a:p>
            <a:pPr marL="685800" marR="0" lvl="1" indent="-228600" algn="l" rtl="0">
              <a:lnSpc>
                <a:spcPct val="90000"/>
              </a:lnSpc>
              <a:spcBef>
                <a:spcPts val="500"/>
              </a:spcBef>
              <a:spcAft>
                <a:spcPts val="0"/>
              </a:spcAft>
              <a:buClr>
                <a:schemeClr val="dk1"/>
              </a:buClr>
              <a:buSzPct val="100000"/>
              <a:buFont typeface="Arial"/>
              <a:buChar char="•"/>
            </a:pPr>
            <a:r>
              <a:rPr lang="en-US" sz="2400" b="0" i="0" u="none" strike="noStrike" cap="none" dirty="0">
                <a:solidFill>
                  <a:schemeClr val="dk1"/>
                </a:solidFill>
                <a:latin typeface="Calibri"/>
                <a:ea typeface="Calibri"/>
                <a:cs typeface="Calibri"/>
                <a:sym typeface="Calibri"/>
              </a:rPr>
              <a:t>The institution provides a print or online catalog for students and prospective students with precise, accurate, and current information on all facts, requirements, policies, and procedures listed in the “Catalog Requirements.”</a:t>
            </a:r>
          </a:p>
          <a:p>
            <a:pPr marL="0" marR="0" lvl="0" indent="0" algn="l" rtl="0">
              <a:lnSpc>
                <a:spcPct val="90000"/>
              </a:lnSpc>
              <a:spcBef>
                <a:spcPts val="1000"/>
              </a:spcBef>
              <a:buClr>
                <a:schemeClr val="dk1"/>
              </a:buClr>
              <a:buSzPct val="25000"/>
              <a:buFont typeface="Arial"/>
              <a:buNone/>
            </a:pPr>
            <a:endParaRPr sz="2800" b="0" i="0" u="none" strike="noStrike" cap="none"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Shape 164"/>
          <p:cNvSpPr txBox="1">
            <a:spLocks noGrp="1"/>
          </p:cNvSpPr>
          <p:nvPr>
            <p:ph type="title"/>
          </p:nvPr>
        </p:nvSpPr>
        <p:spPr>
          <a:xfrm>
            <a:off x="234634" y="0"/>
            <a:ext cx="10515599" cy="1034473"/>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0" i="0" u="none" strike="noStrike" cap="none" dirty="0" smtClean="0">
                <a:solidFill>
                  <a:schemeClr val="dk1"/>
                </a:solidFill>
                <a:latin typeface="Calibri"/>
                <a:ea typeface="Calibri"/>
                <a:cs typeface="Calibri"/>
                <a:sym typeface="Calibri"/>
              </a:rPr>
              <a:t>					MIS </a:t>
            </a:r>
            <a:r>
              <a:rPr lang="en-US" sz="4400" b="0" i="0" u="none" strike="noStrike" cap="none" dirty="0">
                <a:solidFill>
                  <a:schemeClr val="dk1"/>
                </a:solidFill>
                <a:latin typeface="Calibri"/>
                <a:ea typeface="Calibri"/>
                <a:cs typeface="Calibri"/>
                <a:sym typeface="Calibri"/>
              </a:rPr>
              <a:t>Peeps</a:t>
            </a:r>
          </a:p>
        </p:txBody>
      </p:sp>
      <p:sp>
        <p:nvSpPr>
          <p:cNvPr id="165" name="Shape 165"/>
          <p:cNvSpPr txBox="1">
            <a:spLocks noGrp="1"/>
          </p:cNvSpPr>
          <p:nvPr>
            <p:ph idx="1"/>
          </p:nvPr>
        </p:nvSpPr>
        <p:spPr>
          <a:xfrm>
            <a:off x="1393794" y="2059620"/>
            <a:ext cx="10086202" cy="5037840"/>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buClr>
                <a:schemeClr val="dk1"/>
              </a:buClr>
              <a:buSzPct val="100000"/>
              <a:buFont typeface="Arial"/>
              <a:buChar char="•"/>
            </a:pPr>
            <a:r>
              <a:rPr lang="en-US" sz="2800" b="0" i="0" u="none" strike="noStrike" cap="none" dirty="0" smtClean="0">
                <a:solidFill>
                  <a:schemeClr val="dk1"/>
                </a:solidFill>
                <a:sym typeface="Calibri"/>
              </a:rPr>
              <a:t>MIS versus Chancellor’s Inventory vs local </a:t>
            </a:r>
            <a:r>
              <a:rPr lang="en-US" sz="2800" dirty="0">
                <a:solidFill>
                  <a:schemeClr val="dk1"/>
                </a:solidFill>
                <a:sym typeface="Calibri"/>
              </a:rPr>
              <a:t>e</a:t>
            </a:r>
            <a:r>
              <a:rPr lang="en-US" sz="2800" b="0" i="0" u="none" strike="noStrike" cap="none" dirty="0" smtClean="0">
                <a:solidFill>
                  <a:schemeClr val="dk1"/>
                </a:solidFill>
                <a:sym typeface="Calibri"/>
              </a:rPr>
              <a:t>nrollment management system</a:t>
            </a:r>
          </a:p>
          <a:p>
            <a:pPr marL="0" marR="0" lvl="0" indent="0" algn="l" rtl="0">
              <a:lnSpc>
                <a:spcPct val="90000"/>
              </a:lnSpc>
              <a:spcBef>
                <a:spcPts val="0"/>
              </a:spcBef>
              <a:buClr>
                <a:schemeClr val="dk1"/>
              </a:buClr>
              <a:buSzPct val="100000"/>
              <a:buNone/>
            </a:pPr>
            <a:endParaRPr lang="en-US" sz="2800" b="0" i="0" u="none" strike="noStrike" cap="none" dirty="0" smtClean="0">
              <a:solidFill>
                <a:schemeClr val="dk1"/>
              </a:solidFill>
              <a:sym typeface="Calibri"/>
            </a:endParaRPr>
          </a:p>
          <a:p>
            <a:pPr marL="228600" marR="0" lvl="0" indent="-228600" algn="l" rtl="0">
              <a:lnSpc>
                <a:spcPct val="90000"/>
              </a:lnSpc>
              <a:spcBef>
                <a:spcPts val="0"/>
              </a:spcBef>
              <a:buClr>
                <a:schemeClr val="dk1"/>
              </a:buClr>
              <a:buSzPct val="100000"/>
              <a:buFont typeface="Arial"/>
              <a:buChar char="•"/>
            </a:pPr>
            <a:r>
              <a:rPr lang="en-US" sz="2800" b="0" i="0" u="none" strike="noStrike" cap="none" dirty="0" smtClean="0">
                <a:solidFill>
                  <a:schemeClr val="dk1"/>
                </a:solidFill>
                <a:sym typeface="Calibri"/>
              </a:rPr>
              <a:t>CB Coding/CIP Codes/ SOC Codes/ SAM Codes</a:t>
            </a:r>
          </a:p>
          <a:p>
            <a:pPr marL="0" marR="0" lvl="0" indent="0" algn="l" rtl="0">
              <a:lnSpc>
                <a:spcPct val="90000"/>
              </a:lnSpc>
              <a:spcBef>
                <a:spcPts val="0"/>
              </a:spcBef>
              <a:buClr>
                <a:schemeClr val="dk1"/>
              </a:buClr>
              <a:buSzPct val="100000"/>
              <a:buNone/>
            </a:pPr>
            <a:endParaRPr lang="en-US" sz="2800" b="0" i="0" u="none" strike="noStrike" cap="none" dirty="0" smtClean="0">
              <a:solidFill>
                <a:schemeClr val="dk1"/>
              </a:solidFill>
              <a:sym typeface="Calibri"/>
            </a:endParaRPr>
          </a:p>
          <a:p>
            <a:pPr marL="228600" marR="0" lvl="0" indent="-228600" algn="l" rtl="0">
              <a:lnSpc>
                <a:spcPct val="90000"/>
              </a:lnSpc>
              <a:spcBef>
                <a:spcPts val="0"/>
              </a:spcBef>
              <a:buClr>
                <a:schemeClr val="dk1"/>
              </a:buClr>
              <a:buSzPct val="100000"/>
              <a:buFont typeface="Arial"/>
              <a:buChar char="•"/>
            </a:pPr>
            <a:r>
              <a:rPr lang="en-US" sz="2800" dirty="0" smtClean="0"/>
              <a:t>Decisions </a:t>
            </a:r>
            <a:r>
              <a:rPr lang="en-US" sz="2800" dirty="0"/>
              <a:t>about local curriculum development and approval.</a:t>
            </a:r>
          </a:p>
          <a:p>
            <a:pPr marL="0" lvl="0" indent="0">
              <a:spcBef>
                <a:spcPts val="0"/>
              </a:spcBef>
              <a:buNone/>
            </a:pPr>
            <a:endParaRPr lang="en-US" sz="1600" dirty="0"/>
          </a:p>
        </p:txBody>
      </p:sp>
      <p:pic>
        <p:nvPicPr>
          <p:cNvPr id="2" name="Picture 1"/>
          <p:cNvPicPr>
            <a:picLocks noChangeAspect="1"/>
          </p:cNvPicPr>
          <p:nvPr/>
        </p:nvPicPr>
        <p:blipFill rotWithShape="1">
          <a:blip r:embed="rId3"/>
          <a:srcRect b="8402"/>
          <a:stretch/>
        </p:blipFill>
        <p:spPr>
          <a:xfrm flipH="1">
            <a:off x="8907041" y="4598633"/>
            <a:ext cx="2371306" cy="1631769"/>
          </a:xfrm>
          <a:prstGeom prst="rect">
            <a:avLst/>
          </a:prstGeom>
        </p:spPr>
      </p:pic>
      <p:sp>
        <p:nvSpPr>
          <p:cNvPr id="3" name="TextBox 2"/>
          <p:cNvSpPr txBox="1"/>
          <p:nvPr/>
        </p:nvSpPr>
        <p:spPr>
          <a:xfrm>
            <a:off x="8572886" y="6230402"/>
            <a:ext cx="3039615" cy="461665"/>
          </a:xfrm>
          <a:prstGeom prst="rect">
            <a:avLst/>
          </a:prstGeom>
          <a:noFill/>
        </p:spPr>
        <p:txBody>
          <a:bodyPr wrap="none" rtlCol="0">
            <a:spAutoFit/>
          </a:bodyPr>
          <a:lstStyle/>
          <a:p>
            <a:r>
              <a:rPr lang="en-US" sz="1200" dirty="0" smtClean="0"/>
              <a:t>“The force will be with you, always.”</a:t>
            </a:r>
          </a:p>
          <a:p>
            <a:pPr algn="r"/>
            <a:r>
              <a:rPr lang="en-US" sz="1200" dirty="0"/>
              <a:t>-</a:t>
            </a:r>
            <a:r>
              <a:rPr lang="en-US" sz="1200" dirty="0" smtClean="0"/>
              <a:t>Obi Wan </a:t>
            </a:r>
            <a:r>
              <a:rPr lang="en-US" sz="1200" dirty="0"/>
              <a:t>K</a:t>
            </a:r>
            <a:r>
              <a:rPr lang="en-US" sz="1200" dirty="0" smtClean="0"/>
              <a:t>enobi</a:t>
            </a:r>
            <a:endParaRPr lang="en-US" sz="12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Shape 170"/>
          <p:cNvSpPr txBox="1">
            <a:spLocks noGrp="1"/>
          </p:cNvSpPr>
          <p:nvPr>
            <p:ph type="title"/>
          </p:nvPr>
        </p:nvSpPr>
        <p:spPr>
          <a:xfrm>
            <a:off x="1484310" y="685801"/>
            <a:ext cx="10018713" cy="98320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0" i="0" u="none" strike="noStrike" cap="none" dirty="0" smtClean="0">
                <a:solidFill>
                  <a:schemeClr val="dk1"/>
                </a:solidFill>
                <a:latin typeface="Calibri"/>
                <a:ea typeface="Calibri"/>
                <a:cs typeface="Calibri"/>
                <a:sym typeface="Calibri"/>
              </a:rPr>
              <a:t>				Local </a:t>
            </a:r>
            <a:r>
              <a:rPr lang="en-US" sz="4400" b="0" i="0" u="none" strike="noStrike" cap="none" dirty="0">
                <a:solidFill>
                  <a:schemeClr val="dk1"/>
                </a:solidFill>
                <a:latin typeface="Calibri"/>
                <a:ea typeface="Calibri"/>
                <a:cs typeface="Calibri"/>
                <a:sym typeface="Calibri"/>
              </a:rPr>
              <a:t>Board</a:t>
            </a:r>
          </a:p>
        </p:txBody>
      </p:sp>
      <p:sp>
        <p:nvSpPr>
          <p:cNvPr id="171" name="Shape 171"/>
          <p:cNvSpPr txBox="1">
            <a:spLocks noGrp="1"/>
          </p:cNvSpPr>
          <p:nvPr>
            <p:ph idx="1"/>
          </p:nvPr>
        </p:nvSpPr>
        <p:spPr>
          <a:xfrm>
            <a:off x="1413289" y="2010051"/>
            <a:ext cx="10018713" cy="3124201"/>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buClr>
                <a:schemeClr val="dk1"/>
              </a:buClr>
              <a:buSzPct val="100000"/>
              <a:buFont typeface="Arial"/>
              <a:buChar char="•"/>
            </a:pPr>
            <a:r>
              <a:rPr lang="en-US" sz="2800" b="0" i="0" u="none" strike="noStrike" cap="none" dirty="0">
                <a:solidFill>
                  <a:schemeClr val="dk1"/>
                </a:solidFill>
                <a:latin typeface="Calibri"/>
                <a:ea typeface="Calibri"/>
                <a:cs typeface="Calibri"/>
                <a:sym typeface="Calibri"/>
              </a:rPr>
              <a:t>What they should do and what they should not </a:t>
            </a:r>
            <a:r>
              <a:rPr lang="en-US" sz="2800" b="0" i="0" u="none" strike="noStrike" cap="none" dirty="0" smtClean="0">
                <a:solidFill>
                  <a:schemeClr val="dk1"/>
                </a:solidFill>
                <a:latin typeface="Calibri"/>
                <a:ea typeface="Calibri"/>
                <a:cs typeface="Calibri"/>
                <a:sym typeface="Calibri"/>
              </a:rPr>
              <a:t>do</a:t>
            </a:r>
          </a:p>
          <a:p>
            <a:pPr marL="0" marR="0" lvl="0" indent="0" algn="l" rtl="0">
              <a:lnSpc>
                <a:spcPct val="90000"/>
              </a:lnSpc>
              <a:spcBef>
                <a:spcPts val="0"/>
              </a:spcBef>
              <a:buClr>
                <a:schemeClr val="dk1"/>
              </a:buClr>
              <a:buSzPct val="100000"/>
              <a:buNone/>
            </a:pPr>
            <a:endParaRPr lang="en-US" sz="2800" b="0" i="0" u="none" strike="noStrike" cap="none" dirty="0" smtClean="0">
              <a:solidFill>
                <a:schemeClr val="dk1"/>
              </a:solidFill>
              <a:latin typeface="Calibri"/>
              <a:ea typeface="Calibri"/>
              <a:cs typeface="Calibri"/>
              <a:sym typeface="Calibri"/>
            </a:endParaRPr>
          </a:p>
          <a:p>
            <a:pPr marL="228600" marR="0" lvl="0" indent="-228600" algn="l" rtl="0">
              <a:lnSpc>
                <a:spcPct val="90000"/>
              </a:lnSpc>
              <a:spcBef>
                <a:spcPts val="0"/>
              </a:spcBef>
              <a:buClr>
                <a:schemeClr val="dk1"/>
              </a:buClr>
              <a:buSzPct val="100000"/>
              <a:buFont typeface="Arial"/>
              <a:buChar char="•"/>
            </a:pPr>
            <a:r>
              <a:rPr lang="en-US" sz="2800" dirty="0" smtClean="0"/>
              <a:t>Support Faculty and Administration in terms of curriculum approval, discontinuance, etc.</a:t>
            </a:r>
            <a:endParaRPr lang="en-US" sz="2800" b="0" i="0" u="none" strike="noStrike" cap="none" dirty="0">
              <a:solidFill>
                <a:schemeClr val="dk1"/>
              </a:solidFill>
              <a:latin typeface="Calibri"/>
              <a:ea typeface="Calibri"/>
              <a:cs typeface="Calibri"/>
              <a:sym typeface="Calibri"/>
            </a:endParaRPr>
          </a:p>
        </p:txBody>
      </p:sp>
      <p:sp>
        <p:nvSpPr>
          <p:cNvPr id="4" name="TextBox 3"/>
          <p:cNvSpPr txBox="1"/>
          <p:nvPr/>
        </p:nvSpPr>
        <p:spPr>
          <a:xfrm>
            <a:off x="8347503" y="6075994"/>
            <a:ext cx="3084499" cy="553998"/>
          </a:xfrm>
          <a:prstGeom prst="rect">
            <a:avLst/>
          </a:prstGeom>
          <a:noFill/>
        </p:spPr>
        <p:txBody>
          <a:bodyPr wrap="none" rtlCol="0">
            <a:spAutoFit/>
          </a:bodyPr>
          <a:lstStyle/>
          <a:p>
            <a:r>
              <a:rPr lang="en-US" dirty="0"/>
              <a:t> </a:t>
            </a:r>
            <a:r>
              <a:rPr lang="en-US" sz="1200" dirty="0" smtClean="0"/>
              <a:t>“Only </a:t>
            </a:r>
            <a:r>
              <a:rPr lang="en-US" sz="1200" dirty="0"/>
              <a:t>imperial </a:t>
            </a:r>
            <a:r>
              <a:rPr lang="en-US" sz="1200" dirty="0" err="1"/>
              <a:t>stormtroopers</a:t>
            </a:r>
            <a:r>
              <a:rPr lang="en-US" sz="1200" dirty="0"/>
              <a:t> are so precise</a:t>
            </a:r>
            <a:r>
              <a:rPr lang="en-US" sz="1200" dirty="0" smtClean="0"/>
              <a:t>.”</a:t>
            </a:r>
          </a:p>
          <a:p>
            <a:r>
              <a:rPr lang="en-US" sz="1200" dirty="0"/>
              <a:t> </a:t>
            </a:r>
            <a:r>
              <a:rPr lang="en-US" sz="1200" dirty="0" smtClean="0"/>
              <a:t>                              -Obi-Wan Kenobi</a:t>
            </a:r>
            <a:endParaRPr lang="en-US" sz="1200" dirty="0"/>
          </a:p>
        </p:txBody>
      </p:sp>
      <p:pic>
        <p:nvPicPr>
          <p:cNvPr id="5" name="Picture 4"/>
          <p:cNvPicPr>
            <a:picLocks noChangeAspect="1"/>
          </p:cNvPicPr>
          <p:nvPr/>
        </p:nvPicPr>
        <p:blipFill>
          <a:blip r:embed="rId3"/>
          <a:stretch>
            <a:fillRect/>
          </a:stretch>
        </p:blipFill>
        <p:spPr>
          <a:xfrm>
            <a:off x="8311200" y="3967511"/>
            <a:ext cx="3157104" cy="2041471"/>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Shape 176"/>
          <p:cNvSpPr txBox="1">
            <a:spLocks noGrp="1"/>
          </p:cNvSpPr>
          <p:nvPr>
            <p:ph type="title"/>
          </p:nvPr>
        </p:nvSpPr>
        <p:spPr>
          <a:xfrm>
            <a:off x="1484311" y="381740"/>
            <a:ext cx="10018713" cy="104074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0" i="0" u="none" strike="noStrike" cap="none" dirty="0" smtClean="0">
                <a:solidFill>
                  <a:schemeClr val="dk1"/>
                </a:solidFill>
                <a:latin typeface="Calibri"/>
                <a:ea typeface="Calibri"/>
                <a:cs typeface="Calibri"/>
                <a:sym typeface="Calibri"/>
              </a:rPr>
              <a:t>					DEANS</a:t>
            </a:r>
            <a:endParaRPr lang="en-US" sz="4400" b="0" i="0" u="none" strike="noStrike" cap="none" dirty="0">
              <a:solidFill>
                <a:schemeClr val="dk1"/>
              </a:solidFill>
              <a:latin typeface="Calibri"/>
              <a:ea typeface="Calibri"/>
              <a:cs typeface="Calibri"/>
              <a:sym typeface="Calibri"/>
            </a:endParaRPr>
          </a:p>
        </p:txBody>
      </p:sp>
      <p:sp>
        <p:nvSpPr>
          <p:cNvPr id="177" name="Shape 177"/>
          <p:cNvSpPr txBox="1">
            <a:spLocks noGrp="1"/>
          </p:cNvSpPr>
          <p:nvPr>
            <p:ph idx="1"/>
          </p:nvPr>
        </p:nvSpPr>
        <p:spPr>
          <a:xfrm>
            <a:off x="1340528" y="1447556"/>
            <a:ext cx="9898971" cy="4351338"/>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dk1"/>
              </a:buClr>
              <a:buSzPct val="100000"/>
              <a:buFont typeface="Arial"/>
              <a:buChar char="•"/>
            </a:pPr>
            <a:r>
              <a:rPr lang="en-US" sz="2800" b="0" i="0" u="none" strike="noStrike" cap="none" dirty="0">
                <a:solidFill>
                  <a:schemeClr val="dk1"/>
                </a:solidFill>
                <a:latin typeface="Calibri"/>
                <a:ea typeface="Calibri"/>
                <a:cs typeface="Calibri"/>
                <a:sym typeface="Calibri"/>
              </a:rPr>
              <a:t>Deans need to play an active role in the dialogue with their faculty about surrounding new curriculum</a:t>
            </a:r>
            <a:r>
              <a:rPr lang="en-US" sz="2800" b="0" i="0" u="none" strike="noStrike" cap="none" dirty="0" smtClean="0">
                <a:solidFill>
                  <a:schemeClr val="dk1"/>
                </a:solidFill>
                <a:latin typeface="Calibri"/>
                <a:ea typeface="Calibri"/>
                <a:cs typeface="Calibri"/>
                <a:sym typeface="Calibri"/>
              </a:rPr>
              <a:t>.</a:t>
            </a:r>
          </a:p>
          <a:p>
            <a:pPr marL="0" marR="0" lvl="0" indent="0" algn="l" rtl="0">
              <a:lnSpc>
                <a:spcPct val="90000"/>
              </a:lnSpc>
              <a:spcBef>
                <a:spcPts val="0"/>
              </a:spcBef>
              <a:spcAft>
                <a:spcPts val="0"/>
              </a:spcAft>
              <a:buClr>
                <a:schemeClr val="dk1"/>
              </a:buClr>
              <a:buSzPct val="100000"/>
              <a:buNone/>
            </a:pPr>
            <a:endParaRPr lang="en-US" sz="2800" b="0" i="0" u="none" strike="noStrike" cap="none" dirty="0" smtClean="0">
              <a:solidFill>
                <a:schemeClr val="dk1"/>
              </a:solidFill>
              <a:latin typeface="Calibri"/>
              <a:ea typeface="Calibri"/>
              <a:cs typeface="Calibri"/>
              <a:sym typeface="Calibri"/>
            </a:endParaRPr>
          </a:p>
          <a:p>
            <a:pPr marL="228600" marR="0" lvl="0" indent="-228600" algn="l" rtl="0">
              <a:lnSpc>
                <a:spcPct val="90000"/>
              </a:lnSpc>
              <a:spcBef>
                <a:spcPts val="0"/>
              </a:spcBef>
              <a:spcAft>
                <a:spcPts val="0"/>
              </a:spcAft>
              <a:buClr>
                <a:schemeClr val="dk1"/>
              </a:buClr>
              <a:buSzPct val="100000"/>
              <a:buFont typeface="Arial"/>
              <a:buChar char="•"/>
            </a:pPr>
            <a:r>
              <a:rPr lang="en-US" sz="2800" dirty="0" smtClean="0"/>
              <a:t>Of course Faculty have purview over Curriculum, but dialogue needs to occur with the Dean early and often during the curriculum approval process.</a:t>
            </a:r>
            <a:endParaRPr lang="en-US" sz="2800" b="0" i="0" u="none" strike="noStrike" cap="none" dirty="0">
              <a:solidFill>
                <a:schemeClr val="dk1"/>
              </a:solidFill>
              <a:latin typeface="Calibri"/>
              <a:ea typeface="Calibri"/>
              <a:cs typeface="Calibri"/>
              <a:sym typeface="Calibri"/>
            </a:endParaRPr>
          </a:p>
          <a:p>
            <a:pPr marL="228600" marR="0" lvl="0" indent="-228600" algn="l" rtl="0">
              <a:lnSpc>
                <a:spcPct val="90000"/>
              </a:lnSpc>
              <a:spcBef>
                <a:spcPts val="1000"/>
              </a:spcBef>
              <a:buClr>
                <a:schemeClr val="dk1"/>
              </a:buClr>
              <a:buSzPct val="100000"/>
              <a:buFont typeface="Arial"/>
              <a:buNone/>
            </a:pPr>
            <a:endParaRPr sz="2800" b="0" i="0" u="none" strike="noStrike" cap="none" dirty="0">
              <a:solidFill>
                <a:schemeClr val="dk1"/>
              </a:solidFill>
              <a:latin typeface="Calibri"/>
              <a:ea typeface="Calibri"/>
              <a:cs typeface="Calibri"/>
              <a:sym typeface="Calibri"/>
            </a:endParaRPr>
          </a:p>
        </p:txBody>
      </p:sp>
      <p:sp>
        <p:nvSpPr>
          <p:cNvPr id="2" name="TextBox 1"/>
          <p:cNvSpPr txBox="1"/>
          <p:nvPr/>
        </p:nvSpPr>
        <p:spPr>
          <a:xfrm>
            <a:off x="8971112" y="5852370"/>
            <a:ext cx="2848536" cy="830997"/>
          </a:xfrm>
          <a:prstGeom prst="rect">
            <a:avLst/>
          </a:prstGeom>
          <a:noFill/>
        </p:spPr>
        <p:txBody>
          <a:bodyPr wrap="square" rtlCol="0">
            <a:spAutoFit/>
          </a:bodyPr>
          <a:lstStyle/>
          <a:p>
            <a:r>
              <a:rPr lang="en-US" sz="1200" dirty="0" smtClean="0"/>
              <a:t>“All mentors have a way of seeing more of our faults than we would like.  It’s the only way we grow.”</a:t>
            </a:r>
          </a:p>
          <a:p>
            <a:pPr algn="r"/>
            <a:r>
              <a:rPr lang="en-US" sz="1200" dirty="0" smtClean="0"/>
              <a:t>-Padme </a:t>
            </a:r>
            <a:r>
              <a:rPr lang="en-US" sz="1200" dirty="0" err="1" smtClean="0"/>
              <a:t>Amadala</a:t>
            </a:r>
            <a:endParaRPr lang="en-US" sz="1200" dirty="0" smtClean="0"/>
          </a:p>
        </p:txBody>
      </p:sp>
      <p:pic>
        <p:nvPicPr>
          <p:cNvPr id="3" name="Picture 2"/>
          <p:cNvPicPr>
            <a:picLocks noChangeAspect="1"/>
          </p:cNvPicPr>
          <p:nvPr/>
        </p:nvPicPr>
        <p:blipFill>
          <a:blip r:embed="rId3"/>
          <a:stretch>
            <a:fillRect/>
          </a:stretch>
        </p:blipFill>
        <p:spPr>
          <a:xfrm flipH="1">
            <a:off x="9747681" y="3680592"/>
            <a:ext cx="1295399" cy="2143369"/>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Shape 182"/>
          <p:cNvSpPr txBox="1">
            <a:spLocks noGrp="1"/>
          </p:cNvSpPr>
          <p:nvPr>
            <p:ph type="title"/>
          </p:nvPr>
        </p:nvSpPr>
        <p:spPr>
          <a:xfrm>
            <a:off x="1484311" y="685800"/>
            <a:ext cx="10018713" cy="1091063"/>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0" i="0" u="none" strike="noStrike" cap="none" dirty="0" smtClean="0">
                <a:solidFill>
                  <a:schemeClr val="dk1"/>
                </a:solidFill>
                <a:latin typeface="Calibri"/>
                <a:ea typeface="Calibri"/>
                <a:cs typeface="Calibri"/>
                <a:sym typeface="Calibri"/>
              </a:rPr>
              <a:t>			Program </a:t>
            </a:r>
            <a:r>
              <a:rPr lang="en-US" sz="4400" b="0" i="0" u="none" strike="noStrike" cap="none" dirty="0">
                <a:solidFill>
                  <a:schemeClr val="dk1"/>
                </a:solidFill>
                <a:latin typeface="Calibri"/>
                <a:ea typeface="Calibri"/>
                <a:cs typeface="Calibri"/>
                <a:sym typeface="Calibri"/>
              </a:rPr>
              <a:t>Review Committee</a:t>
            </a:r>
          </a:p>
        </p:txBody>
      </p:sp>
      <p:sp>
        <p:nvSpPr>
          <p:cNvPr id="183" name="Shape 183"/>
          <p:cNvSpPr txBox="1">
            <a:spLocks noGrp="1"/>
          </p:cNvSpPr>
          <p:nvPr>
            <p:ph idx="1"/>
          </p:nvPr>
        </p:nvSpPr>
        <p:spPr>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dk1"/>
              </a:buClr>
              <a:buSzPct val="100000"/>
              <a:buFont typeface="Arial"/>
              <a:buChar char="•"/>
            </a:pPr>
            <a:r>
              <a:rPr lang="en-US" sz="2800" b="0" i="0" u="none" strike="noStrike" cap="none" dirty="0">
                <a:solidFill>
                  <a:schemeClr val="dk1"/>
                </a:solidFill>
                <a:latin typeface="Calibri"/>
                <a:ea typeface="Calibri"/>
                <a:cs typeface="Calibri"/>
                <a:sym typeface="Calibri"/>
              </a:rPr>
              <a:t>Program Review</a:t>
            </a:r>
          </a:p>
          <a:p>
            <a:pPr marL="228600" marR="0" lvl="0" indent="-228600" algn="l" rtl="0">
              <a:lnSpc>
                <a:spcPct val="90000"/>
              </a:lnSpc>
              <a:spcBef>
                <a:spcPts val="1000"/>
              </a:spcBef>
              <a:spcAft>
                <a:spcPts val="0"/>
              </a:spcAft>
              <a:buClr>
                <a:schemeClr val="dk1"/>
              </a:buClr>
              <a:buSzPct val="100000"/>
              <a:buFont typeface="Arial"/>
              <a:buChar char="•"/>
            </a:pPr>
            <a:r>
              <a:rPr lang="en-US" sz="2800" b="0" i="0" u="none" strike="noStrike" cap="none" dirty="0">
                <a:solidFill>
                  <a:schemeClr val="dk1"/>
                </a:solidFill>
                <a:latin typeface="Calibri"/>
                <a:ea typeface="Calibri"/>
                <a:cs typeface="Calibri"/>
                <a:sym typeface="Calibri"/>
              </a:rPr>
              <a:t>Program </a:t>
            </a:r>
            <a:r>
              <a:rPr lang="en-US" sz="2800" b="0" i="0" u="none" strike="noStrike" cap="none" dirty="0" smtClean="0">
                <a:solidFill>
                  <a:schemeClr val="dk1"/>
                </a:solidFill>
                <a:latin typeface="Calibri"/>
                <a:ea typeface="Calibri"/>
                <a:cs typeface="Calibri"/>
                <a:sym typeface="Calibri"/>
              </a:rPr>
              <a:t>Viability</a:t>
            </a:r>
          </a:p>
          <a:p>
            <a:pPr marL="228600" marR="0" lvl="0" indent="-228600" algn="l" rtl="0">
              <a:lnSpc>
                <a:spcPct val="90000"/>
              </a:lnSpc>
              <a:spcBef>
                <a:spcPts val="1000"/>
              </a:spcBef>
              <a:spcAft>
                <a:spcPts val="0"/>
              </a:spcAft>
              <a:buClr>
                <a:schemeClr val="dk1"/>
              </a:buClr>
              <a:buSzPct val="100000"/>
              <a:buFont typeface="Arial"/>
              <a:buChar char="•"/>
            </a:pPr>
            <a:r>
              <a:rPr lang="en-US" sz="2800" dirty="0" smtClean="0">
                <a:solidFill>
                  <a:schemeClr val="dk1"/>
                </a:solidFill>
                <a:latin typeface="Calibri"/>
                <a:ea typeface="Calibri"/>
                <a:cs typeface="Calibri"/>
                <a:sym typeface="Calibri"/>
              </a:rPr>
              <a:t>Program Vitality</a:t>
            </a:r>
            <a:endParaRPr lang="en-US" sz="2800" b="0" i="0" u="none" strike="noStrike" cap="none" dirty="0">
              <a:solidFill>
                <a:schemeClr val="dk1"/>
              </a:solidFill>
              <a:latin typeface="Calibri"/>
              <a:ea typeface="Calibri"/>
              <a:cs typeface="Calibri"/>
              <a:sym typeface="Calibri"/>
            </a:endParaRPr>
          </a:p>
          <a:p>
            <a:pPr marL="228600" marR="0" lvl="0" indent="-228600" algn="l" rtl="0">
              <a:lnSpc>
                <a:spcPct val="90000"/>
              </a:lnSpc>
              <a:spcBef>
                <a:spcPts val="1000"/>
              </a:spcBef>
              <a:buClr>
                <a:schemeClr val="dk1"/>
              </a:buClr>
              <a:buSzPct val="100000"/>
              <a:buFont typeface="Arial"/>
              <a:buChar char="•"/>
            </a:pPr>
            <a:r>
              <a:rPr lang="en-US" sz="2800" b="0" i="0" u="none" strike="noStrike" cap="none" dirty="0">
                <a:solidFill>
                  <a:schemeClr val="dk1"/>
                </a:solidFill>
                <a:latin typeface="Calibri"/>
                <a:ea typeface="Calibri"/>
                <a:cs typeface="Calibri"/>
                <a:sym typeface="Calibri"/>
              </a:rPr>
              <a:t>Program </a:t>
            </a:r>
            <a:r>
              <a:rPr lang="en-US" sz="2800" b="0" i="0" u="none" strike="noStrike" cap="none" dirty="0" smtClean="0">
                <a:solidFill>
                  <a:schemeClr val="dk1"/>
                </a:solidFill>
                <a:latin typeface="Calibri"/>
                <a:ea typeface="Calibri"/>
                <a:cs typeface="Calibri"/>
                <a:sym typeface="Calibri"/>
              </a:rPr>
              <a:t>Initiation</a:t>
            </a:r>
          </a:p>
          <a:p>
            <a:pPr marL="228600" marR="0" lvl="0" indent="-228600" algn="l" rtl="0">
              <a:lnSpc>
                <a:spcPct val="90000"/>
              </a:lnSpc>
              <a:spcBef>
                <a:spcPts val="1000"/>
              </a:spcBef>
              <a:buClr>
                <a:schemeClr val="dk1"/>
              </a:buClr>
              <a:buSzPct val="100000"/>
              <a:buFont typeface="Arial"/>
              <a:buChar char="•"/>
            </a:pPr>
            <a:r>
              <a:rPr lang="en-US" sz="2800" dirty="0" smtClean="0"/>
              <a:t>Program Suspension</a:t>
            </a:r>
          </a:p>
          <a:p>
            <a:pPr marL="228600" marR="0" lvl="0" indent="-228600" algn="l" rtl="0">
              <a:lnSpc>
                <a:spcPct val="90000"/>
              </a:lnSpc>
              <a:spcBef>
                <a:spcPts val="1000"/>
              </a:spcBef>
              <a:buClr>
                <a:schemeClr val="dk1"/>
              </a:buClr>
              <a:buSzPct val="100000"/>
              <a:buFont typeface="Arial"/>
              <a:buChar char="•"/>
            </a:pPr>
            <a:r>
              <a:rPr lang="en-US" sz="2800" b="0" i="0" u="none" strike="noStrike" cap="none" dirty="0" smtClean="0">
                <a:solidFill>
                  <a:schemeClr val="dk1"/>
                </a:solidFill>
                <a:latin typeface="Calibri"/>
                <a:ea typeface="Calibri"/>
                <a:cs typeface="Calibri"/>
                <a:sym typeface="Calibri"/>
              </a:rPr>
              <a:t>Program Discontinuance</a:t>
            </a:r>
            <a:endParaRPr lang="en-US" sz="2800" b="0" i="0" u="none" strike="noStrike" cap="none"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9197265" y="4481459"/>
            <a:ext cx="2544234" cy="1433489"/>
          </a:xfrm>
          <a:prstGeom prst="rect">
            <a:avLst/>
          </a:prstGeom>
        </p:spPr>
      </p:pic>
      <p:sp>
        <p:nvSpPr>
          <p:cNvPr id="5" name="TextBox 4"/>
          <p:cNvSpPr txBox="1"/>
          <p:nvPr/>
        </p:nvSpPr>
        <p:spPr>
          <a:xfrm>
            <a:off x="9052449" y="6029818"/>
            <a:ext cx="3038011" cy="461665"/>
          </a:xfrm>
          <a:prstGeom prst="rect">
            <a:avLst/>
          </a:prstGeom>
          <a:noFill/>
        </p:spPr>
        <p:txBody>
          <a:bodyPr wrap="none" rtlCol="0">
            <a:spAutoFit/>
          </a:bodyPr>
          <a:lstStyle/>
          <a:p>
            <a:r>
              <a:rPr lang="en-US" sz="1200" dirty="0" smtClean="0"/>
              <a:t>“This is madness!”  We’re doomed!!</a:t>
            </a:r>
          </a:p>
          <a:p>
            <a:pPr algn="r"/>
            <a:r>
              <a:rPr lang="en-US" sz="1200" dirty="0" smtClean="0"/>
              <a:t>-C3PO</a:t>
            </a:r>
            <a:endParaRPr lang="en-US" sz="12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Shape 188"/>
          <p:cNvSpPr txBox="1">
            <a:spLocks noGrp="1"/>
          </p:cNvSpPr>
          <p:nvPr>
            <p:ph type="title"/>
          </p:nvPr>
        </p:nvSpPr>
        <p:spPr>
          <a:xfrm>
            <a:off x="2121763" y="685800"/>
            <a:ext cx="9381261" cy="1752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0" i="0" u="none" strike="noStrike" cap="none" dirty="0">
                <a:solidFill>
                  <a:schemeClr val="dk1"/>
                </a:solidFill>
                <a:latin typeface="Calibri"/>
                <a:ea typeface="Calibri"/>
                <a:cs typeface="Calibri"/>
                <a:sym typeface="Calibri"/>
              </a:rPr>
              <a:t>Outcomes and Assessment/SLO Committee</a:t>
            </a:r>
          </a:p>
        </p:txBody>
      </p:sp>
      <p:sp>
        <p:nvSpPr>
          <p:cNvPr id="189" name="Shape 189"/>
          <p:cNvSpPr txBox="1">
            <a:spLocks noGrp="1"/>
          </p:cNvSpPr>
          <p:nvPr>
            <p:ph idx="1"/>
          </p:nvPr>
        </p:nvSpPr>
        <p:spPr>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dk1"/>
              </a:buClr>
              <a:buSzPct val="100000"/>
              <a:buFont typeface="Arial"/>
              <a:buChar char="•"/>
            </a:pPr>
            <a:r>
              <a:rPr lang="en-US" sz="2800" b="0" i="0" u="none" strike="noStrike" cap="none" dirty="0">
                <a:solidFill>
                  <a:schemeClr val="dk1"/>
                </a:solidFill>
                <a:latin typeface="Calibri"/>
                <a:ea typeface="Calibri"/>
                <a:cs typeface="Calibri"/>
                <a:sym typeface="Calibri"/>
              </a:rPr>
              <a:t>This committee often assists faculty in conducting meaningful dialogue about SLO assessment data, and then “closing the loop.”</a:t>
            </a:r>
          </a:p>
          <a:p>
            <a:pPr marL="228600" marR="0" lvl="0" indent="-228600" algn="l" rtl="0">
              <a:lnSpc>
                <a:spcPct val="90000"/>
              </a:lnSpc>
              <a:spcBef>
                <a:spcPts val="1000"/>
              </a:spcBef>
              <a:spcAft>
                <a:spcPts val="0"/>
              </a:spcAft>
              <a:buClr>
                <a:schemeClr val="dk1"/>
              </a:buClr>
              <a:buSzPct val="100000"/>
              <a:buFont typeface="Arial"/>
              <a:buChar char="•"/>
            </a:pPr>
            <a:r>
              <a:rPr lang="en-US" sz="2800" b="0" i="0" u="none" strike="noStrike" cap="none" dirty="0">
                <a:solidFill>
                  <a:schemeClr val="dk1"/>
                </a:solidFill>
                <a:latin typeface="Calibri"/>
                <a:ea typeface="Calibri"/>
                <a:cs typeface="Calibri"/>
                <a:sym typeface="Calibri"/>
              </a:rPr>
              <a:t>How can “closing the loop” have anything to do with curriculum</a:t>
            </a:r>
            <a:r>
              <a:rPr lang="en-US" sz="2800" b="0" i="0" u="none" strike="noStrike" cap="none" dirty="0" smtClean="0">
                <a:solidFill>
                  <a:schemeClr val="dk1"/>
                </a:solidFill>
                <a:latin typeface="Calibri"/>
                <a:ea typeface="Calibri"/>
                <a:cs typeface="Calibri"/>
                <a:sym typeface="Calibri"/>
              </a:rPr>
              <a:t>????</a:t>
            </a:r>
            <a:endParaRPr lang="en-US" sz="2800" b="0" i="0" u="none" strike="noStrike" cap="none" dirty="0">
              <a:solidFill>
                <a:schemeClr val="dk1"/>
              </a:solidFill>
              <a:latin typeface="Calibri"/>
              <a:ea typeface="Calibri"/>
              <a:cs typeface="Calibri"/>
              <a:sym typeface="Calibri"/>
            </a:endParaRPr>
          </a:p>
        </p:txBody>
      </p:sp>
      <p:sp>
        <p:nvSpPr>
          <p:cNvPr id="3" name="TextBox 2"/>
          <p:cNvSpPr txBox="1"/>
          <p:nvPr/>
        </p:nvSpPr>
        <p:spPr>
          <a:xfrm>
            <a:off x="8513685" y="6124415"/>
            <a:ext cx="3443571" cy="646331"/>
          </a:xfrm>
          <a:prstGeom prst="rect">
            <a:avLst/>
          </a:prstGeom>
          <a:noFill/>
        </p:spPr>
        <p:txBody>
          <a:bodyPr wrap="none" rtlCol="0">
            <a:spAutoFit/>
          </a:bodyPr>
          <a:lstStyle/>
          <a:p>
            <a:r>
              <a:rPr lang="en-US" sz="1200" dirty="0" smtClean="0"/>
              <a:t>“I don’t know who you are or where you came from,</a:t>
            </a:r>
          </a:p>
          <a:p>
            <a:r>
              <a:rPr lang="en-US" sz="1200" dirty="0" smtClean="0"/>
              <a:t> but from now on, you’ll do as I say</a:t>
            </a:r>
            <a:r>
              <a:rPr lang="en-US" sz="1200" dirty="0" smtClean="0"/>
              <a:t>.”</a:t>
            </a:r>
          </a:p>
          <a:p>
            <a:r>
              <a:rPr lang="en-US" sz="1200" dirty="0"/>
              <a:t> </a:t>
            </a:r>
            <a:r>
              <a:rPr lang="en-US" sz="1200" dirty="0" smtClean="0"/>
              <a:t>                                                                           </a:t>
            </a:r>
            <a:r>
              <a:rPr lang="en-US" sz="1200" dirty="0" smtClean="0"/>
              <a:t>-</a:t>
            </a:r>
            <a:r>
              <a:rPr lang="en-US" sz="1200" dirty="0" smtClean="0"/>
              <a:t>Princess Leia</a:t>
            </a:r>
          </a:p>
        </p:txBody>
      </p:sp>
      <p:pic>
        <p:nvPicPr>
          <p:cNvPr id="6" name="Picture 5"/>
          <p:cNvPicPr>
            <a:picLocks noChangeAspect="1"/>
          </p:cNvPicPr>
          <p:nvPr/>
        </p:nvPicPr>
        <p:blipFill>
          <a:blip r:embed="rId3"/>
          <a:stretch>
            <a:fillRect/>
          </a:stretch>
        </p:blipFill>
        <p:spPr>
          <a:xfrm>
            <a:off x="8771138" y="4816965"/>
            <a:ext cx="3061346" cy="130745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Shape 194"/>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0" i="0" u="none" strike="noStrike" cap="none">
                <a:solidFill>
                  <a:schemeClr val="dk1"/>
                </a:solidFill>
                <a:latin typeface="Calibri"/>
                <a:ea typeface="Calibri"/>
                <a:cs typeface="Calibri"/>
                <a:sym typeface="Calibri"/>
              </a:rPr>
              <a:t>Thank You</a:t>
            </a:r>
          </a:p>
        </p:txBody>
      </p:sp>
      <p:sp>
        <p:nvSpPr>
          <p:cNvPr id="195" name="Shape 195"/>
          <p:cNvSpPr txBox="1">
            <a:spLocks noGrp="1"/>
          </p:cNvSpPr>
          <p:nvPr>
            <p:ph idx="1"/>
          </p:nvPr>
        </p:nvSpPr>
        <p:spPr>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Marie Boyd </a:t>
            </a:r>
            <a:r>
              <a:rPr lang="en-US" sz="2800" b="0" i="0" u="sng" strike="noStrike" cap="none">
                <a:solidFill>
                  <a:schemeClr val="hlink"/>
                </a:solidFill>
                <a:latin typeface="Calibri"/>
                <a:ea typeface="Calibri"/>
                <a:cs typeface="Calibri"/>
                <a:sym typeface="Calibri"/>
                <a:hlinkClick r:id="rId3"/>
              </a:rPr>
              <a:t>marie.boyd@chaffey.edu</a:t>
            </a:r>
            <a:r>
              <a:rPr lang="en-US" sz="2800" b="0" i="0" u="none" strike="noStrike" cap="none">
                <a:solidFill>
                  <a:schemeClr val="dk1"/>
                </a:solidFill>
                <a:latin typeface="Calibri"/>
                <a:ea typeface="Calibri"/>
                <a:cs typeface="Calibri"/>
                <a:sym typeface="Calibri"/>
              </a:rPr>
              <a:t> </a:t>
            </a:r>
          </a:p>
          <a:p>
            <a:pPr marL="228600" marR="0" lvl="0" indent="-228600" algn="l" rtl="0">
              <a:lnSpc>
                <a:spcPct val="90000"/>
              </a:lnSpc>
              <a:spcBef>
                <a:spcPts val="1000"/>
              </a:spcBef>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Michelle Sampat </a:t>
            </a:r>
            <a:r>
              <a:rPr lang="en-US" sz="2800" b="0" i="0" u="sng" strike="noStrike" cap="none">
                <a:solidFill>
                  <a:schemeClr val="hlink"/>
                </a:solidFill>
                <a:latin typeface="Calibri"/>
                <a:ea typeface="Calibri"/>
                <a:cs typeface="Calibri"/>
                <a:sym typeface="Calibri"/>
                <a:hlinkClick r:id="rId4"/>
              </a:rPr>
              <a:t>MSampat@MtSAC.edu</a:t>
            </a:r>
            <a:r>
              <a:rPr lang="en-US" sz="2800" b="0" i="0" u="none" strike="noStrike" cap="none">
                <a:solidFill>
                  <a:schemeClr val="dk1"/>
                </a:solidFill>
                <a:latin typeface="Calibri"/>
                <a:ea typeface="Calibri"/>
                <a:cs typeface="Calibri"/>
                <a:sym typeface="Calibri"/>
              </a:rPr>
              <a:t> </a:t>
            </a:r>
          </a:p>
        </p:txBody>
      </p:sp>
      <p:pic>
        <p:nvPicPr>
          <p:cNvPr id="4" name="Picture 3"/>
          <p:cNvPicPr>
            <a:picLocks noChangeAspect="1"/>
          </p:cNvPicPr>
          <p:nvPr/>
        </p:nvPicPr>
        <p:blipFill>
          <a:blip r:embed="rId5"/>
          <a:stretch>
            <a:fillRect/>
          </a:stretch>
        </p:blipFill>
        <p:spPr>
          <a:xfrm>
            <a:off x="8300621" y="4011201"/>
            <a:ext cx="3457808" cy="2759324"/>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Shape 90"/>
          <p:cNvPicPr preferRelativeResize="0"/>
          <p:nvPr/>
        </p:nvPicPr>
        <p:blipFill rotWithShape="1">
          <a:blip r:embed="rId3">
            <a:alphaModFix/>
          </a:blip>
          <a:srcRect b="27363"/>
          <a:stretch/>
        </p:blipFill>
        <p:spPr>
          <a:xfrm>
            <a:off x="3181514" y="421284"/>
            <a:ext cx="6483926" cy="6097970"/>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398712" y="155993"/>
            <a:ext cx="10515599" cy="633798"/>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0" i="0" u="none" strike="noStrike" cap="none" dirty="0" smtClean="0">
                <a:solidFill>
                  <a:schemeClr val="dk1"/>
                </a:solidFill>
                <a:latin typeface="Calibri"/>
                <a:ea typeface="Calibri"/>
                <a:cs typeface="Calibri"/>
                <a:sym typeface="Calibri"/>
              </a:rPr>
              <a:t>				Outcomes </a:t>
            </a:r>
            <a:r>
              <a:rPr lang="en-US" sz="4400" b="0" i="0" u="none" strike="noStrike" cap="none" dirty="0">
                <a:solidFill>
                  <a:schemeClr val="dk1"/>
                </a:solidFill>
                <a:latin typeface="Calibri"/>
                <a:ea typeface="Calibri"/>
                <a:cs typeface="Calibri"/>
                <a:sym typeface="Calibri"/>
              </a:rPr>
              <a:t>for This Session</a:t>
            </a:r>
          </a:p>
        </p:txBody>
      </p:sp>
      <p:sp>
        <p:nvSpPr>
          <p:cNvPr id="96" name="Shape 96"/>
          <p:cNvSpPr txBox="1">
            <a:spLocks noGrp="1"/>
          </p:cNvSpPr>
          <p:nvPr>
            <p:ph idx="1"/>
          </p:nvPr>
        </p:nvSpPr>
        <p:spPr>
          <a:xfrm>
            <a:off x="767179" y="812426"/>
            <a:ext cx="11424821" cy="6121033"/>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800" b="0" i="0" u="none" strike="noStrike" cap="none" dirty="0">
                <a:solidFill>
                  <a:schemeClr val="dk1"/>
                </a:solidFill>
                <a:latin typeface="Calibri"/>
                <a:ea typeface="Calibri"/>
                <a:cs typeface="Calibri"/>
                <a:sym typeface="Calibri"/>
              </a:rPr>
              <a:t>	</a:t>
            </a:r>
            <a:endParaRPr sz="2800" b="0" i="0" u="none" strike="noStrike" cap="none" dirty="0">
              <a:solidFill>
                <a:schemeClr val="dk1"/>
              </a:solidFill>
              <a:latin typeface="Calibri"/>
              <a:ea typeface="Calibri"/>
              <a:cs typeface="Calibri"/>
              <a:sym typeface="Calibri"/>
            </a:endParaRPr>
          </a:p>
          <a:p>
            <a:pPr marL="228600" lvl="0" indent="-228600">
              <a:lnSpc>
                <a:spcPct val="90000"/>
              </a:lnSpc>
              <a:spcBef>
                <a:spcPts val="1000"/>
              </a:spcBef>
              <a:spcAft>
                <a:spcPts val="0"/>
              </a:spcAft>
              <a:buClr>
                <a:schemeClr val="dk1"/>
              </a:buClr>
              <a:buSzPct val="100000"/>
              <a:buNone/>
            </a:pPr>
            <a:r>
              <a:rPr lang="en-US" sz="2800" dirty="0">
                <a:solidFill>
                  <a:schemeClr val="dk1"/>
                </a:solidFill>
                <a:latin typeface="Calibri"/>
                <a:ea typeface="Calibri"/>
                <a:cs typeface="Calibri"/>
                <a:sym typeface="Calibri"/>
              </a:rPr>
              <a:t>							</a:t>
            </a:r>
            <a:r>
              <a:rPr lang="en-US" dirty="0" smtClean="0">
                <a:solidFill>
                  <a:schemeClr val="dk1"/>
                </a:solidFill>
                <a:latin typeface="Calibri"/>
                <a:ea typeface="Calibri"/>
                <a:cs typeface="Calibri"/>
                <a:sym typeface="Calibri"/>
              </a:rPr>
              <a:t>Gain  </a:t>
            </a:r>
            <a:r>
              <a:rPr lang="en-US" dirty="0">
                <a:solidFill>
                  <a:schemeClr val="dk1"/>
                </a:solidFill>
                <a:latin typeface="Calibri"/>
                <a:ea typeface="Calibri"/>
                <a:cs typeface="Calibri"/>
                <a:sym typeface="Calibri"/>
              </a:rPr>
              <a:t>a wider realization of the campus ripple effect </a:t>
            </a:r>
          </a:p>
          <a:p>
            <a:pPr marL="228600" lvl="0" indent="-228600">
              <a:lnSpc>
                <a:spcPct val="90000"/>
              </a:lnSpc>
              <a:spcBef>
                <a:spcPts val="1000"/>
              </a:spcBef>
              <a:spcAft>
                <a:spcPts val="0"/>
              </a:spcAft>
              <a:buClr>
                <a:schemeClr val="dk1"/>
              </a:buClr>
              <a:buSzPct val="100000"/>
              <a:buNone/>
            </a:pPr>
            <a:r>
              <a:rPr lang="en-US" dirty="0">
                <a:solidFill>
                  <a:schemeClr val="dk1"/>
                </a:solidFill>
                <a:latin typeface="Calibri"/>
                <a:ea typeface="Calibri"/>
                <a:cs typeface="Calibri"/>
                <a:sym typeface="Calibri"/>
              </a:rPr>
              <a:t>                                   </a:t>
            </a:r>
            <a:r>
              <a:rPr lang="en-US" dirty="0" smtClean="0">
                <a:solidFill>
                  <a:schemeClr val="dk1"/>
                </a:solidFill>
                <a:latin typeface="Calibri"/>
                <a:ea typeface="Calibri"/>
                <a:cs typeface="Calibri"/>
                <a:sym typeface="Calibri"/>
              </a:rPr>
              <a:t>      of the </a:t>
            </a:r>
            <a:r>
              <a:rPr lang="en-US" dirty="0">
                <a:solidFill>
                  <a:schemeClr val="dk1"/>
                </a:solidFill>
                <a:latin typeface="Calibri"/>
                <a:ea typeface="Calibri"/>
                <a:cs typeface="Calibri"/>
                <a:sym typeface="Calibri"/>
              </a:rPr>
              <a:t>local curriculum process and decision making.</a:t>
            </a:r>
          </a:p>
          <a:p>
            <a:pPr marL="228600" marR="0" lvl="0" indent="-228600" algn="l" rtl="0">
              <a:lnSpc>
                <a:spcPct val="90000"/>
              </a:lnSpc>
              <a:spcBef>
                <a:spcPts val="1000"/>
              </a:spcBef>
              <a:spcAft>
                <a:spcPts val="0"/>
              </a:spcAft>
              <a:buClr>
                <a:schemeClr val="dk1"/>
              </a:buClr>
              <a:buSzPct val="100000"/>
              <a:buFont typeface="Arial"/>
              <a:buNone/>
            </a:pPr>
            <a:endParaRPr b="0" i="0" u="none" strike="noStrike" cap="none" dirty="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ct val="100000"/>
              <a:buFont typeface="Arial"/>
              <a:buNone/>
            </a:pPr>
            <a:endParaRPr sz="2800" b="0" i="0" u="none" strike="noStrike" cap="none"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25000"/>
              <a:buFont typeface="Arial"/>
              <a:buNone/>
            </a:pPr>
            <a:r>
              <a:rPr lang="en-US" dirty="0" smtClean="0"/>
              <a:t>	</a:t>
            </a:r>
            <a:endParaRPr sz="2800" b="0" i="0" u="none" strike="noStrike" cap="none" dirty="0">
              <a:solidFill>
                <a:schemeClr val="dk1"/>
              </a:solidFill>
              <a:latin typeface="Calibri"/>
              <a:ea typeface="Calibri"/>
              <a:cs typeface="Calibri"/>
              <a:sym typeface="Calibri"/>
            </a:endParaRPr>
          </a:p>
        </p:txBody>
      </p:sp>
      <p:pic>
        <p:nvPicPr>
          <p:cNvPr id="97" name="Shape 97"/>
          <p:cNvPicPr preferRelativeResize="0"/>
          <p:nvPr/>
        </p:nvPicPr>
        <p:blipFill rotWithShape="1">
          <a:blip r:embed="rId3">
            <a:alphaModFix/>
          </a:blip>
          <a:srcRect/>
          <a:stretch/>
        </p:blipFill>
        <p:spPr>
          <a:xfrm>
            <a:off x="1317700" y="3586119"/>
            <a:ext cx="2423206" cy="1796473"/>
          </a:xfrm>
          <a:prstGeom prst="rect">
            <a:avLst/>
          </a:prstGeom>
          <a:noFill/>
          <a:ln>
            <a:noFill/>
          </a:ln>
        </p:spPr>
      </p:pic>
      <p:pic>
        <p:nvPicPr>
          <p:cNvPr id="98" name="Shape 98"/>
          <p:cNvPicPr preferRelativeResize="0"/>
          <p:nvPr/>
        </p:nvPicPr>
        <p:blipFill rotWithShape="1">
          <a:blip r:embed="rId4">
            <a:alphaModFix/>
          </a:blip>
          <a:srcRect l="5292" t="14008" r="3666"/>
          <a:stretch/>
        </p:blipFill>
        <p:spPr>
          <a:xfrm>
            <a:off x="1473695" y="1100831"/>
            <a:ext cx="1890943" cy="1763249"/>
          </a:xfrm>
          <a:prstGeom prst="rect">
            <a:avLst/>
          </a:prstGeom>
          <a:noFill/>
          <a:ln>
            <a:noFill/>
          </a:ln>
        </p:spPr>
      </p:pic>
      <p:pic>
        <p:nvPicPr>
          <p:cNvPr id="2" name="Picture 1"/>
          <p:cNvPicPr>
            <a:picLocks noChangeAspect="1"/>
          </p:cNvPicPr>
          <p:nvPr/>
        </p:nvPicPr>
        <p:blipFill>
          <a:blip r:embed="rId5"/>
          <a:stretch>
            <a:fillRect/>
          </a:stretch>
        </p:blipFill>
        <p:spPr>
          <a:xfrm>
            <a:off x="10219463" y="4609484"/>
            <a:ext cx="1207260" cy="1360293"/>
          </a:xfrm>
          <a:prstGeom prst="rect">
            <a:avLst/>
          </a:prstGeom>
        </p:spPr>
      </p:pic>
      <p:sp>
        <p:nvSpPr>
          <p:cNvPr id="3" name="TextBox 2"/>
          <p:cNvSpPr txBox="1"/>
          <p:nvPr/>
        </p:nvSpPr>
        <p:spPr>
          <a:xfrm>
            <a:off x="9768153" y="5969777"/>
            <a:ext cx="2100552" cy="738664"/>
          </a:xfrm>
          <a:prstGeom prst="rect">
            <a:avLst/>
          </a:prstGeom>
          <a:noFill/>
        </p:spPr>
        <p:txBody>
          <a:bodyPr wrap="square" rtlCol="0">
            <a:spAutoFit/>
          </a:bodyPr>
          <a:lstStyle/>
          <a:p>
            <a:r>
              <a:rPr lang="en-US" sz="1400" dirty="0" smtClean="0"/>
              <a:t>“Always pass on what you have learned”</a:t>
            </a:r>
          </a:p>
          <a:p>
            <a:pPr algn="r"/>
            <a:r>
              <a:rPr lang="en-US" sz="1400" dirty="0" smtClean="0"/>
              <a:t>-Yoda</a:t>
            </a:r>
            <a:endParaRPr lang="en-US" sz="1400" dirty="0"/>
          </a:p>
        </p:txBody>
      </p:sp>
      <p:sp>
        <p:nvSpPr>
          <p:cNvPr id="4" name="TextBox 3"/>
          <p:cNvSpPr txBox="1"/>
          <p:nvPr/>
        </p:nvSpPr>
        <p:spPr>
          <a:xfrm>
            <a:off x="3879541" y="3856911"/>
            <a:ext cx="4624283" cy="1200329"/>
          </a:xfrm>
          <a:prstGeom prst="rect">
            <a:avLst/>
          </a:prstGeom>
          <a:noFill/>
        </p:spPr>
        <p:txBody>
          <a:bodyPr wrap="square" rtlCol="0">
            <a:spAutoFit/>
          </a:bodyPr>
          <a:lstStyle/>
          <a:p>
            <a:r>
              <a:rPr lang="en-US" sz="2400" dirty="0"/>
              <a:t>Develop a (</a:t>
            </a:r>
            <a:r>
              <a:rPr lang="en-US" sz="2400" dirty="0" smtClean="0"/>
              <a:t>renewed) appreciation </a:t>
            </a:r>
            <a:r>
              <a:rPr lang="en-US" sz="2400" dirty="0"/>
              <a:t>for </a:t>
            </a:r>
            <a:r>
              <a:rPr lang="en-US" sz="2400" dirty="0" smtClean="0"/>
              <a:t>“</a:t>
            </a:r>
            <a:r>
              <a:rPr lang="en-US" sz="2400" dirty="0"/>
              <a:t>the </a:t>
            </a:r>
            <a:r>
              <a:rPr lang="en-US" sz="2400" strike="sngStrike" dirty="0" smtClean="0"/>
              <a:t>village</a:t>
            </a:r>
            <a:r>
              <a:rPr lang="en-US" sz="2400" dirty="0" smtClean="0"/>
              <a:t>  </a:t>
            </a:r>
            <a:r>
              <a:rPr lang="en-US" sz="2400" dirty="0"/>
              <a:t>campus” in terms of  </a:t>
            </a:r>
            <a:r>
              <a:rPr lang="en-US" sz="2400" dirty="0" smtClean="0"/>
              <a:t>curriculum work.                                                          </a:t>
            </a:r>
            <a:endParaRPr lang="en-US" sz="24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7678" y="238802"/>
            <a:ext cx="10018713" cy="870438"/>
          </a:xfrm>
        </p:spPr>
        <p:txBody>
          <a:bodyPr/>
          <a:lstStyle/>
          <a:p>
            <a:r>
              <a:rPr lang="en-US" dirty="0" smtClean="0"/>
              <a:t>How Can Curriculum Allies Help?</a:t>
            </a:r>
            <a:endParaRPr lang="en-US" dirty="0"/>
          </a:p>
        </p:txBody>
      </p:sp>
      <p:sp>
        <p:nvSpPr>
          <p:cNvPr id="3" name="Text Placeholder 2"/>
          <p:cNvSpPr>
            <a:spLocks noGrp="1"/>
          </p:cNvSpPr>
          <p:nvPr>
            <p:ph idx="1"/>
          </p:nvPr>
        </p:nvSpPr>
        <p:spPr>
          <a:xfrm>
            <a:off x="1313895" y="1556238"/>
            <a:ext cx="10644326" cy="4620725"/>
          </a:xfrm>
        </p:spPr>
        <p:txBody>
          <a:bodyPr>
            <a:normAutofit lnSpcReduction="10000"/>
          </a:bodyPr>
          <a:lstStyle/>
          <a:p>
            <a:pPr marL="177800" indent="0">
              <a:buNone/>
            </a:pPr>
            <a:r>
              <a:rPr lang="en-US" dirty="0" smtClean="0"/>
              <a:t>“10 Things An Ally Can Do”</a:t>
            </a:r>
          </a:p>
          <a:p>
            <a:pPr>
              <a:buFont typeface="Wingdings" panose="05000000000000000000" pitchFamily="2" charset="2"/>
              <a:buChar char="§"/>
            </a:pPr>
            <a:r>
              <a:rPr lang="en-US" sz="2000" dirty="0" smtClean="0"/>
              <a:t>Listen</a:t>
            </a:r>
          </a:p>
          <a:p>
            <a:pPr>
              <a:buFont typeface="Wingdings" panose="05000000000000000000" pitchFamily="2" charset="2"/>
              <a:buChar char="§"/>
            </a:pPr>
            <a:r>
              <a:rPr lang="en-US" sz="2000" dirty="0" smtClean="0"/>
              <a:t>Get Educated</a:t>
            </a:r>
          </a:p>
          <a:p>
            <a:pPr>
              <a:buFont typeface="Wingdings" panose="05000000000000000000" pitchFamily="2" charset="2"/>
              <a:buChar char="§"/>
            </a:pPr>
            <a:r>
              <a:rPr lang="en-US" sz="2000" dirty="0" smtClean="0"/>
              <a:t>Get Involved</a:t>
            </a:r>
          </a:p>
          <a:p>
            <a:pPr>
              <a:buFont typeface="Wingdings" panose="05000000000000000000" pitchFamily="2" charset="2"/>
              <a:buChar char="§"/>
            </a:pPr>
            <a:r>
              <a:rPr lang="en-US" sz="2000" dirty="0" smtClean="0"/>
              <a:t>Show Up</a:t>
            </a:r>
          </a:p>
          <a:p>
            <a:pPr>
              <a:buFont typeface="Wingdings" panose="05000000000000000000" pitchFamily="2" charset="2"/>
              <a:buChar char="§"/>
            </a:pPr>
            <a:r>
              <a:rPr lang="en-US" sz="2000" dirty="0" smtClean="0"/>
              <a:t>Speak Up</a:t>
            </a:r>
          </a:p>
          <a:p>
            <a:pPr>
              <a:buFont typeface="Wingdings" panose="05000000000000000000" pitchFamily="2" charset="2"/>
              <a:buChar char="§"/>
            </a:pPr>
            <a:r>
              <a:rPr lang="en-US" sz="2000" dirty="0" smtClean="0"/>
              <a:t>Intervene</a:t>
            </a:r>
          </a:p>
          <a:p>
            <a:pPr>
              <a:buFont typeface="Wingdings" panose="05000000000000000000" pitchFamily="2" charset="2"/>
              <a:buChar char="§"/>
            </a:pPr>
            <a:r>
              <a:rPr lang="en-US" sz="2000" dirty="0" smtClean="0"/>
              <a:t>Welcome Discomfort</a:t>
            </a:r>
          </a:p>
          <a:p>
            <a:pPr>
              <a:buFont typeface="Wingdings" panose="05000000000000000000" pitchFamily="2" charset="2"/>
              <a:buChar char="§"/>
            </a:pPr>
            <a:r>
              <a:rPr lang="en-US" sz="2000" dirty="0" smtClean="0"/>
              <a:t>Learn From Your Mistakes</a:t>
            </a:r>
          </a:p>
          <a:p>
            <a:pPr>
              <a:buFont typeface="Wingdings" panose="05000000000000000000" pitchFamily="2" charset="2"/>
              <a:buChar char="§"/>
            </a:pPr>
            <a:r>
              <a:rPr lang="en-US" sz="2000" dirty="0" smtClean="0"/>
              <a:t>Stay Engaged</a:t>
            </a:r>
          </a:p>
          <a:p>
            <a:pPr>
              <a:buFont typeface="Wingdings" panose="05000000000000000000" pitchFamily="2" charset="2"/>
              <a:buChar char="§"/>
            </a:pPr>
            <a:r>
              <a:rPr lang="en-US" sz="2000" dirty="0" smtClean="0"/>
              <a:t>DONATE! (Food always works with Curriculum Committees!)</a:t>
            </a:r>
            <a:endParaRPr lang="en-US" sz="2000" dirty="0"/>
          </a:p>
        </p:txBody>
      </p:sp>
      <p:pic>
        <p:nvPicPr>
          <p:cNvPr id="5" name="Picture 4"/>
          <p:cNvPicPr>
            <a:picLocks noChangeAspect="1"/>
          </p:cNvPicPr>
          <p:nvPr/>
        </p:nvPicPr>
        <p:blipFill>
          <a:blip r:embed="rId3"/>
          <a:stretch>
            <a:fillRect/>
          </a:stretch>
        </p:blipFill>
        <p:spPr>
          <a:xfrm>
            <a:off x="8572728" y="3615943"/>
            <a:ext cx="3485965" cy="1960855"/>
          </a:xfrm>
          <a:prstGeom prst="rect">
            <a:avLst/>
          </a:prstGeom>
        </p:spPr>
      </p:pic>
      <p:sp>
        <p:nvSpPr>
          <p:cNvPr id="6" name="TextBox 5"/>
          <p:cNvSpPr txBox="1"/>
          <p:nvPr/>
        </p:nvSpPr>
        <p:spPr>
          <a:xfrm>
            <a:off x="9260396" y="5587297"/>
            <a:ext cx="2499274" cy="1200329"/>
          </a:xfrm>
          <a:prstGeom prst="rect">
            <a:avLst/>
          </a:prstGeom>
          <a:noFill/>
        </p:spPr>
        <p:txBody>
          <a:bodyPr wrap="none" rtlCol="0">
            <a:spAutoFit/>
          </a:bodyPr>
          <a:lstStyle/>
          <a:p>
            <a:r>
              <a:rPr lang="en-US" sz="1200" dirty="0"/>
              <a:t>The Alliance to Restore the </a:t>
            </a:r>
            <a:r>
              <a:rPr lang="en-US" sz="1200" dirty="0" smtClean="0"/>
              <a:t>Republic</a:t>
            </a:r>
          </a:p>
          <a:p>
            <a:r>
              <a:rPr lang="en-US" sz="1200" dirty="0" smtClean="0"/>
              <a:t> </a:t>
            </a:r>
            <a:r>
              <a:rPr lang="en-US" sz="1200" dirty="0"/>
              <a:t>(also known as the Rebel Alliance or </a:t>
            </a:r>
            <a:endParaRPr lang="en-US" sz="1200" dirty="0" smtClean="0"/>
          </a:p>
          <a:p>
            <a:r>
              <a:rPr lang="en-US" sz="1200" dirty="0" smtClean="0"/>
              <a:t>the </a:t>
            </a:r>
            <a:r>
              <a:rPr lang="en-US" sz="1200" dirty="0"/>
              <a:t>Rebellion) is an interstellar </a:t>
            </a:r>
            <a:r>
              <a:rPr lang="en-US" sz="1200" dirty="0" smtClean="0"/>
              <a:t>pro-</a:t>
            </a:r>
          </a:p>
          <a:p>
            <a:r>
              <a:rPr lang="en-US" sz="1200" dirty="0" smtClean="0"/>
              <a:t>democratic </a:t>
            </a:r>
            <a:r>
              <a:rPr lang="en-US" sz="1200" dirty="0"/>
              <a:t>republic revolutionary </a:t>
            </a:r>
            <a:endParaRPr lang="en-US" sz="1200" dirty="0" smtClean="0"/>
          </a:p>
          <a:p>
            <a:r>
              <a:rPr lang="en-US" sz="1200" dirty="0" smtClean="0"/>
              <a:t>faction </a:t>
            </a:r>
            <a:r>
              <a:rPr lang="en-US" sz="1200" dirty="0"/>
              <a:t>in the fictional universe of </a:t>
            </a:r>
            <a:endParaRPr lang="en-US" sz="1200" dirty="0" smtClean="0"/>
          </a:p>
          <a:p>
            <a:r>
              <a:rPr lang="en-US" sz="1200" dirty="0" smtClean="0"/>
              <a:t>Star </a:t>
            </a:r>
            <a:r>
              <a:rPr lang="en-US" sz="1200" dirty="0"/>
              <a:t>Wars.</a:t>
            </a:r>
          </a:p>
        </p:txBody>
      </p:sp>
    </p:spTree>
    <p:extLst>
      <p:ext uri="{BB962C8B-B14F-4D97-AF65-F5344CB8AC3E}">
        <p14:creationId xmlns:p14="http://schemas.microsoft.com/office/powerpoint/2010/main" val="7284893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1518082" y="148000"/>
            <a:ext cx="9835718" cy="1137796"/>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0" i="0" u="none" strike="noStrike" cap="none" dirty="0" smtClean="0">
                <a:solidFill>
                  <a:schemeClr val="dk1"/>
                </a:solidFill>
                <a:latin typeface="Calibri"/>
                <a:ea typeface="Calibri"/>
                <a:cs typeface="Calibri"/>
                <a:sym typeface="Calibri"/>
              </a:rPr>
              <a:t>Who </a:t>
            </a:r>
            <a:r>
              <a:rPr lang="en-US" sz="4400" b="0" i="0" u="none" strike="noStrike" cap="none" dirty="0">
                <a:solidFill>
                  <a:schemeClr val="dk1"/>
                </a:solidFill>
                <a:latin typeface="Calibri"/>
                <a:ea typeface="Calibri"/>
                <a:cs typeface="Calibri"/>
                <a:sym typeface="Calibri"/>
              </a:rPr>
              <a:t>Are “Curriculum Allies” on Your Campus?</a:t>
            </a:r>
          </a:p>
        </p:txBody>
      </p:sp>
      <p:sp>
        <p:nvSpPr>
          <p:cNvPr id="110" name="Shape 110"/>
          <p:cNvSpPr txBox="1">
            <a:spLocks noGrp="1"/>
          </p:cNvSpPr>
          <p:nvPr>
            <p:ph idx="1"/>
          </p:nvPr>
        </p:nvSpPr>
        <p:spPr>
          <a:xfrm>
            <a:off x="1518082" y="1473700"/>
            <a:ext cx="9835718" cy="5093399"/>
          </a:xfrm>
          <a:prstGeom prst="rect">
            <a:avLst/>
          </a:prstGeom>
          <a:noFill/>
          <a:ln>
            <a:noFill/>
          </a:ln>
        </p:spPr>
        <p:txBody>
          <a:bodyPr lIns="91425" tIns="45700" rIns="91425" bIns="45700" anchor="t" anchorCtr="0">
            <a:noAutofit/>
          </a:bodyPr>
          <a:lstStyle/>
          <a:p>
            <a:pPr marL="228600" marR="0" lvl="0" indent="-191770" algn="l" rtl="0">
              <a:lnSpc>
                <a:spcPct val="70000"/>
              </a:lnSpc>
              <a:spcBef>
                <a:spcPts val="0"/>
              </a:spcBef>
              <a:spcAft>
                <a:spcPts val="0"/>
              </a:spcAft>
              <a:buClr>
                <a:schemeClr val="dk1"/>
              </a:buClr>
              <a:buSzPct val="100000"/>
              <a:buFont typeface="Arial"/>
              <a:buChar char="•"/>
            </a:pPr>
            <a:endParaRPr lang="en-US" sz="1800" b="0" i="0" u="none" strike="noStrike" cap="none" dirty="0" smtClean="0">
              <a:solidFill>
                <a:schemeClr val="dk1"/>
              </a:solidFill>
              <a:latin typeface="Calibri"/>
              <a:ea typeface="Calibri"/>
              <a:cs typeface="Calibri"/>
              <a:sym typeface="Calibri"/>
            </a:endParaRPr>
          </a:p>
          <a:p>
            <a:pPr marL="228600" marR="0" lvl="0" indent="-191770" algn="l" rtl="0">
              <a:lnSpc>
                <a:spcPct val="70000"/>
              </a:lnSpc>
              <a:spcBef>
                <a:spcPts val="0"/>
              </a:spcBef>
              <a:spcAft>
                <a:spcPts val="0"/>
              </a:spcAft>
              <a:buClr>
                <a:schemeClr val="dk1"/>
              </a:buClr>
              <a:buSzPct val="100000"/>
              <a:buFont typeface="Arial"/>
              <a:buChar char="•"/>
            </a:pPr>
            <a:r>
              <a:rPr lang="en-US" sz="1800" b="0" i="0" u="none" strike="noStrike" cap="none" dirty="0" smtClean="0">
                <a:solidFill>
                  <a:schemeClr val="dk1"/>
                </a:solidFill>
                <a:latin typeface="Calibri"/>
                <a:ea typeface="Calibri"/>
                <a:cs typeface="Calibri"/>
                <a:sym typeface="Calibri"/>
              </a:rPr>
              <a:t>Articulation Officers</a:t>
            </a:r>
            <a:endParaRPr lang="en-US" sz="1800" b="0" i="0" u="none" strike="noStrike" cap="none" dirty="0">
              <a:solidFill>
                <a:schemeClr val="dk1"/>
              </a:solidFill>
              <a:latin typeface="Calibri"/>
              <a:ea typeface="Calibri"/>
              <a:cs typeface="Calibri"/>
              <a:sym typeface="Calibri"/>
            </a:endParaRPr>
          </a:p>
          <a:p>
            <a:pPr marL="228600" marR="0" lvl="0" indent="-191770" algn="l" rtl="0">
              <a:lnSpc>
                <a:spcPct val="70000"/>
              </a:lnSpc>
              <a:spcBef>
                <a:spcPts val="1000"/>
              </a:spcBef>
              <a:spcAft>
                <a:spcPts val="0"/>
              </a:spcAft>
              <a:buClr>
                <a:schemeClr val="dk1"/>
              </a:buClr>
              <a:buSzPct val="100000"/>
              <a:buFont typeface="Arial"/>
              <a:buChar char="•"/>
            </a:pPr>
            <a:r>
              <a:rPr lang="en-US" sz="1800" b="0" i="0" u="none" strike="noStrike" cap="none" dirty="0">
                <a:solidFill>
                  <a:schemeClr val="dk1"/>
                </a:solidFill>
                <a:latin typeface="Calibri"/>
                <a:ea typeface="Calibri"/>
                <a:cs typeface="Calibri"/>
                <a:sym typeface="Calibri"/>
              </a:rPr>
              <a:t>Counselors</a:t>
            </a:r>
          </a:p>
          <a:p>
            <a:pPr marL="228600" marR="0" lvl="0" indent="-191770" algn="l" rtl="0">
              <a:lnSpc>
                <a:spcPct val="70000"/>
              </a:lnSpc>
              <a:spcBef>
                <a:spcPts val="1000"/>
              </a:spcBef>
              <a:spcAft>
                <a:spcPts val="0"/>
              </a:spcAft>
              <a:buClr>
                <a:schemeClr val="dk1"/>
              </a:buClr>
              <a:buSzPct val="100000"/>
              <a:buFont typeface="Arial"/>
              <a:buChar char="•"/>
            </a:pPr>
            <a:r>
              <a:rPr lang="en-US" sz="1800" b="0" i="0" u="none" strike="noStrike" cap="none" dirty="0">
                <a:solidFill>
                  <a:schemeClr val="dk1"/>
                </a:solidFill>
                <a:latin typeface="Calibri"/>
                <a:ea typeface="Calibri"/>
                <a:cs typeface="Calibri"/>
                <a:sym typeface="Calibri"/>
              </a:rPr>
              <a:t>Institutional Researchers</a:t>
            </a:r>
          </a:p>
          <a:p>
            <a:pPr marL="228600" marR="0" lvl="0" indent="-191770" algn="l" rtl="0">
              <a:lnSpc>
                <a:spcPct val="70000"/>
              </a:lnSpc>
              <a:spcBef>
                <a:spcPts val="1000"/>
              </a:spcBef>
              <a:spcAft>
                <a:spcPts val="0"/>
              </a:spcAft>
              <a:buClr>
                <a:schemeClr val="dk1"/>
              </a:buClr>
              <a:buSzPct val="100000"/>
              <a:buFont typeface="Arial"/>
              <a:buChar char="•"/>
            </a:pPr>
            <a:r>
              <a:rPr lang="en-US" sz="1800" b="0" i="0" u="none" strike="noStrike" cap="none" dirty="0">
                <a:solidFill>
                  <a:schemeClr val="dk1"/>
                </a:solidFill>
                <a:latin typeface="Calibri"/>
                <a:ea typeface="Calibri"/>
                <a:cs typeface="Calibri"/>
                <a:sym typeface="Calibri"/>
              </a:rPr>
              <a:t>Financial Aid Staff				</a:t>
            </a:r>
          </a:p>
          <a:p>
            <a:pPr marL="228600" marR="0" lvl="0" indent="-191770" algn="l" rtl="0">
              <a:lnSpc>
                <a:spcPct val="70000"/>
              </a:lnSpc>
              <a:spcBef>
                <a:spcPts val="1000"/>
              </a:spcBef>
              <a:spcAft>
                <a:spcPts val="0"/>
              </a:spcAft>
              <a:buClr>
                <a:schemeClr val="dk1"/>
              </a:buClr>
              <a:buSzPct val="100000"/>
              <a:buFont typeface="Arial"/>
              <a:buChar char="•"/>
            </a:pPr>
            <a:r>
              <a:rPr lang="en-US" sz="1800" b="0" i="0" u="none" strike="noStrike" cap="none" dirty="0">
                <a:solidFill>
                  <a:schemeClr val="dk1"/>
                </a:solidFill>
                <a:latin typeface="Calibri"/>
                <a:ea typeface="Calibri"/>
                <a:cs typeface="Calibri"/>
                <a:sym typeface="Calibri"/>
              </a:rPr>
              <a:t>Admission and Records Staff</a:t>
            </a:r>
          </a:p>
          <a:p>
            <a:pPr marL="228600" marR="0" lvl="0" indent="-191770" algn="l" rtl="0">
              <a:lnSpc>
                <a:spcPct val="70000"/>
              </a:lnSpc>
              <a:spcBef>
                <a:spcPts val="1000"/>
              </a:spcBef>
              <a:spcAft>
                <a:spcPts val="0"/>
              </a:spcAft>
              <a:buClr>
                <a:schemeClr val="dk1"/>
              </a:buClr>
              <a:buSzPct val="100000"/>
              <a:buFont typeface="Arial"/>
              <a:buChar char="•"/>
            </a:pPr>
            <a:r>
              <a:rPr lang="en-US" sz="1800" b="0" i="0" u="none" strike="noStrike" cap="none" dirty="0">
                <a:solidFill>
                  <a:schemeClr val="dk1"/>
                </a:solidFill>
                <a:latin typeface="Calibri"/>
                <a:ea typeface="Calibri"/>
                <a:cs typeface="Calibri"/>
                <a:sym typeface="Calibri"/>
              </a:rPr>
              <a:t>Catalog and Schedule </a:t>
            </a:r>
            <a:r>
              <a:rPr lang="en-US" sz="1800" b="0" i="0" u="none" strike="noStrike" cap="none" dirty="0" smtClean="0">
                <a:solidFill>
                  <a:schemeClr val="dk1"/>
                </a:solidFill>
                <a:latin typeface="Calibri"/>
                <a:ea typeface="Calibri"/>
                <a:cs typeface="Calibri"/>
                <a:sym typeface="Calibri"/>
              </a:rPr>
              <a:t>Coordinators</a:t>
            </a:r>
            <a:endParaRPr lang="en-US" sz="1800" b="0" i="0" u="none" strike="noStrike" cap="none" dirty="0">
              <a:solidFill>
                <a:schemeClr val="dk1"/>
              </a:solidFill>
              <a:latin typeface="Calibri"/>
              <a:ea typeface="Calibri"/>
              <a:cs typeface="Calibri"/>
              <a:sym typeface="Calibri"/>
            </a:endParaRPr>
          </a:p>
          <a:p>
            <a:pPr marL="228600" marR="0" lvl="0" indent="-191770" algn="l" rtl="0">
              <a:lnSpc>
                <a:spcPct val="70000"/>
              </a:lnSpc>
              <a:spcBef>
                <a:spcPts val="1000"/>
              </a:spcBef>
              <a:spcAft>
                <a:spcPts val="0"/>
              </a:spcAft>
              <a:buClr>
                <a:schemeClr val="dk1"/>
              </a:buClr>
              <a:buSzPct val="100000"/>
              <a:buFont typeface="Arial"/>
              <a:buChar char="•"/>
            </a:pPr>
            <a:r>
              <a:rPr lang="en-US" sz="1800" b="0" i="0" u="none" strike="noStrike" cap="none" dirty="0">
                <a:solidFill>
                  <a:schemeClr val="dk1"/>
                </a:solidFill>
                <a:latin typeface="Calibri"/>
                <a:ea typeface="Calibri"/>
                <a:cs typeface="Calibri"/>
                <a:sym typeface="Calibri"/>
              </a:rPr>
              <a:t>MIS Peeps</a:t>
            </a:r>
          </a:p>
          <a:p>
            <a:pPr marL="228600" marR="0" lvl="0" indent="-191770" algn="l" rtl="0">
              <a:lnSpc>
                <a:spcPct val="70000"/>
              </a:lnSpc>
              <a:spcBef>
                <a:spcPts val="1000"/>
              </a:spcBef>
              <a:spcAft>
                <a:spcPts val="0"/>
              </a:spcAft>
              <a:buClr>
                <a:schemeClr val="dk1"/>
              </a:buClr>
              <a:buSzPct val="100000"/>
              <a:buFont typeface="Arial"/>
              <a:buChar char="•"/>
            </a:pPr>
            <a:r>
              <a:rPr lang="en-US" sz="1800" b="0" i="0" u="none" strike="noStrike" cap="none" dirty="0">
                <a:solidFill>
                  <a:schemeClr val="dk1"/>
                </a:solidFill>
                <a:latin typeface="Calibri"/>
                <a:ea typeface="Calibri"/>
                <a:cs typeface="Calibri"/>
                <a:sym typeface="Calibri"/>
              </a:rPr>
              <a:t>Local Board</a:t>
            </a:r>
          </a:p>
          <a:p>
            <a:pPr marL="228600" marR="0" lvl="0" indent="-191770" algn="l" rtl="0">
              <a:lnSpc>
                <a:spcPct val="70000"/>
              </a:lnSpc>
              <a:spcBef>
                <a:spcPts val="1000"/>
              </a:spcBef>
              <a:spcAft>
                <a:spcPts val="0"/>
              </a:spcAft>
              <a:buClr>
                <a:schemeClr val="dk1"/>
              </a:buClr>
              <a:buSzPct val="100000"/>
              <a:buFont typeface="Arial"/>
              <a:buChar char="•"/>
            </a:pPr>
            <a:r>
              <a:rPr lang="en-US" sz="1800" b="0" i="0" u="none" strike="noStrike" cap="none" dirty="0">
                <a:solidFill>
                  <a:schemeClr val="dk1"/>
                </a:solidFill>
                <a:latin typeface="Calibri"/>
                <a:ea typeface="Calibri"/>
                <a:cs typeface="Calibri"/>
                <a:sym typeface="Calibri"/>
              </a:rPr>
              <a:t>DEANS</a:t>
            </a:r>
          </a:p>
          <a:p>
            <a:pPr marL="228600" marR="0" lvl="0" indent="-191770" algn="l" rtl="0">
              <a:lnSpc>
                <a:spcPct val="70000"/>
              </a:lnSpc>
              <a:spcBef>
                <a:spcPts val="1000"/>
              </a:spcBef>
              <a:spcAft>
                <a:spcPts val="0"/>
              </a:spcAft>
              <a:buClr>
                <a:schemeClr val="dk1"/>
              </a:buClr>
              <a:buSzPct val="100000"/>
              <a:buFont typeface="Arial"/>
              <a:buChar char="•"/>
            </a:pPr>
            <a:r>
              <a:rPr lang="en-US" sz="1800" b="0" i="0" u="none" strike="noStrike" cap="none" dirty="0">
                <a:solidFill>
                  <a:schemeClr val="dk1"/>
                </a:solidFill>
                <a:latin typeface="Calibri"/>
                <a:ea typeface="Calibri"/>
                <a:cs typeface="Calibri"/>
                <a:sym typeface="Calibri"/>
              </a:rPr>
              <a:t>Program Review </a:t>
            </a:r>
            <a:r>
              <a:rPr lang="en-US" sz="1800" b="0" i="0" u="none" strike="noStrike" cap="none" dirty="0" smtClean="0">
                <a:solidFill>
                  <a:schemeClr val="dk1"/>
                </a:solidFill>
                <a:latin typeface="Calibri"/>
                <a:ea typeface="Calibri"/>
                <a:cs typeface="Calibri"/>
                <a:sym typeface="Calibri"/>
              </a:rPr>
              <a:t>Committee</a:t>
            </a:r>
            <a:endParaRPr lang="en-US" sz="1800" b="0" i="0" u="none" strike="noStrike" cap="none" dirty="0">
              <a:solidFill>
                <a:schemeClr val="dk1"/>
              </a:solidFill>
              <a:latin typeface="Calibri"/>
              <a:ea typeface="Calibri"/>
              <a:cs typeface="Calibri"/>
              <a:sym typeface="Calibri"/>
            </a:endParaRPr>
          </a:p>
          <a:p>
            <a:pPr marL="228600" marR="0" lvl="0" indent="-191770" algn="l" rtl="0">
              <a:lnSpc>
                <a:spcPct val="70000"/>
              </a:lnSpc>
              <a:spcBef>
                <a:spcPts val="1000"/>
              </a:spcBef>
              <a:spcAft>
                <a:spcPts val="0"/>
              </a:spcAft>
              <a:buClr>
                <a:schemeClr val="dk1"/>
              </a:buClr>
              <a:buSzPct val="100000"/>
              <a:buFont typeface="Arial"/>
              <a:buChar char="•"/>
            </a:pPr>
            <a:r>
              <a:rPr lang="en-US" sz="1800" b="0" i="0" u="none" strike="noStrike" cap="none" dirty="0">
                <a:solidFill>
                  <a:schemeClr val="dk1"/>
                </a:solidFill>
                <a:latin typeface="Calibri"/>
                <a:ea typeface="Calibri"/>
                <a:cs typeface="Calibri"/>
                <a:sym typeface="Calibri"/>
              </a:rPr>
              <a:t>Outcomes and Assessment/SLO Committee</a:t>
            </a:r>
          </a:p>
          <a:p>
            <a:pPr marL="228600" marR="0" lvl="0" indent="-191770" algn="l" rtl="0">
              <a:lnSpc>
                <a:spcPct val="70000"/>
              </a:lnSpc>
              <a:spcBef>
                <a:spcPts val="1000"/>
              </a:spcBef>
              <a:buClr>
                <a:schemeClr val="dk1"/>
              </a:buClr>
              <a:buSzPct val="100000"/>
              <a:buFont typeface="Arial"/>
              <a:buChar char="•"/>
            </a:pPr>
            <a:r>
              <a:rPr lang="en-US" sz="1800" b="0" i="0" u="none" strike="noStrike" cap="none" dirty="0">
                <a:solidFill>
                  <a:schemeClr val="dk1"/>
                </a:solidFill>
                <a:latin typeface="Calibri"/>
                <a:ea typeface="Calibri"/>
                <a:cs typeface="Calibri"/>
                <a:sym typeface="Calibri"/>
              </a:rPr>
              <a:t>Others?</a:t>
            </a:r>
          </a:p>
        </p:txBody>
      </p:sp>
      <p:pic>
        <p:nvPicPr>
          <p:cNvPr id="2" name="Picture 1"/>
          <p:cNvPicPr>
            <a:picLocks noChangeAspect="1"/>
          </p:cNvPicPr>
          <p:nvPr/>
        </p:nvPicPr>
        <p:blipFill>
          <a:blip r:embed="rId3"/>
          <a:stretch>
            <a:fillRect/>
          </a:stretch>
        </p:blipFill>
        <p:spPr>
          <a:xfrm>
            <a:off x="9518978" y="2279427"/>
            <a:ext cx="2262522" cy="1392321"/>
          </a:xfrm>
          <a:prstGeom prst="rect">
            <a:avLst/>
          </a:prstGeom>
        </p:spPr>
      </p:pic>
      <p:pic>
        <p:nvPicPr>
          <p:cNvPr id="3" name="Picture 2"/>
          <p:cNvPicPr>
            <a:picLocks noChangeAspect="1"/>
          </p:cNvPicPr>
          <p:nvPr/>
        </p:nvPicPr>
        <p:blipFill>
          <a:blip r:embed="rId4"/>
          <a:stretch>
            <a:fillRect/>
          </a:stretch>
        </p:blipFill>
        <p:spPr>
          <a:xfrm>
            <a:off x="10156053" y="4477474"/>
            <a:ext cx="1791929" cy="2129054"/>
          </a:xfrm>
          <a:prstGeom prst="rect">
            <a:avLst/>
          </a:prstGeom>
        </p:spPr>
      </p:pic>
      <p:pic>
        <p:nvPicPr>
          <p:cNvPr id="4" name="Picture 3"/>
          <p:cNvPicPr>
            <a:picLocks noChangeAspect="1"/>
          </p:cNvPicPr>
          <p:nvPr/>
        </p:nvPicPr>
        <p:blipFill>
          <a:blip r:embed="rId5"/>
          <a:stretch>
            <a:fillRect/>
          </a:stretch>
        </p:blipFill>
        <p:spPr>
          <a:xfrm>
            <a:off x="6871317" y="3915005"/>
            <a:ext cx="2752077" cy="1840452"/>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767862" y="154110"/>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0" i="0" u="none" strike="noStrike" cap="none" dirty="0" smtClean="0">
                <a:solidFill>
                  <a:schemeClr val="dk1"/>
                </a:solidFill>
                <a:latin typeface="Calibri"/>
                <a:ea typeface="Calibri"/>
                <a:cs typeface="Calibri"/>
                <a:sym typeface="Calibri"/>
              </a:rPr>
              <a:t>				Articulation </a:t>
            </a:r>
            <a:r>
              <a:rPr lang="en-US" sz="4400" b="0" i="0" u="none" strike="noStrike" cap="none" dirty="0">
                <a:solidFill>
                  <a:schemeClr val="dk1"/>
                </a:solidFill>
                <a:latin typeface="Calibri"/>
                <a:ea typeface="Calibri"/>
                <a:cs typeface="Calibri"/>
                <a:sym typeface="Calibri"/>
              </a:rPr>
              <a:t>Officer</a:t>
            </a:r>
          </a:p>
        </p:txBody>
      </p:sp>
      <p:sp>
        <p:nvSpPr>
          <p:cNvPr id="117" name="Shape 117"/>
          <p:cNvSpPr txBox="1">
            <a:spLocks noGrp="1"/>
          </p:cNvSpPr>
          <p:nvPr>
            <p:ph idx="1"/>
          </p:nvPr>
        </p:nvSpPr>
        <p:spPr>
          <a:xfrm>
            <a:off x="1269507" y="1259040"/>
            <a:ext cx="10013953" cy="4540006"/>
          </a:xfrm>
          <a:prstGeom prst="rect">
            <a:avLst/>
          </a:prstGeom>
          <a:noFill/>
          <a:ln>
            <a:noFill/>
          </a:ln>
        </p:spPr>
        <p:txBody>
          <a:bodyPr lIns="91425" tIns="45700" rIns="91425" bIns="45700" anchor="t" anchorCtr="0">
            <a:noAutofit/>
          </a:bodyPr>
          <a:lstStyle/>
          <a:p>
            <a:pPr marL="285750" lvl="0" indent="-285750">
              <a:spcBef>
                <a:spcPts val="0"/>
              </a:spcBef>
              <a:buFont typeface="Wingdings" panose="05000000000000000000" pitchFamily="2" charset="2"/>
              <a:buChar char="§"/>
            </a:pPr>
            <a:r>
              <a:rPr lang="en-US" sz="1600" dirty="0" smtClean="0"/>
              <a:t>What is your Articulation Officer’s role in your curriculum approval process?</a:t>
            </a:r>
          </a:p>
          <a:p>
            <a:pPr marL="285750" lvl="0" indent="-285750">
              <a:spcBef>
                <a:spcPts val="0"/>
              </a:spcBef>
              <a:buFont typeface="Wingdings" panose="05000000000000000000" pitchFamily="2" charset="2"/>
              <a:buChar char="§"/>
            </a:pPr>
            <a:r>
              <a:rPr lang="en-US" sz="1600" dirty="0" smtClean="0"/>
              <a:t>Suggest new courses</a:t>
            </a:r>
          </a:p>
          <a:p>
            <a:pPr marL="285750" lvl="0" indent="-285750">
              <a:spcBef>
                <a:spcPts val="0"/>
              </a:spcBef>
              <a:buFont typeface="Wingdings" panose="05000000000000000000" pitchFamily="2" charset="2"/>
              <a:buChar char="§"/>
            </a:pPr>
            <a:r>
              <a:rPr lang="en-US" sz="1600" dirty="0" smtClean="0"/>
              <a:t>Promotes the integrity of the curriculum review process during the Technical Review process</a:t>
            </a:r>
          </a:p>
          <a:p>
            <a:pPr marL="285750" lvl="0" indent="-285750">
              <a:spcBef>
                <a:spcPts val="0"/>
              </a:spcBef>
              <a:buFont typeface="Wingdings" panose="05000000000000000000" pitchFamily="2" charset="2"/>
              <a:buChar char="§"/>
            </a:pPr>
            <a:r>
              <a:rPr lang="en-US" sz="1600" dirty="0" smtClean="0"/>
              <a:t>Contributes suggestions regarding appropriate rigor</a:t>
            </a:r>
          </a:p>
          <a:p>
            <a:pPr marL="285750" lvl="0" indent="-285750">
              <a:spcBef>
                <a:spcPts val="0"/>
              </a:spcBef>
              <a:buFont typeface="Wingdings" panose="05000000000000000000" pitchFamily="2" charset="2"/>
              <a:buChar char="§"/>
            </a:pPr>
            <a:r>
              <a:rPr lang="en-US" sz="1600" dirty="0" smtClean="0"/>
              <a:t>Negotiate with university AOs on behalf of departmental faculty</a:t>
            </a:r>
          </a:p>
          <a:p>
            <a:pPr marL="285750" lvl="0" indent="-285750">
              <a:spcBef>
                <a:spcPts val="0"/>
              </a:spcBef>
              <a:buFont typeface="Wingdings" panose="05000000000000000000" pitchFamily="2" charset="2"/>
              <a:buChar char="§"/>
            </a:pPr>
            <a:r>
              <a:rPr lang="en-US" sz="1600" dirty="0" smtClean="0"/>
              <a:t>Identify similar courses at other colleges (OSCAR) and provide models</a:t>
            </a:r>
          </a:p>
          <a:p>
            <a:pPr marL="285750" lvl="0" indent="-285750">
              <a:spcBef>
                <a:spcPts val="0"/>
              </a:spcBef>
              <a:buFont typeface="Wingdings" panose="05000000000000000000" pitchFamily="2" charset="2"/>
              <a:buChar char="§"/>
            </a:pPr>
            <a:r>
              <a:rPr lang="en-US" sz="1600" dirty="0" smtClean="0"/>
              <a:t>Work one-on-one with faculty </a:t>
            </a:r>
          </a:p>
          <a:p>
            <a:pPr marL="285750" lvl="0" indent="-285750">
              <a:spcBef>
                <a:spcPts val="0"/>
              </a:spcBef>
              <a:buFont typeface="Wingdings" panose="05000000000000000000" pitchFamily="2" charset="2"/>
              <a:buChar char="§"/>
            </a:pPr>
            <a:r>
              <a:rPr lang="en-US" sz="1600" dirty="0" smtClean="0"/>
              <a:t>Encourage interdepartmental collaboration</a:t>
            </a:r>
          </a:p>
          <a:p>
            <a:pPr marL="285750" lvl="0" indent="-285750">
              <a:spcBef>
                <a:spcPts val="0"/>
              </a:spcBef>
              <a:buFont typeface="Wingdings" panose="05000000000000000000" pitchFamily="2" charset="2"/>
              <a:buChar char="§"/>
            </a:pPr>
            <a:r>
              <a:rPr lang="en-US" sz="1600" dirty="0" smtClean="0"/>
              <a:t>Assist in development of curriculum management systems</a:t>
            </a:r>
          </a:p>
          <a:p>
            <a:pPr marL="285750" lvl="0" indent="-285750">
              <a:spcBef>
                <a:spcPts val="0"/>
              </a:spcBef>
              <a:buFont typeface="Wingdings" panose="05000000000000000000" pitchFamily="2" charset="2"/>
              <a:buChar char="§"/>
            </a:pPr>
            <a:r>
              <a:rPr lang="en-US" sz="1600" dirty="0" smtClean="0"/>
              <a:t>Networks with Counselors</a:t>
            </a:r>
          </a:p>
          <a:p>
            <a:pPr marL="285750" lvl="0" indent="-285750">
              <a:spcBef>
                <a:spcPts val="0"/>
              </a:spcBef>
              <a:buFont typeface="Wingdings" panose="05000000000000000000" pitchFamily="2" charset="2"/>
              <a:buChar char="§"/>
            </a:pPr>
            <a:r>
              <a:rPr lang="en-US" sz="1600" dirty="0" smtClean="0"/>
              <a:t>Comparable Courses?</a:t>
            </a:r>
          </a:p>
          <a:p>
            <a:pPr marL="285750" lvl="0" indent="-285750">
              <a:spcBef>
                <a:spcPts val="0"/>
              </a:spcBef>
              <a:buFont typeface="Wingdings" panose="05000000000000000000" pitchFamily="2" charset="2"/>
              <a:buChar char="§"/>
            </a:pPr>
            <a:r>
              <a:rPr lang="en-US" sz="1600" dirty="0" smtClean="0"/>
              <a:t>Attention to Articulation deadlines</a:t>
            </a:r>
          </a:p>
          <a:p>
            <a:pPr marL="285750" lvl="0" indent="-285750">
              <a:spcBef>
                <a:spcPts val="0"/>
              </a:spcBef>
              <a:buFont typeface="Wingdings" panose="05000000000000000000" pitchFamily="2" charset="2"/>
              <a:buChar char="§"/>
            </a:pPr>
            <a:r>
              <a:rPr lang="en-US" sz="1600" dirty="0" smtClean="0"/>
              <a:t>C-ID submissions</a:t>
            </a:r>
          </a:p>
          <a:p>
            <a:pPr marL="285750" lvl="0" indent="-285750">
              <a:spcBef>
                <a:spcPts val="0"/>
              </a:spcBef>
              <a:buFont typeface="Wingdings" panose="05000000000000000000" pitchFamily="2" charset="2"/>
              <a:buChar char="§"/>
            </a:pPr>
            <a:r>
              <a:rPr lang="en-US" sz="1600" dirty="0" smtClean="0"/>
              <a:t>Serves as a liaison to California Intersegmental Articulation Council</a:t>
            </a:r>
          </a:p>
          <a:p>
            <a:pPr marL="285750" lvl="0" indent="-285750">
              <a:spcBef>
                <a:spcPts val="0"/>
              </a:spcBef>
              <a:buFont typeface="Wingdings" panose="05000000000000000000" pitchFamily="2" charset="2"/>
              <a:buChar char="§"/>
            </a:pPr>
            <a:r>
              <a:rPr lang="en-US" sz="1600" dirty="0" smtClean="0"/>
              <a:t>Assists in local and regional articulation meetings </a:t>
            </a:r>
          </a:p>
          <a:p>
            <a:pPr marL="285750" lvl="0" indent="-285750">
              <a:spcBef>
                <a:spcPts val="0"/>
              </a:spcBef>
              <a:buFont typeface="Wingdings" panose="05000000000000000000" pitchFamily="2" charset="2"/>
              <a:buChar char="§"/>
            </a:pPr>
            <a:r>
              <a:rPr lang="en-US" sz="1600" dirty="0" smtClean="0"/>
              <a:t>Serves as a mentor AO for others</a:t>
            </a:r>
          </a:p>
          <a:p>
            <a:pPr marL="285750" lvl="0" indent="-285750">
              <a:spcBef>
                <a:spcPts val="0"/>
              </a:spcBef>
              <a:buFont typeface="Wingdings" panose="05000000000000000000" pitchFamily="2" charset="2"/>
              <a:buChar char="§"/>
            </a:pPr>
            <a:r>
              <a:rPr lang="en-US" sz="1600" dirty="0" smtClean="0"/>
              <a:t>Intersegmental issues</a:t>
            </a:r>
          </a:p>
          <a:p>
            <a:pPr marL="285750" lvl="0" indent="-285750">
              <a:spcBef>
                <a:spcPts val="0"/>
              </a:spcBef>
              <a:buFont typeface="Wingdings" panose="05000000000000000000" pitchFamily="2" charset="2"/>
              <a:buChar char="§"/>
            </a:pPr>
            <a:r>
              <a:rPr lang="en-US" sz="1600" dirty="0" smtClean="0"/>
              <a:t>Others?</a:t>
            </a:r>
          </a:p>
        </p:txBody>
      </p:sp>
      <p:pic>
        <p:nvPicPr>
          <p:cNvPr id="3" name="Picture 2"/>
          <p:cNvPicPr>
            <a:picLocks noChangeAspect="1"/>
          </p:cNvPicPr>
          <p:nvPr/>
        </p:nvPicPr>
        <p:blipFill rotWithShape="1">
          <a:blip r:embed="rId3"/>
          <a:srcRect l="20814" t="1465" r="22720" b="-1465"/>
          <a:stretch/>
        </p:blipFill>
        <p:spPr>
          <a:xfrm>
            <a:off x="9476195" y="3754505"/>
            <a:ext cx="2308910" cy="2044541"/>
          </a:xfrm>
          <a:prstGeom prst="rect">
            <a:avLst/>
          </a:prstGeom>
        </p:spPr>
      </p:pic>
      <p:sp>
        <p:nvSpPr>
          <p:cNvPr id="2" name="TextBox 1"/>
          <p:cNvSpPr txBox="1"/>
          <p:nvPr/>
        </p:nvSpPr>
        <p:spPr>
          <a:xfrm>
            <a:off x="9476195" y="5799046"/>
            <a:ext cx="2547774" cy="830997"/>
          </a:xfrm>
          <a:prstGeom prst="rect">
            <a:avLst/>
          </a:prstGeom>
          <a:noFill/>
        </p:spPr>
        <p:txBody>
          <a:bodyPr wrap="square" rtlCol="0">
            <a:spAutoFit/>
          </a:bodyPr>
          <a:lstStyle/>
          <a:p>
            <a:r>
              <a:rPr lang="en-US" sz="1200" dirty="0" smtClean="0">
                <a:solidFill>
                  <a:schemeClr val="tx1"/>
                </a:solidFill>
                <a:latin typeface="Calibri" panose="020F0502020204030204" pitchFamily="34" charset="0"/>
                <a:cs typeface="Aharoni" panose="02010803020104030203" pitchFamily="2" charset="-79"/>
              </a:rPr>
              <a:t>“You will find many of the truths we cling to depend </a:t>
            </a:r>
            <a:r>
              <a:rPr lang="en-US" sz="1200" dirty="0" smtClean="0">
                <a:solidFill>
                  <a:schemeClr val="tx1"/>
                </a:solidFill>
                <a:latin typeface="Calibri" panose="020F0502020204030204" pitchFamily="34" charset="0"/>
                <a:cs typeface="Aharoni" panose="02010803020104030203" pitchFamily="2" charset="-79"/>
              </a:rPr>
              <a:t>greatly </a:t>
            </a:r>
            <a:r>
              <a:rPr lang="en-US" sz="1200" dirty="0" smtClean="0">
                <a:solidFill>
                  <a:schemeClr val="tx1"/>
                </a:solidFill>
                <a:latin typeface="Calibri" panose="020F0502020204030204" pitchFamily="34" charset="0"/>
                <a:cs typeface="Aharoni" panose="02010803020104030203" pitchFamily="2" charset="-79"/>
              </a:rPr>
              <a:t>on our own point of view”</a:t>
            </a:r>
          </a:p>
          <a:p>
            <a:pPr algn="r"/>
            <a:r>
              <a:rPr lang="en-US" sz="1200" dirty="0" smtClean="0">
                <a:solidFill>
                  <a:schemeClr val="tx1"/>
                </a:solidFill>
                <a:latin typeface="Calibri" panose="020F0502020204030204" pitchFamily="34" charset="0"/>
                <a:cs typeface="Aharoni" panose="02010803020104030203" pitchFamily="2" charset="-79"/>
              </a:rPr>
              <a:t>-Obi Wan Kenobi</a:t>
            </a:r>
            <a:endParaRPr lang="en-US" sz="1200" dirty="0">
              <a:solidFill>
                <a:schemeClr val="tx1"/>
              </a:solidFill>
              <a:latin typeface="Calibri" panose="020F0502020204030204" pitchFamily="34" charset="0"/>
              <a:cs typeface="Aharoni" panose="02010803020104030203" pitchFamily="2" charset="-79"/>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Shape 122"/>
          <p:cNvSpPr txBox="1">
            <a:spLocks noGrp="1"/>
          </p:cNvSpPr>
          <p:nvPr>
            <p:ph type="title"/>
          </p:nvPr>
        </p:nvSpPr>
        <p:spPr>
          <a:xfrm>
            <a:off x="1287262" y="49764"/>
            <a:ext cx="9415906"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0" i="0" u="none" strike="noStrike" cap="none" dirty="0" smtClean="0">
                <a:solidFill>
                  <a:schemeClr val="dk1"/>
                </a:solidFill>
                <a:latin typeface="Calibri"/>
                <a:ea typeface="Calibri"/>
                <a:cs typeface="Calibri"/>
                <a:sym typeface="Calibri"/>
              </a:rPr>
              <a:t>				Counselors</a:t>
            </a:r>
            <a:endParaRPr lang="en-US" sz="4400" b="0" i="0" u="none" strike="noStrike" cap="none" dirty="0">
              <a:solidFill>
                <a:schemeClr val="dk1"/>
              </a:solidFill>
              <a:latin typeface="Calibri"/>
              <a:ea typeface="Calibri"/>
              <a:cs typeface="Calibri"/>
              <a:sym typeface="Calibri"/>
            </a:endParaRPr>
          </a:p>
        </p:txBody>
      </p:sp>
      <p:sp>
        <p:nvSpPr>
          <p:cNvPr id="123" name="Shape 123"/>
          <p:cNvSpPr txBox="1">
            <a:spLocks noGrp="1"/>
          </p:cNvSpPr>
          <p:nvPr>
            <p:ph idx="1"/>
          </p:nvPr>
        </p:nvSpPr>
        <p:spPr>
          <a:xfrm>
            <a:off x="1287262" y="1037493"/>
            <a:ext cx="10312722" cy="4981567"/>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100000"/>
              <a:buNone/>
            </a:pPr>
            <a:r>
              <a:rPr lang="en-US" sz="2000" b="0" i="0" u="none" strike="noStrike" cap="none" dirty="0" smtClean="0">
                <a:solidFill>
                  <a:schemeClr val="dk1"/>
                </a:solidFill>
                <a:sym typeface="Calibri"/>
              </a:rPr>
              <a:t>Academic Counseling is only one component of a counselor’s role at a California Community College and includes the following:</a:t>
            </a:r>
          </a:p>
          <a:p>
            <a:pPr marL="342900" lvl="0" indent="-342900">
              <a:spcBef>
                <a:spcPts val="0"/>
              </a:spcBef>
              <a:buFont typeface="Wingdings" panose="05000000000000000000" pitchFamily="2" charset="2"/>
              <a:buChar char="§"/>
            </a:pPr>
            <a:r>
              <a:rPr lang="en-US" sz="2000" dirty="0" smtClean="0"/>
              <a:t>Assessment using multiple measures and diagnosis of students’ academic abilities, disabilities, strengths and weaknesses</a:t>
            </a:r>
          </a:p>
          <a:p>
            <a:pPr marL="342900" lvl="0" indent="-342900">
              <a:spcBef>
                <a:spcPts val="0"/>
              </a:spcBef>
              <a:buFont typeface="Wingdings" panose="05000000000000000000" pitchFamily="2" charset="2"/>
              <a:buChar char="§"/>
            </a:pPr>
            <a:r>
              <a:rPr lang="en-US" sz="2000" dirty="0"/>
              <a:t>H</a:t>
            </a:r>
            <a:r>
              <a:rPr lang="en-US" sz="2000" dirty="0" smtClean="0"/>
              <a:t>elp in clarifying academic goals and selecting a program of study</a:t>
            </a:r>
          </a:p>
          <a:p>
            <a:pPr marL="342900" lvl="0" indent="-342900">
              <a:spcBef>
                <a:spcPts val="0"/>
              </a:spcBef>
              <a:buFont typeface="Wingdings" panose="05000000000000000000" pitchFamily="2" charset="2"/>
              <a:buChar char="§"/>
            </a:pPr>
            <a:r>
              <a:rPr lang="en-US" sz="2000" dirty="0"/>
              <a:t>E</a:t>
            </a:r>
            <a:r>
              <a:rPr lang="en-US" sz="2000" dirty="0" smtClean="0"/>
              <a:t>ducational planning for transfer, associate degree, and certificate programs</a:t>
            </a:r>
          </a:p>
          <a:p>
            <a:pPr marL="342900" lvl="0" indent="-342900">
              <a:spcBef>
                <a:spcPts val="0"/>
              </a:spcBef>
              <a:buFont typeface="Wingdings" panose="05000000000000000000" pitchFamily="2" charset="2"/>
              <a:buChar char="§"/>
            </a:pPr>
            <a:r>
              <a:rPr lang="en-US" sz="2000" dirty="0" smtClean="0"/>
              <a:t>Assisting with clarifying choices and actions, as well as decision-making, planning, and transitioning</a:t>
            </a:r>
          </a:p>
          <a:p>
            <a:pPr marL="342900" lvl="0" indent="-342900">
              <a:spcBef>
                <a:spcPts val="0"/>
              </a:spcBef>
              <a:buFont typeface="Wingdings" panose="05000000000000000000" pitchFamily="2" charset="2"/>
              <a:buChar char="§"/>
            </a:pPr>
            <a:r>
              <a:rPr lang="en-US" sz="2000" dirty="0"/>
              <a:t>M</a:t>
            </a:r>
            <a:r>
              <a:rPr lang="en-US" sz="2000" dirty="0" smtClean="0"/>
              <a:t>aking </a:t>
            </a:r>
            <a:r>
              <a:rPr lang="en-US" sz="2000" dirty="0"/>
              <a:t>referrals to other support services when a need is </a:t>
            </a:r>
            <a:r>
              <a:rPr lang="en-US" sz="2000" dirty="0" smtClean="0"/>
              <a:t>indicated</a:t>
            </a:r>
          </a:p>
          <a:p>
            <a:pPr marL="342900" lvl="0" indent="-342900">
              <a:spcBef>
                <a:spcPts val="0"/>
              </a:spcBef>
              <a:buFont typeface="Wingdings" panose="05000000000000000000" pitchFamily="2" charset="2"/>
              <a:buChar char="§"/>
            </a:pPr>
            <a:r>
              <a:rPr lang="en-US" sz="2000" dirty="0"/>
              <a:t>I</a:t>
            </a:r>
            <a:r>
              <a:rPr lang="en-US" sz="2000" dirty="0" smtClean="0"/>
              <a:t>ntervening </a:t>
            </a:r>
            <a:r>
              <a:rPr lang="en-US" sz="2000" dirty="0"/>
              <a:t>when students’ academic performance is at </a:t>
            </a:r>
            <a:r>
              <a:rPr lang="en-US" sz="2000" dirty="0" smtClean="0"/>
              <a:t>risk</a:t>
            </a:r>
          </a:p>
          <a:p>
            <a:pPr marL="342900" lvl="0" indent="-342900">
              <a:spcBef>
                <a:spcPts val="0"/>
              </a:spcBef>
              <a:buFont typeface="Wingdings" panose="05000000000000000000" pitchFamily="2" charset="2"/>
              <a:buChar char="§"/>
            </a:pPr>
            <a:r>
              <a:rPr lang="en-US" sz="2000" dirty="0" smtClean="0"/>
              <a:t>Providing </a:t>
            </a:r>
            <a:r>
              <a:rPr lang="en-US" sz="2000" dirty="0"/>
              <a:t>follow-up (e.g</a:t>
            </a:r>
            <a:r>
              <a:rPr lang="en-US" sz="2000" dirty="0" smtClean="0"/>
              <a:t>., academic </a:t>
            </a:r>
            <a:r>
              <a:rPr lang="en-US" sz="2000" dirty="0"/>
              <a:t>mentoring, early alert processes, and probation </a:t>
            </a:r>
            <a:r>
              <a:rPr lang="en-US" sz="2000" dirty="0" smtClean="0"/>
              <a:t>counseling</a:t>
            </a:r>
            <a:r>
              <a:rPr lang="en-US" sz="2000" dirty="0" smtClean="0"/>
              <a:t>)</a:t>
            </a:r>
            <a:endParaRPr lang="en-US" sz="2000" dirty="0" smtClean="0"/>
          </a:p>
          <a:p>
            <a:pPr marL="342900" lvl="0" indent="-342900">
              <a:spcBef>
                <a:spcPts val="0"/>
              </a:spcBef>
              <a:buFont typeface="Wingdings" panose="05000000000000000000" pitchFamily="2" charset="2"/>
              <a:buChar char="§"/>
            </a:pPr>
            <a:r>
              <a:rPr lang="en-US" sz="2000" b="0" i="0" u="none" strike="noStrike" cap="none" dirty="0" smtClean="0">
                <a:solidFill>
                  <a:schemeClr val="dk1"/>
                </a:solidFill>
                <a:sym typeface="Calibri"/>
              </a:rPr>
              <a:t>How many have Counselors in their Curriculum </a:t>
            </a:r>
            <a:r>
              <a:rPr lang="en-US" sz="2000" dirty="0"/>
              <a:t>C</a:t>
            </a:r>
            <a:r>
              <a:rPr lang="en-US" sz="2000" b="0" i="0" u="none" strike="noStrike" cap="none" dirty="0" smtClean="0">
                <a:solidFill>
                  <a:schemeClr val="dk1"/>
                </a:solidFill>
                <a:sym typeface="Calibri"/>
              </a:rPr>
              <a:t>ommittee? </a:t>
            </a:r>
          </a:p>
          <a:p>
            <a:pPr marL="342900" lvl="0" indent="-342900">
              <a:spcBef>
                <a:spcPts val="0"/>
              </a:spcBef>
              <a:buFont typeface="Wingdings" panose="05000000000000000000" pitchFamily="2" charset="2"/>
              <a:buChar char="§"/>
            </a:pPr>
            <a:r>
              <a:rPr lang="en-US" sz="2000" b="0" i="0" u="none" strike="noStrike" cap="none" dirty="0" smtClean="0">
                <a:solidFill>
                  <a:schemeClr val="dk1"/>
                </a:solidFill>
                <a:sym typeface="Calibri"/>
              </a:rPr>
              <a:t>What role do they play if they are on your Curriculum Committee?</a:t>
            </a:r>
            <a:endParaRPr sz="2000" b="0" i="0" u="none" strike="noStrike" cap="none" dirty="0">
              <a:solidFill>
                <a:schemeClr val="dk1"/>
              </a:solidFill>
              <a:sym typeface="Calibri"/>
            </a:endParaRPr>
          </a:p>
        </p:txBody>
      </p:sp>
      <p:pic>
        <p:nvPicPr>
          <p:cNvPr id="2" name="Picture 1"/>
          <p:cNvPicPr>
            <a:picLocks noChangeAspect="1"/>
          </p:cNvPicPr>
          <p:nvPr/>
        </p:nvPicPr>
        <p:blipFill rotWithShape="1">
          <a:blip r:embed="rId3"/>
          <a:srcRect l="8642"/>
          <a:stretch/>
        </p:blipFill>
        <p:spPr>
          <a:xfrm>
            <a:off x="9590285" y="5131293"/>
            <a:ext cx="1904183" cy="1031836"/>
          </a:xfrm>
          <a:prstGeom prst="rect">
            <a:avLst/>
          </a:prstGeom>
        </p:spPr>
      </p:pic>
      <p:sp>
        <p:nvSpPr>
          <p:cNvPr id="3" name="TextBox 2"/>
          <p:cNvSpPr txBox="1"/>
          <p:nvPr/>
        </p:nvSpPr>
        <p:spPr>
          <a:xfrm>
            <a:off x="10001752" y="6174033"/>
            <a:ext cx="1402831" cy="646331"/>
          </a:xfrm>
          <a:prstGeom prst="rect">
            <a:avLst/>
          </a:prstGeom>
          <a:noFill/>
        </p:spPr>
        <p:txBody>
          <a:bodyPr wrap="square" rtlCol="0">
            <a:spAutoFit/>
          </a:bodyPr>
          <a:lstStyle/>
          <a:p>
            <a:r>
              <a:rPr lang="en-US" sz="1200" dirty="0" smtClean="0"/>
              <a:t>“Together we can rule the galaxy”</a:t>
            </a:r>
          </a:p>
          <a:p>
            <a:pPr algn="r"/>
            <a:r>
              <a:rPr lang="en-US" sz="1200" dirty="0" smtClean="0"/>
              <a:t>-Darth Vader</a:t>
            </a:r>
            <a:endParaRPr lang="en-US" sz="12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2281561" y="685800"/>
            <a:ext cx="9221463" cy="1752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0" i="0" u="none" strike="noStrike" cap="none" dirty="0">
                <a:solidFill>
                  <a:schemeClr val="dk1"/>
                </a:solidFill>
                <a:latin typeface="Calibri"/>
                <a:ea typeface="Calibri"/>
                <a:cs typeface="Calibri"/>
                <a:sym typeface="Calibri"/>
              </a:rPr>
              <a:t>Institutional Researchers</a:t>
            </a:r>
          </a:p>
        </p:txBody>
      </p:sp>
      <p:sp>
        <p:nvSpPr>
          <p:cNvPr id="129" name="Shape 129"/>
          <p:cNvSpPr txBox="1">
            <a:spLocks noGrp="1"/>
          </p:cNvSpPr>
          <p:nvPr>
            <p:ph idx="1"/>
          </p:nvPr>
        </p:nvSpPr>
        <p:spPr>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dk1"/>
              </a:buClr>
              <a:buSzPct val="100000"/>
              <a:buFont typeface="Arial"/>
              <a:buChar char="•"/>
            </a:pPr>
            <a:r>
              <a:rPr lang="en-US" sz="2800" b="0" i="0" u="none" strike="noStrike" cap="none" dirty="0">
                <a:solidFill>
                  <a:schemeClr val="dk1"/>
                </a:solidFill>
                <a:latin typeface="Calibri"/>
                <a:ea typeface="Calibri"/>
                <a:cs typeface="Calibri"/>
                <a:sym typeface="Calibri"/>
              </a:rPr>
              <a:t>Statistical validations on pre-</a:t>
            </a:r>
            <a:r>
              <a:rPr lang="en-US" sz="2800" b="0" i="0" u="none" strike="noStrike" cap="none" dirty="0" err="1">
                <a:solidFill>
                  <a:schemeClr val="dk1"/>
                </a:solidFill>
                <a:latin typeface="Calibri"/>
                <a:ea typeface="Calibri"/>
                <a:cs typeface="Calibri"/>
                <a:sym typeface="Calibri"/>
              </a:rPr>
              <a:t>reqs</a:t>
            </a:r>
            <a:endParaRPr lang="en-US" sz="2800" b="0" i="0" u="none" strike="noStrike" cap="none" dirty="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ct val="100000"/>
              <a:buFont typeface="Arial"/>
              <a:buChar char="•"/>
            </a:pPr>
            <a:r>
              <a:rPr lang="en-US" sz="2800" b="0" i="0" u="none" strike="noStrike" cap="none" dirty="0">
                <a:solidFill>
                  <a:schemeClr val="dk1"/>
                </a:solidFill>
                <a:latin typeface="Calibri"/>
                <a:ea typeface="Calibri"/>
                <a:cs typeface="Calibri"/>
                <a:sym typeface="Calibri"/>
              </a:rPr>
              <a:t>Labor Market Information</a:t>
            </a:r>
          </a:p>
          <a:p>
            <a:pPr marL="228600" marR="0" lvl="0" indent="-228600" algn="l" rtl="0">
              <a:lnSpc>
                <a:spcPct val="90000"/>
              </a:lnSpc>
              <a:spcBef>
                <a:spcPts val="1000"/>
              </a:spcBef>
              <a:buClr>
                <a:schemeClr val="dk1"/>
              </a:buClr>
              <a:buSzPct val="100000"/>
              <a:buFont typeface="Arial"/>
              <a:buChar char="•"/>
            </a:pPr>
            <a:r>
              <a:rPr lang="en-US" sz="2800" b="0" i="0" u="none" strike="noStrike" cap="none" dirty="0">
                <a:solidFill>
                  <a:schemeClr val="dk1"/>
                </a:solidFill>
                <a:latin typeface="Calibri"/>
                <a:ea typeface="Calibri"/>
                <a:cs typeface="Calibri"/>
                <a:sym typeface="Calibri"/>
              </a:rPr>
              <a:t>Enrollment statistics</a:t>
            </a:r>
          </a:p>
        </p:txBody>
      </p:sp>
      <p:pic>
        <p:nvPicPr>
          <p:cNvPr id="2" name="Picture 1"/>
          <p:cNvPicPr>
            <a:picLocks noChangeAspect="1"/>
          </p:cNvPicPr>
          <p:nvPr/>
        </p:nvPicPr>
        <p:blipFill>
          <a:blip r:embed="rId3"/>
          <a:stretch>
            <a:fillRect/>
          </a:stretch>
        </p:blipFill>
        <p:spPr>
          <a:xfrm>
            <a:off x="1484310" y="4461927"/>
            <a:ext cx="2200921" cy="135939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6001" y="537157"/>
            <a:ext cx="1983888" cy="107892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6902" y="5694744"/>
            <a:ext cx="3449716" cy="964437"/>
          </a:xfrm>
          <a:prstGeom prst="rect">
            <a:avLst/>
          </a:prstGeom>
        </p:spPr>
      </p:pic>
      <p:pic>
        <p:nvPicPr>
          <p:cNvPr id="6" name="Picture 5"/>
          <p:cNvPicPr>
            <a:picLocks noChangeAspect="1"/>
          </p:cNvPicPr>
          <p:nvPr/>
        </p:nvPicPr>
        <p:blipFill rotWithShape="1">
          <a:blip r:embed="rId6"/>
          <a:srcRect t="48408"/>
          <a:stretch/>
        </p:blipFill>
        <p:spPr>
          <a:xfrm>
            <a:off x="4011001" y="4841073"/>
            <a:ext cx="3031148" cy="690619"/>
          </a:xfrm>
          <a:prstGeom prst="rect">
            <a:avLst/>
          </a:prstGeom>
        </p:spPr>
      </p:pic>
      <p:pic>
        <p:nvPicPr>
          <p:cNvPr id="7" name="Picture 6"/>
          <p:cNvPicPr>
            <a:picLocks noChangeAspect="1"/>
          </p:cNvPicPr>
          <p:nvPr/>
        </p:nvPicPr>
        <p:blipFill>
          <a:blip r:embed="rId7"/>
          <a:stretch>
            <a:fillRect/>
          </a:stretch>
        </p:blipFill>
        <p:spPr>
          <a:xfrm>
            <a:off x="8636001" y="2064339"/>
            <a:ext cx="2952750" cy="838200"/>
          </a:xfrm>
          <a:prstGeom prst="rect">
            <a:avLst/>
          </a:prstGeom>
        </p:spPr>
      </p:pic>
      <p:pic>
        <p:nvPicPr>
          <p:cNvPr id="8" name="Picture 7"/>
          <p:cNvPicPr>
            <a:picLocks noChangeAspect="1"/>
          </p:cNvPicPr>
          <p:nvPr/>
        </p:nvPicPr>
        <p:blipFill>
          <a:blip r:embed="rId8"/>
          <a:stretch>
            <a:fillRect/>
          </a:stretch>
        </p:blipFill>
        <p:spPr>
          <a:xfrm>
            <a:off x="9188610" y="4598633"/>
            <a:ext cx="2165190" cy="1578329"/>
          </a:xfrm>
          <a:prstGeom prst="rect">
            <a:avLst/>
          </a:prstGeom>
        </p:spPr>
      </p:pic>
      <p:sp>
        <p:nvSpPr>
          <p:cNvPr id="9" name="TextBox 8"/>
          <p:cNvSpPr txBox="1"/>
          <p:nvPr/>
        </p:nvSpPr>
        <p:spPr>
          <a:xfrm>
            <a:off x="9401452" y="6222002"/>
            <a:ext cx="1882066" cy="461665"/>
          </a:xfrm>
          <a:prstGeom prst="rect">
            <a:avLst/>
          </a:prstGeom>
          <a:noFill/>
        </p:spPr>
        <p:txBody>
          <a:bodyPr wrap="square" rtlCol="0">
            <a:spAutoFit/>
          </a:bodyPr>
          <a:lstStyle/>
          <a:p>
            <a:r>
              <a:rPr lang="en-US" sz="1200" dirty="0" smtClean="0"/>
              <a:t>“Never tell me the odds</a:t>
            </a:r>
            <a:r>
              <a:rPr lang="en-US" sz="1200" dirty="0" smtClean="0"/>
              <a:t>” </a:t>
            </a:r>
          </a:p>
          <a:p>
            <a:r>
              <a:rPr lang="en-US" sz="1200" dirty="0"/>
              <a:t> </a:t>
            </a:r>
            <a:r>
              <a:rPr lang="en-US" sz="1200" dirty="0" smtClean="0"/>
              <a:t>    		</a:t>
            </a:r>
            <a:r>
              <a:rPr lang="en-US" sz="1200" dirty="0" smtClean="0"/>
              <a:t>-</a:t>
            </a:r>
            <a:r>
              <a:rPr lang="en-US" sz="1200" dirty="0" smtClean="0"/>
              <a:t>Han Solo</a:t>
            </a:r>
            <a:endParaRPr lang="en-US" sz="12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274781" y="227043"/>
            <a:ext cx="10515599" cy="723886"/>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0" i="0" u="none" strike="noStrike" cap="none" dirty="0" smtClean="0">
                <a:solidFill>
                  <a:schemeClr val="dk1"/>
                </a:solidFill>
                <a:latin typeface="Calibri"/>
                <a:ea typeface="Calibri"/>
                <a:cs typeface="Calibri"/>
                <a:sym typeface="Calibri"/>
              </a:rPr>
              <a:t>					Financial </a:t>
            </a:r>
            <a:r>
              <a:rPr lang="en-US" sz="4400" b="0" i="0" u="none" strike="noStrike" cap="none" dirty="0">
                <a:solidFill>
                  <a:schemeClr val="dk1"/>
                </a:solidFill>
                <a:latin typeface="Calibri"/>
                <a:ea typeface="Calibri"/>
                <a:cs typeface="Calibri"/>
                <a:sym typeface="Calibri"/>
              </a:rPr>
              <a:t>Aid Staff</a:t>
            </a:r>
          </a:p>
        </p:txBody>
      </p:sp>
      <p:sp>
        <p:nvSpPr>
          <p:cNvPr id="135" name="Shape 135"/>
          <p:cNvSpPr txBox="1">
            <a:spLocks noGrp="1"/>
          </p:cNvSpPr>
          <p:nvPr>
            <p:ph idx="1"/>
          </p:nvPr>
        </p:nvSpPr>
        <p:spPr>
          <a:xfrm>
            <a:off x="1597980" y="1257759"/>
            <a:ext cx="9755819" cy="4919204"/>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buClr>
                <a:schemeClr val="dk1"/>
              </a:buClr>
              <a:buSzPct val="100000"/>
              <a:buFont typeface="Arial"/>
              <a:buChar char="•"/>
            </a:pPr>
            <a:r>
              <a:rPr lang="en-US" sz="2800" b="0" i="0" u="none" strike="noStrike" cap="none" dirty="0" smtClean="0">
                <a:solidFill>
                  <a:schemeClr val="dk1"/>
                </a:solidFill>
                <a:latin typeface="Calibri"/>
                <a:ea typeface="Calibri"/>
                <a:cs typeface="Calibri"/>
                <a:sym typeface="Calibri"/>
              </a:rPr>
              <a:t>Participation Agreements and Federal Financial Aid</a:t>
            </a:r>
            <a:endParaRPr lang="en-US" sz="2800" b="0" i="0" u="none" strike="noStrike" cap="none" dirty="0">
              <a:solidFill>
                <a:schemeClr val="dk1"/>
              </a:solidFill>
              <a:latin typeface="Calibri"/>
              <a:ea typeface="Calibri"/>
              <a:cs typeface="Calibri"/>
              <a:sym typeface="Calibri"/>
            </a:endParaRPr>
          </a:p>
        </p:txBody>
      </p:sp>
      <p:pic>
        <p:nvPicPr>
          <p:cNvPr id="3" name="Picture 2"/>
          <p:cNvPicPr>
            <a:picLocks noChangeAspect="1"/>
          </p:cNvPicPr>
          <p:nvPr/>
        </p:nvPicPr>
        <p:blipFill>
          <a:blip r:embed="rId3"/>
          <a:stretch>
            <a:fillRect/>
          </a:stretch>
        </p:blipFill>
        <p:spPr>
          <a:xfrm>
            <a:off x="8892955" y="4285397"/>
            <a:ext cx="3005897" cy="1583106"/>
          </a:xfrm>
          <a:prstGeom prst="rect">
            <a:avLst/>
          </a:prstGeom>
        </p:spPr>
      </p:pic>
      <p:sp>
        <p:nvSpPr>
          <p:cNvPr id="4" name="TextBox 3"/>
          <p:cNvSpPr txBox="1"/>
          <p:nvPr/>
        </p:nvSpPr>
        <p:spPr>
          <a:xfrm>
            <a:off x="9127388" y="5975805"/>
            <a:ext cx="2771464" cy="461665"/>
          </a:xfrm>
          <a:prstGeom prst="rect">
            <a:avLst/>
          </a:prstGeom>
          <a:noFill/>
        </p:spPr>
        <p:txBody>
          <a:bodyPr wrap="none" rtlCol="0">
            <a:spAutoFit/>
          </a:bodyPr>
          <a:lstStyle/>
          <a:p>
            <a:r>
              <a:rPr lang="en-US" sz="1200" dirty="0" smtClean="0"/>
              <a:t>“Han my boy, why haven’t you paid me</a:t>
            </a:r>
            <a:r>
              <a:rPr lang="en-US" sz="1200" dirty="0" smtClean="0"/>
              <a:t>?”</a:t>
            </a:r>
          </a:p>
          <a:p>
            <a:r>
              <a:rPr lang="en-US" sz="1200" dirty="0"/>
              <a:t>	</a:t>
            </a:r>
            <a:r>
              <a:rPr lang="en-US" sz="1200" dirty="0" smtClean="0"/>
              <a:t>		</a:t>
            </a:r>
            <a:r>
              <a:rPr lang="en-US" sz="1200" dirty="0" smtClean="0"/>
              <a:t>-</a:t>
            </a:r>
            <a:r>
              <a:rPr lang="en-US" sz="1200" dirty="0" smtClean="0"/>
              <a:t>Jabba the Hutt</a:t>
            </a:r>
            <a:endParaRPr lang="en-US" sz="12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980" y="1806247"/>
            <a:ext cx="2999489" cy="3539719"/>
          </a:xfrm>
          <a:prstGeom prst="rect">
            <a:avLst/>
          </a:prstGeom>
        </p:spPr>
      </p:pic>
      <p:sp>
        <p:nvSpPr>
          <p:cNvPr id="7" name="Rectangle 6"/>
          <p:cNvSpPr/>
          <p:nvPr/>
        </p:nvSpPr>
        <p:spPr>
          <a:xfrm>
            <a:off x="2352582" y="5606473"/>
            <a:ext cx="4802820" cy="1200329"/>
          </a:xfrm>
          <a:prstGeom prst="rect">
            <a:avLst/>
          </a:prstGeom>
        </p:spPr>
        <p:txBody>
          <a:bodyPr wrap="square">
            <a:spAutoFit/>
          </a:bodyPr>
          <a:lstStyle/>
          <a:p>
            <a:r>
              <a:rPr lang="en-US" dirty="0">
                <a:hlinkClick r:id="rId5"/>
              </a:rPr>
              <a:t>http://</a:t>
            </a:r>
            <a:r>
              <a:rPr lang="en-US" dirty="0" smtClean="0">
                <a:hlinkClick r:id="rId5"/>
              </a:rPr>
              <a:t>iepi.cccco.edu/Portals/0/uploads/IEPI%20Workshops/The%20Role%20of%20Curriculum%20in%20Institutional%20Financial%20Aid%20Eligibility_Workbook_1.pdf</a:t>
            </a:r>
            <a:r>
              <a:rPr lang="en-US" dirty="0" smtClean="0"/>
              <a:t> </a:t>
            </a:r>
            <a:endParaRPr lang="en-US"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Parallax</Template>
  <TotalTime>679</TotalTime>
  <Words>1179</Words>
  <Application>Microsoft Office PowerPoint</Application>
  <PresentationFormat>Widescreen</PresentationFormat>
  <Paragraphs>181</Paragraphs>
  <Slides>18</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Aharoni</vt:lpstr>
      <vt:lpstr>Arial</vt:lpstr>
      <vt:lpstr>Calibri</vt:lpstr>
      <vt:lpstr>Corbel</vt:lpstr>
      <vt:lpstr>Wingdings</vt:lpstr>
      <vt:lpstr>Parallax</vt:lpstr>
      <vt:lpstr>Curriculum Basics for Allies</vt:lpstr>
      <vt:lpstr>PowerPoint Presentation</vt:lpstr>
      <vt:lpstr>    Outcomes for This Session</vt:lpstr>
      <vt:lpstr>How Can Curriculum Allies Help?</vt:lpstr>
      <vt:lpstr>Who Are “Curriculum Allies” on Your Campus?</vt:lpstr>
      <vt:lpstr>    Articulation Officer</vt:lpstr>
      <vt:lpstr>    Counselors</vt:lpstr>
      <vt:lpstr>Institutional Researchers</vt:lpstr>
      <vt:lpstr>     Financial Aid Staff</vt:lpstr>
      <vt:lpstr>  Admissions and Records Staff</vt:lpstr>
      <vt:lpstr>    Catalog and Schedule Coordinator –            T5 concerns</vt:lpstr>
      <vt:lpstr> Catalog and Schedule Coordinator –       Accreditation Concerns </vt:lpstr>
      <vt:lpstr>     MIS Peeps</vt:lpstr>
      <vt:lpstr>    Local Board</vt:lpstr>
      <vt:lpstr>     DEANS</vt:lpstr>
      <vt:lpstr>   Program Review Committee</vt:lpstr>
      <vt:lpstr>Outcomes and Assessment/SLO Committee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Curriculum Basics for Allies</dc:title>
  <cp:lastModifiedBy>Marie Boyd</cp:lastModifiedBy>
  <cp:revision>44</cp:revision>
  <cp:lastPrinted>2017-07-07T16:31:19Z</cp:lastPrinted>
  <dcterms:modified xsi:type="dcterms:W3CDTF">2017-07-10T22:40:16Z</dcterms:modified>
</cp:coreProperties>
</file>