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0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19a49b735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e19a49b73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19a49b735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Lesley</a:t>
            </a:r>
            <a:endParaRPr/>
          </a:p>
        </p:txBody>
      </p:sp>
      <p:sp>
        <p:nvSpPr>
          <p:cNvPr id="159" name="Google Shape;159;ge19a49b735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2600a339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2600a339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Lesley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9a49b735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Lesley</a:t>
            </a:r>
            <a:endParaRPr/>
          </a:p>
        </p:txBody>
      </p:sp>
      <p:sp>
        <p:nvSpPr>
          <p:cNvPr id="173" name="Google Shape;173;ge19a49b735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2600a339a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2600a339a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Lesley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15d4f919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15d4f919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Lesley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19a49b735_2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Lesley</a:t>
            </a:r>
            <a:endParaRPr/>
          </a:p>
        </p:txBody>
      </p:sp>
      <p:sp>
        <p:nvSpPr>
          <p:cNvPr id="195" name="Google Shape;195;ge19a49b735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19a49b735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</a:t>
            </a:r>
            <a:endParaRPr/>
          </a:p>
        </p:txBody>
      </p:sp>
      <p:sp>
        <p:nvSpPr>
          <p:cNvPr id="203" name="Google Shape;203;ge19a49b735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19a49b735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  <p:sp>
        <p:nvSpPr>
          <p:cNvPr id="210" name="Google Shape;210;ge19a49b735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9a49b735_2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  <p:sp>
        <p:nvSpPr>
          <p:cNvPr id="217" name="Google Shape;217;ge19a49b735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15ed3500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15ed3500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19a49b735_2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</a:t>
            </a:r>
            <a:endParaRPr/>
          </a:p>
        </p:txBody>
      </p:sp>
      <p:sp>
        <p:nvSpPr>
          <p:cNvPr id="95" name="Google Shape;95;ge19a49b73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19a49b735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  <p:sp>
        <p:nvSpPr>
          <p:cNvPr id="233" name="Google Shape;233;ge19a49b735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9a49b735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  <p:sp>
        <p:nvSpPr>
          <p:cNvPr id="240" name="Google Shape;240;ge19a49b735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9a49b735_2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</a:t>
            </a:r>
            <a:endParaRPr/>
          </a:p>
        </p:txBody>
      </p:sp>
      <p:sp>
        <p:nvSpPr>
          <p:cNvPr id="248" name="Google Shape;248;ge19a49b735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3453944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5ed3500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</a:t>
            </a:r>
            <a:endParaRPr/>
          </a:p>
        </p:txBody>
      </p:sp>
      <p:sp>
        <p:nvSpPr>
          <p:cNvPr id="255" name="Google Shape;255;ge15ed350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19a49b735_2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</a:t>
            </a:r>
            <a:endParaRPr/>
          </a:p>
        </p:txBody>
      </p:sp>
      <p:sp>
        <p:nvSpPr>
          <p:cNvPr id="102" name="Google Shape;102;ge19a49b735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19a49b735_2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</a:t>
            </a:r>
            <a:endParaRPr/>
          </a:p>
        </p:txBody>
      </p:sp>
      <p:sp>
        <p:nvSpPr>
          <p:cNvPr id="110" name="Google Shape;110;ge19a49b735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9a49b735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- slides 5-9</a:t>
            </a:r>
            <a:endParaRPr/>
          </a:p>
        </p:txBody>
      </p:sp>
      <p:sp>
        <p:nvSpPr>
          <p:cNvPr id="118" name="Google Shape;118;ge19a49b735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19a49b735_2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</a:t>
            </a:r>
            <a:endParaRPr/>
          </a:p>
        </p:txBody>
      </p:sp>
      <p:sp>
        <p:nvSpPr>
          <p:cNvPr id="125" name="Google Shape;125;ge19a49b735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15ed3500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</a:t>
            </a:r>
            <a:endParaRPr/>
          </a:p>
        </p:txBody>
      </p:sp>
      <p:sp>
        <p:nvSpPr>
          <p:cNvPr id="134" name="Google Shape;134;ge15ed3500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19a49b735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</a:t>
            </a:r>
            <a:endParaRPr/>
          </a:p>
        </p:txBody>
      </p:sp>
      <p:sp>
        <p:nvSpPr>
          <p:cNvPr id="143" name="Google Shape;143;ge19a49b73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19a49b735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</a:t>
            </a:r>
            <a:endParaRPr/>
          </a:p>
        </p:txBody>
      </p:sp>
      <p:sp>
        <p:nvSpPr>
          <p:cNvPr id="151" name="Google Shape;151;ge19a49b735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647765" y="377190"/>
            <a:ext cx="3200399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79" y="1191"/>
            <a:ext cx="3006328" cy="5192315"/>
          </a:xfrm>
          <a:prstGeom prst="rect">
            <a:avLst/>
          </a:prstGeom>
          <a:noFill/>
          <a:ln>
            <a:noFill/>
          </a:ln>
          <a:effectLst>
            <a:outerShdw blurRad="1905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58" name="Google Shape;58;p15"/>
          <p:cNvSpPr/>
          <p:nvPr/>
        </p:nvSpPr>
        <p:spPr>
          <a:xfrm>
            <a:off x="-16669" y="847725"/>
            <a:ext cx="3053954" cy="346471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393700" sx="1000" sy="1000" algn="ctr" rotWithShape="0">
              <a:schemeClr val="dk2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8633222" y="-27385"/>
            <a:ext cx="510778" cy="5170885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dir="10800000" sx="101000" sy="101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2072" y="4782741"/>
            <a:ext cx="258365" cy="2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85351" y="1001318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270569" y="834081"/>
            <a:ext cx="5004486" cy="381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700"/>
              <a:buChar char="•"/>
              <a:defRPr sz="1700"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•"/>
              <a:defRPr sz="15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 sz="14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185351" y="2210314"/>
            <a:ext cx="2687596" cy="193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 Slide">
  <p:cSld name="Content 2 Column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695325" cy="5143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7022" y="4782741"/>
            <a:ext cx="258365" cy="2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>
                <a:solidFill>
                  <a:schemeClr val="accent4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958238" y="1348740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4791194" y="1348740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 Slide">
  <p:cSld name="Content 1 Column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695325" cy="5143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306" y="4782741"/>
            <a:ext cx="258366" cy="2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>
                <a:solidFill>
                  <a:schemeClr val="accent4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958238" y="1348740"/>
            <a:ext cx="7543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031" y="4782741"/>
            <a:ext cx="258366" cy="2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7723585" y="4767263"/>
            <a:ext cx="7917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722313" y="1771650"/>
            <a:ext cx="77724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  <a:defRPr sz="48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722313" y="3470148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7620000" y="14288"/>
            <a:ext cx="1066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58453" y="273844"/>
            <a:ext cx="755689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8C77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8C77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8C77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8C77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8C77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66788" y="1369219"/>
            <a:ext cx="754856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codes_displayexpandedbranch.xhtml?tocCode=EDC&amp;division=&amp;title=3.&amp;part=&amp;chapter=&amp;article=&amp;nodetreepath=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Browse/Home/California/CaliforniaCodeofRegulations?guid=I836118C0D47E11DEBC02831C6D6C108E&amp;originationContext=documenttoc&amp;transitionType=Default&amp;contextData=(sc.Default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ovt.westlaw.com/calregs/Document/I6EED7180D48411DEBC02831C6D6C108E?viewType=FullText&amp;listSource=Search&amp;originationContext=Search+Result&amp;transitionType=SearchItem&amp;contextData=(sc.Search)&amp;navigationPath=Search%2fv1%2fresults%2fnavigation%2fi0ad62d330000017a58c0d5ee75f241aa%3fppcid%3d8eb4bf3300e542bdaf54bbf375b73d79%26Nav%3dREGULATION_PUBLICVIEW%26fragmentIdentifier%3dI6EED7180D48411DEBC02831C6D6C108E%26startIndex%3d1%26transitionType%3dSearchItem%26contextData%3d%2528sc.Default%2529%26originationContext%3dSearch%2520Result&amp;list=REGULATION_PUBLICVIEW&amp;rank=1&amp;t_T2=53200&amp;t_S1=CA+ADC+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Reports/CCCCO_Report_Program_Course_Approval-web-102819.pdf?la=en&amp;hash=06918DD585E9F8C0805334FEA3EB1E6872C22F1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7" Type="http://schemas.openxmlformats.org/officeDocument/2006/relationships/hyperlink" Target="mailto:jeff.waller@gcccd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mark.osea@bakersfieldcollege.edu" TargetMode="External"/><Relationship Id="rId5" Type="http://schemas.openxmlformats.org/officeDocument/2006/relationships/hyperlink" Target="mailto:daarkl@lavc.edu" TargetMode="External"/><Relationship Id="rId4" Type="http://schemas.openxmlformats.org/officeDocument/2006/relationships/hyperlink" Target="mailto:LAgostino@dv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5443537" y="377429"/>
            <a:ext cx="3700462" cy="208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Curriculum Committee Roles, Structures, and Functions: Effective Practices &amp; Partnerships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5443550" y="2460424"/>
            <a:ext cx="37005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Lesley Agostino</a:t>
            </a:r>
            <a:r>
              <a:rPr lang="en" sz="21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5C/4CS, 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Diablo Valley College </a:t>
            </a:r>
            <a:endParaRPr sz="1700" b="0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Karen Daar</a:t>
            </a:r>
            <a:r>
              <a:rPr lang="en" sz="21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5C Co-Chair, 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Los Angeles Valley College, VPAA</a:t>
            </a:r>
            <a:endParaRPr sz="1700" b="0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Mark Edward Osea</a:t>
            </a:r>
            <a:r>
              <a:rPr lang="en" sz="21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5C, 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Bakersfield College </a:t>
            </a:r>
            <a:endParaRPr sz="1700" b="0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Jeff Waller</a:t>
            </a:r>
            <a:r>
              <a:rPr lang="en" sz="21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ASCCC Curriculum Grossmont College</a:t>
            </a:r>
            <a:endParaRPr sz="2700" b="0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0" y="1157288"/>
            <a:ext cx="3021806" cy="192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Authority and Role of the Senate in Curriculum</a:t>
            </a:r>
            <a:endParaRPr sz="11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10</a:t>
            </a:fld>
            <a:endParaRPr sz="1100"/>
          </a:p>
        </p:txBody>
      </p:sp>
      <p:pic>
        <p:nvPicPr>
          <p:cNvPr id="163" name="Google Shape;163;p29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21805" y="828199"/>
            <a:ext cx="5605359" cy="315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958250" y="273847"/>
            <a:ext cx="7534500" cy="56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California Laws &amp; Codes </a:t>
            </a:r>
            <a:r>
              <a:rPr lang="en" dirty="0"/>
              <a:t>-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Education Code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958250" y="1187550"/>
            <a:ext cx="8027400" cy="287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Laws resulting from legislation</a:t>
            </a:r>
            <a:endParaRPr sz="2100" dirty="0"/>
          </a:p>
          <a:p>
            <a:pPr marL="8001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 dirty="0"/>
              <a:t>Requires legislation to be changed</a:t>
            </a:r>
            <a:endParaRPr sz="2100" dirty="0"/>
          </a:p>
          <a:p>
            <a:pPr marL="8001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 dirty="0"/>
              <a:t>Always supersedes Title 5 regulation</a:t>
            </a:r>
            <a:endParaRPr sz="2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Division 7 - Community Colleges</a:t>
            </a:r>
            <a:endParaRPr sz="2100" dirty="0"/>
          </a:p>
          <a:p>
            <a:pPr marL="8001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 dirty="0"/>
              <a:t>70902(7) ”...</a:t>
            </a:r>
            <a:r>
              <a:rPr lang="en" sz="2100" dirty="0">
                <a:solidFill>
                  <a:srgbClr val="333333"/>
                </a:solidFill>
                <a:highlight>
                  <a:srgbClr val="FFFFFF"/>
                </a:highlight>
              </a:rPr>
              <a:t>and to ensure the right of academic senates to assume primary responsibility for making recommendations in the areas of curriculum and academic standards.”</a:t>
            </a:r>
            <a:endParaRPr sz="2100" dirty="0"/>
          </a:p>
        </p:txBody>
      </p:sp>
      <p:cxnSp>
        <p:nvCxnSpPr>
          <p:cNvPr id="170" name="Google Shape;170;p30"/>
          <p:cNvCxnSpPr/>
          <p:nvPr/>
        </p:nvCxnSpPr>
        <p:spPr>
          <a:xfrm rot="10800000" flipH="1">
            <a:off x="958250" y="857950"/>
            <a:ext cx="7348200" cy="285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905600" y="232475"/>
            <a:ext cx="753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Title 5 Regulations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/>
              <a:t>Interprets Education Code into Regulations</a:t>
            </a:r>
            <a:endParaRPr sz="1800" i="1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900950" y="1017875"/>
            <a:ext cx="7543800" cy="29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dirty="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2100" u="sng" dirty="0">
                <a:solidFill>
                  <a:schemeClr val="hlink"/>
                </a:solidFill>
                <a:hlinkClick r:id="rId3"/>
              </a:rPr>
              <a:t>California Code of Regulations</a:t>
            </a:r>
            <a:endParaRPr sz="2100" dirty="0"/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lang="en" sz="2000" dirty="0"/>
              <a:t>Title 5 - Education</a:t>
            </a:r>
            <a:endParaRPr sz="2000" dirty="0"/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lang="en" sz="2000" dirty="0"/>
              <a:t>Division 6 - California Community Colleges</a:t>
            </a:r>
            <a:endParaRPr sz="2000" dirty="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2100" dirty="0"/>
              <a:t>Chapter 2 - Academic Senates</a:t>
            </a:r>
            <a:endParaRPr sz="21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lang="en" sz="2000" u="sng" dirty="0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§ 53200 - Definitions</a:t>
            </a:r>
            <a:endParaRPr sz="2000" dirty="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Char char="●"/>
            </a:pPr>
            <a:r>
              <a:rPr lang="en" sz="1800" dirty="0">
                <a:solidFill>
                  <a:srgbClr val="212121"/>
                </a:solidFill>
                <a:highlight>
                  <a:schemeClr val="lt1"/>
                </a:highlight>
              </a:rPr>
              <a:t>“Academic and professional matters” - 10+1</a:t>
            </a:r>
            <a:endParaRPr sz="1800" dirty="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Char char="●"/>
            </a:pPr>
            <a:r>
              <a:rPr lang="en" sz="1800" dirty="0">
                <a:solidFill>
                  <a:srgbClr val="212121"/>
                </a:solidFill>
                <a:highlight>
                  <a:schemeClr val="lt1"/>
                </a:highlight>
              </a:rPr>
              <a:t>“Consult collegially”  - relying primarily upon the advice and judgement of the academic senate.</a:t>
            </a:r>
            <a:endParaRPr sz="1800" dirty="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12121"/>
              </a:solidFill>
              <a:highlight>
                <a:schemeClr val="lt1"/>
              </a:highlight>
            </a:endParaRPr>
          </a:p>
        </p:txBody>
      </p:sp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12</a:t>
            </a:fld>
            <a:endParaRPr sz="1100"/>
          </a:p>
        </p:txBody>
      </p:sp>
      <p:cxnSp>
        <p:nvCxnSpPr>
          <p:cNvPr id="178" name="Google Shape;178;p31"/>
          <p:cNvCxnSpPr/>
          <p:nvPr/>
        </p:nvCxnSpPr>
        <p:spPr>
          <a:xfrm rot="10800000" flipH="1">
            <a:off x="958250" y="985475"/>
            <a:ext cx="7429200" cy="324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888100" y="204024"/>
            <a:ext cx="7534500" cy="827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000" b="1" dirty="0"/>
              <a:t>Title 5 Regulations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i="1" dirty="0"/>
              <a:t>Interprets Education Code into Regulations (continued)</a:t>
            </a:r>
            <a:endParaRPr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776650" y="1464400"/>
            <a:ext cx="8151300" cy="256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 sz="2000"/>
              <a:t>Chapter 6 - Curriculum and Instruction</a:t>
            </a:r>
            <a:endParaRPr sz="200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1900">
                <a:solidFill>
                  <a:srgbClr val="212121"/>
                </a:solidFill>
                <a:highlight>
                  <a:schemeClr val="lt1"/>
                </a:highlight>
              </a:rPr>
              <a:t>Article 1 (§ 55002) Standards and Criteria for Courses</a:t>
            </a:r>
            <a:endParaRPr sz="190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■"/>
            </a:pPr>
            <a:r>
              <a:rPr lang="en" sz="1700">
                <a:solidFill>
                  <a:srgbClr val="212121"/>
                </a:solidFill>
                <a:highlight>
                  <a:schemeClr val="lt1"/>
                </a:highlight>
              </a:rPr>
              <a:t>Defines Curriculum Committees, standards for approval, COR, standards for credit, noncredit, and community education</a:t>
            </a:r>
            <a:endParaRPr sz="170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➢"/>
            </a:pPr>
            <a:r>
              <a:rPr lang="en" sz="1900">
                <a:solidFill>
                  <a:srgbClr val="212121"/>
                </a:solidFill>
                <a:highlight>
                  <a:schemeClr val="lt1"/>
                </a:highlight>
              </a:rPr>
              <a:t>Article 4 (§ 55040 - 55046) Course Repetition</a:t>
            </a:r>
            <a:endParaRPr sz="190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  <a:buChar char="➢"/>
            </a:pPr>
            <a:r>
              <a:rPr lang="en" sz="1900">
                <a:solidFill>
                  <a:srgbClr val="212121"/>
                </a:solidFill>
                <a:highlight>
                  <a:schemeClr val="lt1"/>
                </a:highlight>
              </a:rPr>
              <a:t>Article 6 (§ 55063) Minimum Requirements for the Associate Degree</a:t>
            </a:r>
            <a:endParaRPr sz="190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  <a:buChar char="➢"/>
            </a:pPr>
            <a:r>
              <a:rPr lang="en" sz="1900">
                <a:solidFill>
                  <a:srgbClr val="212121"/>
                </a:solidFill>
                <a:highlight>
                  <a:schemeClr val="lt1"/>
                </a:highlight>
              </a:rPr>
              <a:t>Article 7 (§ 55070) Credit Certificates</a:t>
            </a:r>
            <a:endParaRPr sz="1900"/>
          </a:p>
        </p:txBody>
      </p:sp>
      <p:cxnSp>
        <p:nvCxnSpPr>
          <p:cNvPr id="185" name="Google Shape;185;p32"/>
          <p:cNvCxnSpPr/>
          <p:nvPr/>
        </p:nvCxnSpPr>
        <p:spPr>
          <a:xfrm rot="10800000" flipH="1">
            <a:off x="1005100" y="1031725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843516" y="273850"/>
            <a:ext cx="8052299" cy="537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/>
              <a:t>Program and Course Approval Handbook </a:t>
            </a:r>
            <a:r>
              <a:rPr lang="en" sz="2200" b="1" u="sng" dirty="0">
                <a:solidFill>
                  <a:schemeClr val="hlink"/>
                </a:solidFill>
                <a:hlinkClick r:id="rId3"/>
              </a:rPr>
              <a:t>(PCAH)</a:t>
            </a:r>
            <a:endParaRPr b="1" dirty="0"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958250" y="1003900"/>
            <a:ext cx="8052300" cy="4053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2000" dirty="0"/>
              <a:t>Prepared by the California Community Colleges Chancellor’s Office Educational Services and Support and the California Community Colleges Curriculum Committee (5C)</a:t>
            </a:r>
            <a:endParaRPr sz="20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 dirty="0"/>
              <a:t>Criteria and standards for</a:t>
            </a:r>
            <a:endParaRPr sz="20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900" dirty="0"/>
              <a:t>Credit courses and programs</a:t>
            </a:r>
            <a:endParaRPr sz="19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Data elements, course outline of record</a:t>
            </a:r>
            <a:endParaRPr sz="17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Credit hour calculations</a:t>
            </a:r>
            <a:endParaRPr sz="17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Repetition, distance education, work experience</a:t>
            </a:r>
            <a:endParaRPr sz="17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Associate degree/certificate standards, criteria for approval</a:t>
            </a:r>
            <a:endParaRPr sz="17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900" dirty="0"/>
              <a:t>Noncredit courses and programs</a:t>
            </a:r>
            <a:endParaRPr sz="19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Noncredit categories, course outline of record</a:t>
            </a:r>
            <a:endParaRPr sz="17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Competency vs. Completion, criteria for approval</a:t>
            </a:r>
            <a:endParaRPr sz="1700" dirty="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700" dirty="0"/>
              <a:t>Adult high school, apprenticeship</a:t>
            </a:r>
            <a:endParaRPr sz="1700" dirty="0"/>
          </a:p>
        </p:txBody>
      </p:sp>
      <p:cxnSp>
        <p:nvCxnSpPr>
          <p:cNvPr id="192" name="Google Shape;192;p33"/>
          <p:cNvCxnSpPr/>
          <p:nvPr/>
        </p:nvCxnSpPr>
        <p:spPr>
          <a:xfrm rot="10800000" flipH="1">
            <a:off x="1016750" y="81175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958253" y="273850"/>
            <a:ext cx="7151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Different Relationships between the Senate and the Curriculum Committee </a:t>
            </a:r>
            <a:endParaRPr sz="1100"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958238" y="1348740"/>
            <a:ext cx="7543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" sz="2400"/>
              <a:t>Does your Senate approve curriculum? Or are approved modifications/ additions/deletions just information items?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" sz="2400"/>
              <a:t>Does your Senate approve process/policy changes? Or is that just an information item?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" sz="2400"/>
              <a:t>What problems could arise based on how things are set up at your college?</a:t>
            </a:r>
            <a:endParaRPr sz="1100"/>
          </a:p>
        </p:txBody>
      </p:sp>
      <p:sp>
        <p:nvSpPr>
          <p:cNvPr id="199" name="Google Shape;199;p34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15</a:t>
            </a:fld>
            <a:endParaRPr sz="1100"/>
          </a:p>
        </p:txBody>
      </p:sp>
      <p:cxnSp>
        <p:nvCxnSpPr>
          <p:cNvPr id="200" name="Google Shape;200;p34"/>
          <p:cNvCxnSpPr/>
          <p:nvPr/>
        </p:nvCxnSpPr>
        <p:spPr>
          <a:xfrm rot="10800000" flipH="1">
            <a:off x="1021388" y="126805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0" y="1114426"/>
            <a:ext cx="3043238" cy="10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Role of Administrators</a:t>
            </a:r>
            <a:endParaRPr sz="1100"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3043250" y="245175"/>
            <a:ext cx="5556900" cy="4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700"/>
              <a:buChar char="●"/>
            </a:pPr>
            <a:r>
              <a:rPr lang="en" sz="1700">
                <a:solidFill>
                  <a:srgbClr val="201F1E"/>
                </a:solidFill>
                <a:highlight>
                  <a:srgbClr val="FFFFFF"/>
                </a:highlight>
              </a:rPr>
              <a:t>Brings a balance to the student-centered faculty perspective with regulatory and statutory compliance requirements within the college’s budgetary constraints.</a:t>
            </a:r>
            <a:endParaRPr sz="17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700"/>
              <a:buChar char="●"/>
            </a:pPr>
            <a:r>
              <a:rPr lang="en" sz="1700">
                <a:solidFill>
                  <a:srgbClr val="201F1E"/>
                </a:solidFill>
                <a:highlight>
                  <a:srgbClr val="FFFFFF"/>
                </a:highlight>
              </a:rPr>
              <a:t>Facilitates the interactions required when interfacing with industry advisory committees, and community groups.</a:t>
            </a:r>
            <a:endParaRPr sz="17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700"/>
              <a:buChar char="●"/>
            </a:pPr>
            <a:r>
              <a:rPr lang="en" sz="1700">
                <a:solidFill>
                  <a:srgbClr val="201F1E"/>
                </a:solidFill>
                <a:highlight>
                  <a:srgbClr val="FFFFFF"/>
                </a:highlight>
              </a:rPr>
              <a:t>Evaluates the Course Outline of Record as a public and legally binding document produced by the college.</a:t>
            </a:r>
            <a:endParaRPr sz="17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700"/>
              <a:buChar char="●"/>
            </a:pPr>
            <a:r>
              <a:rPr lang="en" sz="1700">
                <a:solidFill>
                  <a:srgbClr val="201F1E"/>
                </a:solidFill>
                <a:highlight>
                  <a:srgbClr val="FFFFFF"/>
                </a:highlight>
              </a:rPr>
              <a:t>Helps communicate how curricular changes will impact other areas of the college (share 100 ft view.)</a:t>
            </a:r>
            <a:endParaRPr sz="17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700"/>
              <a:buChar char="●"/>
            </a:pPr>
            <a:r>
              <a:rPr lang="en" sz="1700">
                <a:solidFill>
                  <a:srgbClr val="201F1E"/>
                </a:solidFill>
                <a:highlight>
                  <a:srgbClr val="FFFFFF"/>
                </a:highlight>
              </a:rPr>
              <a:t>Supports the leadership of the Curriculum Chair, and assists in managing interdepartmental tensions.</a:t>
            </a:r>
            <a:endParaRPr sz="17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endParaRPr sz="1100"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16</a:t>
            </a:fld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185351" y="1143000"/>
            <a:ext cx="2687596" cy="99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Collegial Process</a:t>
            </a:r>
            <a:endParaRPr sz="1100"/>
          </a:p>
        </p:txBody>
      </p:sp>
      <p:pic>
        <p:nvPicPr>
          <p:cNvPr id="213" name="Google Shape;213;p36" descr="A picture containing LEGO, toy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38351" y="800100"/>
            <a:ext cx="4533899" cy="340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17</a:t>
            </a:fld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980818" y="102394"/>
            <a:ext cx="7534532" cy="6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Who is involved/How are they involved?</a:t>
            </a:r>
            <a:endParaRPr sz="3000" b="1" dirty="0"/>
          </a:p>
        </p:txBody>
      </p:sp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873000" y="893975"/>
            <a:ext cx="4596600" cy="3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</a:pPr>
            <a:r>
              <a:rPr lang="en" sz="2000" dirty="0"/>
              <a:t>Do you have a process for departments to weigh in on proposals from other departments that might affect them?</a:t>
            </a:r>
            <a:endParaRPr sz="1100"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</a:pPr>
            <a:r>
              <a:rPr lang="en" sz="2000" dirty="0"/>
              <a:t>How are issues discovered/resolved? Do you have a mediation process?</a:t>
            </a:r>
            <a:endParaRPr sz="1100"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</a:pPr>
            <a:r>
              <a:rPr lang="en" sz="2000" dirty="0"/>
              <a:t>Where do proposals go after committee approval? How many steps between committee and board?</a:t>
            </a:r>
            <a:endParaRPr sz="1100" dirty="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</a:pPr>
            <a:r>
              <a:rPr lang="en" sz="2000" dirty="0"/>
              <a:t>DISTRICTS: How are alignment issues handled? </a:t>
            </a:r>
            <a:endParaRPr sz="1100" dirty="0"/>
          </a:p>
        </p:txBody>
      </p:sp>
      <p:pic>
        <p:nvPicPr>
          <p:cNvPr id="221" name="Google Shape;221;p3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50875" y="893975"/>
            <a:ext cx="3007200" cy="3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18</a:t>
            </a:fld>
            <a:endParaRPr sz="1100"/>
          </a:p>
        </p:txBody>
      </p:sp>
      <p:cxnSp>
        <p:nvCxnSpPr>
          <p:cNvPr id="223" name="Google Shape;223;p37"/>
          <p:cNvCxnSpPr/>
          <p:nvPr/>
        </p:nvCxnSpPr>
        <p:spPr>
          <a:xfrm rot="10800000" flipH="1">
            <a:off x="1097850" y="76320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958250" y="273850"/>
            <a:ext cx="7776600" cy="618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Distribution of Information</a:t>
            </a:r>
            <a:endParaRPr sz="3000" b="1" dirty="0"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958250" y="1043400"/>
            <a:ext cx="7543800" cy="313874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 dirty="0"/>
              <a:t>How does your committee report information out to the college? Some possibilities: </a:t>
            </a:r>
            <a:endParaRPr sz="2300" dirty="0"/>
          </a:p>
          <a:p>
            <a:pPr marL="45720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2300" dirty="0"/>
              <a:t>Senate meetings</a:t>
            </a:r>
            <a:endParaRPr sz="23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2300" dirty="0"/>
              <a:t>Division meetings</a:t>
            </a:r>
            <a:endParaRPr sz="23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2300" dirty="0"/>
              <a:t>Department meetings</a:t>
            </a:r>
            <a:endParaRPr sz="23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2300" dirty="0"/>
              <a:t>Department chair meetings</a:t>
            </a:r>
            <a:endParaRPr sz="23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2300" dirty="0"/>
              <a:t>Regular meeting including curriculum chair and CIO</a:t>
            </a:r>
            <a:endParaRPr sz="23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2300" dirty="0"/>
              <a:t>Other ways?</a:t>
            </a:r>
            <a:endParaRPr sz="2300" dirty="0"/>
          </a:p>
        </p:txBody>
      </p:sp>
      <p:cxnSp>
        <p:nvCxnSpPr>
          <p:cNvPr id="230" name="Google Shape;230;p38"/>
          <p:cNvCxnSpPr/>
          <p:nvPr/>
        </p:nvCxnSpPr>
        <p:spPr>
          <a:xfrm rot="10800000" flipH="1">
            <a:off x="1021400" y="89275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" y="1058890"/>
            <a:ext cx="3021900" cy="17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Technical Business</a:t>
            </a:r>
            <a:endParaRPr sz="1100"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270569" y="834081"/>
            <a:ext cx="5004486" cy="381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lang="en" sz="3300">
                <a:solidFill>
                  <a:srgbClr val="000000"/>
                </a:solidFill>
              </a:rPr>
              <a:t>Pathable vs Zoom</a:t>
            </a:r>
            <a:endParaRPr sz="1100"/>
          </a:p>
          <a:p>
            <a:pPr marL="254000" lvl="0" indent="-247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lang="en" sz="3300">
                <a:solidFill>
                  <a:srgbClr val="000000"/>
                </a:solidFill>
              </a:rPr>
              <a:t>How to use chat</a:t>
            </a:r>
            <a:endParaRPr sz="1100"/>
          </a:p>
          <a:p>
            <a:pPr marL="254000" lvl="0" indent="-247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lang="en" sz="3300">
                <a:solidFill>
                  <a:srgbClr val="000000"/>
                </a:solidFill>
              </a:rPr>
              <a:t>Where to find polls</a:t>
            </a:r>
            <a:endParaRPr sz="1100"/>
          </a:p>
          <a:p>
            <a:pPr marL="254000" lvl="0" indent="-247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lang="en" sz="3300">
                <a:solidFill>
                  <a:srgbClr val="000000"/>
                </a:solidFill>
              </a:rPr>
              <a:t>Where to find resource documents</a:t>
            </a:r>
            <a:endParaRPr sz="1100"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</a:t>
            </a:fld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57151" y="1151337"/>
            <a:ext cx="2928937" cy="19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Role of the Committee in DEI Discussions</a:t>
            </a:r>
            <a:endParaRPr sz="110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20</a:t>
            </a:fld>
            <a:endParaRPr sz="1100"/>
          </a:p>
        </p:txBody>
      </p:sp>
      <p:pic>
        <p:nvPicPr>
          <p:cNvPr id="237" name="Google Shape;237;p39" descr="An illustration of three people of different heights standing on platforms of different heights that help each of them reach an apple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7255" y="437322"/>
            <a:ext cx="4651513" cy="422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958250" y="273851"/>
            <a:ext cx="7534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Discussion time!</a:t>
            </a:r>
            <a:endParaRPr sz="3000" b="1"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958238" y="1064419"/>
            <a:ext cx="7543800" cy="35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Char char="•"/>
            </a:pPr>
            <a:r>
              <a:rPr lang="en" sz="2000" dirty="0"/>
              <a:t>Beyond approving courses that fit into Area F or otherwise meet requirements, how is/should the committee be involved in the discussion in terms of curriculum creation/modification?</a:t>
            </a:r>
            <a:endParaRPr sz="2000" dirty="0"/>
          </a:p>
          <a:p>
            <a:pPr marL="177800" lvl="0" indent="-234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700"/>
              <a:buChar char="•"/>
            </a:pPr>
            <a:r>
              <a:rPr lang="en" sz="2000" dirty="0"/>
              <a:t>Do you currently have or are you considering implementing some type of equity training for the committee?</a:t>
            </a:r>
            <a:endParaRPr sz="2000" dirty="0"/>
          </a:p>
          <a:p>
            <a:pPr marL="17780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sz="1100" dirty="0"/>
          </a:p>
        </p:txBody>
      </p:sp>
      <p:sp>
        <p:nvSpPr>
          <p:cNvPr id="244" name="Google Shape;244;p40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21</a:t>
            </a:fld>
            <a:endParaRPr sz="1100"/>
          </a:p>
        </p:txBody>
      </p:sp>
      <p:cxnSp>
        <p:nvCxnSpPr>
          <p:cNvPr id="245" name="Google Shape;245;p40"/>
          <p:cNvCxnSpPr/>
          <p:nvPr/>
        </p:nvCxnSpPr>
        <p:spPr>
          <a:xfrm rot="10800000" flipH="1">
            <a:off x="958250" y="83875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185351" y="1001318"/>
            <a:ext cx="2687596" cy="2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Other issues that could affect curricular structures or policies</a:t>
            </a:r>
            <a:endParaRPr sz="1100"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3270575" y="834076"/>
            <a:ext cx="5004600" cy="3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endParaRPr dirty="0"/>
          </a:p>
          <a:p>
            <a:pPr marL="2540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500"/>
              <a:buFont typeface="Arial"/>
              <a:buChar char="•"/>
            </a:pPr>
            <a:r>
              <a:rPr lang="en" sz="2000" dirty="0"/>
              <a:t>AB 705</a:t>
            </a:r>
            <a:endParaRPr sz="2000" dirty="0"/>
          </a:p>
          <a:p>
            <a:pPr marL="2540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500"/>
              <a:buFont typeface="Arial"/>
              <a:buChar char="•"/>
            </a:pPr>
            <a:r>
              <a:rPr lang="en" sz="2000" dirty="0"/>
              <a:t>Guided Pathways</a:t>
            </a:r>
            <a:endParaRPr sz="2000" dirty="0"/>
          </a:p>
          <a:p>
            <a:pPr marL="2540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500"/>
              <a:buFont typeface="Arial"/>
              <a:buChar char="•"/>
            </a:pPr>
            <a:r>
              <a:rPr lang="en" sz="2000" dirty="0"/>
              <a:t>Common Course numbering (AB 1111)</a:t>
            </a:r>
            <a:endParaRPr sz="2000" dirty="0"/>
          </a:p>
          <a:p>
            <a:pPr marL="2540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500"/>
              <a:buFont typeface="Arial"/>
              <a:buChar char="•"/>
            </a:pPr>
            <a:r>
              <a:rPr lang="en" sz="2000" dirty="0"/>
              <a:t>Other issues?</a:t>
            </a:r>
          </a:p>
          <a:p>
            <a:pPr marL="2540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500"/>
              <a:buFont typeface="Arial"/>
              <a:buChar char="•"/>
            </a:pPr>
            <a:r>
              <a:rPr lang="en" sz="2000" dirty="0"/>
              <a:t>What people need to be involved to change policies/structures in the curriculum process at your college?</a:t>
            </a:r>
            <a:endParaRPr sz="2000" dirty="0"/>
          </a:p>
        </p:txBody>
      </p:sp>
      <p:sp>
        <p:nvSpPr>
          <p:cNvPr id="252" name="Google Shape;252;p41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22</a:t>
            </a:fld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4638-7678-4F22-9A4A-2A60DD33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38" y="273844"/>
            <a:ext cx="7534532" cy="576761"/>
          </a:xfrm>
        </p:spPr>
        <p:txBody>
          <a:bodyPr>
            <a:normAutofit/>
          </a:bodyPr>
          <a:lstStyle/>
          <a:p>
            <a:r>
              <a:rPr lang="en-US" sz="3200" b="1" dirty="0"/>
              <a:t>Wrapping up!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FC7E5-80C3-4FE5-A24A-E83FFC1D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238" y="1008498"/>
            <a:ext cx="7543800" cy="33147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Processes and policies need to be revisited often. Knowing what other colleges do and why will help inform decisions that need to be made at your college.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Don’t assume those involved in curricular processes at all levels are fully aware of their roles or current legislative mandates. Revisit training possibilities for all levels – from curriculum committee members to Vice Presidents to the Senate to your Board.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Was there anything that we didn’t discuss that you were hoping we would?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Was there anything that came up that you want to hear more about?</a:t>
            </a:r>
          </a:p>
        </p:txBody>
      </p:sp>
    </p:spTree>
    <p:extLst>
      <p:ext uri="{BB962C8B-B14F-4D97-AF65-F5344CB8AC3E}">
        <p14:creationId xmlns:p14="http://schemas.microsoft.com/office/powerpoint/2010/main" val="254801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/>
          <p:nvPr/>
        </p:nvSpPr>
        <p:spPr>
          <a:xfrm>
            <a:off x="0" y="1"/>
            <a:ext cx="9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1288950" y="241005"/>
            <a:ext cx="6566100" cy="123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8205"/>
              <a:buFont typeface="Calibri"/>
              <a:buNone/>
            </a:pPr>
            <a:endParaRPr sz="39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8205"/>
              <a:buFont typeface="Calibri"/>
              <a:buNone/>
            </a:pPr>
            <a:r>
              <a:rPr lang="en" sz="3900" b="1" dirty="0"/>
              <a:t>Thank You for attending!</a:t>
            </a:r>
            <a:br>
              <a:rPr lang="en" sz="3900" b="1" dirty="0"/>
            </a:br>
            <a:r>
              <a:rPr lang="en" sz="3600" b="1" dirty="0"/>
              <a:t>Here’s some contact information</a:t>
            </a:r>
            <a:endParaRPr sz="3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372225" y="1379375"/>
            <a:ext cx="8536200" cy="26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815" b="1" dirty="0">
                <a:solidFill>
                  <a:schemeClr val="dk1"/>
                </a:solidFill>
              </a:rPr>
              <a:t>Academic Senate for California Community Colleges, </a:t>
            </a:r>
            <a:r>
              <a:rPr lang="en" sz="1815" u="sng" dirty="0">
                <a:solidFill>
                  <a:schemeClr val="hlink"/>
                </a:solidFill>
                <a:hlinkClick r:id="rId3"/>
              </a:rPr>
              <a:t>info@asccc.org</a:t>
            </a:r>
            <a:endParaRPr sz="181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815" b="1" dirty="0">
                <a:solidFill>
                  <a:schemeClr val="dk1"/>
                </a:solidFill>
              </a:rPr>
              <a:t>Lesley Agostino</a:t>
            </a:r>
            <a:r>
              <a:rPr lang="en" sz="1815" dirty="0">
                <a:solidFill>
                  <a:schemeClr val="dk1"/>
                </a:solidFill>
              </a:rPr>
              <a:t>, </a:t>
            </a:r>
            <a:r>
              <a:rPr lang="en" sz="1815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LAgostino@dvc.edu</a:t>
            </a:r>
            <a:r>
              <a:rPr lang="en" sz="1815" dirty="0">
                <a:solidFill>
                  <a:schemeClr val="dk1"/>
                </a:solidFill>
              </a:rPr>
              <a:t>, Diablo Valley College </a:t>
            </a:r>
            <a:endParaRPr sz="181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815" b="1" dirty="0">
                <a:solidFill>
                  <a:schemeClr val="dk1"/>
                </a:solidFill>
              </a:rPr>
              <a:t>Karen Daar</a:t>
            </a:r>
            <a:r>
              <a:rPr lang="en" sz="1815" dirty="0">
                <a:solidFill>
                  <a:schemeClr val="dk1"/>
                </a:solidFill>
              </a:rPr>
              <a:t>, </a:t>
            </a:r>
            <a:r>
              <a:rPr lang="en" sz="1815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daarkl@lavc.edu</a:t>
            </a:r>
            <a:r>
              <a:rPr lang="en" sz="1815" dirty="0">
                <a:solidFill>
                  <a:schemeClr val="dk1"/>
                </a:solidFill>
              </a:rPr>
              <a:t>, Los Angeles Valley College</a:t>
            </a:r>
            <a:endParaRPr sz="181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815" b="1" dirty="0">
                <a:solidFill>
                  <a:schemeClr val="dk1"/>
                </a:solidFill>
              </a:rPr>
              <a:t>Mark Edward Osea</a:t>
            </a:r>
            <a:r>
              <a:rPr lang="en" sz="1815" dirty="0">
                <a:solidFill>
                  <a:schemeClr val="dk1"/>
                </a:solidFill>
              </a:rPr>
              <a:t>, </a:t>
            </a:r>
            <a:r>
              <a:rPr lang="en" sz="1815" u="sng" dirty="0">
                <a:solidFill>
                  <a:schemeClr val="hlink"/>
                </a:solidFill>
                <a:hlinkClick r:id="rId6"/>
              </a:rPr>
              <a:t>mark.osea@bakersfieldcollege.edu</a:t>
            </a:r>
            <a:r>
              <a:rPr lang="en" sz="1815" dirty="0">
                <a:solidFill>
                  <a:schemeClr val="dk1"/>
                </a:solidFill>
              </a:rPr>
              <a:t>, Bakersfield College</a:t>
            </a:r>
            <a:endParaRPr sz="181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815" b="1" dirty="0">
                <a:solidFill>
                  <a:schemeClr val="dk1"/>
                </a:solidFill>
              </a:rPr>
              <a:t>Jeff Waller</a:t>
            </a:r>
            <a:r>
              <a:rPr lang="en" sz="1815" dirty="0">
                <a:solidFill>
                  <a:schemeClr val="dk1"/>
                </a:solidFill>
              </a:rPr>
              <a:t>, </a:t>
            </a:r>
            <a:r>
              <a:rPr lang="en" sz="1815" u="sng" dirty="0">
                <a:solidFill>
                  <a:schemeClr val="hlink"/>
                </a:solidFill>
                <a:hlinkClick r:id="rId7"/>
              </a:rPr>
              <a:t>jeff.waller@gcccd.edu</a:t>
            </a:r>
            <a:r>
              <a:rPr lang="en" sz="1815" dirty="0">
                <a:solidFill>
                  <a:schemeClr val="dk1"/>
                </a:solidFill>
              </a:rPr>
              <a:t>, Grossmont College</a:t>
            </a: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5" name="Google Shape;110;p22">
            <a:extLst>
              <a:ext uri="{FF2B5EF4-FFF2-40B4-BE49-F238E27FC236}">
                <a16:creationId xmlns:a16="http://schemas.microsoft.com/office/drawing/2014/main" id="{67D09F22-3379-4D43-89FE-E9E994E73B64}"/>
              </a:ext>
            </a:extLst>
          </p:cNvPr>
          <p:cNvCxnSpPr>
            <a:cxnSpLocks/>
          </p:cNvCxnSpPr>
          <p:nvPr/>
        </p:nvCxnSpPr>
        <p:spPr>
          <a:xfrm>
            <a:off x="480979" y="1484883"/>
            <a:ext cx="7826592" cy="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827773" y="2272901"/>
            <a:ext cx="7900013" cy="161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Noto Sans Symbols"/>
              <a:buChar char="⮚"/>
            </a:pPr>
            <a:r>
              <a:rPr lang="en" sz="2300" b="0" i="0" u="none" strike="noStrike">
                <a:solidFill>
                  <a:srgbClr val="0000FF"/>
                </a:solidFill>
              </a:rPr>
              <a:t>Please use the Pathable chat to tell us what college you are from and where your college can be found.</a:t>
            </a:r>
            <a:endParaRPr sz="2300">
              <a:solidFill>
                <a:srgbClr val="0000FF"/>
              </a:solidFill>
            </a:endParaRP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Noto Sans Symbols"/>
              <a:buChar char="⮚"/>
            </a:pPr>
            <a:r>
              <a:rPr lang="en" sz="2300">
                <a:solidFill>
                  <a:srgbClr val="0000FF"/>
                </a:solidFill>
              </a:rPr>
              <a:t>Please post your questions in the chat. We will address as many as possible throughout the session.</a:t>
            </a:r>
            <a:endParaRPr sz="1300">
              <a:solidFill>
                <a:srgbClr val="0000FF"/>
              </a:solidFill>
            </a:endParaRPr>
          </a:p>
        </p:txBody>
      </p:sp>
      <p:pic>
        <p:nvPicPr>
          <p:cNvPr id="105" name="Google Shape;105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35174" b="35173"/>
          <a:stretch/>
        </p:blipFill>
        <p:spPr>
          <a:xfrm>
            <a:off x="827773" y="190500"/>
            <a:ext cx="8160942" cy="161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3</a:t>
            </a:fld>
            <a:endParaRPr sz="1100"/>
          </a:p>
        </p:txBody>
      </p:sp>
      <p:cxnSp>
        <p:nvCxnSpPr>
          <p:cNvPr id="107" name="Google Shape;107;p22"/>
          <p:cNvCxnSpPr/>
          <p:nvPr/>
        </p:nvCxnSpPr>
        <p:spPr>
          <a:xfrm rot="10800000" flipH="1">
            <a:off x="1048050" y="1078050"/>
            <a:ext cx="7047900" cy="324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48970" y="102394"/>
            <a:ext cx="7534532" cy="78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/>
              <a:t>Today we will discuss…</a:t>
            </a:r>
            <a:endParaRPr sz="1100"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944348" y="1030250"/>
            <a:ext cx="7543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Committee membership, structure and functions</a:t>
            </a:r>
            <a:endParaRPr sz="1100"/>
          </a:p>
          <a:p>
            <a:pPr marL="17780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authority and role of the Academic Senates</a:t>
            </a:r>
            <a:endParaRPr sz="1100"/>
          </a:p>
          <a:p>
            <a:pPr marL="17780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roles of staff and administrators in Curriculum </a:t>
            </a:r>
            <a:endParaRPr sz="1100"/>
          </a:p>
          <a:p>
            <a:pPr marL="17780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Collegial processes </a:t>
            </a:r>
            <a:endParaRPr sz="1100"/>
          </a:p>
          <a:p>
            <a:pPr marL="17780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Role of the Committee in </a:t>
            </a:r>
            <a:r>
              <a:rPr lang="en" sz="2400">
                <a:solidFill>
                  <a:srgbClr val="000000"/>
                </a:solidFill>
              </a:rPr>
              <a:t>DEI</a:t>
            </a:r>
            <a:r>
              <a:rPr lang="en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discussions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Throughout, we will discuss what could happen and what does happen and why there might be differences.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4</a:t>
            </a:fld>
            <a:endParaRPr sz="1100"/>
          </a:p>
        </p:txBody>
      </p:sp>
      <p:cxnSp>
        <p:nvCxnSpPr>
          <p:cNvPr id="115" name="Google Shape;115;p23"/>
          <p:cNvCxnSpPr/>
          <p:nvPr/>
        </p:nvCxnSpPr>
        <p:spPr>
          <a:xfrm rot="10800000" flipH="1">
            <a:off x="1084600" y="857950"/>
            <a:ext cx="7047900" cy="324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0" y="1135856"/>
            <a:ext cx="3028949" cy="21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Membership, Structure and Functions of the Curriculum Committee</a:t>
            </a:r>
            <a:endParaRPr sz="1100"/>
          </a:p>
        </p:txBody>
      </p:sp>
      <p:pic>
        <p:nvPicPr>
          <p:cNvPr id="121" name="Google Shape;121;p24" descr="A scary big committe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5092" y="577553"/>
            <a:ext cx="5375970" cy="35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7417594" y="4767263"/>
            <a:ext cx="857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5</a:t>
            </a:fld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880675" y="273850"/>
            <a:ext cx="8097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Committee Membership: Who to include? Who gets a vote? How are members selected?</a:t>
            </a:r>
            <a:endParaRPr sz="48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958238" y="1348740"/>
            <a:ext cx="3892369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VPAA or VPI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Departmental faculty reps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Evaluations Officer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Articulation Officer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Counseling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Distance Education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0" i="0" u="none" strike="noStrike" dirty="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Library</a:t>
            </a:r>
            <a:endParaRPr sz="3000" b="0" dirty="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6</a:t>
            </a:fld>
            <a:endParaRPr sz="1100"/>
          </a:p>
        </p:txBody>
      </p:sp>
      <p:sp>
        <p:nvSpPr>
          <p:cNvPr id="130" name="Google Shape;130;p25"/>
          <p:cNvSpPr txBox="1"/>
          <p:nvPr/>
        </p:nvSpPr>
        <p:spPr>
          <a:xfrm>
            <a:off x="4964908" y="1368334"/>
            <a:ext cx="3407700" cy="3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SLO Coordinator</a:t>
            </a:r>
            <a:endParaRPr sz="30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Curriculum Specialist</a:t>
            </a:r>
            <a:endParaRPr sz="24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Student rep</a:t>
            </a:r>
            <a:endParaRPr sz="1100"/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Dean</a:t>
            </a:r>
            <a:endParaRPr sz="1100"/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Financial Aid</a:t>
            </a:r>
            <a:endParaRPr sz="1100"/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Admissions/Records</a:t>
            </a:r>
            <a:endParaRPr sz="1100"/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Past chairs?</a:t>
            </a: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Others?</a:t>
            </a:r>
            <a:b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25"/>
          <p:cNvCxnSpPr/>
          <p:nvPr/>
        </p:nvCxnSpPr>
        <p:spPr>
          <a:xfrm rot="10800000" flipH="1">
            <a:off x="958250" y="114775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967550" y="215925"/>
            <a:ext cx="7534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Student Engagement</a:t>
            </a:r>
            <a:endParaRPr sz="1200" b="1" dirty="0"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4088780" y="926375"/>
            <a:ext cx="4413195" cy="3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Char char="•"/>
            </a:pPr>
            <a:r>
              <a:rPr lang="en" sz="1900" dirty="0"/>
              <a:t>Do you have a student representative on the committee?</a:t>
            </a:r>
            <a:endParaRPr sz="1900"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900"/>
              <a:buChar char="•"/>
            </a:pPr>
            <a:r>
              <a:rPr lang="en" sz="1900" dirty="0"/>
              <a:t>If you have a student rep</a:t>
            </a:r>
            <a:endParaRPr sz="1900" dirty="0"/>
          </a:p>
          <a:p>
            <a:pPr marL="52070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900"/>
              <a:buChar char="▪"/>
            </a:pPr>
            <a:r>
              <a:rPr lang="en" sz="1900" dirty="0"/>
              <a:t>How are they selected?</a:t>
            </a:r>
            <a:endParaRPr sz="1900" dirty="0"/>
          </a:p>
          <a:p>
            <a:pPr marL="52070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900"/>
              <a:buChar char="▪"/>
            </a:pPr>
            <a:r>
              <a:rPr lang="en" sz="1900" dirty="0"/>
              <a:t>Are they a voting member?</a:t>
            </a:r>
            <a:endParaRPr sz="1900"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900"/>
              <a:buChar char="•"/>
            </a:pPr>
            <a:r>
              <a:rPr lang="en" sz="1900" dirty="0"/>
              <a:t>If you do NOT have a student representative, are student voices taken into account in a different way?</a:t>
            </a:r>
            <a:endParaRPr sz="1900"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900"/>
              <a:buChar char="•"/>
            </a:pPr>
            <a:r>
              <a:rPr lang="en" sz="1900" dirty="0"/>
              <a:t>If no student voice is taken into account, was there a specific reason for that?</a:t>
            </a:r>
            <a:endParaRPr sz="1900" dirty="0"/>
          </a:p>
          <a:p>
            <a:pPr marL="17780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sz="1700" dirty="0">
              <a:latin typeface="Palatino"/>
              <a:ea typeface="Palatino"/>
              <a:cs typeface="Palatino"/>
              <a:sym typeface="Palatino"/>
            </a:endParaRPr>
          </a:p>
          <a:p>
            <a:pPr marL="52070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sz="11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7</a:t>
            </a:fld>
            <a:endParaRPr sz="1100"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826" y="1341567"/>
            <a:ext cx="2728194" cy="2105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6"/>
          <p:cNvCxnSpPr/>
          <p:nvPr/>
        </p:nvCxnSpPr>
        <p:spPr>
          <a:xfrm rot="10800000" flipH="1">
            <a:off x="1026050" y="742125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971549" y="227498"/>
            <a:ext cx="7818031" cy="6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Role of committee in relation to the District</a:t>
            </a:r>
            <a:endParaRPr sz="11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971550" y="1074901"/>
            <a:ext cx="75438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Does your curriculum committee report directly to the board?</a:t>
            </a:r>
            <a:endParaRPr sz="2000" dirty="0"/>
          </a:p>
          <a:p>
            <a:pPr marL="3429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Is there a “drop dead” date for submitting to the board?</a:t>
            </a:r>
          </a:p>
          <a:p>
            <a:pPr marL="3429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If a board member or members oppose a course or degree proposal, or they just want more information, is there a well-defined process for addressing that?</a:t>
            </a:r>
            <a:endParaRPr sz="2000" dirty="0"/>
          </a:p>
          <a:p>
            <a:pPr marL="3429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Do you have a district level curriculum committee? Or a place for discussion about alignment/mediation processes/etc..? Or is that not a concern in your district?</a:t>
            </a:r>
            <a:endParaRPr sz="2000" dirty="0"/>
          </a:p>
          <a:p>
            <a:pPr marL="3429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If you have a district level curriculum committee, how does that committee work with the various senates at each college?</a:t>
            </a:r>
            <a:endParaRPr sz="2000" dirty="0"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8</a:t>
            </a:fld>
            <a:endParaRPr sz="1100"/>
          </a:p>
        </p:txBody>
      </p:sp>
      <p:cxnSp>
        <p:nvCxnSpPr>
          <p:cNvPr id="148" name="Google Shape;148;p27"/>
          <p:cNvCxnSpPr/>
          <p:nvPr/>
        </p:nvCxnSpPr>
        <p:spPr>
          <a:xfrm rot="10800000" flipH="1">
            <a:off x="1097850" y="874799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958250" y="273849"/>
            <a:ext cx="7534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Subcommittees</a:t>
            </a:r>
            <a:endParaRPr sz="1100" b="1"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953600" y="914399"/>
            <a:ext cx="7543800" cy="368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AutoNum type="arabicPeriod"/>
            </a:pPr>
            <a:r>
              <a:rPr lang="en" sz="22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General Ed subcommittee?</a:t>
            </a:r>
            <a:endParaRPr sz="2200" dirty="0"/>
          </a:p>
          <a:p>
            <a:pPr marL="2540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AutoNum type="arabicPeriod"/>
            </a:pPr>
            <a:r>
              <a:rPr lang="en" sz="22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Tech Review? B</a:t>
            </a:r>
            <a:r>
              <a:rPr lang="en" sz="2200" dirty="0">
                <a:solidFill>
                  <a:srgbClr val="595959"/>
                </a:solidFill>
              </a:rPr>
              <a:t>rown Act considerations?</a:t>
            </a:r>
            <a:endParaRPr sz="2200" dirty="0"/>
          </a:p>
          <a:p>
            <a:pPr marL="2540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AutoNum type="arabicPeriod"/>
            </a:pPr>
            <a:r>
              <a:rPr lang="en" sz="22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Distance Ed committee?</a:t>
            </a:r>
            <a:endParaRPr sz="2200" dirty="0"/>
          </a:p>
          <a:p>
            <a:pPr marL="2540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AutoNum type="arabicPeriod"/>
            </a:pPr>
            <a:r>
              <a:rPr lang="en" sz="22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Assessment committee (SLO)? Does the curric committee work directly with SLO’s - does it approve the SLO’s? Or do you have an SLO coordinator who sits on the committee?</a:t>
            </a:r>
            <a:endParaRPr sz="2200" dirty="0"/>
          </a:p>
          <a:p>
            <a:pPr marL="2540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AutoNum type="arabicPeriod"/>
            </a:pPr>
            <a:r>
              <a:rPr lang="en" sz="22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Program creation/discontinuance</a:t>
            </a:r>
            <a:endParaRPr sz="2200" dirty="0"/>
          </a:p>
          <a:p>
            <a:pPr marL="2540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AutoNum type="arabicPeriod"/>
            </a:pPr>
            <a:r>
              <a:rPr lang="en" sz="22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Others?</a:t>
            </a:r>
            <a:endParaRPr sz="2200" b="0" i="0" u="none" strike="noStrik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sz="1100"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7828360" y="4767263"/>
            <a:ext cx="68699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9</a:t>
            </a:fld>
            <a:endParaRPr sz="1100"/>
          </a:p>
        </p:txBody>
      </p:sp>
      <p:cxnSp>
        <p:nvCxnSpPr>
          <p:cNvPr id="156" name="Google Shape;156;p28"/>
          <p:cNvCxnSpPr/>
          <p:nvPr/>
        </p:nvCxnSpPr>
        <p:spPr>
          <a:xfrm rot="10800000" flipH="1">
            <a:off x="958250" y="800050"/>
            <a:ext cx="7417500" cy="438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CCC Curriculum Inst. 2020 Theme">
  <a:themeElements>
    <a:clrScheme name="ASCCC CI 2021">
      <a:dk1>
        <a:srgbClr val="005B96"/>
      </a:dk1>
      <a:lt1>
        <a:srgbClr val="FFFFFF"/>
      </a:lt1>
      <a:dk2>
        <a:srgbClr val="4186C3"/>
      </a:dk2>
      <a:lt2>
        <a:srgbClr val="F0ECE8"/>
      </a:lt2>
      <a:accent1>
        <a:srgbClr val="9277B9"/>
      </a:accent1>
      <a:accent2>
        <a:srgbClr val="26BB9A"/>
      </a:accent2>
      <a:accent3>
        <a:srgbClr val="54514F"/>
      </a:accent3>
      <a:accent4>
        <a:srgbClr val="008C77"/>
      </a:accent4>
      <a:accent5>
        <a:srgbClr val="005B95"/>
      </a:accent5>
      <a:accent6>
        <a:srgbClr val="4186C3"/>
      </a:accent6>
      <a:hlink>
        <a:srgbClr val="005B95"/>
      </a:hlink>
      <a:folHlink>
        <a:srgbClr val="9277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1309</Words>
  <Application>Microsoft Office PowerPoint</Application>
  <PresentationFormat>On-screen Show (16:9)</PresentationFormat>
  <Paragraphs>194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Bookman Old Style</vt:lpstr>
      <vt:lpstr>Calibri</vt:lpstr>
      <vt:lpstr>Noto Sans Symbols</vt:lpstr>
      <vt:lpstr>Palatino</vt:lpstr>
      <vt:lpstr>Wingdings</vt:lpstr>
      <vt:lpstr>Simple Light</vt:lpstr>
      <vt:lpstr>ASCCC Curriculum Inst. 2020 Theme</vt:lpstr>
      <vt:lpstr>Curriculum Committee Roles, Structures, and Functions: Effective Practices &amp; Partnerships</vt:lpstr>
      <vt:lpstr>Technical Business</vt:lpstr>
      <vt:lpstr>PowerPoint Presentation</vt:lpstr>
      <vt:lpstr>Today we will discuss…</vt:lpstr>
      <vt:lpstr>Membership, Structure and Functions of the Curriculum Committee</vt:lpstr>
      <vt:lpstr>Committee Membership: Who to include? Who gets a vote? How are members selected?</vt:lpstr>
      <vt:lpstr>Student Engagement</vt:lpstr>
      <vt:lpstr>Role of committee in relation to the District</vt:lpstr>
      <vt:lpstr>Subcommittees</vt:lpstr>
      <vt:lpstr>Authority and Role of the Senate in Curriculum</vt:lpstr>
      <vt:lpstr>California Laws &amp; Codes - Education Code</vt:lpstr>
      <vt:lpstr>Title 5 Regulations Interprets Education Code into Regulations</vt:lpstr>
      <vt:lpstr>Title 5 Regulations Interprets Education Code into Regulations (continued)</vt:lpstr>
      <vt:lpstr>Program and Course Approval Handbook (PCAH)</vt:lpstr>
      <vt:lpstr>Different Relationships between the Senate and the Curriculum Committee </vt:lpstr>
      <vt:lpstr>Role of Administrators</vt:lpstr>
      <vt:lpstr>Collegial Process</vt:lpstr>
      <vt:lpstr>Who is involved/How are they involved?</vt:lpstr>
      <vt:lpstr>Distribution of Information</vt:lpstr>
      <vt:lpstr>Role of the Committee in DEI Discussions</vt:lpstr>
      <vt:lpstr>Discussion time!</vt:lpstr>
      <vt:lpstr>Other issues that could affect curricular structures or policies</vt:lpstr>
      <vt:lpstr>Wrapping up!</vt:lpstr>
      <vt:lpstr> Thank You for attending! Here’s some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Committee Roles, Structures, and Functions: Effective Practices &amp; Partnerships</dc:title>
  <dc:creator>Jeff Waller</dc:creator>
  <cp:lastModifiedBy>Jeff Waller</cp:lastModifiedBy>
  <cp:revision>6</cp:revision>
  <dcterms:modified xsi:type="dcterms:W3CDTF">2021-07-03T00:35:51Z</dcterms:modified>
</cp:coreProperties>
</file>