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70" r:id="rId3"/>
    <p:sldId id="269" r:id="rId4"/>
    <p:sldId id="271" r:id="rId5"/>
    <p:sldId id="274" r:id="rId6"/>
    <p:sldId id="275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2" r:id="rId29"/>
    <p:sldId id="30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63"/>
    <p:restoredTop sz="93089"/>
  </p:normalViewPr>
  <p:slideViewPr>
    <p:cSldViewPr snapToGrid="0" snapToObjects="1">
      <p:cViewPr>
        <p:scale>
          <a:sx n="75" d="100"/>
          <a:sy n="75" d="100"/>
        </p:scale>
        <p:origin x="-161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arina:Desktop:MIRAMAR-TEACHING%20STUDIO%20PAPER:Self%20Perceptions%20Charts-3-13-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arina:Desktop:MIRAMAR-TEACHING%20STUDIO%20PAPER:Questions%20for%20Leveled%20Reading%20Dat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arina:Desktop:MIRAMAR-TEACHING%20STUDIO%20PAPER:Questions%20for%20Leveled%20Reading%20Dat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arina:Desktop:MIRAMAR-TEACHING%20STUDIO%20PAPER:Questions%20for%20Leveled%20Reading%20Dat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sarina:Desktop:MIRAMAR-TEACHING%20STUDIO%20PAPER:Self%20Perceptions%20Charts-3-13-201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'Male-Female Chart'!$A$34:$A$35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'Male-Female Chart'!$B$34:$B$35</c:f>
              <c:numCache>
                <c:formatCode>General</c:formatCode>
                <c:ptCount val="2"/>
                <c:pt idx="0">
                  <c:v>0.51515151515151503</c:v>
                </c:pt>
                <c:pt idx="1">
                  <c:v>0.48484848484848497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We first met in groups of 3 or 4. Did you talk about the reading with your group?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1'!$R$5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C0A3F"/>
            </a:solidFill>
            <a:ln>
              <a:noFill/>
            </a:ln>
            <a:effectLst/>
          </c:spPr>
          <c:invertIfNegative val="0"/>
          <c:cat>
            <c:numRef>
              <c:f>'Question 1'!$S$4:$U$4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'Question 1'!$S$5:$U$5</c:f>
              <c:numCache>
                <c:formatCode>General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'Question 1'!$R$6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'Question 1'!$S$4:$U$4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'Question 1'!$S$6:$U$6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541888"/>
        <c:axId val="181891840"/>
      </c:barChart>
      <c:catAx>
        <c:axId val="18154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91840"/>
        <c:crosses val="autoZero"/>
        <c:auto val="1"/>
        <c:lblAlgn val="ctr"/>
        <c:lblOffset val="100"/>
        <c:noMultiLvlLbl val="0"/>
      </c:catAx>
      <c:valAx>
        <c:axId val="18189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4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When you met with the group in front of the poster, did you talk to your group about the reading? </a:t>
            </a:r>
            <a:endParaRPr lang="en-US" sz="105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2'!$P$4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C0A3F"/>
            </a:solidFill>
            <a:ln>
              <a:noFill/>
            </a:ln>
            <a:effectLst/>
          </c:spPr>
          <c:invertIfNegative val="0"/>
          <c:cat>
            <c:numRef>
              <c:f>'Question 2'!$Q$3:$S$3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'Question 2'!$Q$4:$S$4</c:f>
              <c:numCache>
                <c:formatCode>General</c:formatCode>
                <c:ptCount val="3"/>
                <c:pt idx="0">
                  <c:v>28</c:v>
                </c:pt>
                <c:pt idx="1">
                  <c:v>25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'Question 2'!$P$5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'Question 2'!$Q$3:$S$3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'Question 2'!$Q$5:$S$5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026240"/>
        <c:axId val="182027776"/>
      </c:barChart>
      <c:catAx>
        <c:axId val="18202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6267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27776"/>
        <c:crosses val="autoZero"/>
        <c:auto val="1"/>
        <c:lblAlgn val="ctr"/>
        <c:lblOffset val="100"/>
        <c:noMultiLvlLbl val="0"/>
      </c:catAx>
      <c:valAx>
        <c:axId val="18202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262673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Students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2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Did you write or draw on the poster? </a:t>
            </a:r>
            <a:endParaRPr lang="en-US">
              <a:effectLst/>
            </a:endParaRPr>
          </a:p>
        </c:rich>
      </c:tx>
      <c:layout>
        <c:manualLayout>
          <c:xMode val="edge"/>
          <c:yMode val="edge"/>
          <c:x val="0.110513779527559"/>
          <c:y val="3.70370370370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4'!$V$4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C0A3F"/>
            </a:solidFill>
            <a:ln>
              <a:noFill/>
            </a:ln>
            <a:effectLst/>
          </c:spPr>
          <c:invertIfNegative val="0"/>
          <c:cat>
            <c:numRef>
              <c:f>'Question 4'!$W$3:$Y$3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'Question 4'!$W$4:$Y$4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'Question 4'!$V$5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'Question 4'!$W$3:$Y$3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'Question 4'!$W$5:$Y$5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936896"/>
        <c:axId val="181938432"/>
      </c:barChart>
      <c:catAx>
        <c:axId val="1819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26267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38432"/>
        <c:crosses val="autoZero"/>
        <c:auto val="1"/>
        <c:lblAlgn val="ctr"/>
        <c:lblOffset val="100"/>
        <c:noMultiLvlLbl val="0"/>
      </c:catAx>
      <c:valAx>
        <c:axId val="1819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</a:t>
                </a:r>
                <a:r>
                  <a:rPr lang="en-US" baseline="0"/>
                  <a:t> of Students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3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'13.Read without Help Comp %'!$R$17</c:f>
              <c:strCache>
                <c:ptCount val="1"/>
                <c:pt idx="0">
                  <c:v>90 to 100 %</c:v>
                </c:pt>
              </c:strCache>
            </c:strRef>
          </c:tx>
          <c:spPr>
            <a:solidFill>
              <a:srgbClr val="0C0A3F"/>
            </a:solidFill>
          </c:spPr>
          <c:invertIfNegative val="0"/>
          <c:cat>
            <c:strRef>
              <c:f>'13.Read without Help Comp %'!$S$16:$V$16</c:f>
              <c:strCache>
                <c:ptCount val="4"/>
                <c:pt idx="0">
                  <c:v>Pre-intervention</c:v>
                </c:pt>
                <c:pt idx="1">
                  <c:v>Post-Reading 1</c:v>
                </c:pt>
                <c:pt idx="2">
                  <c:v>Post-Reading 2</c:v>
                </c:pt>
                <c:pt idx="3">
                  <c:v>Post-Reading 3</c:v>
                </c:pt>
              </c:strCache>
            </c:strRef>
          </c:cat>
          <c:val>
            <c:numRef>
              <c:f>'13.Read without Help Comp %'!$S$17:$V$17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9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'13.Read without Help Comp %'!$R$20</c:f>
              <c:strCache>
                <c:ptCount val="1"/>
                <c:pt idx="0">
                  <c:v>40 to 50 %</c:v>
                </c:pt>
              </c:strCache>
            </c:strRef>
          </c:tx>
          <c:spPr>
            <a:solidFill>
              <a:srgbClr val="A3A3E0"/>
            </a:solidFill>
          </c:spPr>
          <c:invertIfNegative val="0"/>
          <c:cat>
            <c:strRef>
              <c:f>'13.Read without Help Comp %'!$S$16:$V$16</c:f>
              <c:strCache>
                <c:ptCount val="4"/>
                <c:pt idx="0">
                  <c:v>Pre-intervention</c:v>
                </c:pt>
                <c:pt idx="1">
                  <c:v>Post-Reading 1</c:v>
                </c:pt>
                <c:pt idx="2">
                  <c:v>Post-Reading 2</c:v>
                </c:pt>
                <c:pt idx="3">
                  <c:v>Post-Reading 3</c:v>
                </c:pt>
              </c:strCache>
            </c:strRef>
          </c:cat>
          <c:val>
            <c:numRef>
              <c:f>'13.Read without Help Comp %'!$S$20:$V$20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'13.Read without Help Comp %'!$R$21</c:f>
              <c:strCache>
                <c:ptCount val="1"/>
                <c:pt idx="0">
                  <c:v>&lt; 40 %</c:v>
                </c:pt>
              </c:strCache>
            </c:strRef>
          </c:tx>
          <c:spPr>
            <a:solidFill>
              <a:srgbClr val="333399">
                <a:lumMod val="75000"/>
              </a:srgbClr>
            </a:solidFill>
          </c:spPr>
          <c:invertIfNegative val="0"/>
          <c:cat>
            <c:strRef>
              <c:f>'13.Read without Help Comp %'!$S$16:$V$16</c:f>
              <c:strCache>
                <c:ptCount val="4"/>
                <c:pt idx="0">
                  <c:v>Pre-intervention</c:v>
                </c:pt>
                <c:pt idx="1">
                  <c:v>Post-Reading 1</c:v>
                </c:pt>
                <c:pt idx="2">
                  <c:v>Post-Reading 2</c:v>
                </c:pt>
                <c:pt idx="3">
                  <c:v>Post-Reading 3</c:v>
                </c:pt>
              </c:strCache>
            </c:strRef>
          </c:cat>
          <c:val>
            <c:numRef>
              <c:f>'13.Read without Help Comp %'!$S$21:$V$21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73600"/>
        <c:axId val="182079488"/>
      </c:barChart>
      <c:catAx>
        <c:axId val="182073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073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1">
                  <a:lumMod val="90000"/>
                </a:schemeClr>
              </a:solidFill>
            </c:spPr>
          </c:dPt>
          <c:dPt>
            <c:idx val="3"/>
            <c:bubble3D val="0"/>
            <c:spPr>
              <a:solidFill>
                <a:srgbClr val="660066"/>
              </a:solidFill>
            </c:spPr>
          </c:dPt>
          <c:cat>
            <c:strRef>
              <c:f>Sheet1!$A$1:$A$4</c:f>
              <c:strCache>
                <c:ptCount val="4"/>
                <c:pt idx="0">
                  <c:v>Professor X</c:v>
                </c:pt>
                <c:pt idx="1">
                  <c:v>More than a Paycheck</c:v>
                </c:pt>
                <c:pt idx="2">
                  <c:v>Remedial Writing</c:v>
                </c:pt>
                <c:pt idx="3">
                  <c:v>No Blog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0.36</c:v>
                </c:pt>
                <c:pt idx="1">
                  <c:v>0.18</c:v>
                </c:pt>
                <c:pt idx="2">
                  <c:v>0.18</c:v>
                </c:pt>
                <c:pt idx="3">
                  <c:v>0.28000000000000003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5195209973753"/>
          <c:y val="6.3018372703412096E-2"/>
          <c:w val="0.35813812335958001"/>
          <c:h val="0.873963254593176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5EFAD-2D66-B344-85EF-93686D0AC10C}" type="doc">
      <dgm:prSet loTypeId="urn:microsoft.com/office/officeart/2005/8/layout/cycle2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F2AF20-1DC1-C14C-99E4-276767DD670B}">
      <dgm:prSet/>
      <dgm:spPr/>
      <dgm:t>
        <a:bodyPr/>
        <a:lstStyle/>
        <a:p>
          <a:pPr rtl="0"/>
          <a:r>
            <a:rPr lang="en-US" dirty="0" smtClean="0"/>
            <a:t>Teaching Studio (USD)/Teaching Institute (Miramar)</a:t>
          </a:r>
          <a:endParaRPr lang="en-US" dirty="0"/>
        </a:p>
      </dgm:t>
    </dgm:pt>
    <dgm:pt modelId="{7025B9E3-062E-934A-8343-6A5B106F2098}" type="parTrans" cxnId="{F6443580-A953-FD4F-8B53-D177D912A7EE}">
      <dgm:prSet/>
      <dgm:spPr/>
      <dgm:t>
        <a:bodyPr/>
        <a:lstStyle/>
        <a:p>
          <a:endParaRPr lang="en-US"/>
        </a:p>
      </dgm:t>
    </dgm:pt>
    <dgm:pt modelId="{13628377-9CE7-D84E-A3FC-FCB30C9CCD4B}" type="sibTrans" cxnId="{F6443580-A953-FD4F-8B53-D177D912A7EE}">
      <dgm:prSet/>
      <dgm:spPr/>
      <dgm:t>
        <a:bodyPr/>
        <a:lstStyle/>
        <a:p>
          <a:endParaRPr lang="en-US"/>
        </a:p>
      </dgm:t>
    </dgm:pt>
    <dgm:pt modelId="{7256A49C-49DB-B142-8150-CF61DB268E8B}">
      <dgm:prSet/>
      <dgm:spPr/>
      <dgm:t>
        <a:bodyPr/>
        <a:lstStyle/>
        <a:p>
          <a:pPr rtl="0"/>
          <a:r>
            <a:rPr lang="en-US" dirty="0" smtClean="0"/>
            <a:t>Teachers Teaching Teachers</a:t>
          </a:r>
          <a:endParaRPr lang="en-US" dirty="0"/>
        </a:p>
      </dgm:t>
    </dgm:pt>
    <dgm:pt modelId="{0D030779-D953-3F49-B500-BE3C948424CD}" type="parTrans" cxnId="{31110A0C-9F12-ED4A-834B-CFC3A892A651}">
      <dgm:prSet/>
      <dgm:spPr/>
      <dgm:t>
        <a:bodyPr/>
        <a:lstStyle/>
        <a:p>
          <a:endParaRPr lang="en-US"/>
        </a:p>
      </dgm:t>
    </dgm:pt>
    <dgm:pt modelId="{3F22632B-D13E-0444-AD90-3BCA52B569EC}" type="sibTrans" cxnId="{31110A0C-9F12-ED4A-834B-CFC3A892A651}">
      <dgm:prSet/>
      <dgm:spPr/>
      <dgm:t>
        <a:bodyPr/>
        <a:lstStyle/>
        <a:p>
          <a:endParaRPr lang="en-US"/>
        </a:p>
      </dgm:t>
    </dgm:pt>
    <dgm:pt modelId="{5816BC92-7216-574F-9753-8FD322487254}">
      <dgm:prSet/>
      <dgm:spPr/>
      <dgm:t>
        <a:bodyPr/>
        <a:lstStyle/>
        <a:p>
          <a:pPr rtl="0"/>
          <a:r>
            <a:rPr lang="en-US" smtClean="0"/>
            <a:t>Lit Circle</a:t>
          </a:r>
          <a:endParaRPr lang="en-US"/>
        </a:p>
      </dgm:t>
    </dgm:pt>
    <dgm:pt modelId="{F12252DF-C9ED-684F-96E0-8DF37425A411}" type="parTrans" cxnId="{735F7772-B626-804E-AFAD-6A4623F3BEAC}">
      <dgm:prSet/>
      <dgm:spPr/>
      <dgm:t>
        <a:bodyPr/>
        <a:lstStyle/>
        <a:p>
          <a:endParaRPr lang="en-US"/>
        </a:p>
      </dgm:t>
    </dgm:pt>
    <dgm:pt modelId="{46501FCC-4DC5-5F42-A7B1-7DF709AEABE8}" type="sibTrans" cxnId="{735F7772-B626-804E-AFAD-6A4623F3BEAC}">
      <dgm:prSet/>
      <dgm:spPr/>
      <dgm:t>
        <a:bodyPr/>
        <a:lstStyle/>
        <a:p>
          <a:endParaRPr lang="en-US"/>
        </a:p>
      </dgm:t>
    </dgm:pt>
    <dgm:pt modelId="{3AA4D9F0-396D-6540-B11A-C828F9613437}">
      <dgm:prSet/>
      <dgm:spPr/>
      <dgm:t>
        <a:bodyPr/>
        <a:lstStyle/>
        <a:p>
          <a:pPr rtl="0"/>
          <a:r>
            <a:rPr lang="en-US" dirty="0" smtClean="0"/>
            <a:t>Leveled Texts </a:t>
          </a:r>
          <a:endParaRPr lang="en-US" dirty="0"/>
        </a:p>
      </dgm:t>
    </dgm:pt>
    <dgm:pt modelId="{F4269D21-13CC-4548-ADBD-FA3A034E722A}" type="parTrans" cxnId="{717A0650-81A6-994F-BD76-2B1A67AEDC15}">
      <dgm:prSet/>
      <dgm:spPr/>
      <dgm:t>
        <a:bodyPr/>
        <a:lstStyle/>
        <a:p>
          <a:endParaRPr lang="en-US"/>
        </a:p>
      </dgm:t>
    </dgm:pt>
    <dgm:pt modelId="{E1DF57F5-822E-E845-9226-8037ADE8039B}" type="sibTrans" cxnId="{717A0650-81A6-994F-BD76-2B1A67AEDC15}">
      <dgm:prSet/>
      <dgm:spPr/>
      <dgm:t>
        <a:bodyPr/>
        <a:lstStyle/>
        <a:p>
          <a:endParaRPr lang="en-US"/>
        </a:p>
      </dgm:t>
    </dgm:pt>
    <dgm:pt modelId="{752675C2-6D81-6D44-8A62-1A6961462686}">
      <dgm:prSet/>
      <dgm:spPr/>
      <dgm:t>
        <a:bodyPr/>
        <a:lstStyle/>
        <a:p>
          <a:pPr rtl="0"/>
          <a:r>
            <a:rPr lang="en-US" dirty="0" smtClean="0"/>
            <a:t>Social Justice</a:t>
          </a:r>
          <a:endParaRPr lang="en-US" dirty="0"/>
        </a:p>
      </dgm:t>
    </dgm:pt>
    <dgm:pt modelId="{FA75D890-9F9C-8342-9DF3-9DAE3C133D8A}" type="parTrans" cxnId="{97C8D0E8-B614-3C4A-BC39-F0B12618A079}">
      <dgm:prSet/>
      <dgm:spPr/>
      <dgm:t>
        <a:bodyPr/>
        <a:lstStyle/>
        <a:p>
          <a:endParaRPr lang="en-US"/>
        </a:p>
      </dgm:t>
    </dgm:pt>
    <dgm:pt modelId="{0652A5F0-F7AB-A142-8021-FBF17F865E99}" type="sibTrans" cxnId="{97C8D0E8-B614-3C4A-BC39-F0B12618A079}">
      <dgm:prSet/>
      <dgm:spPr/>
      <dgm:t>
        <a:bodyPr/>
        <a:lstStyle/>
        <a:p>
          <a:endParaRPr lang="en-US"/>
        </a:p>
      </dgm:t>
    </dgm:pt>
    <dgm:pt modelId="{A43B7357-3706-8648-A226-5074C73E5BD3}">
      <dgm:prSet/>
      <dgm:spPr/>
      <dgm:t>
        <a:bodyPr/>
        <a:lstStyle/>
        <a:p>
          <a:pPr rtl="0"/>
          <a:r>
            <a:rPr lang="en-US" dirty="0" smtClean="0"/>
            <a:t>California Community College Success Network (3CSN)</a:t>
          </a:r>
          <a:endParaRPr lang="en-US" dirty="0"/>
        </a:p>
      </dgm:t>
    </dgm:pt>
    <dgm:pt modelId="{AF8DC1D9-E3A9-B84D-9442-F3C5B4017E5B}" type="parTrans" cxnId="{1DCAEB19-CEA4-644E-A2C6-93D124F12D85}">
      <dgm:prSet/>
      <dgm:spPr/>
      <dgm:t>
        <a:bodyPr/>
        <a:lstStyle/>
        <a:p>
          <a:endParaRPr lang="en-US"/>
        </a:p>
      </dgm:t>
    </dgm:pt>
    <dgm:pt modelId="{5DCAA4D6-BEB5-2A4A-B6F9-257A78754353}" type="sibTrans" cxnId="{1DCAEB19-CEA4-644E-A2C6-93D124F12D85}">
      <dgm:prSet/>
      <dgm:spPr/>
      <dgm:t>
        <a:bodyPr/>
        <a:lstStyle/>
        <a:p>
          <a:endParaRPr lang="en-US"/>
        </a:p>
      </dgm:t>
    </dgm:pt>
    <dgm:pt modelId="{311391AC-13D0-8042-81D6-4A018860D6E7}">
      <dgm:prSet/>
      <dgm:spPr/>
      <dgm:t>
        <a:bodyPr/>
        <a:lstStyle/>
        <a:p>
          <a:pPr rtl="0"/>
          <a:r>
            <a:rPr lang="en-US" dirty="0" smtClean="0"/>
            <a:t>Reading Apprenticeship</a:t>
          </a:r>
          <a:endParaRPr lang="en-US" dirty="0"/>
        </a:p>
      </dgm:t>
    </dgm:pt>
    <dgm:pt modelId="{84EEF352-18AC-6D4D-8DC4-6894FF7F85D6}" type="parTrans" cxnId="{24BBA9DC-17E9-EB4D-BB4F-BF8795A92A9C}">
      <dgm:prSet/>
      <dgm:spPr/>
      <dgm:t>
        <a:bodyPr/>
        <a:lstStyle/>
        <a:p>
          <a:endParaRPr lang="en-US"/>
        </a:p>
      </dgm:t>
    </dgm:pt>
    <dgm:pt modelId="{AB0CF205-9C87-8B4D-8863-E90C23A7603B}" type="sibTrans" cxnId="{24BBA9DC-17E9-EB4D-BB4F-BF8795A92A9C}">
      <dgm:prSet/>
      <dgm:spPr/>
      <dgm:t>
        <a:bodyPr/>
        <a:lstStyle/>
        <a:p>
          <a:endParaRPr lang="en-US"/>
        </a:p>
      </dgm:t>
    </dgm:pt>
    <dgm:pt modelId="{B0DBB8BD-A02D-984C-A7E5-5C34EB8B6AFF}">
      <dgm:prSet/>
      <dgm:spPr/>
      <dgm:t>
        <a:bodyPr/>
        <a:lstStyle/>
        <a:p>
          <a:pPr rtl="0"/>
          <a:r>
            <a:rPr lang="en-US" dirty="0" smtClean="0"/>
            <a:t>Habits of Mind</a:t>
          </a:r>
          <a:endParaRPr lang="en-US" dirty="0"/>
        </a:p>
      </dgm:t>
    </dgm:pt>
    <dgm:pt modelId="{794F2D76-3929-6A4F-ADD2-2DA2EA142682}" type="parTrans" cxnId="{5CC7FDA6-CB0E-A94E-91EA-D6DBC12367BF}">
      <dgm:prSet/>
      <dgm:spPr/>
      <dgm:t>
        <a:bodyPr/>
        <a:lstStyle/>
        <a:p>
          <a:endParaRPr lang="en-US"/>
        </a:p>
      </dgm:t>
    </dgm:pt>
    <dgm:pt modelId="{7E914D6C-7CF2-DD4F-9F61-1108490E0416}" type="sibTrans" cxnId="{5CC7FDA6-CB0E-A94E-91EA-D6DBC12367BF}">
      <dgm:prSet/>
      <dgm:spPr/>
      <dgm:t>
        <a:bodyPr/>
        <a:lstStyle/>
        <a:p>
          <a:endParaRPr lang="en-US"/>
        </a:p>
      </dgm:t>
    </dgm:pt>
    <dgm:pt modelId="{9A6C65A8-55DC-F34F-8DA6-E48B46A725B7}">
      <dgm:prSet custT="1"/>
      <dgm:spPr/>
      <dgm:t>
        <a:bodyPr/>
        <a:lstStyle/>
        <a:p>
          <a:pPr rtl="0"/>
          <a:r>
            <a:rPr lang="en-US" sz="1400" dirty="0" smtClean="0"/>
            <a:t>San Diego Area Writing Project (SDAWP)</a:t>
          </a:r>
          <a:endParaRPr lang="en-US" sz="1400" dirty="0"/>
        </a:p>
      </dgm:t>
    </dgm:pt>
    <dgm:pt modelId="{34DEB84E-CDAF-0E41-ACAB-3C22E94663AB}" type="parTrans" cxnId="{41DCA957-8CD7-8740-9162-3C137375DFB1}">
      <dgm:prSet/>
      <dgm:spPr/>
      <dgm:t>
        <a:bodyPr/>
        <a:lstStyle/>
        <a:p>
          <a:endParaRPr lang="en-US"/>
        </a:p>
      </dgm:t>
    </dgm:pt>
    <dgm:pt modelId="{79312BFD-C5D4-7246-BD23-81BCC26F9795}" type="sibTrans" cxnId="{41DCA957-8CD7-8740-9162-3C137375DFB1}">
      <dgm:prSet/>
      <dgm:spPr/>
      <dgm:t>
        <a:bodyPr/>
        <a:lstStyle/>
        <a:p>
          <a:endParaRPr lang="en-US"/>
        </a:p>
      </dgm:t>
    </dgm:pt>
    <dgm:pt modelId="{23CC00D5-340D-6A4D-9DC3-371FE4156344}">
      <dgm:prSet custT="1"/>
      <dgm:spPr/>
      <dgm:t>
        <a:bodyPr/>
        <a:lstStyle/>
        <a:p>
          <a:pPr rtl="0"/>
          <a:r>
            <a:rPr lang="en-US" sz="1400" dirty="0" smtClean="0"/>
            <a:t>Mentor Texting</a:t>
          </a:r>
          <a:endParaRPr lang="en-US" sz="1400" dirty="0"/>
        </a:p>
      </dgm:t>
    </dgm:pt>
    <dgm:pt modelId="{96864376-8D11-1444-BA13-79973227C82F}" type="parTrans" cxnId="{B891F0D5-F299-AD42-A23E-F5EBF4AC1283}">
      <dgm:prSet/>
      <dgm:spPr/>
      <dgm:t>
        <a:bodyPr/>
        <a:lstStyle/>
        <a:p>
          <a:endParaRPr lang="en-US"/>
        </a:p>
      </dgm:t>
    </dgm:pt>
    <dgm:pt modelId="{3019F230-6C98-4348-92E6-F3C305A37A93}" type="sibTrans" cxnId="{B891F0D5-F299-AD42-A23E-F5EBF4AC1283}">
      <dgm:prSet/>
      <dgm:spPr/>
      <dgm:t>
        <a:bodyPr/>
        <a:lstStyle/>
        <a:p>
          <a:endParaRPr lang="en-US"/>
        </a:p>
      </dgm:t>
    </dgm:pt>
    <dgm:pt modelId="{26FD5768-2A9D-2840-800B-85435EE1ABF4}" type="pres">
      <dgm:prSet presAssocID="{E085EFAD-2D66-B344-85EF-93686D0AC1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BC0EC0-FF4A-CA4B-A667-A5F8D13B2488}" type="pres">
      <dgm:prSet presAssocID="{9EF2AF20-1DC1-C14C-99E4-276767DD670B}" presName="node" presStyleLbl="node1" presStyleIdx="0" presStyleCnt="3" custScaleX="134640" custScaleY="125174" custRadScaleRad="100172" custRadScaleInc="-4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03EF6-CC11-0748-911E-D2CEC1957DDF}" type="pres">
      <dgm:prSet presAssocID="{13628377-9CE7-D84E-A3FC-FCB30C9CCD4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614DC28-51AF-2048-9F98-B338B77CEFD9}" type="pres">
      <dgm:prSet presAssocID="{13628377-9CE7-D84E-A3FC-FCB30C9CCD4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79D076C-22B0-0047-9D48-1D607D8FA90B}" type="pres">
      <dgm:prSet presAssocID="{A43B7357-3706-8648-A226-5074C73E5BD3}" presName="node" presStyleLbl="node1" presStyleIdx="1" presStyleCnt="3" custScaleX="134249" custScaleY="116733" custRadScaleRad="148293" custRadScaleInc="-17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F3A69-9FB9-1C4B-B794-C0E6E0E66BA6}" type="pres">
      <dgm:prSet presAssocID="{5DCAA4D6-BEB5-2A4A-B6F9-257A78754353}" presName="sibTrans" presStyleLbl="sibTrans2D1" presStyleIdx="1" presStyleCnt="3" custLinFactNeighborX="-3577" custLinFactNeighborY="93904"/>
      <dgm:spPr/>
      <dgm:t>
        <a:bodyPr/>
        <a:lstStyle/>
        <a:p>
          <a:endParaRPr lang="en-US"/>
        </a:p>
      </dgm:t>
    </dgm:pt>
    <dgm:pt modelId="{21FB347D-676D-834C-BCF5-8971ABCB7747}" type="pres">
      <dgm:prSet presAssocID="{5DCAA4D6-BEB5-2A4A-B6F9-257A7875435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71CC51B-4A20-F34E-AA7D-9545B5C832EF}" type="pres">
      <dgm:prSet presAssocID="{9A6C65A8-55DC-F34F-8DA6-E48B46A725B7}" presName="node" presStyleLbl="node1" presStyleIdx="2" presStyleCnt="3" custScaleX="124706" custScaleY="112587" custRadScaleRad="157854" custRadScaleInc="19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06F4-3318-0342-A2B4-6C6DF4329B89}" type="pres">
      <dgm:prSet presAssocID="{79312BFD-C5D4-7246-BD23-81BCC26F979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6A60751-BD44-9048-A005-5FDE60FC4232}" type="pres">
      <dgm:prSet presAssocID="{79312BFD-C5D4-7246-BD23-81BCC26F979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DCAEB19-CEA4-644E-A2C6-93D124F12D85}" srcId="{E085EFAD-2D66-B344-85EF-93686D0AC10C}" destId="{A43B7357-3706-8648-A226-5074C73E5BD3}" srcOrd="1" destOrd="0" parTransId="{AF8DC1D9-E3A9-B84D-9442-F3C5B4017E5B}" sibTransId="{5DCAA4D6-BEB5-2A4A-B6F9-257A78754353}"/>
    <dgm:cxn modelId="{B891F0D5-F299-AD42-A23E-F5EBF4AC1283}" srcId="{9A6C65A8-55DC-F34F-8DA6-E48B46A725B7}" destId="{23CC00D5-340D-6A4D-9DC3-371FE4156344}" srcOrd="0" destOrd="0" parTransId="{96864376-8D11-1444-BA13-79973227C82F}" sibTransId="{3019F230-6C98-4348-92E6-F3C305A37A93}"/>
    <dgm:cxn modelId="{F6443580-A953-FD4F-8B53-D177D912A7EE}" srcId="{E085EFAD-2D66-B344-85EF-93686D0AC10C}" destId="{9EF2AF20-1DC1-C14C-99E4-276767DD670B}" srcOrd="0" destOrd="0" parTransId="{7025B9E3-062E-934A-8343-6A5B106F2098}" sibTransId="{13628377-9CE7-D84E-A3FC-FCB30C9CCD4B}"/>
    <dgm:cxn modelId="{8E49F17D-BA71-9049-8834-B2D0D4F61A04}" type="presOf" srcId="{5816BC92-7216-574F-9753-8FD322487254}" destId="{CEBC0EC0-FF4A-CA4B-A667-A5F8D13B2488}" srcOrd="0" destOrd="2" presId="urn:microsoft.com/office/officeart/2005/8/layout/cycle2"/>
    <dgm:cxn modelId="{647FFE1F-7D4F-7249-9214-DC0AEE01C1C9}" type="presOf" srcId="{311391AC-13D0-8042-81D6-4A018860D6E7}" destId="{579D076C-22B0-0047-9D48-1D607D8FA90B}" srcOrd="0" destOrd="1" presId="urn:microsoft.com/office/officeart/2005/8/layout/cycle2"/>
    <dgm:cxn modelId="{9B2E903C-3441-E440-B381-E68A5DE603A7}" type="presOf" srcId="{13628377-9CE7-D84E-A3FC-FCB30C9CCD4B}" destId="{94B03EF6-CC11-0748-911E-D2CEC1957DDF}" srcOrd="0" destOrd="0" presId="urn:microsoft.com/office/officeart/2005/8/layout/cycle2"/>
    <dgm:cxn modelId="{14C93AD2-64B2-F441-8260-8F6065ACC549}" type="presOf" srcId="{13628377-9CE7-D84E-A3FC-FCB30C9CCD4B}" destId="{5614DC28-51AF-2048-9F98-B338B77CEFD9}" srcOrd="1" destOrd="0" presId="urn:microsoft.com/office/officeart/2005/8/layout/cycle2"/>
    <dgm:cxn modelId="{17F0BB79-AC22-7642-8E6D-88F878DB3BFA}" type="presOf" srcId="{23CC00D5-340D-6A4D-9DC3-371FE4156344}" destId="{B71CC51B-4A20-F34E-AA7D-9545B5C832EF}" srcOrd="0" destOrd="1" presId="urn:microsoft.com/office/officeart/2005/8/layout/cycle2"/>
    <dgm:cxn modelId="{2F6370D4-FFAF-C942-8233-AFE6227A8310}" type="presOf" srcId="{79312BFD-C5D4-7246-BD23-81BCC26F9795}" destId="{076906F4-3318-0342-A2B4-6C6DF4329B89}" srcOrd="0" destOrd="0" presId="urn:microsoft.com/office/officeart/2005/8/layout/cycle2"/>
    <dgm:cxn modelId="{97C8D0E8-B614-3C4A-BC39-F0B12618A079}" srcId="{9EF2AF20-1DC1-C14C-99E4-276767DD670B}" destId="{752675C2-6D81-6D44-8A62-1A6961462686}" srcOrd="3" destOrd="0" parTransId="{FA75D890-9F9C-8342-9DF3-9DAE3C133D8A}" sibTransId="{0652A5F0-F7AB-A142-8021-FBF17F865E99}"/>
    <dgm:cxn modelId="{1FD575F3-6294-D340-9383-697DAA6812CC}" type="presOf" srcId="{752675C2-6D81-6D44-8A62-1A6961462686}" destId="{CEBC0EC0-FF4A-CA4B-A667-A5F8D13B2488}" srcOrd="0" destOrd="4" presId="urn:microsoft.com/office/officeart/2005/8/layout/cycle2"/>
    <dgm:cxn modelId="{31110A0C-9F12-ED4A-834B-CFC3A892A651}" srcId="{9EF2AF20-1DC1-C14C-99E4-276767DD670B}" destId="{7256A49C-49DB-B142-8150-CF61DB268E8B}" srcOrd="0" destOrd="0" parTransId="{0D030779-D953-3F49-B500-BE3C948424CD}" sibTransId="{3F22632B-D13E-0444-AD90-3BCA52B569EC}"/>
    <dgm:cxn modelId="{3721D8EE-DBE3-3146-8E48-692153D1BAFB}" type="presOf" srcId="{B0DBB8BD-A02D-984C-A7E5-5C34EB8B6AFF}" destId="{579D076C-22B0-0047-9D48-1D607D8FA90B}" srcOrd="0" destOrd="2" presId="urn:microsoft.com/office/officeart/2005/8/layout/cycle2"/>
    <dgm:cxn modelId="{6D98D76A-7BF1-414E-8917-5DCB1CA944C1}" type="presOf" srcId="{7256A49C-49DB-B142-8150-CF61DB268E8B}" destId="{CEBC0EC0-FF4A-CA4B-A667-A5F8D13B2488}" srcOrd="0" destOrd="1" presId="urn:microsoft.com/office/officeart/2005/8/layout/cycle2"/>
    <dgm:cxn modelId="{976B6915-BF8C-654D-B118-523DF8B5BC0F}" type="presOf" srcId="{79312BFD-C5D4-7246-BD23-81BCC26F9795}" destId="{F6A60751-BD44-9048-A005-5FDE60FC4232}" srcOrd="1" destOrd="0" presId="urn:microsoft.com/office/officeart/2005/8/layout/cycle2"/>
    <dgm:cxn modelId="{5CC7FDA6-CB0E-A94E-91EA-D6DBC12367BF}" srcId="{A43B7357-3706-8648-A226-5074C73E5BD3}" destId="{B0DBB8BD-A02D-984C-A7E5-5C34EB8B6AFF}" srcOrd="1" destOrd="0" parTransId="{794F2D76-3929-6A4F-ADD2-2DA2EA142682}" sibTransId="{7E914D6C-7CF2-DD4F-9F61-1108490E0416}"/>
    <dgm:cxn modelId="{41DCA957-8CD7-8740-9162-3C137375DFB1}" srcId="{E085EFAD-2D66-B344-85EF-93686D0AC10C}" destId="{9A6C65A8-55DC-F34F-8DA6-E48B46A725B7}" srcOrd="2" destOrd="0" parTransId="{34DEB84E-CDAF-0E41-ACAB-3C22E94663AB}" sibTransId="{79312BFD-C5D4-7246-BD23-81BCC26F9795}"/>
    <dgm:cxn modelId="{735F7772-B626-804E-AFAD-6A4623F3BEAC}" srcId="{9EF2AF20-1DC1-C14C-99E4-276767DD670B}" destId="{5816BC92-7216-574F-9753-8FD322487254}" srcOrd="1" destOrd="0" parTransId="{F12252DF-C9ED-684F-96E0-8DF37425A411}" sibTransId="{46501FCC-4DC5-5F42-A7B1-7DF709AEABE8}"/>
    <dgm:cxn modelId="{65EBE304-CC70-B64C-AC87-5C77899C0169}" type="presOf" srcId="{5DCAA4D6-BEB5-2A4A-B6F9-257A78754353}" destId="{F34F3A69-9FB9-1C4B-B794-C0E6E0E66BA6}" srcOrd="0" destOrd="0" presId="urn:microsoft.com/office/officeart/2005/8/layout/cycle2"/>
    <dgm:cxn modelId="{A9D9AAA2-412F-C544-A143-AD17886DBE46}" type="presOf" srcId="{9A6C65A8-55DC-F34F-8DA6-E48B46A725B7}" destId="{B71CC51B-4A20-F34E-AA7D-9545B5C832EF}" srcOrd="0" destOrd="0" presId="urn:microsoft.com/office/officeart/2005/8/layout/cycle2"/>
    <dgm:cxn modelId="{39957651-7747-4849-9F1A-B47C65B25B85}" type="presOf" srcId="{3AA4D9F0-396D-6540-B11A-C828F9613437}" destId="{CEBC0EC0-FF4A-CA4B-A667-A5F8D13B2488}" srcOrd="0" destOrd="3" presId="urn:microsoft.com/office/officeart/2005/8/layout/cycle2"/>
    <dgm:cxn modelId="{B9ED815A-7584-E14B-A66E-977C9A5CCD1F}" type="presOf" srcId="{A43B7357-3706-8648-A226-5074C73E5BD3}" destId="{579D076C-22B0-0047-9D48-1D607D8FA90B}" srcOrd="0" destOrd="0" presId="urn:microsoft.com/office/officeart/2005/8/layout/cycle2"/>
    <dgm:cxn modelId="{717A0650-81A6-994F-BD76-2B1A67AEDC15}" srcId="{9EF2AF20-1DC1-C14C-99E4-276767DD670B}" destId="{3AA4D9F0-396D-6540-B11A-C828F9613437}" srcOrd="2" destOrd="0" parTransId="{F4269D21-13CC-4548-ADBD-FA3A034E722A}" sibTransId="{E1DF57F5-822E-E845-9226-8037ADE8039B}"/>
    <dgm:cxn modelId="{CC29CAEB-64E9-124A-9F36-7B1068D5F509}" type="presOf" srcId="{E085EFAD-2D66-B344-85EF-93686D0AC10C}" destId="{26FD5768-2A9D-2840-800B-85435EE1ABF4}" srcOrd="0" destOrd="0" presId="urn:microsoft.com/office/officeart/2005/8/layout/cycle2"/>
    <dgm:cxn modelId="{24BBA9DC-17E9-EB4D-BB4F-BF8795A92A9C}" srcId="{A43B7357-3706-8648-A226-5074C73E5BD3}" destId="{311391AC-13D0-8042-81D6-4A018860D6E7}" srcOrd="0" destOrd="0" parTransId="{84EEF352-18AC-6D4D-8DC4-6894FF7F85D6}" sibTransId="{AB0CF205-9C87-8B4D-8863-E90C23A7603B}"/>
    <dgm:cxn modelId="{153FF5BD-A1A6-D945-968E-184DF4E557F6}" type="presOf" srcId="{5DCAA4D6-BEB5-2A4A-B6F9-257A78754353}" destId="{21FB347D-676D-834C-BCF5-8971ABCB7747}" srcOrd="1" destOrd="0" presId="urn:microsoft.com/office/officeart/2005/8/layout/cycle2"/>
    <dgm:cxn modelId="{FDF7DE66-DB69-CD49-A5AE-746A9A288A96}" type="presOf" srcId="{9EF2AF20-1DC1-C14C-99E4-276767DD670B}" destId="{CEBC0EC0-FF4A-CA4B-A667-A5F8D13B2488}" srcOrd="0" destOrd="0" presId="urn:microsoft.com/office/officeart/2005/8/layout/cycle2"/>
    <dgm:cxn modelId="{06C08B72-2833-8A41-8536-4D9B40C1A52B}" type="presParOf" srcId="{26FD5768-2A9D-2840-800B-85435EE1ABF4}" destId="{CEBC0EC0-FF4A-CA4B-A667-A5F8D13B2488}" srcOrd="0" destOrd="0" presId="urn:microsoft.com/office/officeart/2005/8/layout/cycle2"/>
    <dgm:cxn modelId="{1D078BA6-4578-DA44-A770-76FA6BC21D54}" type="presParOf" srcId="{26FD5768-2A9D-2840-800B-85435EE1ABF4}" destId="{94B03EF6-CC11-0748-911E-D2CEC1957DDF}" srcOrd="1" destOrd="0" presId="urn:microsoft.com/office/officeart/2005/8/layout/cycle2"/>
    <dgm:cxn modelId="{C3AE8F56-AC22-5441-941C-AA0A19C667BF}" type="presParOf" srcId="{94B03EF6-CC11-0748-911E-D2CEC1957DDF}" destId="{5614DC28-51AF-2048-9F98-B338B77CEFD9}" srcOrd="0" destOrd="0" presId="urn:microsoft.com/office/officeart/2005/8/layout/cycle2"/>
    <dgm:cxn modelId="{8E595FE7-FC35-134A-B34B-3722505C352E}" type="presParOf" srcId="{26FD5768-2A9D-2840-800B-85435EE1ABF4}" destId="{579D076C-22B0-0047-9D48-1D607D8FA90B}" srcOrd="2" destOrd="0" presId="urn:microsoft.com/office/officeart/2005/8/layout/cycle2"/>
    <dgm:cxn modelId="{A2014325-625F-B146-9624-E7DB04B80B40}" type="presParOf" srcId="{26FD5768-2A9D-2840-800B-85435EE1ABF4}" destId="{F34F3A69-9FB9-1C4B-B794-C0E6E0E66BA6}" srcOrd="3" destOrd="0" presId="urn:microsoft.com/office/officeart/2005/8/layout/cycle2"/>
    <dgm:cxn modelId="{F30C318A-AD72-424F-B48F-9262FF9D834C}" type="presParOf" srcId="{F34F3A69-9FB9-1C4B-B794-C0E6E0E66BA6}" destId="{21FB347D-676D-834C-BCF5-8971ABCB7747}" srcOrd="0" destOrd="0" presId="urn:microsoft.com/office/officeart/2005/8/layout/cycle2"/>
    <dgm:cxn modelId="{BCC2A35A-AFB8-AC42-963D-0B6248600AE9}" type="presParOf" srcId="{26FD5768-2A9D-2840-800B-85435EE1ABF4}" destId="{B71CC51B-4A20-F34E-AA7D-9545B5C832EF}" srcOrd="4" destOrd="0" presId="urn:microsoft.com/office/officeart/2005/8/layout/cycle2"/>
    <dgm:cxn modelId="{0C0BD0CF-A2E5-E14F-AD0F-15664B51D2B7}" type="presParOf" srcId="{26FD5768-2A9D-2840-800B-85435EE1ABF4}" destId="{076906F4-3318-0342-A2B4-6C6DF4329B89}" srcOrd="5" destOrd="0" presId="urn:microsoft.com/office/officeart/2005/8/layout/cycle2"/>
    <dgm:cxn modelId="{1BC8FFEF-0031-5C44-8A56-19CC9E00FF34}" type="presParOf" srcId="{076906F4-3318-0342-A2B4-6C6DF4329B89}" destId="{F6A60751-BD44-9048-A005-5FDE60FC423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C0EC0-FF4A-CA4B-A667-A5F8D13B2488}">
      <dsp:nvSpPr>
        <dsp:cNvPr id="0" name=""/>
        <dsp:cNvSpPr/>
      </dsp:nvSpPr>
      <dsp:spPr>
        <a:xfrm>
          <a:off x="2536632" y="-190154"/>
          <a:ext cx="2452677" cy="22802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Teaching Studio (USD)/Teaching Institute (Miramar)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Teachers Teaching Teachers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/>
            <a:t>Lit Circle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Leveled Texts 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Social Justice</a:t>
          </a:r>
          <a:endParaRPr lang="en-US" sz="1200" kern="1200" dirty="0"/>
        </a:p>
      </dsp:txBody>
      <dsp:txXfrm>
        <a:off x="2895818" y="143779"/>
        <a:ext cx="1734305" cy="1612373"/>
      </dsp:txXfrm>
    </dsp:sp>
    <dsp:sp modelId="{94B03EF6-CC11-0748-911E-D2CEC1957DDF}">
      <dsp:nvSpPr>
        <dsp:cNvPr id="0" name=""/>
        <dsp:cNvSpPr/>
      </dsp:nvSpPr>
      <dsp:spPr>
        <a:xfrm rot="2755859">
          <a:off x="4653858" y="1829818"/>
          <a:ext cx="516804" cy="61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677461" y="1897081"/>
        <a:ext cx="361763" cy="368884"/>
      </dsp:txXfrm>
    </dsp:sp>
    <dsp:sp modelId="{579D076C-22B0-0047-9D48-1D607D8FA90B}">
      <dsp:nvSpPr>
        <dsp:cNvPr id="0" name=""/>
        <dsp:cNvSpPr/>
      </dsp:nvSpPr>
      <dsp:spPr>
        <a:xfrm>
          <a:off x="4826183" y="2248239"/>
          <a:ext cx="2445555" cy="21264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California Community College Success Network (3CSN)</a:t>
          </a:r>
          <a:endParaRPr lang="en-U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Reading Apprenticeship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Habits of Mind</a:t>
          </a:r>
          <a:endParaRPr lang="en-US" sz="1200" kern="1200" dirty="0"/>
        </a:p>
      </dsp:txBody>
      <dsp:txXfrm>
        <a:off x="5184326" y="2559654"/>
        <a:ext cx="1729269" cy="1503643"/>
      </dsp:txXfrm>
    </dsp:sp>
    <dsp:sp modelId="{F34F3A69-9FB9-1C4B-B794-C0E6E0E66BA6}">
      <dsp:nvSpPr>
        <dsp:cNvPr id="0" name=""/>
        <dsp:cNvSpPr/>
      </dsp:nvSpPr>
      <dsp:spPr>
        <a:xfrm rot="10800004">
          <a:off x="3124204" y="3581399"/>
          <a:ext cx="1173079" cy="61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3308646" y="3704361"/>
        <a:ext cx="988637" cy="368884"/>
      </dsp:txXfrm>
    </dsp:sp>
    <dsp:sp modelId="{B71CC51B-4A20-F34E-AA7D-9545B5C832EF}">
      <dsp:nvSpPr>
        <dsp:cNvPr id="0" name=""/>
        <dsp:cNvSpPr/>
      </dsp:nvSpPr>
      <dsp:spPr>
        <a:xfrm>
          <a:off x="341111" y="2285997"/>
          <a:ext cx="2271714" cy="20509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San Diego Area Writing Project (SDAWP)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Mentor Texting</a:t>
          </a:r>
          <a:endParaRPr lang="en-US" sz="1400" kern="1200" dirty="0"/>
        </a:p>
      </dsp:txBody>
      <dsp:txXfrm>
        <a:off x="673796" y="2586351"/>
        <a:ext cx="1606344" cy="1450240"/>
      </dsp:txXfrm>
    </dsp:sp>
    <dsp:sp modelId="{076906F4-3318-0342-A2B4-6C6DF4329B89}">
      <dsp:nvSpPr>
        <dsp:cNvPr id="0" name=""/>
        <dsp:cNvSpPr/>
      </dsp:nvSpPr>
      <dsp:spPr>
        <a:xfrm rot="18844155">
          <a:off x="2299115" y="1872097"/>
          <a:ext cx="547261" cy="6148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324109" y="2054040"/>
        <a:ext cx="383083" cy="368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0.32609</cdr:x>
      <cdr:y>0.66667</cdr:y>
    </cdr:from>
    <cdr:to>
      <cdr:x>0.47609</cdr:x>
      <cdr:y>0.83496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00" y="1828800"/>
          <a:ext cx="10515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r>
            <a:rPr lang="en-US" dirty="0" smtClean="0"/>
            <a:t>18%</a:t>
          </a:r>
          <a:endParaRPr lang="en-US" dirty="0"/>
        </a:p>
      </cdr:txBody>
    </cdr:sp>
  </cdr:relSizeAnchor>
  <cdr:relSizeAnchor xmlns:cdr="http://schemas.openxmlformats.org/drawingml/2006/chartDrawing">
    <cdr:from>
      <cdr:x>0.19565</cdr:x>
      <cdr:y>0.61111</cdr:y>
    </cdr:from>
    <cdr:to>
      <cdr:x>0.34565</cdr:x>
      <cdr:y>0.77941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71600" y="1676400"/>
          <a:ext cx="105156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Arial"/>
              <a:cs typeface="Arial"/>
            </a:rPr>
            <a:t>18%</a:t>
          </a:r>
          <a:endParaRPr lang="en-US" sz="2400" dirty="0"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063D0-1953-4155-8B4E-861048214DF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E3A18-517E-43ED-A7E6-14BB45E1E9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0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3A18-517E-43ED-A7E6-14BB45E1E9B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46AEB0-4BAA-AF44-B376-2EB013926EF6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22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9447D3-A302-1B48-8B87-24AFDCEE9619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4275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F23B10-1277-B742-B420-C664A8984A11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81447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9D7480-5D84-A345-8E75-4903C20F5E67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098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4DB299-4658-E843-AA09-45061A862581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67471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B37E54-3C24-5241-953A-727AD2F3719D}" type="slidenum">
              <a:rPr lang="en-US" sz="1200"/>
              <a:pPr/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03972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140A8C-C931-0D46-BBA5-E97E38527208}" type="slidenum">
              <a:rPr lang="en-US" sz="1200"/>
              <a:pPr/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93055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A55514-D37B-0F4C-B2E2-A86AA17A7FBA}" type="slidenum">
              <a:rPr lang="en-US" sz="1200"/>
              <a:pPr/>
              <a:t>26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819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TIffany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E3A18-517E-43ED-A7E6-14BB45E1E9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8CAE03-A3D6-2243-B3C5-5C250B39C0F2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4535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85D349-421F-4843-9D6D-668C4462508C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95723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A80809-D7BC-AE49-963B-216631D1C4A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D24B51-3A7B-2F4C-A035-E80DF50FE567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9561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78F73E-B88E-1A44-B2E5-299D65BC8051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48672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45E129-091C-A946-A1B2-D8E7E9AA06EC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0979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04D759-1DEE-F543-ACFD-B01FDAD4B288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990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0E8BBAA-CF1F-3042-85D1-4E13FE4F56C1}" type="datetimeFigureOut">
              <a:rPr lang="en-US" smtClean="0"/>
              <a:pPr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3D034C8F-FE2A-FE4D-A58A-6639D56885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dtheory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dworks.or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ikerosebooks.blogspot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688" y="877824"/>
            <a:ext cx="8363711" cy="276511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Improving Student Success: </a:t>
            </a:r>
            <a:br>
              <a:rPr lang="en-US" sz="3200" dirty="0" smtClean="0"/>
            </a:br>
            <a:r>
              <a:rPr lang="en-US" sz="3200" dirty="0" smtClean="0"/>
              <a:t>Acceleration in ESL and</a:t>
            </a:r>
            <a:br>
              <a:rPr lang="en-US" sz="3200" dirty="0" smtClean="0"/>
            </a:br>
            <a:r>
              <a:rPr lang="en-US" sz="3200" dirty="0" smtClean="0"/>
              <a:t>Reading Apprenticeship</a:t>
            </a:r>
            <a:br>
              <a:rPr lang="en-US" sz="3200" dirty="0" smtClean="0"/>
            </a:br>
            <a:r>
              <a:rPr lang="en-US" sz="2000" dirty="0" smtClean="0"/>
              <a:t>ASCCC</a:t>
            </a:r>
            <a:br>
              <a:rPr lang="en-US" sz="2000" dirty="0" smtClean="0"/>
            </a:br>
            <a:r>
              <a:rPr lang="en-US" sz="2000" dirty="0" smtClean="0"/>
              <a:t>Curriculum Institute</a:t>
            </a:r>
            <a:br>
              <a:rPr lang="en-US" sz="2000" dirty="0" smtClean="0"/>
            </a:br>
            <a:r>
              <a:rPr lang="en-US" sz="2000" dirty="0" smtClean="0"/>
              <a:t>July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2016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0" y="3625957"/>
            <a:ext cx="6498159" cy="916641"/>
          </a:xfrm>
        </p:spPr>
        <p:txBody>
          <a:bodyPr>
            <a:normAutofit/>
          </a:bodyPr>
          <a:lstStyle/>
          <a:p>
            <a:r>
              <a:rPr lang="en-US" dirty="0" smtClean="0"/>
              <a:t>Mark Manasse,  San Diego Mesa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Project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8229600" cy="43434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2000" dirty="0" smtClean="0"/>
              <a:t>Finding Voice in Response to </a:t>
            </a:r>
            <a:r>
              <a:rPr lang="en-US" sz="2000" u="sng" dirty="0" smtClean="0"/>
              <a:t>Institutional</a:t>
            </a:r>
            <a:r>
              <a:rPr lang="en-US" sz="2000" dirty="0" smtClean="0"/>
              <a:t> Challenges Confronting Basic Skills/ESOL Instructors and Students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/>
              <a:t>Finding Voice in Response to </a:t>
            </a:r>
            <a:r>
              <a:rPr lang="en-US" sz="2000" u="sng" dirty="0" smtClean="0"/>
              <a:t>Classroom</a:t>
            </a:r>
            <a:r>
              <a:rPr lang="en-US" sz="2000" dirty="0" smtClean="0"/>
              <a:t> Challenges Confronting Basic Skills/ESOL Instructors and Students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/>
              <a:t>Improving Student Meaning Negotiation via Communication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/>
              <a:t>Reading Material as Writing &amp; Social Mentorship (Mentor Text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3928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Palatino" charset="0"/>
                <a:ea typeface="ＭＳ Ｐゴシック" charset="0"/>
                <a:cs typeface="ＭＳ Ｐゴシック" charset="0"/>
              </a:rPr>
              <a:t>Mentor Text</a:t>
            </a:r>
            <a:r>
              <a:rPr lang="en-US" sz="2800" baseline="30000">
                <a:latin typeface="Palatino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latin typeface="Palatino" charset="0"/>
                <a:ea typeface="ＭＳ Ｐゴシック" charset="0"/>
                <a:cs typeface="ＭＳ Ｐゴシック" charset="0"/>
              </a:rPr>
              <a:t>: Readings Become Mentor via Access, Equity, Voice Creation, Metacognition</a:t>
            </a:r>
            <a:endParaRPr lang="en-US" sz="2800" baseline="3000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905000"/>
          <a:ext cx="7772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657600" y="44196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Mentor Text</a:t>
            </a:r>
            <a:r>
              <a:rPr lang="en-US" baseline="30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95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34938" y="533400"/>
            <a:ext cx="8991600" cy="1143000"/>
          </a:xfrm>
        </p:spPr>
        <p:txBody>
          <a:bodyPr/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Differentiating Instruction in Reading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724400"/>
          </a:xfrm>
        </p:spPr>
        <p:txBody>
          <a:bodyPr/>
          <a:lstStyle/>
          <a:p>
            <a:pPr algn="l"/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Pretest: leveled reading texts from</a:t>
            </a:r>
            <a:r>
              <a:rPr lang="en-US">
                <a:latin typeface="Palatino" charset="0"/>
                <a:ea typeface="ＭＳ Ｐゴシック" charset="0"/>
                <a:cs typeface="ＭＳ Ｐゴシック" charset="0"/>
                <a:hlinkClick r:id="rId3"/>
              </a:rPr>
              <a:t> www.readtheory.org</a:t>
            </a:r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 and</a:t>
            </a:r>
            <a:r>
              <a:rPr lang="en-US">
                <a:latin typeface="Palatino" charset="0"/>
                <a:ea typeface="ＭＳ Ｐゴシック" charset="0"/>
                <a:cs typeface="ＭＳ Ｐゴシック" charset="0"/>
                <a:hlinkClick r:id="rId4"/>
              </a:rPr>
              <a:t> www.readworks.org</a:t>
            </a:r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 to assess student current reading level. </a:t>
            </a:r>
          </a:p>
          <a:p>
            <a:pPr algn="l"/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Based on these online assessments and instructor’s informal assessments, created eight groups of students with three levels of reading ability.</a:t>
            </a:r>
          </a:p>
          <a:p>
            <a:pPr algn="l"/>
            <a:endParaRPr lang="en-US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5029200"/>
          <a:ext cx="6096000" cy="14833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3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Group 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8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458200" cy="1143000"/>
          </a:xfrm>
        </p:spPr>
        <p:txBody>
          <a:bodyPr/>
          <a:lstStyle/>
          <a:p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Interventions (Level 1)</a:t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Metacognitive Reading Strategies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9048750" cy="4648200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r>
              <a:rPr lang="en-US" sz="2000" i="1" dirty="0">
                <a:latin typeface="Palatino" charset="0"/>
                <a:ea typeface="ＭＳ Ｐゴシック" charset="0"/>
                <a:cs typeface="ＭＳ Ｐゴシック" charset="0"/>
              </a:rPr>
              <a:t>Socializing students into the culture of reading in the classroom</a:t>
            </a:r>
          </a:p>
          <a:p>
            <a:pPr marL="0" indent="0" algn="l">
              <a:buNone/>
              <a:defRPr/>
            </a:pPr>
            <a:r>
              <a:rPr lang="en-US" sz="2000" dirty="0">
                <a:latin typeface="Palatin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I)  </a:t>
            </a:r>
            <a:r>
              <a:rPr lang="en-US" sz="2000" b="1" dirty="0" smtClean="0">
                <a:latin typeface="Palatino" charset="0"/>
                <a:ea typeface="ＭＳ Ｐゴシック" charset="0"/>
                <a:cs typeface="ＭＳ Ｐゴシック" charset="0"/>
              </a:rPr>
              <a:t>Reading Apprenticeship Model 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 err="1" smtClean="0">
                <a:latin typeface="Palatino" charset="0"/>
                <a:ea typeface="ＭＳ Ｐゴシック" charset="0"/>
                <a:cs typeface="ＭＳ Ｐゴシック" charset="0"/>
              </a:rPr>
              <a:t>Lesmeister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, 2010)</a:t>
            </a:r>
            <a:endParaRPr lang="en-US" sz="2000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marL="336550" lvl="1" indent="0">
              <a:buNone/>
              <a:defRPr/>
            </a:pPr>
            <a:r>
              <a:rPr lang="en-US" sz="1800" i="1" dirty="0" smtClean="0">
                <a:latin typeface="Palatino" charset="0"/>
                <a:ea typeface="ＭＳ Ｐゴシック" charset="0"/>
                <a:cs typeface="ＭＳ Ｐゴシック" charset="0"/>
              </a:rPr>
              <a:t>a)  Lens </a:t>
            </a:r>
            <a:r>
              <a:rPr lang="en-US" sz="1800" i="1" dirty="0">
                <a:latin typeface="Palatino" charset="0"/>
                <a:ea typeface="ＭＳ Ｐゴシック" charset="0"/>
                <a:cs typeface="ＭＳ Ｐゴシック" charset="0"/>
              </a:rPr>
              <a:t>changing</a:t>
            </a:r>
            <a:r>
              <a:rPr lang="en-US" sz="1800" dirty="0">
                <a:latin typeface="Palatino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1800" dirty="0" smtClean="0">
                <a:latin typeface="Palatino" charset="0"/>
                <a:ea typeface="ＭＳ Ｐゴシック" charset="0"/>
                <a:cs typeface="ＭＳ Ｐゴシック" charset="0"/>
              </a:rPr>
              <a:t>Thinking </a:t>
            </a:r>
            <a:r>
              <a:rPr lang="en-US" sz="1800" dirty="0">
                <a:latin typeface="Palatino" charset="0"/>
                <a:ea typeface="ＭＳ Ｐゴシック" charset="0"/>
                <a:cs typeface="ＭＳ Ｐゴシック" charset="0"/>
              </a:rPr>
              <a:t>about a piece of writing from multiple </a:t>
            </a:r>
            <a:r>
              <a:rPr lang="en-US" sz="1800" dirty="0" smtClean="0">
                <a:latin typeface="Palatino" charset="0"/>
                <a:ea typeface="ＭＳ Ｐゴシック" charset="0"/>
                <a:cs typeface="ＭＳ Ｐゴシック" charset="0"/>
              </a:rPr>
              <a:t>		                 perspectives</a:t>
            </a:r>
          </a:p>
          <a:p>
            <a:pPr marL="336550" lvl="1" indent="0">
              <a:buNone/>
              <a:defRPr/>
            </a:pP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b) </a:t>
            </a:r>
            <a:r>
              <a:rPr lang="en-US" sz="2000" i="1" dirty="0" smtClean="0">
                <a:latin typeface="Palatino" charset="0"/>
                <a:ea typeface="ＭＳ Ｐゴシック" charset="0"/>
                <a:cs typeface="ＭＳ Ｐゴシック" charset="0"/>
              </a:rPr>
              <a:t>Talking </a:t>
            </a:r>
            <a:r>
              <a:rPr lang="en-US" sz="2000" i="1" dirty="0">
                <a:latin typeface="Palatino" charset="0"/>
                <a:ea typeface="ＭＳ Ｐゴシック" charset="0"/>
                <a:cs typeface="ＭＳ Ｐゴシック" charset="0"/>
              </a:rPr>
              <a:t>to the Text: </a:t>
            </a:r>
            <a:r>
              <a:rPr lang="en-US" sz="2000" dirty="0">
                <a:latin typeface="Palatino" charset="0"/>
                <a:ea typeface="ＭＳ Ｐゴシック" charset="0"/>
                <a:cs typeface="ＭＳ Ｐゴシック" charset="0"/>
              </a:rPr>
              <a:t>How to annotate a piece of 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writing</a:t>
            </a:r>
          </a:p>
          <a:p>
            <a:pPr marL="336550" lvl="1" indent="0">
              <a:buNone/>
              <a:defRPr/>
            </a:pP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c) </a:t>
            </a:r>
            <a:r>
              <a:rPr lang="en-US" sz="2000" i="1" dirty="0" smtClean="0">
                <a:latin typeface="Palatino" charset="0"/>
                <a:ea typeface="ＭＳ Ｐゴシック" charset="0"/>
                <a:cs typeface="ＭＳ Ｐゴシック" charset="0"/>
              </a:rPr>
              <a:t>Thinking </a:t>
            </a:r>
            <a:r>
              <a:rPr lang="en-US" sz="2000" i="1" dirty="0">
                <a:latin typeface="Palatino" charset="0"/>
                <a:ea typeface="ＭＳ Ｐゴシック" charset="0"/>
                <a:cs typeface="ＭＳ Ｐゴシック" charset="0"/>
              </a:rPr>
              <a:t>Aloud</a:t>
            </a:r>
            <a:r>
              <a:rPr lang="en-US" sz="2000" dirty="0">
                <a:latin typeface="Palatino" charset="0"/>
                <a:ea typeface="ＭＳ Ｐゴシック" charset="0"/>
                <a:cs typeface="ＭＳ Ｐゴシック" charset="0"/>
              </a:rPr>
              <a:t>: How to socially construct 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 meaning.  </a:t>
            </a:r>
            <a:r>
              <a:rPr lang="en-US" sz="2000" dirty="0">
                <a:latin typeface="Palatino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ead and question a piece </a:t>
            </a:r>
            <a:r>
              <a:rPr lang="en-US" sz="2000" dirty="0">
                <a:latin typeface="Palatino" charset="0"/>
                <a:ea typeface="ＭＳ Ｐゴシック" charset="0"/>
                <a:cs typeface="ＭＳ Ｐゴシック" charset="0"/>
              </a:rPr>
              <a:t>of writing with a 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group</a:t>
            </a:r>
            <a:endParaRPr lang="en-US" sz="2000" u="sng" dirty="0" smtClean="0">
              <a:latin typeface="Palatino" charset="0"/>
              <a:ea typeface="ＭＳ Ｐゴシック" charset="0"/>
              <a:cs typeface="ＭＳ Ｐゴシック" charset="0"/>
            </a:endParaRPr>
          </a:p>
          <a:p>
            <a:pPr marL="0" indent="0" algn="l">
              <a:buNone/>
              <a:defRPr/>
            </a:pP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II) </a:t>
            </a:r>
            <a:r>
              <a:rPr lang="en-US" sz="2000" b="1" dirty="0" smtClean="0">
                <a:latin typeface="Palatino" charset="0"/>
                <a:ea typeface="ＭＳ Ｐゴシック" charset="0"/>
                <a:cs typeface="ＭＳ Ｐゴシック" charset="0"/>
              </a:rPr>
              <a:t>Vocabulary Development </a:t>
            </a:r>
            <a:r>
              <a:rPr lang="en-US" sz="2000" dirty="0">
                <a:latin typeface="Palatino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 err="1">
                <a:latin typeface="Palatino" charset="0"/>
                <a:ea typeface="ＭＳ Ｐゴシック" charset="0"/>
                <a:cs typeface="ＭＳ Ｐゴシック" charset="0"/>
              </a:rPr>
              <a:t>Aebersold</a:t>
            </a:r>
            <a:r>
              <a:rPr lang="en-US" sz="2000" dirty="0">
                <a:latin typeface="Palatino" charset="0"/>
                <a:ea typeface="ＭＳ Ｐゴシック" charset="0"/>
                <a:cs typeface="ＭＳ Ｐゴシック" charset="0"/>
              </a:rPr>
              <a:t> &amp; Field, 1997</a:t>
            </a:r>
            <a:r>
              <a:rPr lang="en-US" sz="2000" dirty="0" smtClean="0">
                <a:latin typeface="Palatino" charset="0"/>
                <a:ea typeface="ＭＳ Ｐゴシック" charset="0"/>
                <a:cs typeface="ＭＳ Ｐゴシック" charset="0"/>
              </a:rPr>
              <a:t>)</a:t>
            </a:r>
            <a:endParaRPr lang="en-US" sz="2000" u="sng" dirty="0" smtClean="0">
              <a:latin typeface="Palatino" charset="0"/>
              <a:ea typeface="ＭＳ Ｐゴシック" charset="0"/>
              <a:cs typeface="ＭＳ Ｐゴシック" charset="0"/>
            </a:endParaRPr>
          </a:p>
          <a:p>
            <a:pPr marL="336550" lvl="1" indent="0">
              <a:buNone/>
              <a:defRPr/>
            </a:pPr>
            <a:r>
              <a:rPr lang="en-US" sz="1800" dirty="0" smtClean="0">
                <a:latin typeface="Palatino" charset="0"/>
                <a:ea typeface="ＭＳ Ｐゴシック" charset="0"/>
                <a:cs typeface="ＭＳ Ｐゴシック" charset="0"/>
              </a:rPr>
              <a:t>a) Awareness</a:t>
            </a:r>
            <a:r>
              <a:rPr lang="en-US" sz="1800" dirty="0">
                <a:latin typeface="Palatino" charset="0"/>
                <a:ea typeface="ＭＳ Ｐゴシック" charset="0"/>
                <a:cs typeface="ＭＳ Ｐゴシック" charset="0"/>
              </a:rPr>
              <a:t>-raising of receptive vs. productive vocabulary levels </a:t>
            </a:r>
            <a:endParaRPr lang="en-US" sz="1800" dirty="0" smtClean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31750" y="533400"/>
            <a:ext cx="8458200" cy="1143000"/>
          </a:xfrm>
        </p:spPr>
        <p:txBody>
          <a:bodyPr/>
          <a:lstStyle/>
          <a:p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Intervention (Level 2)</a:t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Reading Circles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685800" y="1785626"/>
            <a:ext cx="8305800" cy="4157974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3200" dirty="0" smtClean="0">
                <a:latin typeface="Palatino" charset="0"/>
                <a:ea typeface="ＭＳ Ｐゴシック" charset="0"/>
                <a:cs typeface="ＭＳ Ｐゴシック" charset="0"/>
              </a:rPr>
              <a:t>Reading </a:t>
            </a: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Circle Tasks </a:t>
            </a:r>
          </a:p>
          <a:p>
            <a:r>
              <a:rPr lang="en-US" sz="3200" dirty="0" smtClean="0">
                <a:latin typeface="Palatino" charset="0"/>
                <a:ea typeface="ＭＳ Ｐゴシック" charset="0"/>
                <a:cs typeface="ＭＳ Ｐゴシック" charset="0"/>
              </a:rPr>
              <a:t>Roles</a:t>
            </a: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: Summarizer, Quote Finder, Questioner, </a:t>
            </a:r>
            <a:r>
              <a:rPr lang="en-US" sz="3200" dirty="0" smtClean="0">
                <a:latin typeface="Palatino" charset="0"/>
                <a:ea typeface="ＭＳ Ｐゴシック" charset="0"/>
                <a:cs typeface="ＭＳ Ｐゴシック" charset="0"/>
              </a:rPr>
              <a:t>Illustrator</a:t>
            </a:r>
          </a:p>
          <a:p>
            <a:r>
              <a:rPr lang="en-US" sz="3200" dirty="0" smtClean="0">
                <a:latin typeface="Palatin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Jigsaw: Home Group &amp; Expert Group </a:t>
            </a:r>
            <a:endParaRPr lang="en-US" sz="3200" dirty="0" smtClean="0">
              <a:latin typeface="Palatino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Home </a:t>
            </a:r>
            <a:r>
              <a:rPr lang="en-US" sz="3000" dirty="0">
                <a:latin typeface="Palatino" charset="0"/>
                <a:ea typeface="ＭＳ Ｐゴシック" charset="0"/>
                <a:cs typeface="ＭＳ Ｐゴシック" charset="0"/>
              </a:rPr>
              <a:t>Group – Homogeneous Level, Heterogeneous Tasks</a:t>
            </a:r>
          </a:p>
          <a:p>
            <a:pPr lvl="1"/>
            <a:r>
              <a:rPr lang="en-US" sz="3000" dirty="0" smtClean="0">
                <a:latin typeface="Palatino" charset="0"/>
                <a:ea typeface="ＭＳ Ｐゴシック" charset="0"/>
                <a:cs typeface="ＭＳ Ｐゴシック" charset="0"/>
              </a:rPr>
              <a:t>Expert </a:t>
            </a:r>
            <a:r>
              <a:rPr lang="en-US" sz="3000" dirty="0">
                <a:latin typeface="Palatino" charset="0"/>
                <a:ea typeface="ＭＳ Ｐゴシック" charset="0"/>
                <a:cs typeface="ＭＳ Ｐゴシック" charset="0"/>
              </a:rPr>
              <a:t>Group – Heterogeneous Level, Homogeneous Tasks</a:t>
            </a:r>
          </a:p>
          <a:p>
            <a:r>
              <a:rPr lang="en-US" sz="3200" dirty="0" smtClean="0">
                <a:latin typeface="Palatino" charset="0"/>
                <a:ea typeface="ＭＳ Ｐゴシック" charset="0"/>
                <a:cs typeface="ＭＳ Ｐゴシック" charset="0"/>
              </a:rPr>
              <a:t>Discussion </a:t>
            </a: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and Poster Presentation</a:t>
            </a:r>
          </a:p>
          <a:p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380999" y="0"/>
            <a:ext cx="8434573" cy="1600200"/>
          </a:xfrm>
        </p:spPr>
        <p:txBody>
          <a:bodyPr/>
          <a:lstStyle/>
          <a:p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Intervention (Level 3)</a:t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Mentor </a:t>
            </a:r>
            <a:r>
              <a:rPr lang="en-US" sz="3200" dirty="0" smtClean="0">
                <a:latin typeface="Palatino" charset="0"/>
                <a:ea typeface="ＭＳ Ｐゴシック" charset="0"/>
                <a:cs typeface="ＭＳ Ｐゴシック" charset="0"/>
              </a:rPr>
              <a:t>Text</a:t>
            </a:r>
            <a:r>
              <a:rPr lang="en-US" sz="3200" baseline="30000" dirty="0" smtClean="0">
                <a:latin typeface="Palatino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Palatino" charset="0"/>
                <a:ea typeface="ＭＳ Ｐゴシック" charset="0"/>
                <a:cs typeface="ＭＳ Ｐゴシック" charset="0"/>
              </a:rPr>
              <a:t>Leveled </a:t>
            </a:r>
            <a:r>
              <a:rPr lang="en-US" sz="3200" i="1" dirty="0">
                <a:latin typeface="Palatino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Socially</a:t>
            </a:r>
            <a:r>
              <a:rPr lang="en-US" sz="3200" i="1" dirty="0">
                <a:latin typeface="Palatino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Relevant Readings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09773" y="1747901"/>
            <a:ext cx="8305800" cy="450179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Used three Mike Rose blog entries and created leveled texts using Flesch-Kincaid grade level. </a:t>
            </a:r>
          </a:p>
          <a:p>
            <a:pPr algn="l"/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Professor X, Teaching Remedial Writing, More Than a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Paycheck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1800" dirty="0" smtClean="0">
                <a:latin typeface="Palatino" charset="0"/>
                <a:ea typeface="ＭＳ Ｐゴシック" charset="0"/>
                <a:cs typeface="ＭＳ Ｐゴシック" charset="0"/>
              </a:rPr>
              <a:t>Mike </a:t>
            </a:r>
            <a:r>
              <a:rPr lang="en-US" sz="1800" dirty="0">
                <a:latin typeface="Palatino" charset="0"/>
                <a:ea typeface="ＭＳ Ｐゴシック" charset="0"/>
                <a:cs typeface="ＭＳ Ｐゴシック" charset="0"/>
              </a:rPr>
              <a:t>Rose Blogs (</a:t>
            </a:r>
            <a:r>
              <a:rPr lang="en-US" sz="1800" dirty="0">
                <a:latin typeface="Palatino" charset="0"/>
                <a:ea typeface="ＭＳ Ｐゴシック" charset="0"/>
                <a:cs typeface="ＭＳ Ｐゴシック" charset="0"/>
                <a:hlinkClick r:id="rId3"/>
              </a:rPr>
              <a:t>http://mikerosebooks.blogspot.com</a:t>
            </a:r>
            <a:r>
              <a:rPr lang="en-US" sz="1800" dirty="0">
                <a:latin typeface="Palatino" charset="0"/>
                <a:ea typeface="ＭＳ Ｐゴシック" charset="0"/>
                <a:cs typeface="ＭＳ Ｐゴシック" charset="0"/>
              </a:rPr>
              <a:t>)</a:t>
            </a:r>
          </a:p>
          <a:p>
            <a:pPr algn="l"/>
            <a:r>
              <a:rPr lang="en-US" sz="1800" dirty="0" smtClean="0">
                <a:latin typeface="Palatino" charset="0"/>
                <a:ea typeface="ＭＳ Ｐゴシック" charset="0"/>
                <a:cs typeface="ＭＳ Ｐゴシック" charset="0"/>
              </a:rPr>
              <a:t>Rose </a:t>
            </a:r>
            <a:r>
              <a:rPr lang="en-US" sz="1800" dirty="0">
                <a:latin typeface="Palatino" charset="0"/>
                <a:ea typeface="ＭＳ Ｐゴシック" charset="0"/>
                <a:cs typeface="ＭＳ Ｐゴシック" charset="0"/>
              </a:rPr>
              <a:t>advocates for the marginalized, or what he terms “underprepared” students - he also writes about challenges that these marginalized students often experience in the public school and college systems, issues on teaching and learning and social justice issues. </a:t>
            </a:r>
          </a:p>
        </p:txBody>
      </p:sp>
    </p:spTree>
    <p:extLst>
      <p:ext uri="{BB962C8B-B14F-4D97-AF65-F5344CB8AC3E}">
        <p14:creationId xmlns:p14="http://schemas.microsoft.com/office/powerpoint/2010/main" val="36174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59489"/>
          </a:xfrm>
        </p:spPr>
        <p:txBody>
          <a:bodyPr/>
          <a:lstStyle/>
          <a:p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Let’s Practice: </a:t>
            </a:r>
            <a:r>
              <a:rPr lang="en-US" sz="2800" dirty="0" smtClean="0">
                <a:latin typeface="Palatino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Groups of 4…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5388"/>
            <a:ext cx="8090428" cy="5809573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r>
              <a:rPr lang="en-US" sz="2000" dirty="0" smtClean="0"/>
              <a:t>You will be given an original Mike Rose blog post (unleveled). </a:t>
            </a:r>
          </a:p>
          <a:p>
            <a:pPr marL="0" indent="0" algn="l">
              <a:buNone/>
              <a:defRPr/>
            </a:pPr>
            <a:r>
              <a:rPr lang="en-US" sz="2000" dirty="0" smtClean="0"/>
              <a:t>QUICKLY Choose one of these reading lenses:</a:t>
            </a:r>
          </a:p>
          <a:p>
            <a:pPr lvl="1" algn="l">
              <a:buFont typeface="Arial"/>
              <a:buChar char="•"/>
              <a:defRPr/>
            </a:pPr>
            <a:r>
              <a:rPr lang="en-US" u="sng" dirty="0" smtClean="0"/>
              <a:t>Summarizer</a:t>
            </a:r>
            <a:r>
              <a:rPr lang="en-US" dirty="0" smtClean="0"/>
              <a:t>: In a few sentences, write down the main idea.</a:t>
            </a:r>
          </a:p>
          <a:p>
            <a:pPr lvl="1" algn="l">
              <a:buFont typeface="Arial"/>
              <a:buChar char="•"/>
              <a:defRPr/>
            </a:pPr>
            <a:r>
              <a:rPr lang="en-US" u="sng" dirty="0" smtClean="0"/>
              <a:t>Quote Finder/Analyzer</a:t>
            </a:r>
            <a:r>
              <a:rPr lang="en-US" dirty="0" smtClean="0"/>
              <a:t>: What is the “Golden Line.”  Underline an important sentence.  Write about why it is important to you.</a:t>
            </a:r>
          </a:p>
          <a:p>
            <a:pPr lvl="1" algn="l">
              <a:buFont typeface="Arial"/>
              <a:buChar char="•"/>
              <a:defRPr/>
            </a:pPr>
            <a:r>
              <a:rPr lang="en-US" u="sng" dirty="0" smtClean="0"/>
              <a:t>Question Creator</a:t>
            </a:r>
            <a:r>
              <a:rPr lang="en-US" dirty="0" smtClean="0"/>
              <a:t>: You can create comprehension questions, questions about how others feel about the reading, questions or the author, etc. </a:t>
            </a:r>
          </a:p>
          <a:p>
            <a:pPr lvl="1" algn="l">
              <a:buFont typeface="Arial"/>
              <a:buChar char="•"/>
              <a:defRPr/>
            </a:pPr>
            <a:r>
              <a:rPr lang="en-US" u="sng" dirty="0" smtClean="0"/>
              <a:t>Illustrator</a:t>
            </a:r>
            <a:r>
              <a:rPr lang="en-US" dirty="0" smtClean="0"/>
              <a:t>: Draw what you feel the reading means to you.  Can be pictures and words.  </a:t>
            </a:r>
          </a:p>
          <a:p>
            <a:pPr marL="0" indent="0" algn="l">
              <a:buNone/>
              <a:defRPr/>
            </a:pPr>
            <a:r>
              <a:rPr lang="en-US" sz="2000" dirty="0" smtClean="0"/>
              <a:t>You will have about 3 to 5 minutes to </a:t>
            </a:r>
            <a:r>
              <a:rPr lang="en-US" sz="2000" b="1" u="sng" dirty="0" smtClean="0"/>
              <a:t>silently skim</a:t>
            </a:r>
            <a:r>
              <a:rPr lang="en-US" sz="2000" dirty="0" smtClean="0"/>
              <a:t> PART of the reading, and complete your task via your lens.  You may not finish.  Just get a taste of reading with a lens.</a:t>
            </a:r>
          </a:p>
          <a:p>
            <a:pPr marL="0" indent="0" algn="l">
              <a:defRPr/>
            </a:pPr>
            <a:endParaRPr lang="en-US" dirty="0" smtClean="0"/>
          </a:p>
          <a:p>
            <a:pPr lvl="1" algn="l">
              <a:buFont typeface="Arial"/>
              <a:buChar char="•"/>
              <a:defRPr/>
            </a:pPr>
            <a:endParaRPr lang="en-US" dirty="0" smtClean="0"/>
          </a:p>
          <a:p>
            <a:pPr lvl="1" indent="0"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Let’s Practice: </a:t>
            </a:r>
            <a:r>
              <a:rPr lang="en-US" dirty="0" smtClean="0">
                <a:latin typeface="Palatino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Palatino" charset="0"/>
                <a:ea typeface="ＭＳ Ｐゴシック" charset="0"/>
                <a:cs typeface="ＭＳ Ｐゴシック" charset="0"/>
              </a:rPr>
              <a:t>In </a:t>
            </a:r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Groups of 4…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4532"/>
            <a:ext cx="7772400" cy="5413468"/>
          </a:xfrm>
        </p:spPr>
        <p:txBody>
          <a:bodyPr/>
          <a:lstStyle/>
          <a:p>
            <a:pPr algn="l">
              <a:buFont typeface="Arial"/>
              <a:buChar char="•"/>
              <a:defRPr/>
            </a:pPr>
            <a:r>
              <a:rPr lang="en-US" dirty="0" smtClean="0"/>
              <a:t>3 to 5 Minutes: Discuss </a:t>
            </a:r>
            <a:r>
              <a:rPr lang="en-US" u="sng" dirty="0" smtClean="0"/>
              <a:t>the reading via your reading lens </a:t>
            </a:r>
            <a:r>
              <a:rPr lang="en-US" dirty="0" smtClean="0"/>
              <a:t>with your group.  Make sure at least a few people get to talk (about 1 min/person). You might not finish.</a:t>
            </a:r>
          </a:p>
          <a:p>
            <a:pPr algn="l">
              <a:buFont typeface="Arial"/>
              <a:buChar char="•"/>
              <a:defRPr/>
            </a:pPr>
            <a:r>
              <a:rPr lang="en-US" dirty="0" smtClean="0"/>
              <a:t>In class, this would be happening amongst students with: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The same leveled reading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Homogenous skill level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Heterogeneous task</a:t>
            </a:r>
          </a:p>
          <a:p>
            <a:pPr algn="l">
              <a:buFont typeface="Arial"/>
              <a:buChar char="•"/>
              <a:defRPr/>
            </a:pPr>
            <a:endParaRPr lang="en-US" dirty="0" smtClean="0"/>
          </a:p>
          <a:p>
            <a:pPr algn="l">
              <a:buFont typeface="Arial"/>
              <a:buChar char="•"/>
              <a:defRPr/>
            </a:pPr>
            <a:endParaRPr lang="en-US" dirty="0" smtClean="0"/>
          </a:p>
          <a:p>
            <a:pPr marL="0" indent="0" algn="l">
              <a:defRPr/>
            </a:pPr>
            <a:endParaRPr lang="en-US" dirty="0" smtClean="0"/>
          </a:p>
          <a:p>
            <a:pPr lvl="1" algn="l">
              <a:buFont typeface="Arial"/>
              <a:buChar char="•"/>
              <a:defRPr/>
            </a:pPr>
            <a:endParaRPr lang="en-US" dirty="0" smtClean="0"/>
          </a:p>
          <a:p>
            <a:pPr lvl="1" indent="0"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" charset="0"/>
                <a:ea typeface="ＭＳ Ｐゴシック" charset="0"/>
                <a:cs typeface="ＭＳ Ｐゴシック" charset="0"/>
              </a:rPr>
              <a:t>Next Steps</a:t>
            </a:r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4532"/>
            <a:ext cx="7772400" cy="5413468"/>
          </a:xfrm>
        </p:spPr>
        <p:txBody>
          <a:bodyPr/>
          <a:lstStyle/>
          <a:p>
            <a:pPr algn="l">
              <a:buFont typeface="Arial"/>
              <a:buChar char="•"/>
              <a:defRPr/>
            </a:pPr>
            <a:r>
              <a:rPr lang="en-US" dirty="0" smtClean="0"/>
              <a:t>All Summarizers, Quote Finders, Questioners, and  Illustrators would meet</a:t>
            </a:r>
          </a:p>
          <a:p>
            <a:pPr algn="l">
              <a:buFont typeface="Arial"/>
              <a:buChar char="•"/>
              <a:defRPr/>
            </a:pPr>
            <a:r>
              <a:rPr lang="en-US" dirty="0" smtClean="0"/>
              <a:t>In class, students would now be meeting with: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Different leveled-versions of the reading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Heterogeneous reading levels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Homogenous tasks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Work on poster paper</a:t>
            </a:r>
          </a:p>
          <a:p>
            <a:pPr lvl="1" algn="l">
              <a:buFont typeface="Arial"/>
              <a:buChar char="•"/>
              <a:defRPr/>
            </a:pPr>
            <a:r>
              <a:rPr lang="en-US" dirty="0" smtClean="0"/>
              <a:t>Prepare to present</a:t>
            </a:r>
          </a:p>
          <a:p>
            <a:pPr lvl="1" indent="0" algn="l">
              <a:defRPr/>
            </a:pPr>
            <a:endParaRPr lang="en-US" dirty="0" smtClean="0"/>
          </a:p>
          <a:p>
            <a:pPr algn="l">
              <a:buFont typeface="Arial"/>
              <a:buChar char="•"/>
              <a:defRPr/>
            </a:pPr>
            <a:endParaRPr lang="en-US" dirty="0" smtClean="0"/>
          </a:p>
          <a:p>
            <a:pPr marL="0" indent="0" algn="l">
              <a:defRPr/>
            </a:pPr>
            <a:endParaRPr lang="en-US" dirty="0" smtClean="0"/>
          </a:p>
          <a:p>
            <a:pPr lvl="1" algn="l">
              <a:buFont typeface="Arial"/>
              <a:buChar char="•"/>
              <a:defRPr/>
            </a:pPr>
            <a:endParaRPr lang="en-US" dirty="0" smtClean="0"/>
          </a:p>
          <a:p>
            <a:pPr lvl="1" indent="0" algn="l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152399" y="228600"/>
            <a:ext cx="8648975" cy="1143000"/>
          </a:xfrm>
        </p:spPr>
        <p:txBody>
          <a:bodyPr/>
          <a:lstStyle/>
          <a:p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Groups Discuss Reading:</a:t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Homogenous Task, Heterogeneous Level </a:t>
            </a:r>
          </a:p>
        </p:txBody>
      </p:sp>
      <p:pic>
        <p:nvPicPr>
          <p:cNvPr id="532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386263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133600"/>
            <a:ext cx="43719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7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Apprenticeship Overview</a:t>
            </a:r>
          </a:p>
          <a:p>
            <a:r>
              <a:rPr lang="en-US" dirty="0" smtClean="0"/>
              <a:t>Culturally Responsive Pedagogy</a:t>
            </a:r>
          </a:p>
          <a:p>
            <a:r>
              <a:rPr lang="en-US" dirty="0" smtClean="0"/>
              <a:t>Mentor Texts</a:t>
            </a:r>
          </a:p>
          <a:p>
            <a:r>
              <a:rPr lang="en-US" dirty="0" smtClean="0"/>
              <a:t>Reading Apprenticeship/Metacognition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Groups Discuss Reading:</a:t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Homogenous Task, Heterogeneous Level </a:t>
            </a:r>
          </a:p>
        </p:txBody>
      </p:sp>
      <p:pic>
        <p:nvPicPr>
          <p:cNvPr id="552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49"/>
          <a:stretch>
            <a:fillRect/>
          </a:stretch>
        </p:blipFill>
        <p:spPr bwMode="auto">
          <a:xfrm>
            <a:off x="152400" y="2209800"/>
            <a:ext cx="424973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/>
          <a:stretch>
            <a:fillRect/>
          </a:stretch>
        </p:blipFill>
        <p:spPr bwMode="auto">
          <a:xfrm>
            <a:off x="4800600" y="2209800"/>
            <a:ext cx="4267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30163" y="152400"/>
            <a:ext cx="8846652" cy="1143000"/>
          </a:xfrm>
        </p:spPr>
        <p:txBody>
          <a:bodyPr/>
          <a:lstStyle/>
          <a:p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Reading Circle Culminating Project:</a:t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Homogenous Task, Heterogeneous Level </a:t>
            </a:r>
          </a:p>
        </p:txBody>
      </p:sp>
      <p:pic>
        <p:nvPicPr>
          <p:cNvPr id="573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35977"/>
          <a:stretch>
            <a:fillRect/>
          </a:stretch>
        </p:blipFill>
        <p:spPr bwMode="auto">
          <a:xfrm>
            <a:off x="0" y="2895600"/>
            <a:ext cx="9144000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5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8977403" cy="1143000"/>
          </a:xfrm>
        </p:spPr>
        <p:txBody>
          <a:bodyPr/>
          <a:lstStyle/>
          <a:p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Analysis of Student Engagement in Reading Circles: </a:t>
            </a:r>
            <a:b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Homogeneous Level, Heterogeneous Task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778922"/>
              </p:ext>
            </p:extLst>
          </p:nvPr>
        </p:nvGraphicFramePr>
        <p:xfrm>
          <a:off x="609600" y="1571854"/>
          <a:ext cx="8077200" cy="4981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7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9015123" cy="1143000"/>
          </a:xfrm>
        </p:spPr>
        <p:txBody>
          <a:bodyPr/>
          <a:lstStyle/>
          <a:p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Analysis of Student Engagement in Reading Circles: </a:t>
            </a:r>
            <a:b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Heterogeneous Level, Homogenous Task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99455"/>
              </p:ext>
            </p:extLst>
          </p:nvPr>
        </p:nvGraphicFramePr>
        <p:xfrm>
          <a:off x="685800" y="1559279"/>
          <a:ext cx="7696200" cy="4612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68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-1" y="304800"/>
            <a:ext cx="9002549" cy="1143000"/>
          </a:xfrm>
        </p:spPr>
        <p:txBody>
          <a:bodyPr/>
          <a:lstStyle/>
          <a:p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Analysis of Student Engagement in Reading Circles: </a:t>
            </a:r>
            <a:b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Heterogeneous Level, Homogenous Task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379043"/>
              </p:ext>
            </p:extLst>
          </p:nvPr>
        </p:nvGraphicFramePr>
        <p:xfrm>
          <a:off x="381000" y="1519127"/>
          <a:ext cx="8305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8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-1" y="76200"/>
            <a:ext cx="9015123" cy="1524000"/>
          </a:xfrm>
        </p:spPr>
        <p:txBody>
          <a:bodyPr/>
          <a:lstStyle/>
          <a:p>
            <a:pPr algn="ctr"/>
            <a: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  <a:t>Self-Perceptions of Reading Comprehension</a:t>
            </a:r>
            <a:br>
              <a:rPr lang="en-US" sz="32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3200" i="1" dirty="0">
                <a:latin typeface="Palatino" charset="0"/>
                <a:ea typeface="ＭＳ Ｐゴシック" charset="0"/>
                <a:cs typeface="ＭＳ Ｐゴシック" charset="0"/>
              </a:rPr>
              <a:t>Pre- and Post-interventions</a:t>
            </a:r>
            <a:endParaRPr lang="en-US" sz="32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1295"/>
              </p:ext>
            </p:extLst>
          </p:nvPr>
        </p:nvGraphicFramePr>
        <p:xfrm>
          <a:off x="457200" y="1697603"/>
          <a:ext cx="8305800" cy="485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09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7463" y="76200"/>
            <a:ext cx="8458200" cy="1524000"/>
          </a:xfrm>
        </p:spPr>
        <p:txBody>
          <a:bodyPr/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Writing for a Purpose and Audience:  </a:t>
            </a:r>
            <a:r>
              <a:rPr lang="en-US" i="1">
                <a:latin typeface="Palatino" charset="0"/>
                <a:ea typeface="ＭＳ Ｐゴシック" charset="0"/>
                <a:cs typeface="ＭＳ Ｐゴシック" charset="0"/>
              </a:rPr>
              <a:t>Finding Student Voice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710177"/>
            <a:ext cx="8229600" cy="4919223"/>
          </a:xfrm>
        </p:spPr>
        <p:txBody>
          <a:bodyPr/>
          <a:lstStyle/>
          <a:p>
            <a:pPr algn="l"/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As part of the post-reading, students were given access to Mike Rose’s blog with the original reading and responded to one of the blogs online. </a:t>
            </a:r>
          </a:p>
          <a:p>
            <a:pPr algn="l"/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algn="l"/>
            <a:endParaRPr lang="en-US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676400" y="3810000"/>
          <a:ext cx="7010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TextBox 1"/>
          <p:cNvSpPr txBox="1">
            <a:spLocks noChangeArrowheads="1"/>
          </p:cNvSpPr>
          <p:nvPr/>
        </p:nvSpPr>
        <p:spPr bwMode="auto">
          <a:xfrm>
            <a:off x="4343400" y="45720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36%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3124200" y="45720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7891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10600" cy="1143000"/>
          </a:xfrm>
        </p:spPr>
        <p:txBody>
          <a:bodyPr/>
          <a:lstStyle/>
          <a:p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Analysis of Student Response to Blogs:</a:t>
            </a:r>
            <a:b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Palatino" charset="0"/>
                <a:ea typeface="ＭＳ Ｐゴシック" charset="0"/>
                <a:cs typeface="ＭＳ Ｐゴシック" charset="0"/>
              </a:rPr>
              <a:t>Finding Student Voice</a:t>
            </a:r>
            <a:endParaRPr lang="en-US" sz="28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533400" y="1408380"/>
            <a:ext cx="8610600" cy="4840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i="1" dirty="0">
              <a:latin typeface="Palatino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…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you're talking about me. I am a nontraditional student original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from Japan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….When I told my parents about me going to college at my age(I just turned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40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!) they have bunch of negative comment about it. They thought It's way too late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to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go college at my age, and they can't believed there are any college are accepted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me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. After I told them about there is remedial classes that I can take. My father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said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, ‘Really? Whose teaching those classes? Are they real professors??’ Yes, they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are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real professors, who have so much passion for teaching. Matter fact, they are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best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. Because they have way more patience! [sic]</a:t>
            </a:r>
          </a:p>
          <a:p>
            <a:pPr algn="l"/>
            <a:endParaRPr lang="en-US" sz="2000" b="1" i="1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58200" cy="1143000"/>
          </a:xfrm>
        </p:spPr>
        <p:txBody>
          <a:bodyPr/>
          <a:lstStyle/>
          <a:p>
            <a: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  <a:t>Analysis of Student Response to Blogs:</a:t>
            </a:r>
            <a:br>
              <a:rPr lang="en-US" sz="2800" dirty="0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sz="2800" i="1" dirty="0">
                <a:latin typeface="Palatino" charset="0"/>
                <a:ea typeface="ＭＳ Ｐゴシック" charset="0"/>
                <a:cs typeface="ＭＳ Ｐゴシック" charset="0"/>
              </a:rPr>
              <a:t>Finding Student Voice</a:t>
            </a:r>
            <a:endParaRPr lang="en-US" sz="2800" dirty="0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685800" y="1546705"/>
            <a:ext cx="7772400" cy="50064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i="1" dirty="0" smtClean="0">
              <a:latin typeface="Palatino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Mr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. Rose I feel very pledge writing a response to you because I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know you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support us “the nontraditional students” I’m very thankful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with you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for thinking that students from other countries have the ability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to attend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college, learn English and have a career so we can all have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the opportunity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to live better and I know is not about money but live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with knowledge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so we can teach are </a:t>
            </a:r>
            <a:r>
              <a:rPr lang="en-US" i="1" dirty="0" err="1">
                <a:latin typeface="Palatino" charset="0"/>
                <a:ea typeface="ＭＳ Ｐゴシック" charset="0"/>
                <a:cs typeface="ＭＳ Ｐゴシック" charset="0"/>
              </a:rPr>
              <a:t>descendents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 what we know, also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I want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to say that people like you are doors open for us, your blog is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so motivational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for me and it make me express all my ideas and try </a:t>
            </a:r>
            <a:r>
              <a:rPr lang="en-US" i="1" dirty="0" smtClean="0">
                <a:latin typeface="Palatino" charset="0"/>
                <a:ea typeface="ＭＳ Ｐゴシック" charset="0"/>
                <a:cs typeface="ＭＳ Ｐゴシック" charset="0"/>
              </a:rPr>
              <a:t>to learn </a:t>
            </a:r>
            <a:r>
              <a:rPr lang="en-US" i="1" dirty="0">
                <a:latin typeface="Palatino" charset="0"/>
                <a:ea typeface="ＭＳ Ｐゴシック" charset="0"/>
                <a:cs typeface="ＭＳ Ｐゴシック" charset="0"/>
              </a:rPr>
              <a:t>something new everyday [sic]</a:t>
            </a:r>
          </a:p>
        </p:txBody>
      </p:sp>
    </p:spTree>
    <p:extLst>
      <p:ext uri="{BB962C8B-B14F-4D97-AF65-F5344CB8AC3E}">
        <p14:creationId xmlns:p14="http://schemas.microsoft.com/office/powerpoint/2010/main" val="9546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students, including ESL students, can use reading support</a:t>
            </a:r>
          </a:p>
          <a:p>
            <a:r>
              <a:rPr lang="en-US" dirty="0" smtClean="0"/>
              <a:t>RA techniques increase communication in the classroom</a:t>
            </a:r>
          </a:p>
          <a:p>
            <a:r>
              <a:rPr lang="en-US" dirty="0" smtClean="0"/>
              <a:t>RA can work across the curriculum/across levels</a:t>
            </a:r>
          </a:p>
          <a:p>
            <a:r>
              <a:rPr lang="en-US" dirty="0" smtClean="0"/>
              <a:t>RA training is for students, tutors, and faculty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Apprenticeship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Framework: </a:t>
            </a:r>
            <a:r>
              <a:rPr lang="en-US" dirty="0" smtClean="0">
                <a:sym typeface="Wingdings"/>
              </a:rPr>
              <a:t>Incorporating the whole learner</a:t>
            </a:r>
            <a:endParaRPr lang="en-US" dirty="0" smtClean="0"/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Personal</a:t>
            </a:r>
          </a:p>
          <a:p>
            <a:pPr lvl="1"/>
            <a:r>
              <a:rPr lang="en-US" dirty="0" smtClean="0"/>
              <a:t>Cognitive</a:t>
            </a:r>
          </a:p>
          <a:p>
            <a:pPr lvl="1"/>
            <a:r>
              <a:rPr lang="en-US" dirty="0" smtClean="0"/>
              <a:t>Knowledge Building</a:t>
            </a:r>
          </a:p>
          <a:p>
            <a:pPr lvl="1"/>
            <a:r>
              <a:rPr lang="en-US" dirty="0" smtClean="0"/>
              <a:t>Metacognition: Thinking about thinking</a:t>
            </a:r>
          </a:p>
          <a:p>
            <a:r>
              <a:rPr lang="en-US" dirty="0" smtClean="0"/>
              <a:t>Community of Practice</a:t>
            </a:r>
          </a:p>
          <a:p>
            <a:pPr lvl="1"/>
            <a:r>
              <a:rPr lang="en-US" dirty="0" smtClean="0"/>
              <a:t>Campus–Cross Discipline: Nursing/STEM/ESL/English </a:t>
            </a:r>
          </a:p>
          <a:p>
            <a:pPr lvl="1"/>
            <a:r>
              <a:rPr lang="en-US" dirty="0" smtClean="0"/>
              <a:t>First Year Experience (FYE)</a:t>
            </a:r>
          </a:p>
          <a:p>
            <a:pPr lvl="1"/>
            <a:r>
              <a:rPr lang="en-US" dirty="0" smtClean="0"/>
              <a:t>Connection to Tutor/Teacher Training</a:t>
            </a:r>
          </a:p>
          <a:p>
            <a:pPr lvl="1"/>
            <a:r>
              <a:rPr lang="en-US" dirty="0" smtClean="0"/>
              <a:t>Statewide</a:t>
            </a:r>
          </a:p>
          <a:p>
            <a:pPr lvl="1"/>
            <a:r>
              <a:rPr lang="en-US" dirty="0" smtClean="0"/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383378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ESL and 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Molina, S., &amp; Manasse, M. (2015). Mentor texts squared: Helping students explore voice through readings that promote critical consciousness. </a:t>
            </a:r>
            <a:r>
              <a:rPr lang="en-US" i="1" dirty="0" smtClean="0"/>
              <a:t>CATESOL Journal 27</a:t>
            </a:r>
            <a:r>
              <a:rPr lang="en-US" dirty="0" smtClean="0"/>
              <a:t>(2), 281-301.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Background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685800" y="1534130"/>
            <a:ext cx="7772400" cy="4790470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Moved to the Czech Republic</a:t>
            </a:r>
          </a:p>
          <a:p>
            <a:pPr algn="l">
              <a:buFont typeface="Arial" charset="0"/>
              <a:buChar char="•"/>
            </a:pPr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Museum, Stamps, Accent</a:t>
            </a:r>
          </a:p>
          <a:p>
            <a:pPr algn="l">
              <a:buFont typeface="Arial" charset="0"/>
              <a:buChar char="•"/>
            </a:pPr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Hard to Gain Access to Culture of Power…Linguistically</a:t>
            </a:r>
          </a:p>
        </p:txBody>
      </p:sp>
    </p:spTree>
    <p:extLst>
      <p:ext uri="{BB962C8B-B14F-4D97-AF65-F5344CB8AC3E}">
        <p14:creationId xmlns:p14="http://schemas.microsoft.com/office/powerpoint/2010/main" val="23437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Culturally Responsive Pedagogy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4429"/>
            <a:ext cx="7772400" cy="4740171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  <a:defRPr/>
            </a:pPr>
            <a:r>
              <a:rPr lang="en-US" dirty="0" smtClean="0"/>
              <a:t>My time in CR = the life of ESL students</a:t>
            </a:r>
          </a:p>
          <a:p>
            <a:pPr algn="l">
              <a:buFont typeface="Arial"/>
              <a:buChar char="•"/>
              <a:defRPr/>
            </a:pPr>
            <a:r>
              <a:rPr lang="en-US" dirty="0" err="1" smtClean="0"/>
              <a:t>Lipman</a:t>
            </a:r>
            <a:r>
              <a:rPr lang="en-US" dirty="0" smtClean="0"/>
              <a:t> (1995), </a:t>
            </a:r>
            <a:r>
              <a:rPr lang="en-US" dirty="0" err="1" smtClean="0"/>
              <a:t>Delpit</a:t>
            </a:r>
            <a:r>
              <a:rPr lang="en-US" dirty="0" smtClean="0"/>
              <a:t> (2008), Ladson-Billings (2008)</a:t>
            </a:r>
          </a:p>
          <a:p>
            <a:pPr lvl="2" algn="l">
              <a:buFont typeface="Arial"/>
              <a:buChar char="•"/>
              <a:defRPr/>
            </a:pPr>
            <a:r>
              <a:rPr lang="en-US" dirty="0" smtClean="0"/>
              <a:t>Discourse of power</a:t>
            </a:r>
          </a:p>
          <a:p>
            <a:pPr lvl="2" algn="l">
              <a:buFont typeface="Arial"/>
              <a:buChar char="•"/>
              <a:defRPr/>
            </a:pPr>
            <a:r>
              <a:rPr lang="en-US" dirty="0" smtClean="0"/>
              <a:t>Create community</a:t>
            </a:r>
          </a:p>
          <a:p>
            <a:pPr lvl="2" algn="l">
              <a:buFont typeface="Arial"/>
              <a:buChar char="•"/>
              <a:defRPr/>
            </a:pPr>
            <a:r>
              <a:rPr lang="en-US" dirty="0" smtClean="0"/>
              <a:t>Demand critical thinking</a:t>
            </a:r>
          </a:p>
          <a:p>
            <a:pPr lvl="2" algn="l">
              <a:buFont typeface="Arial"/>
              <a:buChar char="•"/>
              <a:defRPr/>
            </a:pPr>
            <a:r>
              <a:rPr lang="en-US" dirty="0" smtClean="0"/>
              <a:t>Connect material to real life</a:t>
            </a:r>
          </a:p>
          <a:p>
            <a:pPr lvl="2" algn="l">
              <a:buFont typeface="Arial"/>
              <a:buChar char="•"/>
              <a:defRPr/>
            </a:pPr>
            <a:r>
              <a:rPr lang="en-US" dirty="0" smtClean="0"/>
              <a:t>Being informs doing (students, curriculum, instruction)</a:t>
            </a:r>
          </a:p>
          <a:p>
            <a:pPr marL="0" lvl="1" indent="0" algn="l">
              <a:buClr>
                <a:srgbClr val="173063"/>
              </a:buClr>
              <a:buNone/>
              <a:defRPr/>
            </a:pPr>
            <a:endParaRPr lang="en-US" dirty="0" smtClean="0"/>
          </a:p>
          <a:p>
            <a:pPr algn="l">
              <a:buFont typeface="Arial"/>
              <a:buChar char="•"/>
              <a:defRPr/>
            </a:pPr>
            <a:endParaRPr lang="en-US" dirty="0" smtClean="0"/>
          </a:p>
          <a:p>
            <a:pPr algn="l">
              <a:buFont typeface="Arial"/>
              <a:buChar char="•"/>
              <a:defRPr/>
            </a:pPr>
            <a:endParaRPr lang="en-US" dirty="0" smtClean="0"/>
          </a:p>
          <a:p>
            <a:pPr algn="l">
              <a:buFont typeface="Arial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algn="ctr"/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Research Context </a:t>
            </a:r>
            <a:br>
              <a:rPr lang="en-US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i="1">
                <a:latin typeface="Palatino" charset="0"/>
                <a:ea typeface="ＭＳ Ｐゴシック" charset="0"/>
                <a:cs typeface="ＭＳ Ｐゴシック" charset="0"/>
              </a:rPr>
              <a:t>ESOL -&gt; English Trajectory</a:t>
            </a:r>
          </a:p>
        </p:txBody>
      </p:sp>
      <p:pic>
        <p:nvPicPr>
          <p:cNvPr id="30722" name="Picture 3" descr="Screen Shot 2014-03-07 at 9.26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"/>
          <a:stretch>
            <a:fillRect/>
          </a:stretch>
        </p:blipFill>
        <p:spPr bwMode="auto">
          <a:xfrm>
            <a:off x="76200" y="2209800"/>
            <a:ext cx="609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Screen Shot 2014-03-07 at 9.27.2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b="19963"/>
          <a:stretch>
            <a:fillRect/>
          </a:stretch>
        </p:blipFill>
        <p:spPr bwMode="auto">
          <a:xfrm>
            <a:off x="6096000" y="2057400"/>
            <a:ext cx="2868613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 bwMode="auto">
          <a:xfrm>
            <a:off x="4038600" y="3429000"/>
            <a:ext cx="381000" cy="304800"/>
          </a:xfrm>
          <a:prstGeom prst="star5">
            <a:avLst>
              <a:gd name="adj" fmla="val 22757"/>
              <a:gd name="hf" fmla="val 105146"/>
              <a:gd name="vf" fmla="val 1105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>
            <a:stCxn id="5" idx="1"/>
          </p:cNvCxnSpPr>
          <p:nvPr/>
        </p:nvCxnSpPr>
        <p:spPr bwMode="auto">
          <a:xfrm flipH="1" flipV="1">
            <a:off x="4419600" y="3810000"/>
            <a:ext cx="2667000" cy="19240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086600" y="5410200"/>
            <a:ext cx="1905000" cy="6461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1" dirty="0"/>
              <a:t>3 levels below English 101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6096000"/>
            <a:ext cx="2667000" cy="64611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i="1" dirty="0"/>
              <a:t>Class Meetings: </a:t>
            </a:r>
          </a:p>
          <a:p>
            <a:pPr algn="ctr">
              <a:defRPr/>
            </a:pPr>
            <a:r>
              <a:rPr lang="en-US" sz="1800" i="1" dirty="0"/>
              <a:t>3 hrs./</a:t>
            </a:r>
            <a:r>
              <a:rPr lang="en-US" sz="1800" i="1" dirty="0" err="1"/>
              <a:t>wk</a:t>
            </a:r>
            <a:r>
              <a:rPr lang="en-US" sz="1800" i="1" dirty="0"/>
              <a:t> for 16 weeks</a:t>
            </a:r>
          </a:p>
        </p:txBody>
      </p:sp>
    </p:spTree>
    <p:extLst>
      <p:ext uri="{BB962C8B-B14F-4D97-AF65-F5344CB8AC3E}">
        <p14:creationId xmlns:p14="http://schemas.microsoft.com/office/powerpoint/2010/main" val="25161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1143000"/>
          </a:xfrm>
        </p:spPr>
        <p:txBody>
          <a:bodyPr/>
          <a:lstStyle/>
          <a:p>
            <a:pPr algn="ctr"/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Research Context</a:t>
            </a:r>
            <a:br>
              <a:rPr lang="en-US">
                <a:latin typeface="Palatino" charset="0"/>
                <a:ea typeface="ＭＳ Ｐゴシック" charset="0"/>
                <a:cs typeface="ＭＳ Ｐゴシック" charset="0"/>
              </a:rPr>
            </a:br>
            <a:r>
              <a:rPr lang="en-US" i="1">
                <a:latin typeface="Palatino" charset="0"/>
                <a:ea typeface="ＭＳ Ｐゴシック" charset="0"/>
                <a:cs typeface="ＭＳ Ｐゴシック" charset="0"/>
              </a:rPr>
              <a:t>The Students</a:t>
            </a:r>
            <a:endParaRPr lang="en-US">
              <a:latin typeface="Palatino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0" name="Picture 2" descr="Screen Shot 2014-03-20 at 9.00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8305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685800" y="4724400"/>
            <a:ext cx="2667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Languages spoken &gt; 1</a:t>
            </a:r>
          </a:p>
          <a:p>
            <a:endParaRPr lang="en-US" sz="1800"/>
          </a:p>
          <a:p>
            <a:r>
              <a:rPr lang="en-US" sz="1800"/>
              <a:t>7 - Vietnamese</a:t>
            </a:r>
          </a:p>
          <a:p>
            <a:r>
              <a:rPr lang="en-US" sz="1800"/>
              <a:t>5 - Farsi</a:t>
            </a:r>
          </a:p>
          <a:p>
            <a:r>
              <a:rPr lang="en-US" sz="1800"/>
              <a:t>4 - Spanish</a:t>
            </a:r>
          </a:p>
          <a:p>
            <a:r>
              <a:rPr lang="en-US" sz="1800"/>
              <a:t>2 - Russian</a:t>
            </a: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04800" y="22860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Total # of students: 32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133600" y="3048000"/>
          <a:ext cx="25146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3048000" y="3733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52%</a:t>
            </a:r>
          </a:p>
        </p:txBody>
      </p:sp>
      <p:sp>
        <p:nvSpPr>
          <p:cNvPr id="32775" name="TextBox 11"/>
          <p:cNvSpPr txBox="1">
            <a:spLocks noChangeArrowheads="1"/>
          </p:cNvSpPr>
          <p:nvPr/>
        </p:nvSpPr>
        <p:spPr bwMode="auto">
          <a:xfrm>
            <a:off x="2362200" y="3733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48%</a:t>
            </a: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295400" y="3733800"/>
            <a:ext cx="91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Gender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2362200"/>
            <a:ext cx="3505200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Time Spent in US</a:t>
            </a:r>
          </a:p>
          <a:p>
            <a:pPr lvl="1">
              <a:buFont typeface="Arial"/>
              <a:buChar char="•"/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0-21 Years</a:t>
            </a:r>
          </a:p>
          <a:p>
            <a:pPr lvl="1">
              <a:buFont typeface="Arial"/>
              <a:buChar char="•"/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Mean 5.27</a:t>
            </a:r>
          </a:p>
          <a:p>
            <a:pPr>
              <a:buFont typeface="Arial"/>
              <a:buChar char="•"/>
              <a:defRPr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Age Range(4 no response)</a:t>
            </a:r>
          </a:p>
          <a:p>
            <a:pPr lvl="1">
              <a:buFont typeface="Arial"/>
              <a:buChar char="•"/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19-53 years old</a:t>
            </a:r>
          </a:p>
          <a:p>
            <a:pPr lvl="1">
              <a:buFont typeface="Arial"/>
              <a:buChar char="•"/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Mean 27.9</a:t>
            </a:r>
          </a:p>
          <a:p>
            <a:pPr>
              <a:buFont typeface="Arial"/>
              <a:buChar char="•"/>
              <a:defRPr/>
            </a:pP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Years Studying </a:t>
            </a:r>
            <a:r>
              <a:rPr lang="en-US" sz="1400" i="1" u="sng" dirty="0">
                <a:solidFill>
                  <a:schemeClr val="accent6">
                    <a:lumMod val="75000"/>
                  </a:schemeClr>
                </a:solidFill>
              </a:rPr>
              <a:t>Formal</a:t>
            </a:r>
            <a:r>
              <a:rPr lang="en-US" sz="1400" u="sng" dirty="0">
                <a:solidFill>
                  <a:schemeClr val="accent6">
                    <a:lumMod val="75000"/>
                  </a:schemeClr>
                </a:solidFill>
              </a:rPr>
              <a:t> English</a:t>
            </a:r>
          </a:p>
          <a:p>
            <a:pPr lvl="1">
              <a:buFont typeface="Arial"/>
              <a:buChar char="•"/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0-13 Years</a:t>
            </a:r>
          </a:p>
          <a:p>
            <a:pPr lvl="1">
              <a:buFont typeface="Arial"/>
              <a:buChar char="•"/>
              <a:defRPr/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Mean 4.125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0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Palatino" charset="0"/>
                <a:ea typeface="ＭＳ Ｐゴシック" charset="0"/>
                <a:cs typeface="ＭＳ Ｐゴシック" charset="0"/>
              </a:rPr>
              <a:t>Research Question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6" y="1637366"/>
            <a:ext cx="8151512" cy="3429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i="1" dirty="0">
                <a:latin typeface="Palatino" charset="0"/>
                <a:ea typeface="ＭＳ Ｐゴシック" charset="0"/>
                <a:cs typeface="ＭＳ Ｐゴシック" charset="0"/>
              </a:rPr>
              <a:t>In what ways can we support struggling ESOL readers in a community college pre-intermediate classroom for future community college coursework?</a:t>
            </a:r>
          </a:p>
        </p:txBody>
      </p:sp>
    </p:spTree>
    <p:extLst>
      <p:ext uri="{BB962C8B-B14F-4D97-AF65-F5344CB8AC3E}">
        <p14:creationId xmlns:p14="http://schemas.microsoft.com/office/powerpoint/2010/main" val="8788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Blank Presentation">
    <a:majorFont>
      <a:latin typeface="Palatino"/>
      <a:ea typeface="ＭＳ Ｐゴシック"/>
      <a:cs typeface="ＭＳ Ｐゴシック"/>
    </a:majorFont>
    <a:minorFont>
      <a:latin typeface="Palatino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Blank Presentation">
    <a:majorFont>
      <a:latin typeface="Palatino"/>
      <a:ea typeface="ＭＳ Ｐゴシック"/>
      <a:cs typeface="ＭＳ Ｐゴシック"/>
    </a:majorFont>
    <a:minorFont>
      <a:latin typeface="Palatino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Blank Presentation">
    <a:majorFont>
      <a:latin typeface="Palatino"/>
      <a:ea typeface="ＭＳ Ｐゴシック"/>
      <a:cs typeface="ＭＳ Ｐゴシック"/>
    </a:majorFont>
    <a:minorFont>
      <a:latin typeface="Palatino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Blank Presentation">
    <a:majorFont>
      <a:latin typeface="Palatino"/>
      <a:ea typeface="ＭＳ Ｐゴシック"/>
      <a:cs typeface="ＭＳ Ｐゴシック"/>
    </a:majorFont>
    <a:minorFont>
      <a:latin typeface="Palatino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Blank Presentation">
    <a:majorFont>
      <a:latin typeface="Palatino"/>
      <a:ea typeface="ＭＳ Ｐゴシック"/>
      <a:cs typeface="ＭＳ Ｐゴシック"/>
    </a:majorFont>
    <a:minorFont>
      <a:latin typeface="Palatino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2_Blank Presentation">
    <a:majorFont>
      <a:latin typeface="Palatino"/>
      <a:ea typeface="ＭＳ Ｐゴシック"/>
      <a:cs typeface="ＭＳ Ｐゴシック"/>
    </a:majorFont>
    <a:minorFont>
      <a:latin typeface="Palatino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13203</TotalTime>
  <Words>1299</Words>
  <Application>Microsoft Office PowerPoint</Application>
  <PresentationFormat>On-screen Show (4:3)</PresentationFormat>
  <Paragraphs>199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Breeze</vt:lpstr>
      <vt:lpstr>  Improving Student Success:  Acceleration in ESL and Reading Apprenticeship ASCCC Curriculum Institute July 9th, 2016 </vt:lpstr>
      <vt:lpstr>Agenda</vt:lpstr>
      <vt:lpstr>Reading Apprenticeship</vt:lpstr>
      <vt:lpstr>ESL and RA</vt:lpstr>
      <vt:lpstr>Background</vt:lpstr>
      <vt:lpstr>Culturally Responsive Pedagogy </vt:lpstr>
      <vt:lpstr>Research Context  ESOL -&gt; English Trajectory</vt:lpstr>
      <vt:lpstr>Research Context The Students</vt:lpstr>
      <vt:lpstr>Research Question</vt:lpstr>
      <vt:lpstr>Project Focus</vt:lpstr>
      <vt:lpstr>Mentor Text2: Readings Become Mentor via Access, Equity, Voice Creation, Metacognition</vt:lpstr>
      <vt:lpstr>Differentiating Instruction in Reading</vt:lpstr>
      <vt:lpstr>Interventions (Level 1) Metacognitive Reading Strategies</vt:lpstr>
      <vt:lpstr>Intervention (Level 2) Reading Circles</vt:lpstr>
      <vt:lpstr>Intervention (Level 3) Mentor Text2 Leveled and Socially Relevant Readings</vt:lpstr>
      <vt:lpstr>Let’s Practice: In Groups of 4…</vt:lpstr>
      <vt:lpstr>Let’s Practice:  In Groups of 4…</vt:lpstr>
      <vt:lpstr>Next Steps</vt:lpstr>
      <vt:lpstr>Groups Discuss Reading: Homogenous Task, Heterogeneous Level </vt:lpstr>
      <vt:lpstr>Groups Discuss Reading: Homogenous Task, Heterogeneous Level </vt:lpstr>
      <vt:lpstr>Reading Circle Culminating Project: Homogenous Task, Heterogeneous Level </vt:lpstr>
      <vt:lpstr>Analysis of Student Engagement in Reading Circles:  Homogeneous Level, Heterogeneous Task </vt:lpstr>
      <vt:lpstr>Analysis of Student Engagement in Reading Circles:  Heterogeneous Level, Homogenous Task</vt:lpstr>
      <vt:lpstr>Analysis of Student Engagement in Reading Circles:  Heterogeneous Level, Homogenous Task</vt:lpstr>
      <vt:lpstr>Self-Perceptions of Reading Comprehension Pre- and Post-interventions</vt:lpstr>
      <vt:lpstr>Writing for a Purpose and Audience:  Finding Student Voice</vt:lpstr>
      <vt:lpstr>Analysis of Student Response to Blogs: Finding Student Voice</vt:lpstr>
      <vt:lpstr>Analysis of Student Response to Blogs: Finding Student Voice</vt:lpstr>
      <vt:lpstr>Conclusions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Approaching a Common Understanding of College Readiness</dc:title>
  <dc:creator>Chris Sullivan</dc:creator>
  <cp:lastModifiedBy>Toni Parsons</cp:lastModifiedBy>
  <cp:revision>50</cp:revision>
  <dcterms:created xsi:type="dcterms:W3CDTF">2016-01-10T14:53:33Z</dcterms:created>
  <dcterms:modified xsi:type="dcterms:W3CDTF">2016-07-09T14:45:47Z</dcterms:modified>
</cp:coreProperties>
</file>