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Lst>
  <p:notesMasterIdLst>
    <p:notesMasterId r:id="rId46"/>
  </p:notesMasterIdLst>
  <p:sldIdLst>
    <p:sldId id="260" r:id="rId3"/>
    <p:sldId id="263" r:id="rId4"/>
    <p:sldId id="262" r:id="rId5"/>
    <p:sldId id="265" r:id="rId6"/>
    <p:sldId id="266" r:id="rId7"/>
    <p:sldId id="267" r:id="rId8"/>
    <p:sldId id="268" r:id="rId9"/>
    <p:sldId id="269" r:id="rId10"/>
    <p:sldId id="264" r:id="rId11"/>
    <p:sldId id="270" r:id="rId12"/>
    <p:sldId id="274" r:id="rId13"/>
    <p:sldId id="275" r:id="rId14"/>
    <p:sldId id="273" r:id="rId15"/>
    <p:sldId id="305" r:id="rId16"/>
    <p:sldId id="303" r:id="rId17"/>
    <p:sldId id="304" r:id="rId18"/>
    <p:sldId id="272"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EF5457-2E2F-4743-AD78-BCA0B74C01CC}">
          <p14:sldIdLst>
            <p14:sldId id="260"/>
            <p14:sldId id="263"/>
            <p14:sldId id="262"/>
            <p14:sldId id="265"/>
            <p14:sldId id="266"/>
            <p14:sldId id="267"/>
            <p14:sldId id="268"/>
            <p14:sldId id="269"/>
            <p14:sldId id="264"/>
            <p14:sldId id="270"/>
            <p14:sldId id="274"/>
            <p14:sldId id="275"/>
            <p14:sldId id="273"/>
            <p14:sldId id="305"/>
            <p14:sldId id="303"/>
            <p14:sldId id="304"/>
            <p14:sldId id="272"/>
          </p14:sldIdLst>
        </p14:section>
        <p14:section name="Chancellor's Office Update" id="{8B0D49A4-AABE-1C4B-B7F8-10DB26763DCC}">
          <p14:sldIdLst>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BFD6"/>
    <a:srgbClr val="EA831C"/>
    <a:srgbClr val="E16C1C"/>
    <a:srgbClr val="674831"/>
    <a:srgbClr val="04A07D"/>
    <a:srgbClr val="FFDE62"/>
    <a:srgbClr val="054690"/>
    <a:srgbClr val="D0EA6F"/>
    <a:srgbClr val="D0EA5B"/>
    <a:srgbClr val="533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4"/>
    <p:restoredTop sz="93486"/>
  </p:normalViewPr>
  <p:slideViewPr>
    <p:cSldViewPr snapToGrid="0" snapToObjects="1">
      <p:cViewPr varScale="1">
        <p:scale>
          <a:sx n="86" d="100"/>
          <a:sy n="86" d="100"/>
        </p:scale>
        <p:origin x="5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4C2F73-E0E6-4FB9-B96D-01B2AE800787}" type="doc">
      <dgm:prSet loTypeId="urn:microsoft.com/office/officeart/2005/8/layout/radial4" loCatId="relationship" qsTypeId="urn:microsoft.com/office/officeart/2005/8/quickstyle/simple5" qsCatId="simple" csTypeId="urn:microsoft.com/office/officeart/2005/8/colors/colorful1" csCatId="colorful" phldr="1"/>
      <dgm:spPr/>
      <dgm:t>
        <a:bodyPr/>
        <a:lstStyle/>
        <a:p>
          <a:endParaRPr lang="en-US"/>
        </a:p>
      </dgm:t>
    </dgm:pt>
    <dgm:pt modelId="{2ED57442-4ADA-4B3B-A2A1-E20961F6CB61}">
      <dgm:prSet phldrT="[Text]" custT="1"/>
      <dgm:spPr/>
      <dgm:t>
        <a:bodyPr/>
        <a:lstStyle/>
        <a:p>
          <a:r>
            <a:rPr lang="en-US" sz="2000" b="1" dirty="0" smtClean="0"/>
            <a:t>California Virtual Campus – </a:t>
          </a:r>
          <a:br>
            <a:rPr lang="en-US" sz="2000" b="1" dirty="0" smtClean="0"/>
          </a:br>
          <a:r>
            <a:rPr lang="en-US" sz="2000" b="1" dirty="0" smtClean="0"/>
            <a:t>Online Education Initiative </a:t>
          </a:r>
        </a:p>
        <a:p>
          <a:r>
            <a:rPr lang="en-US" sz="2000" b="1" dirty="0" smtClean="0"/>
            <a:t>(CVC-OEI)</a:t>
          </a:r>
          <a:endParaRPr lang="en-US" sz="2000" b="1" dirty="0"/>
        </a:p>
      </dgm:t>
    </dgm:pt>
    <dgm:pt modelId="{EAC09B70-2B63-493A-A534-9CBE92765096}" type="parTrans" cxnId="{6FD0A7DA-E36B-476E-8ABF-9F3AF888CBE1}">
      <dgm:prSet/>
      <dgm:spPr/>
      <dgm:t>
        <a:bodyPr/>
        <a:lstStyle/>
        <a:p>
          <a:endParaRPr lang="en-US"/>
        </a:p>
      </dgm:t>
    </dgm:pt>
    <dgm:pt modelId="{87441CB8-663C-4A6A-94D9-9519F0238C57}" type="sibTrans" cxnId="{6FD0A7DA-E36B-476E-8ABF-9F3AF888CBE1}">
      <dgm:prSet/>
      <dgm:spPr/>
      <dgm:t>
        <a:bodyPr/>
        <a:lstStyle/>
        <a:p>
          <a:endParaRPr lang="en-US"/>
        </a:p>
      </dgm:t>
    </dgm:pt>
    <dgm:pt modelId="{04CCC2DE-AC9C-4BC6-899B-1899A3587101}">
      <dgm:prSet phldrT="[Text]"/>
      <dgm:spPr/>
      <dgm:t>
        <a:bodyPr/>
        <a:lstStyle/>
        <a:p>
          <a:r>
            <a:rPr lang="en-US" smtClean="0"/>
            <a:t>Technology resources that maximize economies of scale</a:t>
          </a:r>
          <a:endParaRPr lang="en-US" dirty="0"/>
        </a:p>
      </dgm:t>
    </dgm:pt>
    <dgm:pt modelId="{7E1496FB-F6CD-44C5-9A18-30CCD8C4BC91}" type="parTrans" cxnId="{D0DEE70A-E83B-41C6-ABC0-D5CD4CEE9FC6}">
      <dgm:prSet/>
      <dgm:spPr/>
      <dgm:t>
        <a:bodyPr/>
        <a:lstStyle/>
        <a:p>
          <a:endParaRPr lang="en-US"/>
        </a:p>
      </dgm:t>
    </dgm:pt>
    <dgm:pt modelId="{57FCB5B5-D409-4A3E-B81C-512D5E9D376B}" type="sibTrans" cxnId="{D0DEE70A-E83B-41C6-ABC0-D5CD4CEE9FC6}">
      <dgm:prSet/>
      <dgm:spPr/>
      <dgm:t>
        <a:bodyPr/>
        <a:lstStyle/>
        <a:p>
          <a:endParaRPr lang="en-US"/>
        </a:p>
      </dgm:t>
    </dgm:pt>
    <dgm:pt modelId="{6723EA8C-C6D8-494B-8A0D-C88BBA53C781}">
      <dgm:prSet phldrT="[Text]"/>
      <dgm:spPr/>
      <dgm:t>
        <a:bodyPr/>
        <a:lstStyle/>
        <a:p>
          <a:r>
            <a:rPr lang="en-US" smtClean="0"/>
            <a:t>System wide resource for online students</a:t>
          </a:r>
          <a:endParaRPr lang="en-US" dirty="0"/>
        </a:p>
      </dgm:t>
    </dgm:pt>
    <dgm:pt modelId="{6AB6BC92-1EA0-46E0-A566-D432AEA1E9E8}" type="parTrans" cxnId="{425AC8B5-5164-4977-A8B1-6CB2163F891E}">
      <dgm:prSet/>
      <dgm:spPr/>
      <dgm:t>
        <a:bodyPr/>
        <a:lstStyle/>
        <a:p>
          <a:endParaRPr lang="en-US"/>
        </a:p>
      </dgm:t>
    </dgm:pt>
    <dgm:pt modelId="{863AC53C-5E60-47B0-9A54-8C2EF0B7C36F}" type="sibTrans" cxnId="{425AC8B5-5164-4977-A8B1-6CB2163F891E}">
      <dgm:prSet/>
      <dgm:spPr/>
      <dgm:t>
        <a:bodyPr/>
        <a:lstStyle/>
        <a:p>
          <a:endParaRPr lang="en-US"/>
        </a:p>
      </dgm:t>
    </dgm:pt>
    <dgm:pt modelId="{F07646F2-FB59-4308-BC00-1B7D43F9D369}">
      <dgm:prSet phldrT="[Text]"/>
      <dgm:spPr/>
      <dgm:t>
        <a:bodyPr/>
        <a:lstStyle/>
        <a:p>
          <a:r>
            <a:rPr lang="en-US" dirty="0" smtClean="0"/>
            <a:t>System wide resources for developing high-quality online courses</a:t>
          </a:r>
          <a:endParaRPr lang="en-US" dirty="0"/>
        </a:p>
      </dgm:t>
    </dgm:pt>
    <dgm:pt modelId="{7A923830-A94E-4A81-AE04-E2FAFB16E493}" type="parTrans" cxnId="{892688E1-74E8-4569-8A45-84869C57D7A4}">
      <dgm:prSet/>
      <dgm:spPr/>
      <dgm:t>
        <a:bodyPr/>
        <a:lstStyle/>
        <a:p>
          <a:endParaRPr lang="en-US"/>
        </a:p>
      </dgm:t>
    </dgm:pt>
    <dgm:pt modelId="{07CBA417-DCF1-4B00-ABBA-F31830731D9A}" type="sibTrans" cxnId="{892688E1-74E8-4569-8A45-84869C57D7A4}">
      <dgm:prSet/>
      <dgm:spPr/>
      <dgm:t>
        <a:bodyPr/>
        <a:lstStyle/>
        <a:p>
          <a:endParaRPr lang="en-US"/>
        </a:p>
      </dgm:t>
    </dgm:pt>
    <dgm:pt modelId="{E0D567A5-3F00-4C49-94D8-709639468582}" type="pres">
      <dgm:prSet presAssocID="{BE4C2F73-E0E6-4FB9-B96D-01B2AE800787}" presName="cycle" presStyleCnt="0">
        <dgm:presLayoutVars>
          <dgm:chMax val="1"/>
          <dgm:dir/>
          <dgm:animLvl val="ctr"/>
          <dgm:resizeHandles val="exact"/>
        </dgm:presLayoutVars>
      </dgm:prSet>
      <dgm:spPr/>
      <dgm:t>
        <a:bodyPr/>
        <a:lstStyle/>
        <a:p>
          <a:endParaRPr lang="en-US"/>
        </a:p>
      </dgm:t>
    </dgm:pt>
    <dgm:pt modelId="{7D985E4F-FED1-40E4-A3D2-F9BB32150DCE}" type="pres">
      <dgm:prSet presAssocID="{2ED57442-4ADA-4B3B-A2A1-E20961F6CB61}" presName="centerShape" presStyleLbl="node0" presStyleIdx="0" presStyleCnt="1" custScaleX="179238" custScaleY="122936"/>
      <dgm:spPr/>
      <dgm:t>
        <a:bodyPr/>
        <a:lstStyle/>
        <a:p>
          <a:endParaRPr lang="en-US"/>
        </a:p>
      </dgm:t>
    </dgm:pt>
    <dgm:pt modelId="{AE95B04A-7421-4B52-970A-B5689FDA1996}" type="pres">
      <dgm:prSet presAssocID="{7E1496FB-F6CD-44C5-9A18-30CCD8C4BC91}" presName="parTrans" presStyleLbl="bgSibTrans2D1" presStyleIdx="0" presStyleCnt="3"/>
      <dgm:spPr/>
      <dgm:t>
        <a:bodyPr/>
        <a:lstStyle/>
        <a:p>
          <a:endParaRPr lang="en-US"/>
        </a:p>
      </dgm:t>
    </dgm:pt>
    <dgm:pt modelId="{B48ACA21-DDAC-4010-8DAB-C6DAF14ACB37}" type="pres">
      <dgm:prSet presAssocID="{04CCC2DE-AC9C-4BC6-899B-1899A3587101}" presName="node" presStyleLbl="node1" presStyleIdx="0" presStyleCnt="3" custRadScaleRad="118962" custRadScaleInc="20291">
        <dgm:presLayoutVars>
          <dgm:bulletEnabled val="1"/>
        </dgm:presLayoutVars>
      </dgm:prSet>
      <dgm:spPr/>
      <dgm:t>
        <a:bodyPr/>
        <a:lstStyle/>
        <a:p>
          <a:endParaRPr lang="en-US"/>
        </a:p>
      </dgm:t>
    </dgm:pt>
    <dgm:pt modelId="{F9B83897-CFD1-413C-A696-0C30C6011752}" type="pres">
      <dgm:prSet presAssocID="{6AB6BC92-1EA0-46E0-A566-D432AEA1E9E8}" presName="parTrans" presStyleLbl="bgSibTrans2D1" presStyleIdx="1" presStyleCnt="3"/>
      <dgm:spPr/>
      <dgm:t>
        <a:bodyPr/>
        <a:lstStyle/>
        <a:p>
          <a:endParaRPr lang="en-US"/>
        </a:p>
      </dgm:t>
    </dgm:pt>
    <dgm:pt modelId="{6D037E1E-754B-4338-B3B8-A5A2996A7156}" type="pres">
      <dgm:prSet presAssocID="{6723EA8C-C6D8-494B-8A0D-C88BBA53C781}" presName="node" presStyleLbl="node1" presStyleIdx="1" presStyleCnt="3">
        <dgm:presLayoutVars>
          <dgm:bulletEnabled val="1"/>
        </dgm:presLayoutVars>
      </dgm:prSet>
      <dgm:spPr/>
      <dgm:t>
        <a:bodyPr/>
        <a:lstStyle/>
        <a:p>
          <a:endParaRPr lang="en-US"/>
        </a:p>
      </dgm:t>
    </dgm:pt>
    <dgm:pt modelId="{A8C4741D-D370-4017-A117-5BF1EA38C4D9}" type="pres">
      <dgm:prSet presAssocID="{7A923830-A94E-4A81-AE04-E2FAFB16E493}" presName="parTrans" presStyleLbl="bgSibTrans2D1" presStyleIdx="2" presStyleCnt="3"/>
      <dgm:spPr/>
      <dgm:t>
        <a:bodyPr/>
        <a:lstStyle/>
        <a:p>
          <a:endParaRPr lang="en-US"/>
        </a:p>
      </dgm:t>
    </dgm:pt>
    <dgm:pt modelId="{BC16832C-DB21-4D29-97DC-06A6EAD651AE}" type="pres">
      <dgm:prSet presAssocID="{F07646F2-FB59-4308-BC00-1B7D43F9D369}" presName="node" presStyleLbl="node1" presStyleIdx="2" presStyleCnt="3" custRadScaleRad="119821" custRadScaleInc="-20783">
        <dgm:presLayoutVars>
          <dgm:bulletEnabled val="1"/>
        </dgm:presLayoutVars>
      </dgm:prSet>
      <dgm:spPr/>
      <dgm:t>
        <a:bodyPr/>
        <a:lstStyle/>
        <a:p>
          <a:endParaRPr lang="en-US"/>
        </a:p>
      </dgm:t>
    </dgm:pt>
  </dgm:ptLst>
  <dgm:cxnLst>
    <dgm:cxn modelId="{CFEA93AA-3CBC-C447-A830-7D771F7E1A49}" type="presOf" srcId="{6723EA8C-C6D8-494B-8A0D-C88BBA53C781}" destId="{6D037E1E-754B-4338-B3B8-A5A2996A7156}" srcOrd="0" destOrd="0" presId="urn:microsoft.com/office/officeart/2005/8/layout/radial4"/>
    <dgm:cxn modelId="{F62B1C28-7F59-7442-AEE1-A0682AF3C97E}" type="presOf" srcId="{6AB6BC92-1EA0-46E0-A566-D432AEA1E9E8}" destId="{F9B83897-CFD1-413C-A696-0C30C6011752}" srcOrd="0" destOrd="0" presId="urn:microsoft.com/office/officeart/2005/8/layout/radial4"/>
    <dgm:cxn modelId="{D0DEE70A-E83B-41C6-ABC0-D5CD4CEE9FC6}" srcId="{2ED57442-4ADA-4B3B-A2A1-E20961F6CB61}" destId="{04CCC2DE-AC9C-4BC6-899B-1899A3587101}" srcOrd="0" destOrd="0" parTransId="{7E1496FB-F6CD-44C5-9A18-30CCD8C4BC91}" sibTransId="{57FCB5B5-D409-4A3E-B81C-512D5E9D376B}"/>
    <dgm:cxn modelId="{892688E1-74E8-4569-8A45-84869C57D7A4}" srcId="{2ED57442-4ADA-4B3B-A2A1-E20961F6CB61}" destId="{F07646F2-FB59-4308-BC00-1B7D43F9D369}" srcOrd="2" destOrd="0" parTransId="{7A923830-A94E-4A81-AE04-E2FAFB16E493}" sibTransId="{07CBA417-DCF1-4B00-ABBA-F31830731D9A}"/>
    <dgm:cxn modelId="{6FD0A7DA-E36B-476E-8ABF-9F3AF888CBE1}" srcId="{BE4C2F73-E0E6-4FB9-B96D-01B2AE800787}" destId="{2ED57442-4ADA-4B3B-A2A1-E20961F6CB61}" srcOrd="0" destOrd="0" parTransId="{EAC09B70-2B63-493A-A534-9CBE92765096}" sibTransId="{87441CB8-663C-4A6A-94D9-9519F0238C57}"/>
    <dgm:cxn modelId="{4C062CFA-8CEF-A14E-B10A-DF9F0FDBF37B}" type="presOf" srcId="{7A923830-A94E-4A81-AE04-E2FAFB16E493}" destId="{A8C4741D-D370-4017-A117-5BF1EA38C4D9}" srcOrd="0" destOrd="0" presId="urn:microsoft.com/office/officeart/2005/8/layout/radial4"/>
    <dgm:cxn modelId="{5C94D7A6-F5EE-9541-9BE9-90A97BCB612A}" type="presOf" srcId="{BE4C2F73-E0E6-4FB9-B96D-01B2AE800787}" destId="{E0D567A5-3F00-4C49-94D8-709639468582}" srcOrd="0" destOrd="0" presId="urn:microsoft.com/office/officeart/2005/8/layout/radial4"/>
    <dgm:cxn modelId="{CCCA1D74-EC00-6D45-9372-8365D3975F50}" type="presOf" srcId="{04CCC2DE-AC9C-4BC6-899B-1899A3587101}" destId="{B48ACA21-DDAC-4010-8DAB-C6DAF14ACB37}" srcOrd="0" destOrd="0" presId="urn:microsoft.com/office/officeart/2005/8/layout/radial4"/>
    <dgm:cxn modelId="{425AC8B5-5164-4977-A8B1-6CB2163F891E}" srcId="{2ED57442-4ADA-4B3B-A2A1-E20961F6CB61}" destId="{6723EA8C-C6D8-494B-8A0D-C88BBA53C781}" srcOrd="1" destOrd="0" parTransId="{6AB6BC92-1EA0-46E0-A566-D432AEA1E9E8}" sibTransId="{863AC53C-5E60-47B0-9A54-8C2EF0B7C36F}"/>
    <dgm:cxn modelId="{49C8FEAB-4488-DF4E-8AC4-2CDC02BAB628}" type="presOf" srcId="{F07646F2-FB59-4308-BC00-1B7D43F9D369}" destId="{BC16832C-DB21-4D29-97DC-06A6EAD651AE}" srcOrd="0" destOrd="0" presId="urn:microsoft.com/office/officeart/2005/8/layout/radial4"/>
    <dgm:cxn modelId="{D776286F-0C1D-8443-A929-629747876077}" type="presOf" srcId="{2ED57442-4ADA-4B3B-A2A1-E20961F6CB61}" destId="{7D985E4F-FED1-40E4-A3D2-F9BB32150DCE}" srcOrd="0" destOrd="0" presId="urn:microsoft.com/office/officeart/2005/8/layout/radial4"/>
    <dgm:cxn modelId="{C067D28F-75B6-6643-AA34-01F657B2A507}" type="presOf" srcId="{7E1496FB-F6CD-44C5-9A18-30CCD8C4BC91}" destId="{AE95B04A-7421-4B52-970A-B5689FDA1996}" srcOrd="0" destOrd="0" presId="urn:microsoft.com/office/officeart/2005/8/layout/radial4"/>
    <dgm:cxn modelId="{728643B5-565C-8546-A353-DBE3122E19D4}" type="presParOf" srcId="{E0D567A5-3F00-4C49-94D8-709639468582}" destId="{7D985E4F-FED1-40E4-A3D2-F9BB32150DCE}" srcOrd="0" destOrd="0" presId="urn:microsoft.com/office/officeart/2005/8/layout/radial4"/>
    <dgm:cxn modelId="{2E53C1B1-A1BB-264C-B108-DABDB4489306}" type="presParOf" srcId="{E0D567A5-3F00-4C49-94D8-709639468582}" destId="{AE95B04A-7421-4B52-970A-B5689FDA1996}" srcOrd="1" destOrd="0" presId="urn:microsoft.com/office/officeart/2005/8/layout/radial4"/>
    <dgm:cxn modelId="{A8937EFC-A61D-BF4D-AE6C-47F314BAD6F9}" type="presParOf" srcId="{E0D567A5-3F00-4C49-94D8-709639468582}" destId="{B48ACA21-DDAC-4010-8DAB-C6DAF14ACB37}" srcOrd="2" destOrd="0" presId="urn:microsoft.com/office/officeart/2005/8/layout/radial4"/>
    <dgm:cxn modelId="{ABA27E9D-5300-904A-B048-0EB38E0B7087}" type="presParOf" srcId="{E0D567A5-3F00-4C49-94D8-709639468582}" destId="{F9B83897-CFD1-413C-A696-0C30C6011752}" srcOrd="3" destOrd="0" presId="urn:microsoft.com/office/officeart/2005/8/layout/radial4"/>
    <dgm:cxn modelId="{6A3036FB-BD9B-CE4E-9C4F-A028A24F2D61}" type="presParOf" srcId="{E0D567A5-3F00-4C49-94D8-709639468582}" destId="{6D037E1E-754B-4338-B3B8-A5A2996A7156}" srcOrd="4" destOrd="0" presId="urn:microsoft.com/office/officeart/2005/8/layout/radial4"/>
    <dgm:cxn modelId="{97E4076D-C80A-9C4E-8EDF-1349E294E513}" type="presParOf" srcId="{E0D567A5-3F00-4C49-94D8-709639468582}" destId="{A8C4741D-D370-4017-A117-5BF1EA38C4D9}" srcOrd="5" destOrd="0" presId="urn:microsoft.com/office/officeart/2005/8/layout/radial4"/>
    <dgm:cxn modelId="{6F125B41-71E3-724C-AB9C-3E251813F1B7}" type="presParOf" srcId="{E0D567A5-3F00-4C49-94D8-709639468582}" destId="{BC16832C-DB21-4D29-97DC-06A6EAD651AE}"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ABE8A6-8967-4B9C-880A-5D21FE563D96}" type="doc">
      <dgm:prSet loTypeId="urn:microsoft.com/office/officeart/2005/8/layout/hProcess11" loCatId="process" qsTypeId="urn:microsoft.com/office/officeart/2005/8/quickstyle/simple5" qsCatId="simple" csTypeId="urn:microsoft.com/office/officeart/2005/8/colors/colorful1" csCatId="colorful" phldr="1"/>
      <dgm:spPr/>
    </dgm:pt>
    <dgm:pt modelId="{4896B4A9-FA3A-4EDB-9C28-01612B3923E1}">
      <dgm:prSet phldrT="[Text]" custT="1"/>
      <dgm:spPr/>
      <dgm:t>
        <a:bodyPr/>
        <a:lstStyle/>
        <a:p>
          <a:r>
            <a:rPr lang="en-US" sz="1800" dirty="0" smtClean="0"/>
            <a:t>cvc.edu – catalog of online courses</a:t>
          </a:r>
          <a:endParaRPr lang="en-US" sz="1800" dirty="0"/>
        </a:p>
      </dgm:t>
    </dgm:pt>
    <dgm:pt modelId="{A1CE98AA-7564-48CA-9D2E-85DB13DDA8E6}" type="parTrans" cxnId="{8A85131F-4DC2-449B-9658-C77063A9CF1B}">
      <dgm:prSet/>
      <dgm:spPr/>
      <dgm:t>
        <a:bodyPr/>
        <a:lstStyle/>
        <a:p>
          <a:endParaRPr lang="en-US"/>
        </a:p>
      </dgm:t>
    </dgm:pt>
    <dgm:pt modelId="{C25094B4-B1A6-4E6D-945F-457CA5BC6A71}" type="sibTrans" cxnId="{8A85131F-4DC2-449B-9658-C77063A9CF1B}">
      <dgm:prSet/>
      <dgm:spPr/>
      <dgm:t>
        <a:bodyPr/>
        <a:lstStyle/>
        <a:p>
          <a:endParaRPr lang="en-US"/>
        </a:p>
      </dgm:t>
    </dgm:pt>
    <dgm:pt modelId="{1CABB2FE-8E6C-45FC-BA4C-5C952C8CCEA6}">
      <dgm:prSet phldrT="[Text]" custT="1"/>
      <dgm:spPr/>
      <dgm:t>
        <a:bodyPr/>
        <a:lstStyle/>
        <a:p>
          <a:r>
            <a:rPr lang="en-US" sz="1800" dirty="0" smtClean="0"/>
            <a:t>OEI - cross-enrollment and Course Exchange</a:t>
          </a:r>
          <a:endParaRPr lang="en-US" sz="1800" dirty="0"/>
        </a:p>
      </dgm:t>
    </dgm:pt>
    <dgm:pt modelId="{2AE580E9-6AC6-44E2-A39B-3891E281AB9E}" type="parTrans" cxnId="{D4ACB6BA-C9B0-4BE3-A764-6905188DFFB4}">
      <dgm:prSet/>
      <dgm:spPr/>
      <dgm:t>
        <a:bodyPr/>
        <a:lstStyle/>
        <a:p>
          <a:endParaRPr lang="en-US"/>
        </a:p>
      </dgm:t>
    </dgm:pt>
    <dgm:pt modelId="{6B9F5080-633E-4803-BA1B-7E4EFD872F20}" type="sibTrans" cxnId="{D4ACB6BA-C9B0-4BE3-A764-6905188DFFB4}">
      <dgm:prSet/>
      <dgm:spPr/>
      <dgm:t>
        <a:bodyPr/>
        <a:lstStyle/>
        <a:p>
          <a:endParaRPr lang="en-US"/>
        </a:p>
      </dgm:t>
    </dgm:pt>
    <dgm:pt modelId="{6598D004-4E8C-4BF8-94AE-E445A5A7FBF4}">
      <dgm:prSet phldrT="[Text]" custT="1"/>
      <dgm:spPr/>
      <dgm:t>
        <a:bodyPr/>
        <a:lstStyle/>
        <a:p>
          <a:pPr>
            <a:spcAft>
              <a:spcPts val="0"/>
            </a:spcAft>
          </a:pPr>
          <a:r>
            <a:rPr lang="en-US" sz="1800" dirty="0" smtClean="0"/>
            <a:t>CVC-OEI revamped cvc.edu</a:t>
          </a:r>
          <a:endParaRPr lang="en-US" sz="1800" dirty="0"/>
        </a:p>
      </dgm:t>
    </dgm:pt>
    <dgm:pt modelId="{6A2FC186-AF2C-4586-A1DF-5C08029822DE}" type="parTrans" cxnId="{2CC7CC13-E8B8-4FB4-94ED-26D17EE22923}">
      <dgm:prSet/>
      <dgm:spPr/>
      <dgm:t>
        <a:bodyPr/>
        <a:lstStyle/>
        <a:p>
          <a:endParaRPr lang="en-US"/>
        </a:p>
      </dgm:t>
    </dgm:pt>
    <dgm:pt modelId="{4175A5FF-D81F-483E-A250-C57A9A08C314}" type="sibTrans" cxnId="{2CC7CC13-E8B8-4FB4-94ED-26D17EE22923}">
      <dgm:prSet/>
      <dgm:spPr/>
      <dgm:t>
        <a:bodyPr/>
        <a:lstStyle/>
        <a:p>
          <a:endParaRPr lang="en-US"/>
        </a:p>
      </dgm:t>
    </dgm:pt>
    <dgm:pt modelId="{7FC26D73-5418-4F3D-93FF-C92FBFB4C98D}">
      <dgm:prSet phldrT="[Text]" custT="1"/>
      <dgm:spPr/>
      <dgm:t>
        <a:bodyPr/>
        <a:lstStyle/>
        <a:p>
          <a:r>
            <a:rPr lang="en-US" sz="1800" dirty="0" smtClean="0"/>
            <a:t>CVC-OEI merging and upgrading cvc.edu and Course Exchange</a:t>
          </a:r>
          <a:endParaRPr lang="en-US" sz="1800" dirty="0"/>
        </a:p>
      </dgm:t>
    </dgm:pt>
    <dgm:pt modelId="{4127288C-ABB9-40E5-AD99-0DF1BE0815A2}" type="parTrans" cxnId="{AB221216-1C52-4F5B-8EF6-FA79D2AD6FEF}">
      <dgm:prSet/>
      <dgm:spPr/>
      <dgm:t>
        <a:bodyPr/>
        <a:lstStyle/>
        <a:p>
          <a:endParaRPr lang="en-US"/>
        </a:p>
      </dgm:t>
    </dgm:pt>
    <dgm:pt modelId="{ED8751CE-375E-4CFB-B246-0DDE5BE4085F}" type="sibTrans" cxnId="{AB221216-1C52-4F5B-8EF6-FA79D2AD6FEF}">
      <dgm:prSet/>
      <dgm:spPr/>
      <dgm:t>
        <a:bodyPr/>
        <a:lstStyle/>
        <a:p>
          <a:endParaRPr lang="en-US"/>
        </a:p>
      </dgm:t>
    </dgm:pt>
    <dgm:pt modelId="{ED183C92-3BF1-4246-A30F-6ECAE6DD8376}" type="pres">
      <dgm:prSet presAssocID="{33ABE8A6-8967-4B9C-880A-5D21FE563D96}" presName="Name0" presStyleCnt="0">
        <dgm:presLayoutVars>
          <dgm:dir/>
          <dgm:resizeHandles val="exact"/>
        </dgm:presLayoutVars>
      </dgm:prSet>
      <dgm:spPr/>
    </dgm:pt>
    <dgm:pt modelId="{FBD5DEC5-ECF8-4A3B-A9DE-1A84F7FE05FB}" type="pres">
      <dgm:prSet presAssocID="{33ABE8A6-8967-4B9C-880A-5D21FE563D96}" presName="arrow" presStyleLbl="bgShp" presStyleIdx="0" presStyleCnt="1"/>
      <dgm:spPr/>
    </dgm:pt>
    <dgm:pt modelId="{3CA834CF-2680-4351-9655-A9A20C4FD6EF}" type="pres">
      <dgm:prSet presAssocID="{33ABE8A6-8967-4B9C-880A-5D21FE563D96}" presName="points" presStyleCnt="0"/>
      <dgm:spPr/>
    </dgm:pt>
    <dgm:pt modelId="{68AE4B2E-FD4B-4FFC-BC6C-CC54C445825B}" type="pres">
      <dgm:prSet presAssocID="{4896B4A9-FA3A-4EDB-9C28-01612B3923E1}" presName="compositeA" presStyleCnt="0"/>
      <dgm:spPr/>
    </dgm:pt>
    <dgm:pt modelId="{D0466F27-B449-48C2-84C2-7E021D5C2814}" type="pres">
      <dgm:prSet presAssocID="{4896B4A9-FA3A-4EDB-9C28-01612B3923E1}" presName="textA" presStyleLbl="revTx" presStyleIdx="0" presStyleCnt="4" custScaleX="186600">
        <dgm:presLayoutVars>
          <dgm:bulletEnabled val="1"/>
        </dgm:presLayoutVars>
      </dgm:prSet>
      <dgm:spPr/>
      <dgm:t>
        <a:bodyPr/>
        <a:lstStyle/>
        <a:p>
          <a:endParaRPr lang="en-US"/>
        </a:p>
      </dgm:t>
    </dgm:pt>
    <dgm:pt modelId="{02615AC0-D781-410A-9A04-A1FC0FCADB87}" type="pres">
      <dgm:prSet presAssocID="{4896B4A9-FA3A-4EDB-9C28-01612B3923E1}" presName="circleA" presStyleLbl="node1" presStyleIdx="0" presStyleCnt="4"/>
      <dgm:spPr/>
    </dgm:pt>
    <dgm:pt modelId="{B3DB74DD-6A91-4A68-B786-E412DA00149F}" type="pres">
      <dgm:prSet presAssocID="{4896B4A9-FA3A-4EDB-9C28-01612B3923E1}" presName="spaceA" presStyleCnt="0"/>
      <dgm:spPr/>
    </dgm:pt>
    <dgm:pt modelId="{0707F8C4-ACE5-4A4B-8934-93E8D480164D}" type="pres">
      <dgm:prSet presAssocID="{C25094B4-B1A6-4E6D-945F-457CA5BC6A71}" presName="space" presStyleCnt="0"/>
      <dgm:spPr/>
    </dgm:pt>
    <dgm:pt modelId="{2A3ABDC6-1702-4A96-9352-2004CD6240A6}" type="pres">
      <dgm:prSet presAssocID="{1CABB2FE-8E6C-45FC-BA4C-5C952C8CCEA6}" presName="compositeB" presStyleCnt="0"/>
      <dgm:spPr/>
    </dgm:pt>
    <dgm:pt modelId="{EF2294E9-20BE-431C-9AA1-A73342810F31}" type="pres">
      <dgm:prSet presAssocID="{1CABB2FE-8E6C-45FC-BA4C-5C952C8CCEA6}" presName="textB" presStyleLbl="revTx" presStyleIdx="1" presStyleCnt="4" custScaleX="215618">
        <dgm:presLayoutVars>
          <dgm:bulletEnabled val="1"/>
        </dgm:presLayoutVars>
      </dgm:prSet>
      <dgm:spPr/>
      <dgm:t>
        <a:bodyPr/>
        <a:lstStyle/>
        <a:p>
          <a:endParaRPr lang="en-US"/>
        </a:p>
      </dgm:t>
    </dgm:pt>
    <dgm:pt modelId="{D0A2FCCE-6D1A-4850-AB0F-311E8F75C4AC}" type="pres">
      <dgm:prSet presAssocID="{1CABB2FE-8E6C-45FC-BA4C-5C952C8CCEA6}" presName="circleB" presStyleLbl="node1" presStyleIdx="1" presStyleCnt="4"/>
      <dgm:spPr/>
    </dgm:pt>
    <dgm:pt modelId="{7711F726-1268-4910-8567-5957DA6A3EE0}" type="pres">
      <dgm:prSet presAssocID="{1CABB2FE-8E6C-45FC-BA4C-5C952C8CCEA6}" presName="spaceB" presStyleCnt="0"/>
      <dgm:spPr/>
    </dgm:pt>
    <dgm:pt modelId="{6D22A5D7-5F7E-44C9-B814-1610250B1F10}" type="pres">
      <dgm:prSet presAssocID="{6B9F5080-633E-4803-BA1B-7E4EFD872F20}" presName="space" presStyleCnt="0"/>
      <dgm:spPr/>
    </dgm:pt>
    <dgm:pt modelId="{A3C797AD-CBA1-4697-8538-189A86D8DB69}" type="pres">
      <dgm:prSet presAssocID="{6598D004-4E8C-4BF8-94AE-E445A5A7FBF4}" presName="compositeA" presStyleCnt="0"/>
      <dgm:spPr/>
    </dgm:pt>
    <dgm:pt modelId="{9FBBBEFB-0C08-4B7D-8BF5-70298A516B1E}" type="pres">
      <dgm:prSet presAssocID="{6598D004-4E8C-4BF8-94AE-E445A5A7FBF4}" presName="textA" presStyleLbl="revTx" presStyleIdx="2" presStyleCnt="4" custScaleX="216327">
        <dgm:presLayoutVars>
          <dgm:bulletEnabled val="1"/>
        </dgm:presLayoutVars>
      </dgm:prSet>
      <dgm:spPr/>
      <dgm:t>
        <a:bodyPr/>
        <a:lstStyle/>
        <a:p>
          <a:endParaRPr lang="en-US"/>
        </a:p>
      </dgm:t>
    </dgm:pt>
    <dgm:pt modelId="{61F9B452-EB34-4E16-8F68-28ACF7B9025D}" type="pres">
      <dgm:prSet presAssocID="{6598D004-4E8C-4BF8-94AE-E445A5A7FBF4}" presName="circleA" presStyleLbl="node1" presStyleIdx="2" presStyleCnt="4"/>
      <dgm:spPr/>
    </dgm:pt>
    <dgm:pt modelId="{76038E4F-213D-4DB5-ACC5-99B925006535}" type="pres">
      <dgm:prSet presAssocID="{6598D004-4E8C-4BF8-94AE-E445A5A7FBF4}" presName="spaceA" presStyleCnt="0"/>
      <dgm:spPr/>
    </dgm:pt>
    <dgm:pt modelId="{88D10CE5-FFBB-4D7B-8196-107AE761C6C3}" type="pres">
      <dgm:prSet presAssocID="{4175A5FF-D81F-483E-A250-C57A9A08C314}" presName="space" presStyleCnt="0"/>
      <dgm:spPr/>
    </dgm:pt>
    <dgm:pt modelId="{0F507703-5CA1-456A-BB58-8004B81CD2D3}" type="pres">
      <dgm:prSet presAssocID="{7FC26D73-5418-4F3D-93FF-C92FBFB4C98D}" presName="compositeB" presStyleCnt="0"/>
      <dgm:spPr/>
    </dgm:pt>
    <dgm:pt modelId="{D7CC2CC2-5576-4C8C-AB79-B6FFD5ECD690}" type="pres">
      <dgm:prSet presAssocID="{7FC26D73-5418-4F3D-93FF-C92FBFB4C98D}" presName="textB" presStyleLbl="revTx" presStyleIdx="3" presStyleCnt="4" custScaleX="230846">
        <dgm:presLayoutVars>
          <dgm:bulletEnabled val="1"/>
        </dgm:presLayoutVars>
      </dgm:prSet>
      <dgm:spPr/>
      <dgm:t>
        <a:bodyPr/>
        <a:lstStyle/>
        <a:p>
          <a:endParaRPr lang="en-US"/>
        </a:p>
      </dgm:t>
    </dgm:pt>
    <dgm:pt modelId="{7F802B76-5489-4EDA-A476-5D92096E37F6}" type="pres">
      <dgm:prSet presAssocID="{7FC26D73-5418-4F3D-93FF-C92FBFB4C98D}" presName="circleB" presStyleLbl="node1" presStyleIdx="3" presStyleCnt="4"/>
      <dgm:spPr/>
    </dgm:pt>
    <dgm:pt modelId="{6A80E944-1D3F-4384-B3D0-C64710BD88A5}" type="pres">
      <dgm:prSet presAssocID="{7FC26D73-5418-4F3D-93FF-C92FBFB4C98D}" presName="spaceB" presStyleCnt="0"/>
      <dgm:spPr/>
    </dgm:pt>
  </dgm:ptLst>
  <dgm:cxnLst>
    <dgm:cxn modelId="{AB221216-1C52-4F5B-8EF6-FA79D2AD6FEF}" srcId="{33ABE8A6-8967-4B9C-880A-5D21FE563D96}" destId="{7FC26D73-5418-4F3D-93FF-C92FBFB4C98D}" srcOrd="3" destOrd="0" parTransId="{4127288C-ABB9-40E5-AD99-0DF1BE0815A2}" sibTransId="{ED8751CE-375E-4CFB-B246-0DDE5BE4085F}"/>
    <dgm:cxn modelId="{1828475B-7656-7B45-BE98-8035CB68E116}" type="presOf" srcId="{6598D004-4E8C-4BF8-94AE-E445A5A7FBF4}" destId="{9FBBBEFB-0C08-4B7D-8BF5-70298A516B1E}" srcOrd="0" destOrd="0" presId="urn:microsoft.com/office/officeart/2005/8/layout/hProcess11"/>
    <dgm:cxn modelId="{2CC7CC13-E8B8-4FB4-94ED-26D17EE22923}" srcId="{33ABE8A6-8967-4B9C-880A-5D21FE563D96}" destId="{6598D004-4E8C-4BF8-94AE-E445A5A7FBF4}" srcOrd="2" destOrd="0" parTransId="{6A2FC186-AF2C-4586-A1DF-5C08029822DE}" sibTransId="{4175A5FF-D81F-483E-A250-C57A9A08C314}"/>
    <dgm:cxn modelId="{D4ACB6BA-C9B0-4BE3-A764-6905188DFFB4}" srcId="{33ABE8A6-8967-4B9C-880A-5D21FE563D96}" destId="{1CABB2FE-8E6C-45FC-BA4C-5C952C8CCEA6}" srcOrd="1" destOrd="0" parTransId="{2AE580E9-6AC6-44E2-A39B-3891E281AB9E}" sibTransId="{6B9F5080-633E-4803-BA1B-7E4EFD872F20}"/>
    <dgm:cxn modelId="{22A90942-3D9F-B342-9256-5FF02314318A}" type="presOf" srcId="{1CABB2FE-8E6C-45FC-BA4C-5C952C8CCEA6}" destId="{EF2294E9-20BE-431C-9AA1-A73342810F31}" srcOrd="0" destOrd="0" presId="urn:microsoft.com/office/officeart/2005/8/layout/hProcess11"/>
    <dgm:cxn modelId="{8A85131F-4DC2-449B-9658-C77063A9CF1B}" srcId="{33ABE8A6-8967-4B9C-880A-5D21FE563D96}" destId="{4896B4A9-FA3A-4EDB-9C28-01612B3923E1}" srcOrd="0" destOrd="0" parTransId="{A1CE98AA-7564-48CA-9D2E-85DB13DDA8E6}" sibTransId="{C25094B4-B1A6-4E6D-945F-457CA5BC6A71}"/>
    <dgm:cxn modelId="{3E7CDBFB-AC76-E44E-9068-40FEA17E8424}" type="presOf" srcId="{7FC26D73-5418-4F3D-93FF-C92FBFB4C98D}" destId="{D7CC2CC2-5576-4C8C-AB79-B6FFD5ECD690}" srcOrd="0" destOrd="0" presId="urn:microsoft.com/office/officeart/2005/8/layout/hProcess11"/>
    <dgm:cxn modelId="{05D156B7-040B-5145-B9A7-453DC78443D2}" type="presOf" srcId="{4896B4A9-FA3A-4EDB-9C28-01612B3923E1}" destId="{D0466F27-B449-48C2-84C2-7E021D5C2814}" srcOrd="0" destOrd="0" presId="urn:microsoft.com/office/officeart/2005/8/layout/hProcess11"/>
    <dgm:cxn modelId="{F6FF914A-DFE4-F542-B9FC-88709E9E778A}" type="presOf" srcId="{33ABE8A6-8967-4B9C-880A-5D21FE563D96}" destId="{ED183C92-3BF1-4246-A30F-6ECAE6DD8376}" srcOrd="0" destOrd="0" presId="urn:microsoft.com/office/officeart/2005/8/layout/hProcess11"/>
    <dgm:cxn modelId="{5050D559-D923-BF4A-A9D7-7C7E7D746315}" type="presParOf" srcId="{ED183C92-3BF1-4246-A30F-6ECAE6DD8376}" destId="{FBD5DEC5-ECF8-4A3B-A9DE-1A84F7FE05FB}" srcOrd="0" destOrd="0" presId="urn:microsoft.com/office/officeart/2005/8/layout/hProcess11"/>
    <dgm:cxn modelId="{2713434D-0F23-8E45-8ACA-ED42D3C87C96}" type="presParOf" srcId="{ED183C92-3BF1-4246-A30F-6ECAE6DD8376}" destId="{3CA834CF-2680-4351-9655-A9A20C4FD6EF}" srcOrd="1" destOrd="0" presId="urn:microsoft.com/office/officeart/2005/8/layout/hProcess11"/>
    <dgm:cxn modelId="{2164AE74-ADFF-FB47-8723-F433DC4E5CE8}" type="presParOf" srcId="{3CA834CF-2680-4351-9655-A9A20C4FD6EF}" destId="{68AE4B2E-FD4B-4FFC-BC6C-CC54C445825B}" srcOrd="0" destOrd="0" presId="urn:microsoft.com/office/officeart/2005/8/layout/hProcess11"/>
    <dgm:cxn modelId="{8D234F7C-19E6-E541-A1C8-4292DE13E078}" type="presParOf" srcId="{68AE4B2E-FD4B-4FFC-BC6C-CC54C445825B}" destId="{D0466F27-B449-48C2-84C2-7E021D5C2814}" srcOrd="0" destOrd="0" presId="urn:microsoft.com/office/officeart/2005/8/layout/hProcess11"/>
    <dgm:cxn modelId="{B45073B5-5665-FE4A-AAE9-D0B27ADE5796}" type="presParOf" srcId="{68AE4B2E-FD4B-4FFC-BC6C-CC54C445825B}" destId="{02615AC0-D781-410A-9A04-A1FC0FCADB87}" srcOrd="1" destOrd="0" presId="urn:microsoft.com/office/officeart/2005/8/layout/hProcess11"/>
    <dgm:cxn modelId="{05D36498-AFAF-0B4A-B3B0-16E6F7EF2496}" type="presParOf" srcId="{68AE4B2E-FD4B-4FFC-BC6C-CC54C445825B}" destId="{B3DB74DD-6A91-4A68-B786-E412DA00149F}" srcOrd="2" destOrd="0" presId="urn:microsoft.com/office/officeart/2005/8/layout/hProcess11"/>
    <dgm:cxn modelId="{B0D56749-B34F-714D-84F2-900D78369AE6}" type="presParOf" srcId="{3CA834CF-2680-4351-9655-A9A20C4FD6EF}" destId="{0707F8C4-ACE5-4A4B-8934-93E8D480164D}" srcOrd="1" destOrd="0" presId="urn:microsoft.com/office/officeart/2005/8/layout/hProcess11"/>
    <dgm:cxn modelId="{334075EE-1BA8-8744-B15C-398F0386EEF1}" type="presParOf" srcId="{3CA834CF-2680-4351-9655-A9A20C4FD6EF}" destId="{2A3ABDC6-1702-4A96-9352-2004CD6240A6}" srcOrd="2" destOrd="0" presId="urn:microsoft.com/office/officeart/2005/8/layout/hProcess11"/>
    <dgm:cxn modelId="{B513BE33-1F2B-474B-BC0F-D3B5E98727EF}" type="presParOf" srcId="{2A3ABDC6-1702-4A96-9352-2004CD6240A6}" destId="{EF2294E9-20BE-431C-9AA1-A73342810F31}" srcOrd="0" destOrd="0" presId="urn:microsoft.com/office/officeart/2005/8/layout/hProcess11"/>
    <dgm:cxn modelId="{891B0466-7E8C-3E45-8A44-7A3255E5597F}" type="presParOf" srcId="{2A3ABDC6-1702-4A96-9352-2004CD6240A6}" destId="{D0A2FCCE-6D1A-4850-AB0F-311E8F75C4AC}" srcOrd="1" destOrd="0" presId="urn:microsoft.com/office/officeart/2005/8/layout/hProcess11"/>
    <dgm:cxn modelId="{E00220DB-7CA0-CC47-815E-1A3D1095A340}" type="presParOf" srcId="{2A3ABDC6-1702-4A96-9352-2004CD6240A6}" destId="{7711F726-1268-4910-8567-5957DA6A3EE0}" srcOrd="2" destOrd="0" presId="urn:microsoft.com/office/officeart/2005/8/layout/hProcess11"/>
    <dgm:cxn modelId="{BAEC9368-1A2E-7443-B823-0B367C388F3C}" type="presParOf" srcId="{3CA834CF-2680-4351-9655-A9A20C4FD6EF}" destId="{6D22A5D7-5F7E-44C9-B814-1610250B1F10}" srcOrd="3" destOrd="0" presId="urn:microsoft.com/office/officeart/2005/8/layout/hProcess11"/>
    <dgm:cxn modelId="{FAE860FA-8E41-E94E-BA43-E906095A53CC}" type="presParOf" srcId="{3CA834CF-2680-4351-9655-A9A20C4FD6EF}" destId="{A3C797AD-CBA1-4697-8538-189A86D8DB69}" srcOrd="4" destOrd="0" presId="urn:microsoft.com/office/officeart/2005/8/layout/hProcess11"/>
    <dgm:cxn modelId="{E1C16B7D-33CE-C248-9799-F0E02DD703B1}" type="presParOf" srcId="{A3C797AD-CBA1-4697-8538-189A86D8DB69}" destId="{9FBBBEFB-0C08-4B7D-8BF5-70298A516B1E}" srcOrd="0" destOrd="0" presId="urn:microsoft.com/office/officeart/2005/8/layout/hProcess11"/>
    <dgm:cxn modelId="{9E49D191-71C5-D644-948E-B576805BCB34}" type="presParOf" srcId="{A3C797AD-CBA1-4697-8538-189A86D8DB69}" destId="{61F9B452-EB34-4E16-8F68-28ACF7B9025D}" srcOrd="1" destOrd="0" presId="urn:microsoft.com/office/officeart/2005/8/layout/hProcess11"/>
    <dgm:cxn modelId="{4F0A6BFD-55C2-1545-8157-A21AB779DF08}" type="presParOf" srcId="{A3C797AD-CBA1-4697-8538-189A86D8DB69}" destId="{76038E4F-213D-4DB5-ACC5-99B925006535}" srcOrd="2" destOrd="0" presId="urn:microsoft.com/office/officeart/2005/8/layout/hProcess11"/>
    <dgm:cxn modelId="{AD91FEB7-EB03-7F46-8411-A2C3192726A1}" type="presParOf" srcId="{3CA834CF-2680-4351-9655-A9A20C4FD6EF}" destId="{88D10CE5-FFBB-4D7B-8196-107AE761C6C3}" srcOrd="5" destOrd="0" presId="urn:microsoft.com/office/officeart/2005/8/layout/hProcess11"/>
    <dgm:cxn modelId="{6C644AD9-2BA7-3241-B542-AB5BF01B68B4}" type="presParOf" srcId="{3CA834CF-2680-4351-9655-A9A20C4FD6EF}" destId="{0F507703-5CA1-456A-BB58-8004B81CD2D3}" srcOrd="6" destOrd="0" presId="urn:microsoft.com/office/officeart/2005/8/layout/hProcess11"/>
    <dgm:cxn modelId="{969A9CAB-4355-0B46-BDF8-1335A9837F1A}" type="presParOf" srcId="{0F507703-5CA1-456A-BB58-8004B81CD2D3}" destId="{D7CC2CC2-5576-4C8C-AB79-B6FFD5ECD690}" srcOrd="0" destOrd="0" presId="urn:microsoft.com/office/officeart/2005/8/layout/hProcess11"/>
    <dgm:cxn modelId="{175388D5-5952-364E-83CF-DAAB361F9419}" type="presParOf" srcId="{0F507703-5CA1-456A-BB58-8004B81CD2D3}" destId="{7F802B76-5489-4EDA-A476-5D92096E37F6}" srcOrd="1" destOrd="0" presId="urn:microsoft.com/office/officeart/2005/8/layout/hProcess11"/>
    <dgm:cxn modelId="{F86E8C74-0702-484A-8AE4-14CC42B32DE6}" type="presParOf" srcId="{0F507703-5CA1-456A-BB58-8004B81CD2D3}" destId="{6A80E944-1D3F-4384-B3D0-C64710BD88A5}" srcOrd="2" destOrd="0" presId="urn:microsoft.com/office/officeart/2005/8/layout/hProcess1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85E4F-FED1-40E4-A3D2-F9BB32150DCE}">
      <dsp:nvSpPr>
        <dsp:cNvPr id="0" name=""/>
        <dsp:cNvSpPr/>
      </dsp:nvSpPr>
      <dsp:spPr>
        <a:xfrm>
          <a:off x="1094108" y="1642812"/>
          <a:ext cx="2850507" cy="195510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California Virtual Campus – </a:t>
          </a:r>
          <a:br>
            <a:rPr lang="en-US" sz="2000" b="1" kern="1200" dirty="0" smtClean="0"/>
          </a:br>
          <a:r>
            <a:rPr lang="en-US" sz="2000" b="1" kern="1200" dirty="0" smtClean="0"/>
            <a:t>Online Education Initiative </a:t>
          </a:r>
        </a:p>
        <a:p>
          <a:pPr lvl="0" algn="ctr" defTabSz="889000">
            <a:lnSpc>
              <a:spcPct val="90000"/>
            </a:lnSpc>
            <a:spcBef>
              <a:spcPct val="0"/>
            </a:spcBef>
            <a:spcAft>
              <a:spcPct val="35000"/>
            </a:spcAft>
          </a:pPr>
          <a:r>
            <a:rPr lang="en-US" sz="2000" b="1" kern="1200" dirty="0" smtClean="0"/>
            <a:t>(CVC-OEI)</a:t>
          </a:r>
          <a:endParaRPr lang="en-US" sz="2000" b="1" kern="1200" dirty="0"/>
        </a:p>
      </dsp:txBody>
      <dsp:txXfrm>
        <a:off x="1511555" y="1929131"/>
        <a:ext cx="2015613" cy="1382471"/>
      </dsp:txXfrm>
    </dsp:sp>
    <dsp:sp modelId="{AE95B04A-7421-4B52-970A-B5689FDA1996}">
      <dsp:nvSpPr>
        <dsp:cNvPr id="0" name=""/>
        <dsp:cNvSpPr/>
      </dsp:nvSpPr>
      <dsp:spPr>
        <a:xfrm rot="13630476">
          <a:off x="606272" y="1034129"/>
          <a:ext cx="1305907" cy="453249"/>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48ACA21-DDAC-4010-8DAB-C6DAF14ACB37}">
      <dsp:nvSpPr>
        <dsp:cNvPr id="0" name=""/>
        <dsp:cNvSpPr/>
      </dsp:nvSpPr>
      <dsp:spPr>
        <a:xfrm>
          <a:off x="59955" y="177526"/>
          <a:ext cx="1510830" cy="120866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smtClean="0"/>
            <a:t>Technology resources that maximize economies of scale</a:t>
          </a:r>
          <a:endParaRPr lang="en-US" sz="1600" kern="1200" dirty="0"/>
        </a:p>
      </dsp:txBody>
      <dsp:txXfrm>
        <a:off x="95356" y="212927"/>
        <a:ext cx="1440028" cy="1137862"/>
      </dsp:txXfrm>
    </dsp:sp>
    <dsp:sp modelId="{F9B83897-CFD1-413C-A696-0C30C6011752}">
      <dsp:nvSpPr>
        <dsp:cNvPr id="0" name=""/>
        <dsp:cNvSpPr/>
      </dsp:nvSpPr>
      <dsp:spPr>
        <a:xfrm rot="16200000">
          <a:off x="1985619" y="820316"/>
          <a:ext cx="1067486" cy="453249"/>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D037E1E-754B-4338-B3B8-A5A2996A7156}">
      <dsp:nvSpPr>
        <dsp:cNvPr id="0" name=""/>
        <dsp:cNvSpPr/>
      </dsp:nvSpPr>
      <dsp:spPr>
        <a:xfrm>
          <a:off x="1763947" y="-91134"/>
          <a:ext cx="1510830" cy="120866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smtClean="0"/>
            <a:t>System wide resource for online students</a:t>
          </a:r>
          <a:endParaRPr lang="en-US" sz="1600" kern="1200" dirty="0"/>
        </a:p>
      </dsp:txBody>
      <dsp:txXfrm>
        <a:off x="1799348" y="-55733"/>
        <a:ext cx="1440028" cy="1137862"/>
      </dsp:txXfrm>
    </dsp:sp>
    <dsp:sp modelId="{A8C4741D-D370-4017-A117-5BF1EA38C4D9}">
      <dsp:nvSpPr>
        <dsp:cNvPr id="0" name=""/>
        <dsp:cNvSpPr/>
      </dsp:nvSpPr>
      <dsp:spPr>
        <a:xfrm rot="18751812">
          <a:off x="3115825" y="1021322"/>
          <a:ext cx="1324921" cy="453249"/>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C16832C-DB21-4D29-97DC-06A6EAD651AE}">
      <dsp:nvSpPr>
        <dsp:cNvPr id="0" name=""/>
        <dsp:cNvSpPr/>
      </dsp:nvSpPr>
      <dsp:spPr>
        <a:xfrm>
          <a:off x="3470680" y="155433"/>
          <a:ext cx="1510830" cy="120866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System wide resources for developing high-quality online courses</a:t>
          </a:r>
          <a:endParaRPr lang="en-US" sz="1600" kern="1200" dirty="0"/>
        </a:p>
      </dsp:txBody>
      <dsp:txXfrm>
        <a:off x="3506081" y="190834"/>
        <a:ext cx="1440028" cy="1137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5DEC5-ECF8-4A3B-A9DE-1A84F7FE05FB}">
      <dsp:nvSpPr>
        <dsp:cNvPr id="0" name=""/>
        <dsp:cNvSpPr/>
      </dsp:nvSpPr>
      <dsp:spPr>
        <a:xfrm>
          <a:off x="0" y="611981"/>
          <a:ext cx="8896350" cy="815975"/>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0466F27-B449-48C2-84C2-7E021D5C2814}">
      <dsp:nvSpPr>
        <dsp:cNvPr id="0" name=""/>
        <dsp:cNvSpPr/>
      </dsp:nvSpPr>
      <dsp:spPr>
        <a:xfrm>
          <a:off x="3038" y="0"/>
          <a:ext cx="1727134" cy="815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n-US" sz="1800" kern="1200" dirty="0" smtClean="0"/>
            <a:t>cvc.edu – catalog of online courses</a:t>
          </a:r>
          <a:endParaRPr lang="en-US" sz="1800" kern="1200" dirty="0"/>
        </a:p>
      </dsp:txBody>
      <dsp:txXfrm>
        <a:off x="3038" y="0"/>
        <a:ext cx="1727134" cy="815975"/>
      </dsp:txXfrm>
    </dsp:sp>
    <dsp:sp modelId="{02615AC0-D781-410A-9A04-A1FC0FCADB87}">
      <dsp:nvSpPr>
        <dsp:cNvPr id="0" name=""/>
        <dsp:cNvSpPr/>
      </dsp:nvSpPr>
      <dsp:spPr>
        <a:xfrm>
          <a:off x="764608" y="917972"/>
          <a:ext cx="203993" cy="20399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F2294E9-20BE-431C-9AA1-A73342810F31}">
      <dsp:nvSpPr>
        <dsp:cNvPr id="0" name=""/>
        <dsp:cNvSpPr/>
      </dsp:nvSpPr>
      <dsp:spPr>
        <a:xfrm>
          <a:off x="1776451" y="1223962"/>
          <a:ext cx="1995719" cy="815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kern="1200" dirty="0" smtClean="0"/>
            <a:t>OEI - cross-enrollment and Course Exchange</a:t>
          </a:r>
          <a:endParaRPr lang="en-US" sz="1800" kern="1200" dirty="0"/>
        </a:p>
      </dsp:txBody>
      <dsp:txXfrm>
        <a:off x="1776451" y="1223962"/>
        <a:ext cx="1995719" cy="815975"/>
      </dsp:txXfrm>
    </dsp:sp>
    <dsp:sp modelId="{D0A2FCCE-6D1A-4850-AB0F-311E8F75C4AC}">
      <dsp:nvSpPr>
        <dsp:cNvPr id="0" name=""/>
        <dsp:cNvSpPr/>
      </dsp:nvSpPr>
      <dsp:spPr>
        <a:xfrm>
          <a:off x="2672314" y="917972"/>
          <a:ext cx="203993" cy="20399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FBBBEFB-0C08-4B7D-8BF5-70298A516B1E}">
      <dsp:nvSpPr>
        <dsp:cNvPr id="0" name=""/>
        <dsp:cNvSpPr/>
      </dsp:nvSpPr>
      <dsp:spPr>
        <a:xfrm>
          <a:off x="3818449" y="0"/>
          <a:ext cx="2002281" cy="815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ts val="0"/>
            </a:spcAft>
          </a:pPr>
          <a:r>
            <a:rPr lang="en-US" sz="1800" kern="1200" dirty="0" smtClean="0"/>
            <a:t>CVC-OEI revamped cvc.edu</a:t>
          </a:r>
          <a:endParaRPr lang="en-US" sz="1800" kern="1200" dirty="0"/>
        </a:p>
      </dsp:txBody>
      <dsp:txXfrm>
        <a:off x="3818449" y="0"/>
        <a:ext cx="2002281" cy="815975"/>
      </dsp:txXfrm>
    </dsp:sp>
    <dsp:sp modelId="{61F9B452-EB34-4E16-8F68-28ACF7B9025D}">
      <dsp:nvSpPr>
        <dsp:cNvPr id="0" name=""/>
        <dsp:cNvSpPr/>
      </dsp:nvSpPr>
      <dsp:spPr>
        <a:xfrm>
          <a:off x="4717593" y="917972"/>
          <a:ext cx="203993" cy="20399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7CC2CC2-5576-4C8C-AB79-B6FFD5ECD690}">
      <dsp:nvSpPr>
        <dsp:cNvPr id="0" name=""/>
        <dsp:cNvSpPr/>
      </dsp:nvSpPr>
      <dsp:spPr>
        <a:xfrm>
          <a:off x="5867010" y="1223962"/>
          <a:ext cx="2136666" cy="815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kern="1200" dirty="0" smtClean="0"/>
            <a:t>CVC-OEI merging and upgrading cvc.edu and Course Exchange</a:t>
          </a:r>
          <a:endParaRPr lang="en-US" sz="1800" kern="1200" dirty="0"/>
        </a:p>
      </dsp:txBody>
      <dsp:txXfrm>
        <a:off x="5867010" y="1223962"/>
        <a:ext cx="2136666" cy="815975"/>
      </dsp:txXfrm>
    </dsp:sp>
    <dsp:sp modelId="{7F802B76-5489-4EDA-A476-5D92096E37F6}">
      <dsp:nvSpPr>
        <dsp:cNvPr id="0" name=""/>
        <dsp:cNvSpPr/>
      </dsp:nvSpPr>
      <dsp:spPr>
        <a:xfrm>
          <a:off x="6833346" y="917972"/>
          <a:ext cx="203993" cy="20399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1718C-EE5C-A545-A26B-F1D44DE2C295}" type="datetimeFigureOut">
              <a:rPr lang="en-US" smtClean="0"/>
              <a:t>7/6/20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11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kern="1200" dirty="0" smtClean="0">
                <a:solidFill>
                  <a:schemeClr val="tx1"/>
                </a:solidFill>
                <a:effectLst/>
                <a:latin typeface="+mn-lt"/>
                <a:ea typeface="+mn-ea"/>
                <a:cs typeface="+mn-cs"/>
              </a:rPr>
              <a:t>Began in 2013-14 </a:t>
            </a:r>
          </a:p>
          <a:p>
            <a:pPr marL="628650" lvl="1" indent="-171450">
              <a:buFont typeface="Arial" panose="020B0604020202020204" pitchFamily="34" charset="0"/>
              <a:buChar char="•"/>
            </a:pPr>
            <a:r>
              <a:rPr lang="en-US" sz="1800" kern="1200" dirty="0" smtClean="0">
                <a:solidFill>
                  <a:schemeClr val="tx1"/>
                </a:solidFill>
                <a:effectLst/>
                <a:latin typeface="+mn-lt"/>
                <a:ea typeface="+mn-ea"/>
                <a:cs typeface="+mn-cs"/>
              </a:rPr>
              <a:t>Some of you may have received a grant to develop programs or program supports for this effort.</a:t>
            </a:r>
          </a:p>
          <a:p>
            <a:pPr marL="171450" lvl="0" indent="-171450">
              <a:buFont typeface="Arial" panose="020B0604020202020204" pitchFamily="34" charset="0"/>
              <a:buChar char="•"/>
            </a:pPr>
            <a:r>
              <a:rPr lang="en-US" sz="1800" kern="1200" dirty="0" smtClean="0">
                <a:solidFill>
                  <a:schemeClr val="tx1"/>
                </a:solidFill>
                <a:effectLst/>
                <a:latin typeface="+mn-lt"/>
                <a:ea typeface="+mn-ea"/>
                <a:cs typeface="+mn-cs"/>
              </a:rPr>
              <a:t>“Expand the availability of courses through technology” is what is stated in the budget act. The way CVC has done this is – maximizing technology resources, support for online students and resources for quality courses</a:t>
            </a:r>
          </a:p>
          <a:p>
            <a:pPr marL="171450" lvl="0" indent="-171450">
              <a:buFont typeface="Arial" panose="020B0604020202020204" pitchFamily="34" charset="0"/>
              <a:buChar char="•"/>
            </a:pPr>
            <a:r>
              <a:rPr lang="en-US" sz="1800" kern="1200" dirty="0" smtClean="0">
                <a:solidFill>
                  <a:schemeClr val="tx1"/>
                </a:solidFill>
                <a:effectLst/>
                <a:latin typeface="+mn-lt"/>
                <a:ea typeface="+mn-ea"/>
                <a:cs typeface="+mn-cs"/>
              </a:rPr>
              <a:t>For those who didn’t already know (very few in this group I expect), Calbright has never been CVC-OEI.</a:t>
            </a:r>
          </a:p>
          <a:p>
            <a:pPr marL="171450" lvl="0" indent="-171450">
              <a:buFont typeface="Arial" panose="020B0604020202020204" pitchFamily="34" charset="0"/>
              <a:buChar char="•"/>
            </a:pPr>
            <a:r>
              <a:rPr lang="en-US" sz="1800" kern="1200" dirty="0" smtClean="0">
                <a:solidFill>
                  <a:schemeClr val="tx1"/>
                </a:solidFill>
                <a:effectLst/>
                <a:latin typeface="+mn-lt"/>
                <a:ea typeface="+mn-ea"/>
                <a:cs typeface="+mn-cs"/>
              </a:rPr>
              <a:t>The Course Exchange is what will connect our colleges online and provide a seamless experience for students. </a:t>
            </a:r>
          </a:p>
        </p:txBody>
      </p:sp>
      <p:sp>
        <p:nvSpPr>
          <p:cNvPr id="4" name="Slide Number Placeholder 3"/>
          <p:cNvSpPr>
            <a:spLocks noGrp="1"/>
          </p:cNvSpPr>
          <p:nvPr>
            <p:ph type="sldNum" sz="quarter" idx="10"/>
          </p:nvPr>
        </p:nvSpPr>
        <p:spPr/>
        <p:txBody>
          <a:bodyPr/>
          <a:lstStyle/>
          <a:p>
            <a:fld id="{D3EF1F80-362E-41AC-8C5B-5BD532FE362E}" type="slidenum">
              <a:rPr lang="en-US" smtClean="0"/>
              <a:t>25</a:t>
            </a:fld>
            <a:endParaRPr lang="en-US"/>
          </a:p>
        </p:txBody>
      </p:sp>
    </p:spTree>
    <p:extLst>
      <p:ext uri="{BB962C8B-B14F-4D97-AF65-F5344CB8AC3E}">
        <p14:creationId xmlns:p14="http://schemas.microsoft.com/office/powerpoint/2010/main" val="1477805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For those of you who don’t know, the Course Exchange will be how students seamlessly cross-enroll in online courses between colleges.</a:t>
            </a:r>
          </a:p>
          <a:p>
            <a:pPr lvl="0"/>
            <a:r>
              <a:rPr lang="en-US" sz="1200" kern="1200" dirty="0" smtClean="0">
                <a:solidFill>
                  <a:schemeClr val="tx1"/>
                </a:solidFill>
                <a:effectLst/>
                <a:latin typeface="+mn-lt"/>
                <a:ea typeface="+mn-ea"/>
                <a:cs typeface="+mn-cs"/>
              </a:rPr>
              <a:t>“Cross enrollment in online education” is simply the coordination of student who are enrolled in one college to take courses online at another college. It was codified in 2018 (Education Code Section 66770) with the help of CVC-OEI.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Students will find the classes they need and at the same time colleges will have behind the scenes data-sharing and coordination.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How did it evolve:</a:t>
            </a:r>
          </a:p>
          <a:p>
            <a:pPr lvl="1"/>
            <a:r>
              <a:rPr lang="en-US" sz="1200" kern="1200" dirty="0" smtClean="0">
                <a:solidFill>
                  <a:schemeClr val="tx1"/>
                </a:solidFill>
                <a:effectLst/>
                <a:latin typeface="+mn-lt"/>
                <a:ea typeface="+mn-ea"/>
                <a:cs typeface="+mn-cs"/>
              </a:rPr>
              <a:t>[Dot 1:] cvc.edu – The California Virtual Campus website was a static catalog. </a:t>
            </a:r>
          </a:p>
          <a:p>
            <a:pPr lvl="2"/>
            <a:r>
              <a:rPr lang="en-US" sz="1200" kern="1200" dirty="0" smtClean="0">
                <a:solidFill>
                  <a:schemeClr val="tx1"/>
                </a:solidFill>
                <a:effectLst/>
                <a:latin typeface="+mn-lt"/>
                <a:ea typeface="+mn-ea"/>
                <a:cs typeface="+mn-cs"/>
              </a:rPr>
              <a:t>Some of you may remember having to share your courses in files that were uploaded to the database behind the website.</a:t>
            </a:r>
          </a:p>
          <a:p>
            <a:pPr lvl="2"/>
            <a:r>
              <a:rPr lang="en-US" sz="1200" kern="1200" dirty="0" smtClean="0">
                <a:solidFill>
                  <a:schemeClr val="tx1"/>
                </a:solidFill>
                <a:effectLst/>
                <a:latin typeface="+mn-lt"/>
                <a:ea typeface="+mn-ea"/>
                <a:cs typeface="+mn-cs"/>
              </a:rPr>
              <a:t>While students could find a course, they would then have to visit the college’s site to see if it was available that term. Then they would have to determine if the course was open.</a:t>
            </a:r>
          </a:p>
          <a:p>
            <a:pPr lvl="2"/>
            <a:r>
              <a:rPr lang="en-US" sz="1200" kern="1200" dirty="0" smtClean="0">
                <a:solidFill>
                  <a:schemeClr val="tx1"/>
                </a:solidFill>
                <a:effectLst/>
                <a:latin typeface="+mn-lt"/>
                <a:ea typeface="+mn-ea"/>
                <a:cs typeface="+mn-cs"/>
              </a:rPr>
              <a:t>In short, it was not very helpful and an onerous process for the student.</a:t>
            </a:r>
          </a:p>
          <a:p>
            <a:pPr lvl="1"/>
            <a:r>
              <a:rPr lang="en-US" sz="1200" kern="1200" dirty="0" smtClean="0">
                <a:solidFill>
                  <a:schemeClr val="tx1"/>
                </a:solidFill>
                <a:effectLst/>
                <a:latin typeface="+mn-lt"/>
                <a:ea typeface="+mn-ea"/>
                <a:cs typeface="+mn-cs"/>
              </a:rPr>
              <a:t>[Dot 2:] OEI – cross-enrollment and Course Exchange</a:t>
            </a:r>
          </a:p>
          <a:p>
            <a:pPr lvl="2"/>
            <a:r>
              <a:rPr lang="en-US" sz="1200" kern="1200" dirty="0" smtClean="0">
                <a:solidFill>
                  <a:schemeClr val="tx1"/>
                </a:solidFill>
                <a:effectLst/>
                <a:latin typeface="+mn-lt"/>
                <a:ea typeface="+mn-ea"/>
                <a:cs typeface="+mn-cs"/>
              </a:rPr>
              <a:t>Along comes the Online Education Initiative in 2013-14. </a:t>
            </a:r>
          </a:p>
          <a:p>
            <a:pPr lvl="2"/>
            <a:r>
              <a:rPr lang="en-US" sz="1200" kern="1200" dirty="0" smtClean="0">
                <a:solidFill>
                  <a:schemeClr val="tx1"/>
                </a:solidFill>
                <a:effectLst/>
                <a:latin typeface="+mn-lt"/>
                <a:ea typeface="+mn-ea"/>
                <a:cs typeface="+mn-cs"/>
              </a:rPr>
              <a:t>They discover that online education needed help. </a:t>
            </a:r>
          </a:p>
          <a:p>
            <a:pPr lvl="3"/>
            <a:r>
              <a:rPr lang="en-US" sz="1200" kern="1200" dirty="0" smtClean="0">
                <a:solidFill>
                  <a:schemeClr val="tx1"/>
                </a:solidFill>
                <a:effectLst/>
                <a:latin typeface="+mn-lt"/>
                <a:ea typeface="+mn-ea"/>
                <a:cs typeface="+mn-cs"/>
              </a:rPr>
              <a:t>Courses quality varied wildly.</a:t>
            </a:r>
          </a:p>
          <a:p>
            <a:pPr lvl="3"/>
            <a:r>
              <a:rPr lang="en-US" sz="1200" kern="1200" dirty="0" smtClean="0">
                <a:solidFill>
                  <a:schemeClr val="tx1"/>
                </a:solidFill>
                <a:effectLst/>
                <a:latin typeface="+mn-lt"/>
                <a:ea typeface="+mn-ea"/>
                <a:cs typeface="+mn-cs"/>
              </a:rPr>
              <a:t>Faculty accustomed to face-to-face teaching were not prepared in online methods of instruction </a:t>
            </a:r>
          </a:p>
          <a:p>
            <a:pPr lvl="3"/>
            <a:r>
              <a:rPr lang="en-US" sz="1200" kern="1200" dirty="0" smtClean="0">
                <a:solidFill>
                  <a:schemeClr val="tx1"/>
                </a:solidFill>
                <a:effectLst/>
                <a:latin typeface="+mn-lt"/>
                <a:ea typeface="+mn-ea"/>
                <a:cs typeface="+mn-cs"/>
              </a:rPr>
              <a:t>The system lacked innovative tools that would make online education easy and dynamic.</a:t>
            </a:r>
          </a:p>
          <a:p>
            <a:pPr lvl="3"/>
            <a:r>
              <a:rPr lang="en-US" sz="1200" kern="1200" dirty="0" smtClean="0">
                <a:solidFill>
                  <a:schemeClr val="tx1"/>
                </a:solidFill>
                <a:effectLst/>
                <a:latin typeface="+mn-lt"/>
                <a:ea typeface="+mn-ea"/>
                <a:cs typeface="+mn-cs"/>
              </a:rPr>
              <a:t>Essentially, CVC-OEI already knew back then what the rest of the system discovered within the past few months. </a:t>
            </a:r>
          </a:p>
          <a:p>
            <a:pPr lvl="1"/>
            <a:r>
              <a:rPr lang="en-US" sz="1200" kern="1200" dirty="0" smtClean="0">
                <a:solidFill>
                  <a:schemeClr val="tx1"/>
                </a:solidFill>
                <a:effectLst/>
                <a:latin typeface="+mn-lt"/>
                <a:ea typeface="+mn-ea"/>
                <a:cs typeface="+mn-cs"/>
              </a:rPr>
              <a:t>[Dot 3:] CVC revamped cvc.edu</a:t>
            </a:r>
          </a:p>
          <a:p>
            <a:pPr lvl="2"/>
            <a:r>
              <a:rPr lang="en-US" sz="1200" kern="1200" dirty="0" smtClean="0">
                <a:solidFill>
                  <a:schemeClr val="tx1"/>
                </a:solidFill>
                <a:effectLst/>
                <a:latin typeface="+mn-lt"/>
                <a:ea typeface="+mn-ea"/>
                <a:cs typeface="+mn-cs"/>
              </a:rPr>
              <a:t>In 2018, CVC-OEI brought the old static cvc.edu site up to speed by making it an online course finder. </a:t>
            </a:r>
          </a:p>
          <a:p>
            <a:pPr lvl="2"/>
            <a:r>
              <a:rPr lang="en-US" sz="1200" kern="1200" dirty="0" smtClean="0">
                <a:solidFill>
                  <a:schemeClr val="tx1"/>
                </a:solidFill>
                <a:effectLst/>
                <a:latin typeface="+mn-lt"/>
                <a:ea typeface="+mn-ea"/>
                <a:cs typeface="+mn-cs"/>
              </a:rPr>
              <a:t>As the “Finish Faster” site, students were able to find courses that were full at their college, the class they needed to complete their program, or even that last GE requirement that they needed.</a:t>
            </a:r>
          </a:p>
          <a:p>
            <a:pPr lvl="1"/>
            <a:r>
              <a:rPr lang="en-US" sz="1200" kern="1200" dirty="0" smtClean="0">
                <a:solidFill>
                  <a:schemeClr val="tx1"/>
                </a:solidFill>
                <a:effectLst/>
                <a:latin typeface="+mn-lt"/>
                <a:ea typeface="+mn-ea"/>
                <a:cs typeface="+mn-cs"/>
              </a:rPr>
              <a:t>(Dot 4:] CVC-OEI merging and upgrading both sites into one for a more SEAMLESS STUDENT EXPERIENCE.</a:t>
            </a:r>
          </a:p>
          <a:p>
            <a:pPr lvl="2"/>
            <a:r>
              <a:rPr lang="en-US" sz="1200" kern="1200" dirty="0" smtClean="0">
                <a:solidFill>
                  <a:schemeClr val="tx1"/>
                </a:solidFill>
                <a:effectLst/>
                <a:latin typeface="+mn-lt"/>
                <a:ea typeface="+mn-ea"/>
                <a:cs typeface="+mn-cs"/>
              </a:rPr>
              <a:t>Through the new Course Exchange we can view the online offerings at all of our colleges in one place making it more of a single system. </a:t>
            </a:r>
          </a:p>
          <a:p>
            <a:pPr lvl="1"/>
            <a:r>
              <a:rPr lang="en-US" sz="1200" kern="1200" dirty="0" smtClean="0">
                <a:solidFill>
                  <a:schemeClr val="tx1"/>
                </a:solidFill>
                <a:effectLst/>
                <a:latin typeface="+mn-lt"/>
                <a:ea typeface="+mn-ea"/>
                <a:cs typeface="+mn-cs"/>
              </a:rPr>
              <a:t>We are preparing cvc.edu and the Course Exchange to be flexible enough to respond to the initiatives to come (like CBE, program planning, and other statewide initiatives; common ERP is one of those lofty dreams but you never know)</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can acknowledge the past challenges of the Exchange and talk about how now that we all know what it takes to have quality DE online, we can own up to what needs to be done]</a:t>
            </a:r>
          </a:p>
          <a:p>
            <a:pPr lvl="1"/>
            <a:r>
              <a:rPr lang="en-US" sz="1200" kern="1200" dirty="0" smtClean="0">
                <a:solidFill>
                  <a:schemeClr val="tx1"/>
                </a:solidFill>
                <a:effectLst/>
                <a:latin typeface="+mn-lt"/>
                <a:ea typeface="+mn-ea"/>
                <a:cs typeface="+mn-cs"/>
              </a:rPr>
              <a:t>Challenges – </a:t>
            </a:r>
          </a:p>
          <a:p>
            <a:pPr lvl="2"/>
            <a:r>
              <a:rPr lang="en-US" sz="1200" kern="1200" dirty="0" smtClean="0">
                <a:solidFill>
                  <a:schemeClr val="tx1"/>
                </a:solidFill>
                <a:effectLst/>
                <a:latin typeface="+mn-lt"/>
                <a:ea typeface="+mn-ea"/>
                <a:cs typeface="+mn-cs"/>
              </a:rPr>
              <a:t>Each campus has different tools and technology that don’t work well with each other or the system as a whole</a:t>
            </a:r>
          </a:p>
          <a:p>
            <a:pPr lvl="2"/>
            <a:r>
              <a:rPr lang="en-US" sz="1200" kern="1200" dirty="0" smtClean="0">
                <a:solidFill>
                  <a:schemeClr val="tx1"/>
                </a:solidFill>
                <a:effectLst/>
                <a:latin typeface="+mn-lt"/>
                <a:ea typeface="+mn-ea"/>
                <a:cs typeface="+mn-cs"/>
              </a:rPr>
              <a:t>Colleges never had enough resource people to implement the Exchange</a:t>
            </a:r>
          </a:p>
          <a:p>
            <a:pPr lvl="2"/>
            <a:r>
              <a:rPr lang="en-US" sz="1200" kern="1200" dirty="0" smtClean="0">
                <a:solidFill>
                  <a:schemeClr val="tx1"/>
                </a:solidFill>
                <a:effectLst/>
                <a:latin typeface="+mn-lt"/>
                <a:ea typeface="+mn-ea"/>
                <a:cs typeface="+mn-cs"/>
              </a:rPr>
              <a:t>Colleges didn’t know or understand the level of coordination involved at the campus level</a:t>
            </a:r>
          </a:p>
          <a:p>
            <a:pPr lvl="2"/>
            <a:r>
              <a:rPr lang="en-US" sz="1200" kern="1200" dirty="0" smtClean="0">
                <a:solidFill>
                  <a:schemeClr val="tx1"/>
                </a:solidFill>
                <a:effectLst/>
                <a:latin typeface="+mn-lt"/>
                <a:ea typeface="+mn-ea"/>
                <a:cs typeface="+mn-cs"/>
              </a:rPr>
              <a:t>For most colleges online education was not a priority</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Distance Education is a main dish</a:t>
            </a:r>
          </a:p>
          <a:p>
            <a:pPr marL="0" lv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D3EF1F80-362E-41AC-8C5B-5BD532FE362E}" type="slidenum">
              <a:rPr lang="en-US" smtClean="0"/>
              <a:t>26</a:t>
            </a:fld>
            <a:endParaRPr lang="en-US"/>
          </a:p>
        </p:txBody>
      </p:sp>
    </p:spTree>
    <p:extLst>
      <p:ext uri="{BB962C8B-B14F-4D97-AF65-F5344CB8AC3E}">
        <p14:creationId xmlns:p14="http://schemas.microsoft.com/office/powerpoint/2010/main" val="1578098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content</a:t>
            </a:r>
            <a:r>
              <a:rPr lang="en-US" baseline="0" dirty="0"/>
              <a:t> January 2020 5C CBE presentation </a:t>
            </a:r>
            <a:endParaRPr lang="en-US" dirty="0"/>
          </a:p>
        </p:txBody>
      </p:sp>
      <p:sp>
        <p:nvSpPr>
          <p:cNvPr id="4" name="Slide Number Placeholder 3"/>
          <p:cNvSpPr>
            <a:spLocks noGrp="1"/>
          </p:cNvSpPr>
          <p:nvPr>
            <p:ph type="sldNum" sz="quarter" idx="5"/>
          </p:nvPr>
        </p:nvSpPr>
        <p:spPr/>
        <p:txBody>
          <a:bodyPr/>
          <a:lstStyle/>
          <a:p>
            <a:fld id="{4E141E19-DCC4-4CC0-B41F-4200CCF7E856}" type="slidenum">
              <a:rPr lang="en-US" smtClean="0"/>
              <a:pPr/>
              <a:t>28</a:t>
            </a:fld>
            <a:endParaRPr lang="en-US"/>
          </a:p>
        </p:txBody>
      </p:sp>
    </p:spTree>
    <p:extLst>
      <p:ext uri="{BB962C8B-B14F-4D97-AF65-F5344CB8AC3E}">
        <p14:creationId xmlns:p14="http://schemas.microsoft.com/office/powerpoint/2010/main" val="47151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Equity imperative: Noncredit serves a lot of DI students; CBE transitions to for-credit opportunities will enhance student outcomes</a:t>
            </a:r>
          </a:p>
          <a:p>
            <a:endParaRPr lang="en-US" dirty="0"/>
          </a:p>
        </p:txBody>
      </p:sp>
      <p:sp>
        <p:nvSpPr>
          <p:cNvPr id="4" name="Slide Number Placeholder 3"/>
          <p:cNvSpPr>
            <a:spLocks noGrp="1"/>
          </p:cNvSpPr>
          <p:nvPr>
            <p:ph type="sldNum" sz="quarter" idx="10"/>
          </p:nvPr>
        </p:nvSpPr>
        <p:spPr/>
        <p:txBody>
          <a:bodyPr/>
          <a:lstStyle/>
          <a:p>
            <a:fld id="{0437968D-5969-4CC4-A63D-C90CD4C34E88}" type="slidenum">
              <a:rPr lang="en-US" smtClean="0"/>
              <a:t>29</a:t>
            </a:fld>
            <a:endParaRPr lang="en-US"/>
          </a:p>
        </p:txBody>
      </p:sp>
    </p:spTree>
    <p:extLst>
      <p:ext uri="{BB962C8B-B14F-4D97-AF65-F5344CB8AC3E}">
        <p14:creationId xmlns:p14="http://schemas.microsoft.com/office/powerpoint/2010/main" val="677592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CCCCO CBE</a:t>
            </a:r>
            <a:r>
              <a:rPr lang="en-US" baseline="0" dirty="0"/>
              <a:t> </a:t>
            </a:r>
            <a:r>
              <a:rPr lang="en-US" dirty="0"/>
              <a:t>Report to</a:t>
            </a:r>
            <a:r>
              <a:rPr lang="en-US" baseline="0" dirty="0"/>
              <a:t> BOG (2020)</a:t>
            </a:r>
          </a:p>
          <a:p>
            <a:r>
              <a:rPr lang="en-US" baseline="0" dirty="0"/>
              <a:t>ACCJC Policy on CBE (January, 2020) </a:t>
            </a:r>
            <a:endParaRPr lang="en-US" dirty="0"/>
          </a:p>
        </p:txBody>
      </p:sp>
      <p:sp>
        <p:nvSpPr>
          <p:cNvPr id="4" name="Slide Number Placeholder 3"/>
          <p:cNvSpPr>
            <a:spLocks noGrp="1"/>
          </p:cNvSpPr>
          <p:nvPr>
            <p:ph type="sldNum" sz="quarter" idx="10"/>
          </p:nvPr>
        </p:nvSpPr>
        <p:spPr/>
        <p:txBody>
          <a:bodyPr/>
          <a:lstStyle/>
          <a:p>
            <a:fld id="{0437968D-5969-4CC4-A63D-C90CD4C34E88}" type="slidenum">
              <a:rPr lang="en-US" smtClean="0"/>
              <a:t>30</a:t>
            </a:fld>
            <a:endParaRPr lang="en-US"/>
          </a:p>
        </p:txBody>
      </p:sp>
    </p:spTree>
    <p:extLst>
      <p:ext uri="{BB962C8B-B14F-4D97-AF65-F5344CB8AC3E}">
        <p14:creationId xmlns:p14="http://schemas.microsoft.com/office/powerpoint/2010/main" val="212521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content</a:t>
            </a:r>
            <a:r>
              <a:rPr lang="en-US" baseline="0" dirty="0"/>
              <a:t> January 2020 5C CBE presentation </a:t>
            </a:r>
            <a:endParaRPr lang="en-US" dirty="0"/>
          </a:p>
        </p:txBody>
      </p:sp>
      <p:sp>
        <p:nvSpPr>
          <p:cNvPr id="4" name="Slide Number Placeholder 3"/>
          <p:cNvSpPr>
            <a:spLocks noGrp="1"/>
          </p:cNvSpPr>
          <p:nvPr>
            <p:ph type="sldNum" sz="quarter" idx="5"/>
          </p:nvPr>
        </p:nvSpPr>
        <p:spPr/>
        <p:txBody>
          <a:bodyPr/>
          <a:lstStyle/>
          <a:p>
            <a:fld id="{4E141E19-DCC4-4CC0-B41F-4200CCF7E856}" type="slidenum">
              <a:rPr lang="en-US" smtClean="0"/>
              <a:pPr/>
              <a:t>31</a:t>
            </a:fld>
            <a:endParaRPr lang="en-US"/>
          </a:p>
        </p:txBody>
      </p:sp>
    </p:spTree>
    <p:extLst>
      <p:ext uri="{BB962C8B-B14F-4D97-AF65-F5344CB8AC3E}">
        <p14:creationId xmlns:p14="http://schemas.microsoft.com/office/powerpoint/2010/main" val="31004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content</a:t>
            </a:r>
            <a:r>
              <a:rPr lang="en-US" baseline="0" dirty="0"/>
              <a:t> January 2020 5C CBE presentation </a:t>
            </a:r>
            <a:endParaRPr lang="en-US" dirty="0"/>
          </a:p>
        </p:txBody>
      </p:sp>
      <p:sp>
        <p:nvSpPr>
          <p:cNvPr id="4" name="Slide Number Placeholder 3"/>
          <p:cNvSpPr>
            <a:spLocks noGrp="1"/>
          </p:cNvSpPr>
          <p:nvPr>
            <p:ph type="sldNum" sz="quarter" idx="5"/>
          </p:nvPr>
        </p:nvSpPr>
        <p:spPr/>
        <p:txBody>
          <a:bodyPr/>
          <a:lstStyle/>
          <a:p>
            <a:fld id="{4E141E19-DCC4-4CC0-B41F-4200CCF7E856}" type="slidenum">
              <a:rPr lang="en-US" smtClean="0"/>
              <a:pPr/>
              <a:t>32</a:t>
            </a:fld>
            <a:endParaRPr lang="en-US"/>
          </a:p>
        </p:txBody>
      </p:sp>
    </p:spTree>
    <p:extLst>
      <p:ext uri="{BB962C8B-B14F-4D97-AF65-F5344CB8AC3E}">
        <p14:creationId xmlns:p14="http://schemas.microsoft.com/office/powerpoint/2010/main" val="125245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98C01E4-BBDE-A04D-BF52-50C7E63D7B5A}"/>
              </a:ext>
            </a:extLst>
          </p:cNvPr>
          <p:cNvSpPr>
            <a:spLocks noGrp="1"/>
          </p:cNvSpPr>
          <p:nvPr>
            <p:ph type="title" hasCustomPrompt="1"/>
          </p:nvPr>
        </p:nvSpPr>
        <p:spPr>
          <a:xfrm>
            <a:off x="815926" y="5176909"/>
            <a:ext cx="10547847" cy="1505243"/>
          </a:xfrm>
        </p:spPr>
        <p:txBody>
          <a:bodyPr anchor="ctr">
            <a:normAutofit/>
          </a:bodyPr>
          <a:lstStyle>
            <a:lvl1pPr algn="ctr">
              <a:lnSpc>
                <a:spcPct val="100000"/>
              </a:lnSpc>
              <a:defRPr sz="4400">
                <a:solidFill>
                  <a:schemeClr val="bg1"/>
                </a:solidFill>
              </a:defRPr>
            </a:lvl1pPr>
          </a:lstStyle>
          <a:p>
            <a:r>
              <a:rPr lang="en-US" dirty="0"/>
              <a:t>Click to Edit Title</a:t>
            </a:r>
          </a:p>
        </p:txBody>
      </p:sp>
    </p:spTree>
    <p:extLst>
      <p:ext uri="{BB962C8B-B14F-4D97-AF65-F5344CB8AC3E}">
        <p14:creationId xmlns:p14="http://schemas.microsoft.com/office/powerpoint/2010/main" val="3057468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69B0BE-86DF-4F6D-9695-42F8739220CE}"/>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236EB438-DCC4-4947-A9DA-38DDD07A07A6}"/>
              </a:ext>
            </a:extLst>
          </p:cNvPr>
          <p:cNvSpPr>
            <a:spLocks noGrp="1"/>
          </p:cNvSpPr>
          <p:nvPr>
            <p:ph type="subTitle" idx="1"/>
          </p:nvPr>
        </p:nvSpPr>
        <p:spPr>
          <a:xfrm>
            <a:off x="1524000" y="2235754"/>
            <a:ext cx="9144000" cy="4808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Slide Number Placeholder 3">
            <a:extLst>
              <a:ext uri="{FF2B5EF4-FFF2-40B4-BE49-F238E27FC236}">
                <a16:creationId xmlns:a16="http://schemas.microsoft.com/office/drawing/2014/main" xmlns="" id="{69EF952D-624F-419B-B843-811A9B9E0EF1}"/>
              </a:ext>
            </a:extLst>
          </p:cNvPr>
          <p:cNvSpPr>
            <a:spLocks noGrp="1"/>
          </p:cNvSpPr>
          <p:nvPr>
            <p:ph type="sldNum" sz="quarter" idx="10"/>
          </p:nvPr>
        </p:nvSpPr>
        <p:spPr/>
        <p:txBody>
          <a:bodyPr/>
          <a:lstStyle/>
          <a:p>
            <a:fld id="{C7A2AFC4-1B81-48B0-B80D-0FC964D8D33D}"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D06E9A-B34F-4B71-A6B8-D8968C12E8E9}"/>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CF4C9AC-4235-4209-A24C-8BA29A66FCA3}"/>
              </a:ext>
            </a:extLst>
          </p:cNvPr>
          <p:cNvSpPr>
            <a:spLocks noGrp="1"/>
          </p:cNvSpPr>
          <p:nvPr>
            <p:ph idx="1"/>
          </p:nvPr>
        </p:nvSpPr>
        <p:spPr>
          <a:xfrm>
            <a:off x="838200" y="1825625"/>
            <a:ext cx="10515600" cy="36545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a:extLst>
              <a:ext uri="{FF2B5EF4-FFF2-40B4-BE49-F238E27FC236}">
                <a16:creationId xmlns:a16="http://schemas.microsoft.com/office/drawing/2014/main" xmlns="" id="{28FC7671-28B7-4084-B2EE-71698325CD1C}"/>
              </a:ext>
            </a:extLst>
          </p:cNvPr>
          <p:cNvSpPr>
            <a:spLocks noGrp="1"/>
          </p:cNvSpPr>
          <p:nvPr>
            <p:ph type="sldNum" sz="quarter" idx="10"/>
          </p:nvPr>
        </p:nvSpPr>
        <p:spPr/>
        <p:txBody>
          <a:bodyPr/>
          <a:lstStyle/>
          <a:p>
            <a:fld id="{C7A2AFC4-1B81-48B0-B80D-0FC964D8D33D}"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EA91A-8332-4C79-8136-7F08F76C44D1}"/>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73D75CB0-1620-4CBC-ADDE-31A28A930E41}"/>
              </a:ext>
            </a:extLst>
          </p:cNvPr>
          <p:cNvSpPr>
            <a:spLocks noGrp="1"/>
          </p:cNvSpPr>
          <p:nvPr>
            <p:ph sz="half" idx="1"/>
          </p:nvPr>
        </p:nvSpPr>
        <p:spPr>
          <a:xfrm>
            <a:off x="838200" y="1825625"/>
            <a:ext cx="5038596" cy="35066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a:extLst>
              <a:ext uri="{FF2B5EF4-FFF2-40B4-BE49-F238E27FC236}">
                <a16:creationId xmlns:a16="http://schemas.microsoft.com/office/drawing/2014/main" xmlns="" id="{22AF324E-1F35-4923-847A-B73AFBC314E5}"/>
              </a:ext>
            </a:extLst>
          </p:cNvPr>
          <p:cNvSpPr>
            <a:spLocks noGrp="1"/>
          </p:cNvSpPr>
          <p:nvPr>
            <p:ph sz="half" idx="10"/>
          </p:nvPr>
        </p:nvSpPr>
        <p:spPr>
          <a:xfrm>
            <a:off x="6315205" y="1825625"/>
            <a:ext cx="5038596" cy="35066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a:extLst>
              <a:ext uri="{FF2B5EF4-FFF2-40B4-BE49-F238E27FC236}">
                <a16:creationId xmlns:a16="http://schemas.microsoft.com/office/drawing/2014/main" xmlns="" id="{25FA2D49-EDF3-45E1-AF22-9C956F3347EE}"/>
              </a:ext>
            </a:extLst>
          </p:cNvPr>
          <p:cNvSpPr>
            <a:spLocks noGrp="1"/>
          </p:cNvSpPr>
          <p:nvPr>
            <p:ph type="sldNum" sz="quarter" idx="11"/>
          </p:nvPr>
        </p:nvSpPr>
        <p:spPr/>
        <p:txBody>
          <a:bodyPr/>
          <a:lstStyle/>
          <a:p>
            <a:fld id="{C7A2AFC4-1B81-48B0-B80D-0FC964D8D33D}" type="slidenum">
              <a:rPr lang="en-US" smtClean="0"/>
              <a:t>‹#›</a:t>
            </a:fld>
            <a:endParaRPr lang="en-US"/>
          </a:p>
        </p:txBody>
      </p:sp>
    </p:spTree>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B2B592-1A17-417A-8CFF-BB522123F028}"/>
              </a:ext>
            </a:extLst>
          </p:cNvPr>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EED4226-5D1B-4021-88D2-27DD3BCF6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xmlns="" id="{A2ED2C9C-F314-4CCB-AAB0-F0B7CEDB96DB}"/>
              </a:ext>
            </a:extLst>
          </p:cNvPr>
          <p:cNvSpPr>
            <a:spLocks noGrp="1"/>
          </p:cNvSpPr>
          <p:nvPr>
            <p:ph sz="half" idx="2"/>
          </p:nvPr>
        </p:nvSpPr>
        <p:spPr>
          <a:xfrm>
            <a:off x="839788" y="2505075"/>
            <a:ext cx="5157787" cy="304395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71CF2BD4-3099-4413-AE67-38243C7DB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xmlns="" id="{9DC5FBB6-FB89-486F-9BF8-8F14C4D1ECC9}"/>
              </a:ext>
            </a:extLst>
          </p:cNvPr>
          <p:cNvSpPr>
            <a:spLocks noGrp="1"/>
          </p:cNvSpPr>
          <p:nvPr>
            <p:ph sz="quarter" idx="4"/>
          </p:nvPr>
        </p:nvSpPr>
        <p:spPr>
          <a:xfrm>
            <a:off x="6172200" y="2505075"/>
            <a:ext cx="5183188" cy="304395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a:extLst>
              <a:ext uri="{FF2B5EF4-FFF2-40B4-BE49-F238E27FC236}">
                <a16:creationId xmlns:a16="http://schemas.microsoft.com/office/drawing/2014/main" xmlns="" id="{2C316F23-07ED-43F0-9BD5-8F6398670BFD}"/>
              </a:ext>
            </a:extLst>
          </p:cNvPr>
          <p:cNvSpPr>
            <a:spLocks noGrp="1"/>
          </p:cNvSpPr>
          <p:nvPr>
            <p:ph type="sldNum" sz="quarter" idx="10"/>
          </p:nvPr>
        </p:nvSpPr>
        <p:spPr/>
        <p:txBody>
          <a:bodyPr/>
          <a:lstStyle/>
          <a:p>
            <a:fld id="{C7A2AFC4-1B81-48B0-B80D-0FC964D8D33D}" type="slidenum">
              <a:rPr lang="en-US" smtClean="0"/>
              <a:t>‹#›</a:t>
            </a:fld>
            <a:endParaRPr lang="en-US"/>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06D77-332E-4483-AAB5-DD9F9EF0C479}"/>
              </a:ext>
            </a:extLst>
          </p:cNvPr>
          <p:cNvSpPr>
            <a:spLocks noGrp="1"/>
          </p:cNvSpPr>
          <p:nvPr>
            <p:ph type="title"/>
          </p:nvPr>
        </p:nvSpPr>
        <p:spPr/>
        <p:txBody>
          <a:bodyPr/>
          <a:lstStyle/>
          <a:p>
            <a:r>
              <a:rPr lang="en-US" smtClean="0"/>
              <a:t>Click to edit Master title style</a:t>
            </a:r>
            <a:endParaRPr lang="en-US" dirty="0"/>
          </a:p>
        </p:txBody>
      </p:sp>
      <p:sp>
        <p:nvSpPr>
          <p:cNvPr id="7" name="Picture Placeholder 6">
            <a:extLst>
              <a:ext uri="{FF2B5EF4-FFF2-40B4-BE49-F238E27FC236}">
                <a16:creationId xmlns:a16="http://schemas.microsoft.com/office/drawing/2014/main" xmlns="" id="{10D8B378-6192-43BF-B31B-4835045A6C29}"/>
              </a:ext>
            </a:extLst>
          </p:cNvPr>
          <p:cNvSpPr>
            <a:spLocks noGrp="1"/>
          </p:cNvSpPr>
          <p:nvPr>
            <p:ph type="pic" sz="quarter" idx="10"/>
          </p:nvPr>
        </p:nvSpPr>
        <p:spPr>
          <a:xfrm>
            <a:off x="5608638" y="1849438"/>
            <a:ext cx="6583362" cy="3302000"/>
          </a:xfrm>
        </p:spPr>
        <p:txBody>
          <a:bodyPr/>
          <a:lstStyle/>
          <a:p>
            <a:r>
              <a:rPr lang="en-US" smtClean="0"/>
              <a:t>Click icon to add picture</a:t>
            </a:r>
            <a:endParaRPr lang="en-US"/>
          </a:p>
        </p:txBody>
      </p:sp>
      <p:sp>
        <p:nvSpPr>
          <p:cNvPr id="9" name="Text Placeholder 8">
            <a:extLst>
              <a:ext uri="{FF2B5EF4-FFF2-40B4-BE49-F238E27FC236}">
                <a16:creationId xmlns:a16="http://schemas.microsoft.com/office/drawing/2014/main" xmlns="" id="{048DB3A6-CCA2-4870-A323-033306F8F3D2}"/>
              </a:ext>
            </a:extLst>
          </p:cNvPr>
          <p:cNvSpPr>
            <a:spLocks noGrp="1"/>
          </p:cNvSpPr>
          <p:nvPr>
            <p:ph type="body" sz="quarter" idx="11"/>
          </p:nvPr>
        </p:nvSpPr>
        <p:spPr>
          <a:xfrm>
            <a:off x="838200" y="1849438"/>
            <a:ext cx="4578350" cy="3302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a:extLst>
              <a:ext uri="{FF2B5EF4-FFF2-40B4-BE49-F238E27FC236}">
                <a16:creationId xmlns:a16="http://schemas.microsoft.com/office/drawing/2014/main" xmlns="" id="{20C9FC73-1847-4979-9B5D-D9E59F62D110}"/>
              </a:ext>
            </a:extLst>
          </p:cNvPr>
          <p:cNvSpPr>
            <a:spLocks noGrp="1"/>
          </p:cNvSpPr>
          <p:nvPr>
            <p:ph type="sldNum" sz="quarter" idx="12"/>
          </p:nvPr>
        </p:nvSpPr>
        <p:spPr/>
        <p:txBody>
          <a:bodyPr/>
          <a:lstStyle/>
          <a:p>
            <a:fld id="{C7A2AFC4-1B81-48B0-B80D-0FC964D8D33D}" type="slidenum">
              <a:rPr lang="en-US" smtClean="0"/>
              <a:t>‹#›</a:t>
            </a:fld>
            <a:endParaRPr lang="en-US"/>
          </a:p>
        </p:txBody>
      </p:sp>
    </p:spTree>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ACAE7F-6533-4069-8AAA-35DFBF4C3E0B}"/>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7E76ADA4-64EA-49CF-8707-2F0B6D4F17CB}"/>
              </a:ext>
            </a:extLst>
          </p:cNvPr>
          <p:cNvSpPr>
            <a:spLocks noGrp="1"/>
          </p:cNvSpPr>
          <p:nvPr>
            <p:ph idx="1"/>
          </p:nvPr>
        </p:nvSpPr>
        <p:spPr>
          <a:xfrm>
            <a:off x="5183188" y="987426"/>
            <a:ext cx="6172200" cy="443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B1ED617E-D9DE-4CE8-B65E-87959D358FEA}"/>
              </a:ext>
            </a:extLst>
          </p:cNvPr>
          <p:cNvSpPr>
            <a:spLocks noGrp="1"/>
          </p:cNvSpPr>
          <p:nvPr>
            <p:ph type="body" sz="half" idx="2"/>
          </p:nvPr>
        </p:nvSpPr>
        <p:spPr>
          <a:xfrm>
            <a:off x="839788" y="2057400"/>
            <a:ext cx="3932237" cy="34662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Slide Number Placeholder 4">
            <a:extLst>
              <a:ext uri="{FF2B5EF4-FFF2-40B4-BE49-F238E27FC236}">
                <a16:creationId xmlns:a16="http://schemas.microsoft.com/office/drawing/2014/main" xmlns="" id="{5787E0CC-1A1C-4861-BDAF-EF4CC28760A5}"/>
              </a:ext>
            </a:extLst>
          </p:cNvPr>
          <p:cNvSpPr>
            <a:spLocks noGrp="1"/>
          </p:cNvSpPr>
          <p:nvPr>
            <p:ph type="sldNum" sz="quarter" idx="10"/>
          </p:nvPr>
        </p:nvSpPr>
        <p:spPr/>
        <p:txBody>
          <a:bodyPr/>
          <a:lstStyle/>
          <a:p>
            <a:fld id="{C7A2AFC4-1B81-48B0-B80D-0FC964D8D33D}" type="slidenum">
              <a:rPr lang="en-US" smtClean="0"/>
              <a:t>‹#›</a:t>
            </a:fld>
            <a:endParaRPr lang="en-US"/>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16B795-4551-4892-BDA9-BB5EF646C6C4}"/>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8A1A80E8-B6F0-436C-8626-D07C6FB452AD}"/>
              </a:ext>
            </a:extLst>
          </p:cNvPr>
          <p:cNvSpPr>
            <a:spLocks noGrp="1"/>
          </p:cNvSpPr>
          <p:nvPr>
            <p:ph type="pic" idx="1"/>
          </p:nvPr>
        </p:nvSpPr>
        <p:spPr>
          <a:xfrm>
            <a:off x="5183188" y="987425"/>
            <a:ext cx="7008812" cy="47116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0C31CB76-B78C-4A20-84A9-69D867BB6E95}"/>
              </a:ext>
            </a:extLst>
          </p:cNvPr>
          <p:cNvSpPr>
            <a:spLocks noGrp="1"/>
          </p:cNvSpPr>
          <p:nvPr>
            <p:ph type="body" sz="half" idx="2"/>
          </p:nvPr>
        </p:nvSpPr>
        <p:spPr>
          <a:xfrm>
            <a:off x="839788" y="2057400"/>
            <a:ext cx="3932237" cy="336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Slide Number Placeholder 4">
            <a:extLst>
              <a:ext uri="{FF2B5EF4-FFF2-40B4-BE49-F238E27FC236}">
                <a16:creationId xmlns:a16="http://schemas.microsoft.com/office/drawing/2014/main" xmlns="" id="{19E8ED20-8062-40E1-950F-CBE381994057}"/>
              </a:ext>
            </a:extLst>
          </p:cNvPr>
          <p:cNvSpPr>
            <a:spLocks noGrp="1"/>
          </p:cNvSpPr>
          <p:nvPr>
            <p:ph type="sldNum" sz="quarter" idx="10"/>
          </p:nvPr>
        </p:nvSpPr>
        <p:spPr/>
        <p:txBody>
          <a:bodyPr/>
          <a:lstStyle/>
          <a:p>
            <a:fld id="{C7A2AFC4-1B81-48B0-B80D-0FC964D8D33D}" type="slidenum">
              <a:rPr lang="en-US" smtClean="0"/>
              <a:t>‹#›</a:t>
            </a:fld>
            <a:endParaRPr lang="en-US"/>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9B2165-DB3C-4676-8406-EA0089050124}" type="datetime1">
              <a:rPr lang="en-US" smtClean="0"/>
              <a:t>7/7/20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2AFC4-1B81-48B0-B80D-0FC964D8D33D}" type="slidenum">
              <a:rPr lang="en-US" smtClean="0"/>
              <a:t>‹#›</a:t>
            </a:fld>
            <a:endParaRPr 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F17F2C-5CB1-42C2-9C2F-8C34E5A22B48}" type="datetime1">
              <a:rPr lang="en-US" smtClean="0"/>
              <a:t>7/7/20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2AFC4-1B81-48B0-B80D-0FC964D8D33D}"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3663493-8C84-E346-96AF-8ED8B8873B92}"/>
              </a:ext>
            </a:extLst>
          </p:cNvPr>
          <p:cNvSpPr/>
          <p:nvPr userDrawn="1"/>
        </p:nvSpPr>
        <p:spPr>
          <a:xfrm>
            <a:off x="0" y="0"/>
            <a:ext cx="12192000" cy="2355163"/>
          </a:xfrm>
          <a:prstGeom prst="rect">
            <a:avLst/>
          </a:prstGeom>
          <a:solidFill>
            <a:schemeClr val="accent6">
              <a:lumMod val="75000"/>
            </a:schemeClr>
          </a:solidFill>
          <a:ln>
            <a:noFill/>
          </a:ln>
          <a:effectLst>
            <a:outerShdw blurRad="190500" dist="38100" dir="54000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E280103-BDBC-4A40-9E85-AE3F70CBE934}"/>
              </a:ext>
            </a:extLst>
          </p:cNvPr>
          <p:cNvSpPr>
            <a:spLocks noGrp="1"/>
          </p:cNvSpPr>
          <p:nvPr>
            <p:ph type="title" hasCustomPrompt="1"/>
          </p:nvPr>
        </p:nvSpPr>
        <p:spPr>
          <a:xfrm>
            <a:off x="1066801" y="403412"/>
            <a:ext cx="10058400" cy="1685768"/>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xmlns="" id="{788E3A56-FB7B-AC46-8402-D5947961F472}"/>
              </a:ext>
            </a:extLst>
          </p:cNvPr>
          <p:cNvSpPr>
            <a:spLocks noGrp="1"/>
          </p:cNvSpPr>
          <p:nvPr>
            <p:ph idx="1" hasCustomPrompt="1"/>
          </p:nvPr>
        </p:nvSpPr>
        <p:spPr>
          <a:xfrm>
            <a:off x="1066800" y="2662569"/>
            <a:ext cx="10058400" cy="312039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xmlns="" id="{4782F75C-9DD2-074A-96FF-53829C465CFC}"/>
              </a:ext>
            </a:extLst>
          </p:cNvPr>
          <p:cNvSpPr>
            <a:spLocks noGrp="1"/>
          </p:cNvSpPr>
          <p:nvPr>
            <p:ph type="sldNum" sz="quarter" idx="12"/>
          </p:nvPr>
        </p:nvSpPr>
        <p:spPr>
          <a:xfrm>
            <a:off x="8382000" y="6356350"/>
            <a:ext cx="2743200" cy="365125"/>
          </a:xfrm>
        </p:spPr>
        <p:txBody>
          <a:bodyPr rIns="0"/>
          <a:lstStyle/>
          <a:p>
            <a:fld id="{492D8F1A-69A8-9242-9469-8400121D240A}" type="slidenum">
              <a:rPr lang="en-US" smtClean="0"/>
              <a:t>‹#›</a:t>
            </a:fld>
            <a:endParaRPr lang="en-US" dirty="0"/>
          </a:p>
        </p:txBody>
      </p:sp>
      <p:cxnSp>
        <p:nvCxnSpPr>
          <p:cNvPr id="6" name="Straight Connector 5">
            <a:extLst>
              <a:ext uri="{FF2B5EF4-FFF2-40B4-BE49-F238E27FC236}">
                <a16:creationId xmlns:a16="http://schemas.microsoft.com/office/drawing/2014/main" xmlns="" id="{8335C675-F55A-8A44-9B93-9E37ED70F138}"/>
              </a:ext>
            </a:extLst>
          </p:cNvPr>
          <p:cNvCxnSpPr>
            <a:cxnSpLocks/>
          </p:cNvCxnSpPr>
          <p:nvPr userDrawn="1"/>
        </p:nvCxnSpPr>
        <p:spPr>
          <a:xfrm flipH="1">
            <a:off x="0" y="2329763"/>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Section Slide B">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3663493-8C84-E346-96AF-8ED8B8873B92}"/>
              </a:ext>
            </a:extLst>
          </p:cNvPr>
          <p:cNvSpPr/>
          <p:nvPr userDrawn="1"/>
        </p:nvSpPr>
        <p:spPr>
          <a:xfrm>
            <a:off x="0" y="0"/>
            <a:ext cx="4049486" cy="6858000"/>
          </a:xfrm>
          <a:prstGeom prst="rect">
            <a:avLst/>
          </a:prstGeom>
          <a:solidFill>
            <a:schemeClr val="accent5"/>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11B4FB25-3788-9D40-8C85-70A6F279CB68}"/>
              </a:ext>
            </a:extLst>
          </p:cNvPr>
          <p:cNvSpPr/>
          <p:nvPr userDrawn="1"/>
        </p:nvSpPr>
        <p:spPr>
          <a:xfrm>
            <a:off x="-1734" y="1112108"/>
            <a:ext cx="4049486" cy="4559350"/>
          </a:xfrm>
          <a:prstGeom prst="rect">
            <a:avLst/>
          </a:prstGeom>
          <a:solidFill>
            <a:srgbClr val="3EBF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xmlns="" id="{788E3A56-FB7B-AC46-8402-D5947961F472}"/>
              </a:ext>
            </a:extLst>
          </p:cNvPr>
          <p:cNvSpPr>
            <a:spLocks noGrp="1"/>
          </p:cNvSpPr>
          <p:nvPr>
            <p:ph idx="1" hasCustomPrompt="1"/>
          </p:nvPr>
        </p:nvSpPr>
        <p:spPr>
          <a:xfrm>
            <a:off x="4360759"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xmlns="" id="{16BCEDA2-8D63-C44F-BC49-24E0BC45BAEB}"/>
              </a:ext>
            </a:extLst>
          </p:cNvPr>
          <p:cNvSpPr>
            <a:spLocks noGrp="1"/>
          </p:cNvSpPr>
          <p:nvPr>
            <p:ph type="body" sz="half" idx="2" hasCustomPrompt="1"/>
          </p:nvPr>
        </p:nvSpPr>
        <p:spPr>
          <a:xfrm>
            <a:off x="247135" y="2928551"/>
            <a:ext cx="3583461" cy="2533135"/>
          </a:xfrm>
          <a:ln>
            <a:solidFill>
              <a:schemeClr val="accent3">
                <a:lumMod val="20000"/>
                <a:lumOff val="80000"/>
              </a:schemeClr>
            </a:solidFill>
          </a:ln>
        </p:spPr>
        <p:txBody>
          <a:bodyPr>
            <a:normAutofit/>
          </a:bodyPr>
          <a:lstStyle>
            <a:lvl1pPr marL="0" indent="0" algn="ctr">
              <a:buNone/>
              <a:defRPr sz="2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xmlns="" id="{4782F75C-9DD2-074A-96FF-53829C465CFC}"/>
              </a:ext>
            </a:extLst>
          </p:cNvPr>
          <p:cNvSpPr>
            <a:spLocks noGrp="1"/>
          </p:cNvSpPr>
          <p:nvPr>
            <p:ph type="sldNum" sz="quarter" idx="12"/>
          </p:nvPr>
        </p:nvSpPr>
        <p:spPr>
          <a:xfrm>
            <a:off x="8290207" y="6356350"/>
            <a:ext cx="2743200" cy="365125"/>
          </a:xfrm>
        </p:spPr>
        <p:txBody>
          <a:bodyPr rIns="0"/>
          <a:lstStyle>
            <a:lvl1pPr>
              <a:defRPr>
                <a:solidFill>
                  <a:schemeClr val="accent2"/>
                </a:solidFill>
              </a:defRPr>
            </a:lvl1pPr>
          </a:lstStyle>
          <a:p>
            <a:fld id="{492D8F1A-69A8-9242-9469-8400121D240A}" type="slidenum">
              <a:rPr lang="en-US" smtClean="0"/>
              <a:pPr/>
              <a:t>‹#›</a:t>
            </a:fld>
            <a:endParaRPr lang="en-US" dirty="0"/>
          </a:p>
        </p:txBody>
      </p:sp>
      <p:sp>
        <p:nvSpPr>
          <p:cNvPr id="10" name="Rectangle 9">
            <a:extLst>
              <a:ext uri="{FF2B5EF4-FFF2-40B4-BE49-F238E27FC236}">
                <a16:creationId xmlns:a16="http://schemas.microsoft.com/office/drawing/2014/main" xmlns="" id="{187515FF-A0B8-C748-B888-B5E7E36D9E01}"/>
              </a:ext>
            </a:extLst>
          </p:cNvPr>
          <p:cNvSpPr/>
          <p:nvPr userDrawn="1"/>
        </p:nvSpPr>
        <p:spPr>
          <a:xfrm>
            <a:off x="11510682" y="-37218"/>
            <a:ext cx="681318" cy="6895217"/>
          </a:xfrm>
          <a:prstGeom prst="rect">
            <a:avLst/>
          </a:prstGeom>
          <a:solidFill>
            <a:schemeClr val="accent5"/>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xmlns="" id="{4DEB78EA-BEEE-F349-88FC-0EA343974678}"/>
              </a:ext>
            </a:extLst>
          </p:cNvPr>
          <p:cNvCxnSpPr>
            <a:cxnSpLocks/>
          </p:cNvCxnSpPr>
          <p:nvPr userDrawn="1"/>
        </p:nvCxnSpPr>
        <p:spPr>
          <a:xfrm flipH="1">
            <a:off x="-1734" y="1112108"/>
            <a:ext cx="40494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6D4A47C-A252-5E44-B313-E53706F59CD9}"/>
              </a:ext>
            </a:extLst>
          </p:cNvPr>
          <p:cNvCxnSpPr>
            <a:cxnSpLocks/>
          </p:cNvCxnSpPr>
          <p:nvPr userDrawn="1"/>
        </p:nvCxnSpPr>
        <p:spPr>
          <a:xfrm flipH="1">
            <a:off x="-1734" y="5671458"/>
            <a:ext cx="40494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26225CB-6D53-5B4E-9EFA-34719523B6EC}"/>
              </a:ext>
            </a:extLst>
          </p:cNvPr>
          <p:cNvCxnSpPr>
            <a:cxnSpLocks/>
          </p:cNvCxnSpPr>
          <p:nvPr userDrawn="1"/>
        </p:nvCxnSpPr>
        <p:spPr>
          <a:xfrm flipV="1">
            <a:off x="11510682" y="-37218"/>
            <a:ext cx="0" cy="68952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75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A98F2EA-9DEA-EE4D-B840-68DE3891D4D8}"/>
              </a:ext>
            </a:extLst>
          </p:cNvPr>
          <p:cNvSpPr/>
          <p:nvPr userDrawn="1"/>
        </p:nvSpPr>
        <p:spPr>
          <a:xfrm>
            <a:off x="0" y="0"/>
            <a:ext cx="927847" cy="6858000"/>
          </a:xfrm>
          <a:prstGeom prst="rect">
            <a:avLst/>
          </a:prstGeom>
          <a:solidFill>
            <a:schemeClr val="accent6">
              <a:lumMod val="75000"/>
            </a:schemeClr>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smtClean="0"/>
              <a:t>Click to edit Master title style</a:t>
            </a:r>
            <a:endParaRPr lang="en-US" dirty="0"/>
          </a:p>
        </p:txBody>
      </p:sp>
      <p:sp>
        <p:nvSpPr>
          <p:cNvPr id="4" name="Content Placeholder 3">
            <a:extLst>
              <a:ext uri="{FF2B5EF4-FFF2-40B4-BE49-F238E27FC236}">
                <a16:creationId xmlns:a16="http://schemas.microsoft.com/office/drawing/2014/main" xmlns="" id="{F8ADAEDF-6709-4345-868D-28A3E2BF9A07}"/>
              </a:ext>
            </a:extLst>
          </p:cNvPr>
          <p:cNvSpPr>
            <a:spLocks noGrp="1"/>
          </p:cNvSpPr>
          <p:nvPr>
            <p:ph sz="half" idx="2"/>
          </p:nvPr>
        </p:nvSpPr>
        <p:spPr>
          <a:xfrm>
            <a:off x="1277650" y="1798320"/>
            <a:ext cx="4922537" cy="439134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Content Placeholder 5">
            <a:extLst>
              <a:ext uri="{FF2B5EF4-FFF2-40B4-BE49-F238E27FC236}">
                <a16:creationId xmlns:a16="http://schemas.microsoft.com/office/drawing/2014/main" xmlns="" id="{9A17F0D2-6EF4-B446-81DE-946EB47EBEC5}"/>
              </a:ext>
            </a:extLst>
          </p:cNvPr>
          <p:cNvSpPr>
            <a:spLocks noGrp="1"/>
          </p:cNvSpPr>
          <p:nvPr>
            <p:ph sz="quarter" idx="4"/>
          </p:nvPr>
        </p:nvSpPr>
        <p:spPr>
          <a:xfrm>
            <a:off x="6388259" y="1798320"/>
            <a:ext cx="4948881" cy="439134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Slide Number Placeholder 6">
            <a:extLst>
              <a:ext uri="{FF2B5EF4-FFF2-40B4-BE49-F238E27FC236}">
                <a16:creationId xmlns:a16="http://schemas.microsoft.com/office/drawing/2014/main" xmlns="" id="{62B3F740-1E9C-A544-964D-48014EBF79BE}"/>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solidFill>
                  <a:schemeClr val="accent2"/>
                </a:solidFill>
                <a:latin typeface="+mj-lt"/>
              </a:rPr>
              <a:pPr/>
              <a:t>‹#›</a:t>
            </a:fld>
            <a:endParaRPr lang="en-US" sz="1000" dirty="0">
              <a:solidFill>
                <a:schemeClr val="accent2"/>
              </a:solidFill>
              <a:latin typeface="+mj-lt"/>
            </a:endParaRPr>
          </a:p>
        </p:txBody>
      </p:sp>
      <p:cxnSp>
        <p:nvCxnSpPr>
          <p:cNvPr id="9" name="Straight Connector 8">
            <a:extLst>
              <a:ext uri="{FF2B5EF4-FFF2-40B4-BE49-F238E27FC236}">
                <a16:creationId xmlns:a16="http://schemas.microsoft.com/office/drawing/2014/main" xmlns="" id="{F3EB2186-3A18-D445-88A4-34402F9511EA}"/>
              </a:ext>
            </a:extLst>
          </p:cNvPr>
          <p:cNvCxnSpPr>
            <a:cxnSpLocks/>
          </p:cNvCxnSpPr>
          <p:nvPr userDrawn="1"/>
        </p:nvCxnSpPr>
        <p:spPr>
          <a:xfrm flipV="1">
            <a:off x="907790" y="-37218"/>
            <a:ext cx="0" cy="68952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63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647686E-7239-014B-BDE6-C25098C3A993}"/>
              </a:ext>
            </a:extLst>
          </p:cNvPr>
          <p:cNvSpPr/>
          <p:nvPr userDrawn="1"/>
        </p:nvSpPr>
        <p:spPr>
          <a:xfrm>
            <a:off x="0" y="0"/>
            <a:ext cx="927847" cy="6858000"/>
          </a:xfrm>
          <a:prstGeom prst="rect">
            <a:avLst/>
          </a:prstGeom>
          <a:solidFill>
            <a:schemeClr val="accent6">
              <a:lumMod val="75000"/>
            </a:schemeClr>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smtClean="0"/>
              <a:t>Click to edit Master title style</a:t>
            </a:r>
            <a:endParaRPr lang="en-US" dirty="0"/>
          </a:p>
        </p:txBody>
      </p:sp>
      <p:sp>
        <p:nvSpPr>
          <p:cNvPr id="13" name="Slide Number Placeholder 6">
            <a:extLst>
              <a:ext uri="{FF2B5EF4-FFF2-40B4-BE49-F238E27FC236}">
                <a16:creationId xmlns:a16="http://schemas.microsoft.com/office/drawing/2014/main" xmlns="" id="{7E383382-0294-BD4C-A5F0-F13A44A6EA7B}"/>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solidFill>
                  <a:schemeClr val="accent4">
                    <a:lumMod val="50000"/>
                  </a:schemeClr>
                </a:solidFill>
                <a:latin typeface="+mj-lt"/>
              </a:rPr>
              <a:pPr/>
              <a:t>‹#›</a:t>
            </a:fld>
            <a:endParaRPr lang="en-US" sz="1000" dirty="0">
              <a:solidFill>
                <a:schemeClr val="accent4">
                  <a:lumMod val="50000"/>
                </a:schemeClr>
              </a:solidFill>
              <a:latin typeface="+mj-lt"/>
            </a:endParaRPr>
          </a:p>
        </p:txBody>
      </p:sp>
      <p:sp>
        <p:nvSpPr>
          <p:cNvPr id="11" name="Content Placeholder 2">
            <a:extLst>
              <a:ext uri="{FF2B5EF4-FFF2-40B4-BE49-F238E27FC236}">
                <a16:creationId xmlns:a16="http://schemas.microsoft.com/office/drawing/2014/main" xmlns="" id="{19193D36-B121-6342-A5EB-898D4AD08232}"/>
              </a:ext>
            </a:extLst>
          </p:cNvPr>
          <p:cNvSpPr>
            <a:spLocks noGrp="1"/>
          </p:cNvSpPr>
          <p:nvPr>
            <p:ph sz="half" idx="1"/>
          </p:nvPr>
        </p:nvSpPr>
        <p:spPr>
          <a:xfrm>
            <a:off x="1277650" y="1798320"/>
            <a:ext cx="100584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6" name="Straight Connector 5">
            <a:extLst>
              <a:ext uri="{FF2B5EF4-FFF2-40B4-BE49-F238E27FC236}">
                <a16:creationId xmlns:a16="http://schemas.microsoft.com/office/drawing/2014/main" xmlns="" id="{1D860091-E249-9C44-9CCA-1956D1962FF4}"/>
              </a:ext>
            </a:extLst>
          </p:cNvPr>
          <p:cNvCxnSpPr>
            <a:cxnSpLocks/>
          </p:cNvCxnSpPr>
          <p:nvPr userDrawn="1"/>
        </p:nvCxnSpPr>
        <p:spPr>
          <a:xfrm flipV="1">
            <a:off x="907790" y="-37218"/>
            <a:ext cx="0" cy="68952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64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8B9249B-BE17-6849-9D73-B0C3BA84C550}"/>
              </a:ext>
            </a:extLst>
          </p:cNvPr>
          <p:cNvSpPr>
            <a:spLocks noGrp="1"/>
          </p:cNvSpPr>
          <p:nvPr>
            <p:ph type="sldNum" sz="quarter" idx="12"/>
          </p:nvPr>
        </p:nvSpPr>
        <p:spPr/>
        <p:txBody>
          <a:bodyPr/>
          <a:lstStyle>
            <a:lvl1pPr>
              <a:defRPr>
                <a:solidFill>
                  <a:schemeClr val="accent4">
                    <a:lumMod val="50000"/>
                  </a:schemeClr>
                </a:solidFill>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568866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D06E9A-B34F-4B71-A6B8-D8968C12E8E9}"/>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CF4C9AC-4235-4209-A24C-8BA29A66FCA3}"/>
              </a:ext>
            </a:extLst>
          </p:cNvPr>
          <p:cNvSpPr>
            <a:spLocks noGrp="1"/>
          </p:cNvSpPr>
          <p:nvPr>
            <p:ph idx="1"/>
          </p:nvPr>
        </p:nvSpPr>
        <p:spPr>
          <a:xfrm>
            <a:off x="838200" y="1825625"/>
            <a:ext cx="10515600" cy="36545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a:extLst>
              <a:ext uri="{FF2B5EF4-FFF2-40B4-BE49-F238E27FC236}">
                <a16:creationId xmlns:a16="http://schemas.microsoft.com/office/drawing/2014/main" xmlns="" id="{28FC7671-28B7-4084-B2EE-71698325CD1C}"/>
              </a:ext>
            </a:extLst>
          </p:cNvPr>
          <p:cNvSpPr>
            <a:spLocks noGrp="1"/>
          </p:cNvSpPr>
          <p:nvPr>
            <p:ph type="sldNum" sz="quarter" idx="10"/>
          </p:nvPr>
        </p:nvSpPr>
        <p:spPr/>
        <p:txBody>
          <a:bodyPr/>
          <a:lstStyle/>
          <a:p>
            <a:fld id="{C7A2AFC4-1B81-48B0-B80D-0FC964D8D33D}" type="slidenum">
              <a:rPr lang="en-US" smtClean="0"/>
              <a:t>‹#›</a:t>
            </a:fld>
            <a:endParaRPr lang="en-US"/>
          </a:p>
        </p:txBody>
      </p:sp>
    </p:spTree>
    <p:extLst>
      <p:ext uri="{BB962C8B-B14F-4D97-AF65-F5344CB8AC3E}">
        <p14:creationId xmlns:p14="http://schemas.microsoft.com/office/powerpoint/2010/main" val="11008127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EA91A-8332-4C79-8136-7F08F76C44D1}"/>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73D75CB0-1620-4CBC-ADDE-31A28A930E41}"/>
              </a:ext>
            </a:extLst>
          </p:cNvPr>
          <p:cNvSpPr>
            <a:spLocks noGrp="1"/>
          </p:cNvSpPr>
          <p:nvPr>
            <p:ph sz="half" idx="1"/>
          </p:nvPr>
        </p:nvSpPr>
        <p:spPr>
          <a:xfrm>
            <a:off x="838200" y="1825625"/>
            <a:ext cx="5038596" cy="35066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a:extLst>
              <a:ext uri="{FF2B5EF4-FFF2-40B4-BE49-F238E27FC236}">
                <a16:creationId xmlns:a16="http://schemas.microsoft.com/office/drawing/2014/main" xmlns="" id="{22AF324E-1F35-4923-847A-B73AFBC314E5}"/>
              </a:ext>
            </a:extLst>
          </p:cNvPr>
          <p:cNvSpPr>
            <a:spLocks noGrp="1"/>
          </p:cNvSpPr>
          <p:nvPr>
            <p:ph sz="half" idx="10"/>
          </p:nvPr>
        </p:nvSpPr>
        <p:spPr>
          <a:xfrm>
            <a:off x="6315205" y="1825625"/>
            <a:ext cx="5038596" cy="35066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a:extLst>
              <a:ext uri="{FF2B5EF4-FFF2-40B4-BE49-F238E27FC236}">
                <a16:creationId xmlns:a16="http://schemas.microsoft.com/office/drawing/2014/main" xmlns="" id="{25FA2D49-EDF3-45E1-AF22-9C956F3347EE}"/>
              </a:ext>
            </a:extLst>
          </p:cNvPr>
          <p:cNvSpPr>
            <a:spLocks noGrp="1"/>
          </p:cNvSpPr>
          <p:nvPr>
            <p:ph type="sldNum" sz="quarter" idx="11"/>
          </p:nvPr>
        </p:nvSpPr>
        <p:spPr/>
        <p:txBody>
          <a:bodyPr/>
          <a:lstStyle/>
          <a:p>
            <a:fld id="{C7A2AFC4-1B81-48B0-B80D-0FC964D8D33D}" type="slidenum">
              <a:rPr lang="en-US" smtClean="0"/>
              <a:t>‹#›</a:t>
            </a:fld>
            <a:endParaRPr lang="en-US"/>
          </a:p>
        </p:txBody>
      </p:sp>
    </p:spTree>
    <p:extLst>
      <p:ext uri="{BB962C8B-B14F-4D97-AF65-F5344CB8AC3E}">
        <p14:creationId xmlns:p14="http://schemas.microsoft.com/office/powerpoint/2010/main" val="38437534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F17F2C-5CB1-42C2-9C2F-8C34E5A22B48}" type="datetime1">
              <a:rPr lang="en-US" smtClean="0"/>
              <a:t>7/7/20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2AFC4-1B81-48B0-B80D-0FC964D8D33D}" type="slidenum">
              <a:rPr lang="en-US" smtClean="0"/>
              <a:t>‹#›</a:t>
            </a:fld>
            <a:endParaRPr lang="en-US"/>
          </a:p>
        </p:txBody>
      </p:sp>
    </p:spTree>
    <p:extLst>
      <p:ext uri="{BB962C8B-B14F-4D97-AF65-F5344CB8AC3E}">
        <p14:creationId xmlns:p14="http://schemas.microsoft.com/office/powerpoint/2010/main" val="2183828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NULL"/><Relationship Id="rId13"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52D507-5401-464E-AD07-D24EE91AF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E3A2FC3-D2C7-9B4C-9B9B-A2C7D0FDA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2F650318-0809-C04F-9288-E60B69D5483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sz="1000">
                <a:solidFill>
                  <a:schemeClr val="accent4">
                    <a:lumMod val="50000"/>
                  </a:schemeClr>
                </a:solidFill>
                <a:latin typeface="+mj-lt"/>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9846570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8" r:id="rId3"/>
    <p:sldLayoutId id="2147483653" r:id="rId4"/>
    <p:sldLayoutId id="2147483666" r:id="rId5"/>
    <p:sldLayoutId id="2147483655" r:id="rId6"/>
    <p:sldLayoutId id="2147483679" r:id="rId7"/>
    <p:sldLayoutId id="2147483680" r:id="rId8"/>
    <p:sldLayoutId id="2147483681" r:id="rId9"/>
  </p:sldLayoutIdLst>
  <p:hf hdr="0" ftr="0" dt="0"/>
  <p:txStyles>
    <p:titleStyle>
      <a:lvl1pPr algn="l" defTabSz="914400" rtl="0" eaLnBrk="1" latinLnBrk="0" hangingPunct="1">
        <a:lnSpc>
          <a:spcPct val="90000"/>
        </a:lnSpc>
        <a:spcBef>
          <a:spcPct val="0"/>
        </a:spcBef>
        <a:buNone/>
        <a:defRPr sz="4400" kern="1200">
          <a:solidFill>
            <a:schemeClr val="accent4">
              <a:lumMod val="50000"/>
            </a:schemeClr>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xmlns="" id="{889376D1-4608-4787-BE58-B2E914F26CB6}"/>
              </a:ext>
            </a:extLst>
          </p:cNvPr>
          <p:cNvPicPr>
            <a:picLocks noChangeAspect="1"/>
          </p:cNvPicPr>
          <p:nvPr/>
        </p:nvPicPr>
        <p:blipFill rotWithShape="1">
          <a:blip r:embed="rId11">
            <a:extLst>
              <a:ext uri="{96DAC541-7B7A-43D3-8B79-37D633B846F1}">
                <asvg:svgBlip xmlns="" xmlns:asvg="http://schemas.microsoft.com/office/drawing/2016/SVG/main" r:embed="rId12"/>
              </a:ext>
            </a:extLst>
          </a:blip>
          <a:srcRect r="12879" b="7360"/>
          <a:stretch/>
        </p:blipFill>
        <p:spPr>
          <a:xfrm>
            <a:off x="7810500" y="1041748"/>
            <a:ext cx="4381500" cy="4659045"/>
          </a:xfrm>
          <a:prstGeom prst="rect">
            <a:avLst/>
          </a:prstGeom>
        </p:spPr>
      </p:pic>
      <p:sp>
        <p:nvSpPr>
          <p:cNvPr id="2" name="Title Placeholder 1">
            <a:extLst>
              <a:ext uri="{FF2B5EF4-FFF2-40B4-BE49-F238E27FC236}">
                <a16:creationId xmlns:a16="http://schemas.microsoft.com/office/drawing/2014/main" xmlns="" id="{522E5279-6BB5-4200-B623-E50AF74A5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C705A94-6AAA-4E19-916C-A4F16D9F3F7C}"/>
              </a:ext>
            </a:extLst>
          </p:cNvPr>
          <p:cNvSpPr>
            <a:spLocks noGrp="1"/>
          </p:cNvSpPr>
          <p:nvPr>
            <p:ph type="body" idx="1"/>
          </p:nvPr>
        </p:nvSpPr>
        <p:spPr>
          <a:xfrm>
            <a:off x="838200" y="1825625"/>
            <a:ext cx="10515600" cy="37046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xmlns="" id="{F4BB0571-4F9D-46DF-8EFE-445155A934C1}"/>
              </a:ext>
            </a:extLst>
          </p:cNvPr>
          <p:cNvPicPr>
            <a:picLocks noChangeAspect="1"/>
          </p:cNvPicPr>
          <p:nvPr/>
        </p:nvPicPr>
        <p:blipFill>
          <a:blip r:embed="rId13"/>
          <a:stretch>
            <a:fillRect/>
          </a:stretch>
        </p:blipFill>
        <p:spPr>
          <a:xfrm>
            <a:off x="320140" y="6001350"/>
            <a:ext cx="1579813" cy="596918"/>
          </a:xfrm>
          <a:prstGeom prst="rect">
            <a:avLst/>
          </a:prstGeom>
        </p:spPr>
      </p:pic>
      <p:cxnSp>
        <p:nvCxnSpPr>
          <p:cNvPr id="9" name="Straight Connector 8">
            <a:extLst>
              <a:ext uri="{FF2B5EF4-FFF2-40B4-BE49-F238E27FC236}">
                <a16:creationId xmlns:a16="http://schemas.microsoft.com/office/drawing/2014/main" xmlns="" id="{E170D472-E2B6-4FB4-807D-3388763161BF}"/>
              </a:ext>
            </a:extLst>
          </p:cNvPr>
          <p:cNvCxnSpPr/>
          <p:nvPr/>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xmlns=""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fld id="{C7A2AFC4-1B81-48B0-B80D-0FC964D8D33D}" type="slidenum">
              <a:rPr lang="en-US" smtClean="0"/>
              <a:t>‹#›</a:t>
            </a:fld>
            <a:endParaRPr lang="en-US"/>
          </a:p>
        </p:txBody>
      </p:sp>
      <p:sp>
        <p:nvSpPr>
          <p:cNvPr id="8" name="TextBox 7"/>
          <p:cNvSpPr txBox="1"/>
          <p:nvPr/>
        </p:nvSpPr>
        <p:spPr>
          <a:xfrm>
            <a:off x="1989010" y="6090608"/>
            <a:ext cx="1533970" cy="424732"/>
          </a:xfrm>
          <a:prstGeom prst="rect">
            <a:avLst/>
          </a:prstGeom>
          <a:noFill/>
        </p:spPr>
        <p:txBody>
          <a:bodyPr wrap="square" rtlCol="0">
            <a:spAutoFit/>
          </a:bodyPr>
          <a:lstStyle/>
          <a:p>
            <a:pPr marL="0" lvl="2" indent="0" algn="l" defTabSz="914377" rtl="0" eaLnBrk="1" latinLnBrk="0" hangingPunct="1">
              <a:lnSpc>
                <a:spcPct val="90000"/>
              </a:lnSpc>
              <a:spcBef>
                <a:spcPts val="500"/>
              </a:spcBef>
              <a:buFont typeface="Arial" panose="020B0604020202020204" pitchFamily="34" charset="0"/>
              <a:buNone/>
            </a:pPr>
            <a:r>
              <a:rPr lang="en-US" sz="1200" b="1" kern="1200" dirty="0" smtClean="0">
                <a:solidFill>
                  <a:srgbClr val="717271"/>
                </a:solidFill>
                <a:latin typeface="Garamond" panose="02020404030301010803" pitchFamily="18" charset="0"/>
                <a:ea typeface="Source Sans Pro" panose="020B0503030403020204" pitchFamily="34" charset="0"/>
                <a:cs typeface="+mn-cs"/>
              </a:rPr>
              <a:t>Educational Services</a:t>
            </a:r>
            <a:r>
              <a:rPr lang="en-US" sz="1200" b="1" kern="1200" baseline="0" dirty="0" smtClean="0">
                <a:solidFill>
                  <a:srgbClr val="717271"/>
                </a:solidFill>
                <a:latin typeface="Garamond" panose="02020404030301010803" pitchFamily="18" charset="0"/>
                <a:ea typeface="Source Sans Pro" panose="020B0503030403020204" pitchFamily="34" charset="0"/>
                <a:cs typeface="+mn-cs"/>
              </a:rPr>
              <a:t> &amp;</a:t>
            </a:r>
            <a:r>
              <a:rPr lang="en-US" sz="1200" b="1" kern="1200" dirty="0" smtClean="0">
                <a:solidFill>
                  <a:srgbClr val="717271"/>
                </a:solidFill>
                <a:latin typeface="Garamond" panose="02020404030301010803" pitchFamily="18" charset="0"/>
                <a:ea typeface="Source Sans Pro" panose="020B0503030403020204" pitchFamily="34" charset="0"/>
                <a:cs typeface="+mn-cs"/>
              </a:rPr>
              <a:t> Support</a:t>
            </a:r>
            <a:endParaRPr lang="en-US" sz="1200" b="1" kern="1200" dirty="0">
              <a:solidFill>
                <a:srgbClr val="717271"/>
              </a:solidFill>
              <a:latin typeface="Garamond" panose="02020404030301010803" pitchFamily="18" charset="0"/>
              <a:ea typeface="Source Sans Pro" panose="020B0503030403020204" pitchFamily="34" charset="0"/>
              <a:cs typeface="+mn-cs"/>
            </a:endParaRPr>
          </a:p>
        </p:txBody>
      </p:sp>
      <p:cxnSp>
        <p:nvCxnSpPr>
          <p:cNvPr id="10" name="Straight Connector 9"/>
          <p:cNvCxnSpPr/>
          <p:nvPr/>
        </p:nvCxnSpPr>
        <p:spPr>
          <a:xfrm>
            <a:off x="1989010" y="5929860"/>
            <a:ext cx="0" cy="675954"/>
          </a:xfrm>
          <a:prstGeom prst="line">
            <a:avLst/>
          </a:prstGeom>
          <a:ln w="12700">
            <a:solidFill>
              <a:srgbClr val="B2B3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9238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www.cael.org/pla/publication/fueling-the-race-to-postsecondary-succes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mailto:cguiney@CCCCO.edu" TargetMode="External"/><Relationship Id="rId3" Type="http://schemas.openxmlformats.org/officeDocument/2006/relationships/hyperlink" Target="mailto:jlewis@foundationccc.org"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mailto:nkelly@cccco.edu" TargetMode="External"/><Relationship Id="rId4" Type="http://schemas.openxmlformats.org/officeDocument/2006/relationships/hyperlink" Target="mailto:kolson@cccco.edu" TargetMode="External"/><Relationship Id="rId5" Type="http://schemas.openxmlformats.org/officeDocument/2006/relationships/hyperlink" Target="mailto:ngriffin@cccco.edu" TargetMode="External"/><Relationship Id="rId6" Type="http://schemas.openxmlformats.org/officeDocument/2006/relationships/hyperlink" Target="mailto:gbrowne@cccco.edu" TargetMode="External"/><Relationship Id="rId7" Type="http://schemas.openxmlformats.org/officeDocument/2006/relationships/hyperlink" Target="mailto:wfinche@cccco.edu" TargetMode="External"/><Relationship Id="rId8" Type="http://schemas.openxmlformats.org/officeDocument/2006/relationships/hyperlink" Target="mailto:bquinn@cccco.edu" TargetMode="External"/><Relationship Id="rId9" Type="http://schemas.openxmlformats.org/officeDocument/2006/relationships/hyperlink" Target="mailto:drodriguez@cccco.edu" TargetMode="External"/><Relationship Id="rId1" Type="http://schemas.openxmlformats.org/officeDocument/2006/relationships/slideLayout" Target="../slideLayouts/slideLayout11.xml"/><Relationship Id="rId2" Type="http://schemas.openxmlformats.org/officeDocument/2006/relationships/hyperlink" Target="mailto:cguiney@cccco.edu"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dgarcia@cccco.edu" TargetMode="External"/><Relationship Id="rId4" Type="http://schemas.openxmlformats.org/officeDocument/2006/relationships/hyperlink" Target="mailto:cguiney@cccco.edu" TargetMode="External"/><Relationship Id="rId5" Type="http://schemas.openxmlformats.org/officeDocument/2006/relationships/hyperlink" Target="mailto:ztorres@cccco.edu" TargetMode="External"/><Relationship Id="rId6" Type="http://schemas.openxmlformats.org/officeDocument/2006/relationships/hyperlink" Target="mailto:klovelace@cccco.edu" TargetMode="External"/><Relationship Id="rId7" Type="http://schemas.openxmlformats.org/officeDocument/2006/relationships/hyperlink" Target="mailto:kolson@cccco.edu" TargetMode="External"/><Relationship Id="rId8" Type="http://schemas.openxmlformats.org/officeDocument/2006/relationships/hyperlink" Target="mailto:ngriffin@cccco.edu" TargetMode="External"/><Relationship Id="rId1" Type="http://schemas.openxmlformats.org/officeDocument/2006/relationships/slideLayout" Target="../slideLayouts/slideLayout11.xml"/><Relationship Id="rId2" Type="http://schemas.openxmlformats.org/officeDocument/2006/relationships/hyperlink" Target="mailto:pblank@cccco.ed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mailto:alowe@cccco.edu" TargetMode="External"/><Relationship Id="rId3" Type="http://schemas.openxmlformats.org/officeDocument/2006/relationships/hyperlink" Target="http://www.cccco.edu/" TargetMode="External"/></Relationships>
</file>

<file path=ppt/slides/_rels/slide5.xml.rels><?xml version="1.0" encoding="UTF-8" standalone="yes"?>
<Relationships xmlns="http://schemas.openxmlformats.org/package/2006/relationships"><Relationship Id="rId11" Type="http://schemas.microsoft.com/office/2007/relationships/hdphoto" Target="../media/hdphoto3.wdp"/><Relationship Id="rId12" Type="http://schemas.openxmlformats.org/officeDocument/2006/relationships/image" Target="../media/image18.jpg"/><Relationship Id="rId13" Type="http://schemas.openxmlformats.org/officeDocument/2006/relationships/image" Target="../media/image19.png"/><Relationship Id="rId14" Type="http://schemas.microsoft.com/office/2007/relationships/hdphoto" Target="../media/hdphoto4.wdp"/><Relationship Id="rId15" Type="http://schemas.openxmlformats.org/officeDocument/2006/relationships/image" Target="../media/image20.png"/><Relationship Id="rId16" Type="http://schemas.microsoft.com/office/2007/relationships/hdphoto" Target="../media/hdphoto5.wdp"/><Relationship Id="rId1" Type="http://schemas.openxmlformats.org/officeDocument/2006/relationships/slideLayout" Target="../slideLayouts/slideLayout5.xml"/><Relationship Id="rId2" Type="http://schemas.openxmlformats.org/officeDocument/2006/relationships/image" Target="../media/image11.png"/><Relationship Id="rId3" Type="http://schemas.microsoft.com/office/2007/relationships/hdphoto" Target="../media/hdphoto1.wdp"/><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8" Type="http://schemas.openxmlformats.org/officeDocument/2006/relationships/image" Target="../media/image16.png"/><Relationship Id="rId9" Type="http://schemas.microsoft.com/office/2007/relationships/hdphoto" Target="../media/hdphoto2.wdp"/><Relationship Id="rId10"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g"/><Relationship Id="rId1" Type="http://schemas.openxmlformats.org/officeDocument/2006/relationships/slideLayout" Target="../slideLayouts/slideLayout5.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jpg"/><Relationship Id="rId7" Type="http://schemas.openxmlformats.org/officeDocument/2006/relationships/image" Target="../media/image31.JPG"/><Relationship Id="rId8" Type="http://schemas.openxmlformats.org/officeDocument/2006/relationships/image" Target="../media/image32.jpg"/><Relationship Id="rId1" Type="http://schemas.openxmlformats.org/officeDocument/2006/relationships/slideLayout" Target="../slideLayouts/slideLayout5.xml"/><Relationship Id="rId2"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1B4136-8A07-5641-9BB4-C3C7D2C0DDBA}"/>
              </a:ext>
            </a:extLst>
          </p:cNvPr>
          <p:cNvSpPr>
            <a:spLocks noGrp="1"/>
          </p:cNvSpPr>
          <p:nvPr>
            <p:ph type="title"/>
          </p:nvPr>
        </p:nvSpPr>
        <p:spPr/>
        <p:txBody>
          <a:bodyPr/>
          <a:lstStyle/>
          <a:p>
            <a:r>
              <a:rPr lang="en-US" dirty="0" smtClean="0"/>
              <a:t>Welcome to </a:t>
            </a:r>
            <a:br>
              <a:rPr lang="en-US" dirty="0" smtClean="0"/>
            </a:br>
            <a:r>
              <a:rPr lang="en-US" dirty="0" smtClean="0"/>
              <a:t>ASCCC Curriculum Institute 2020</a:t>
            </a:r>
            <a:endParaRPr lang="en-US" dirty="0"/>
          </a:p>
        </p:txBody>
      </p:sp>
      <p:sp>
        <p:nvSpPr>
          <p:cNvPr id="3" name="TextBox 2"/>
          <p:cNvSpPr txBox="1"/>
          <p:nvPr/>
        </p:nvSpPr>
        <p:spPr>
          <a:xfrm>
            <a:off x="7130902" y="170121"/>
            <a:ext cx="4848446" cy="1015663"/>
          </a:xfrm>
          <a:prstGeom prst="rect">
            <a:avLst/>
          </a:prstGeom>
          <a:noFill/>
        </p:spPr>
        <p:txBody>
          <a:bodyPr wrap="square" rtlCol="0">
            <a:spAutoFit/>
          </a:bodyPr>
          <a:lstStyle/>
          <a:p>
            <a:pPr algn="ctr"/>
            <a:r>
              <a:rPr lang="en-US" sz="2000" dirty="0" smtClean="0">
                <a:solidFill>
                  <a:schemeClr val="accent6"/>
                </a:solidFill>
              </a:rPr>
              <a:t>#</a:t>
            </a:r>
            <a:r>
              <a:rPr lang="en-US" sz="2000" dirty="0" err="1" smtClean="0">
                <a:solidFill>
                  <a:schemeClr val="accent6"/>
                </a:solidFill>
              </a:rPr>
              <a:t>ResponsiveCurriculumCollectiveImpact</a:t>
            </a:r>
            <a:endParaRPr lang="en-US" sz="2000" dirty="0" smtClean="0">
              <a:solidFill>
                <a:schemeClr val="accent6"/>
              </a:solidFill>
            </a:endParaRPr>
          </a:p>
          <a:p>
            <a:pPr algn="ctr"/>
            <a:r>
              <a:rPr lang="en-US" sz="2000" dirty="0" smtClean="0">
                <a:solidFill>
                  <a:schemeClr val="accent6"/>
                </a:solidFill>
              </a:rPr>
              <a:t>#</a:t>
            </a:r>
            <a:r>
              <a:rPr lang="en-US" sz="2000" dirty="0" err="1" smtClean="0">
                <a:solidFill>
                  <a:schemeClr val="accent6"/>
                </a:solidFill>
              </a:rPr>
              <a:t>Ilovecurriculum</a:t>
            </a:r>
            <a:endParaRPr lang="en-US" sz="2000" dirty="0" smtClean="0">
              <a:solidFill>
                <a:schemeClr val="accent6"/>
              </a:solidFill>
            </a:endParaRPr>
          </a:p>
          <a:p>
            <a:pPr algn="ctr"/>
            <a:r>
              <a:rPr lang="en-US" sz="2000" dirty="0" smtClean="0">
                <a:solidFill>
                  <a:schemeClr val="accent6"/>
                </a:solidFill>
              </a:rPr>
              <a:t>#ASCCC</a:t>
            </a:r>
            <a:endParaRPr lang="en-US" sz="2000" dirty="0">
              <a:solidFill>
                <a:schemeClr val="accent6"/>
              </a:solidFill>
            </a:endParaRPr>
          </a:p>
        </p:txBody>
      </p:sp>
    </p:spTree>
    <p:extLst>
      <p:ext uri="{BB962C8B-B14F-4D97-AF65-F5344CB8AC3E}">
        <p14:creationId xmlns:p14="http://schemas.microsoft.com/office/powerpoint/2010/main" val="150882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4957" y="2855968"/>
            <a:ext cx="2811428" cy="761926"/>
          </a:xfrm>
        </p:spPr>
        <p:txBody>
          <a:bodyPr>
            <a:noAutofit/>
          </a:bodyPr>
          <a:lstStyle/>
          <a:p>
            <a:r>
              <a:rPr lang="en-US" sz="4800" b="1" dirty="0" smtClean="0"/>
              <a:t>Sponsors</a:t>
            </a:r>
            <a:endParaRPr lang="en-US" sz="4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845" y="1690688"/>
            <a:ext cx="2400300" cy="1104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427" y="1690688"/>
            <a:ext cx="2578100" cy="8763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259" y="3847805"/>
            <a:ext cx="2325886" cy="102810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827" y="3847214"/>
            <a:ext cx="2527300" cy="10287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271" y="5138037"/>
            <a:ext cx="2336800" cy="11811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0821" y="345226"/>
            <a:ext cx="2679700" cy="990600"/>
          </a:xfrm>
          <a:prstGeom prst="rect">
            <a:avLst/>
          </a:prstGeom>
        </p:spPr>
      </p:pic>
    </p:spTree>
    <p:extLst>
      <p:ext uri="{BB962C8B-B14F-4D97-AF65-F5344CB8AC3E}">
        <p14:creationId xmlns:p14="http://schemas.microsoft.com/office/powerpoint/2010/main" val="610173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 during sessions</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19528" y="1593823"/>
            <a:ext cx="11472472" cy="5264177"/>
          </a:xfrm>
        </p:spPr>
      </p:pic>
      <p:sp>
        <p:nvSpPr>
          <p:cNvPr id="5" name="Right Arrow 4"/>
          <p:cNvSpPr/>
          <p:nvPr/>
        </p:nvSpPr>
        <p:spPr>
          <a:xfrm rot="19144240">
            <a:off x="6902099" y="3942952"/>
            <a:ext cx="2658140" cy="662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497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0010" y="365125"/>
            <a:ext cx="10728377" cy="6178092"/>
          </a:xfrm>
        </p:spPr>
      </p:pic>
    </p:spTree>
    <p:extLst>
      <p:ext uri="{BB962C8B-B14F-4D97-AF65-F5344CB8AC3E}">
        <p14:creationId xmlns:p14="http://schemas.microsoft.com/office/powerpoint/2010/main" val="24377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50" y="35306"/>
            <a:ext cx="10046043" cy="1325563"/>
          </a:xfrm>
        </p:spPr>
        <p:txBody>
          <a:bodyPr/>
          <a:lstStyle/>
          <a:p>
            <a:r>
              <a:rPr lang="en-US" dirty="0" smtClean="0"/>
              <a:t>Engage between sessions</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77650" y="1360869"/>
            <a:ext cx="10615270" cy="5865554"/>
          </a:xfrm>
        </p:spPr>
      </p:pic>
      <p:sp>
        <p:nvSpPr>
          <p:cNvPr id="8" name="Right Arrow 7"/>
          <p:cNvSpPr/>
          <p:nvPr/>
        </p:nvSpPr>
        <p:spPr>
          <a:xfrm rot="19144240">
            <a:off x="6086704" y="3006081"/>
            <a:ext cx="2658140" cy="662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785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Provide </a:t>
            </a:r>
            <a:br>
              <a:rPr lang="en-US" dirty="0" smtClean="0"/>
            </a:br>
            <a:r>
              <a:rPr lang="en-US" dirty="0" smtClean="0"/>
              <a:t>Feedback!</a:t>
            </a:r>
            <a:endParaRPr lang="en-US" dirty="0"/>
          </a:p>
        </p:txBody>
      </p:sp>
      <p:pic>
        <p:nvPicPr>
          <p:cNvPr id="4" name="Content Placeholder 3" descr="Survey Monkey log and the words Survey Monkey and Click to take feedback survey!" title="Screen capture of Survey Monkey link"/>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51456" y="3027760"/>
            <a:ext cx="4811744" cy="3567841"/>
          </a:xfrm>
        </p:spPr>
      </p:pic>
      <p:pic>
        <p:nvPicPr>
          <p:cNvPr id="5" name="Picture 4" descr="Arrows pointing at HOME on event banner to prompt to click there to access survey." title="Screen capture of event website bann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29407">
            <a:off x="4979352" y="1383961"/>
            <a:ext cx="7085231" cy="2008586"/>
          </a:xfrm>
          <a:prstGeom prst="rect">
            <a:avLst/>
          </a:prstGeom>
        </p:spPr>
      </p:pic>
      <p:pic>
        <p:nvPicPr>
          <p:cNvPr id="6" name="Picture 5" descr="Screen capture of the Polls feature in each event session with questions &quot;Did you find this session impactful?&quot; and &quot;Please provide comments&quot;" title="Screen capture of Polls lin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35921">
            <a:off x="1405743" y="2743201"/>
            <a:ext cx="4056640" cy="3651770"/>
          </a:xfrm>
          <a:prstGeom prst="rect">
            <a:avLst/>
          </a:prstGeom>
        </p:spPr>
      </p:pic>
      <p:sp>
        <p:nvSpPr>
          <p:cNvPr id="7" name="TextBox 6"/>
          <p:cNvSpPr txBox="1"/>
          <p:nvPr/>
        </p:nvSpPr>
        <p:spPr>
          <a:xfrm>
            <a:off x="9102278" y="766296"/>
            <a:ext cx="2521844" cy="523220"/>
          </a:xfrm>
          <a:prstGeom prst="rect">
            <a:avLst/>
          </a:prstGeom>
          <a:noFill/>
        </p:spPr>
        <p:txBody>
          <a:bodyPr wrap="none" rtlCol="0">
            <a:spAutoFit/>
          </a:bodyPr>
          <a:lstStyle/>
          <a:p>
            <a:r>
              <a:rPr lang="en-US" sz="2800" dirty="0" smtClean="0"/>
              <a:t>After the event</a:t>
            </a:r>
            <a:endParaRPr lang="en-US" sz="2800" dirty="0"/>
          </a:p>
        </p:txBody>
      </p:sp>
      <p:sp>
        <p:nvSpPr>
          <p:cNvPr id="8" name="Right Arrow 7"/>
          <p:cNvSpPr/>
          <p:nvPr/>
        </p:nvSpPr>
        <p:spPr>
          <a:xfrm rot="7392418">
            <a:off x="10350508" y="1579638"/>
            <a:ext cx="578275" cy="282289"/>
          </a:xfrm>
          <a:prstGeom prst="rightArrow">
            <a:avLst>
              <a:gd name="adj1" fmla="val 5947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8632991">
            <a:off x="9030733" y="3514379"/>
            <a:ext cx="1572958" cy="634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29812" y="2388254"/>
            <a:ext cx="3142207" cy="523220"/>
          </a:xfrm>
          <a:prstGeom prst="rect">
            <a:avLst/>
          </a:prstGeom>
          <a:noFill/>
        </p:spPr>
        <p:txBody>
          <a:bodyPr wrap="none" rtlCol="0">
            <a:spAutoFit/>
          </a:bodyPr>
          <a:lstStyle/>
          <a:p>
            <a:r>
              <a:rPr lang="en-US" sz="2800" dirty="0" smtClean="0"/>
              <a:t>After each session</a:t>
            </a:r>
            <a:endParaRPr lang="en-US" sz="2800" dirty="0"/>
          </a:p>
        </p:txBody>
      </p:sp>
      <p:sp>
        <p:nvSpPr>
          <p:cNvPr id="11" name="Right Arrow 10"/>
          <p:cNvSpPr/>
          <p:nvPr/>
        </p:nvSpPr>
        <p:spPr>
          <a:xfrm rot="1887966">
            <a:off x="3010442" y="3012350"/>
            <a:ext cx="578275" cy="282289"/>
          </a:xfrm>
          <a:prstGeom prst="rightArrow">
            <a:avLst>
              <a:gd name="adj1" fmla="val 5947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717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94" y="5176909"/>
            <a:ext cx="11572406" cy="1505243"/>
          </a:xfrm>
        </p:spPr>
        <p:txBody>
          <a:bodyPr/>
          <a:lstStyle/>
          <a:p>
            <a:r>
              <a:rPr lang="en-US" dirty="0" smtClean="0"/>
              <a:t>Responsive Curriculum &amp; </a:t>
            </a:r>
            <a:r>
              <a:rPr lang="en-US" smtClean="0"/>
              <a:t>Collective Impact</a:t>
            </a:r>
            <a:endParaRPr lang="en-US"/>
          </a:p>
        </p:txBody>
      </p:sp>
    </p:spTree>
    <p:extLst>
      <p:ext uri="{BB962C8B-B14F-4D97-AF65-F5344CB8AC3E}">
        <p14:creationId xmlns:p14="http://schemas.microsoft.com/office/powerpoint/2010/main" val="1128468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ASCCC Summer 2020 Rostrum</a:t>
            </a:r>
            <a:endParaRPr lang="en-US" dirty="0"/>
          </a:p>
        </p:txBody>
      </p:sp>
      <p:pic>
        <p:nvPicPr>
          <p:cNvPr id="5" name="Content Placeholder 4" descr="Collage of images of Black men and women, including of protests in 1963 and 2020." title="Cover of Summer 2020 ASCCC Rostrum"/>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20916018">
            <a:off x="1798194" y="2001422"/>
            <a:ext cx="3582518" cy="4391025"/>
          </a:xfrm>
        </p:spPr>
      </p:pic>
      <p:sp>
        <p:nvSpPr>
          <p:cNvPr id="4" name="Content Placeholder 3"/>
          <p:cNvSpPr>
            <a:spLocks noGrp="1"/>
          </p:cNvSpPr>
          <p:nvPr>
            <p:ph sz="quarter" idx="4"/>
          </p:nvPr>
        </p:nvSpPr>
        <p:spPr>
          <a:xfrm>
            <a:off x="6171082" y="1798320"/>
            <a:ext cx="5626177" cy="4904861"/>
          </a:xfrm>
        </p:spPr>
        <p:txBody>
          <a:bodyPr>
            <a:normAutofit fontScale="85000" lnSpcReduction="20000"/>
          </a:bodyPr>
          <a:lstStyle/>
          <a:p>
            <a:pPr marL="0" indent="0">
              <a:buNone/>
            </a:pPr>
            <a:r>
              <a:rPr lang="en-US" i="1" dirty="0"/>
              <a:t>T</a:t>
            </a:r>
            <a:r>
              <a:rPr lang="en-US" i="1" dirty="0" smtClean="0"/>
              <a:t>he </a:t>
            </a:r>
            <a:r>
              <a:rPr lang="en-US" i="1" dirty="0"/>
              <a:t>Academic Senate for California Community Colleges Executive Committee, and our Equity and Diversity Action Committee (EDAC) and Faculty Development Leadership Committee (FDLC), engaged Black faculty from around the state to provide their voices on topics ranging from personal experiences to necessary changes in disciplines, institutional constructs, and hiring practices. </a:t>
            </a:r>
            <a:endParaRPr lang="en-US" i="1" dirty="0" smtClean="0"/>
          </a:p>
          <a:p>
            <a:pPr marL="0" indent="0">
              <a:buNone/>
            </a:pPr>
            <a:r>
              <a:rPr lang="en-US" i="1" dirty="0" smtClean="0"/>
              <a:t>These </a:t>
            </a:r>
            <a:r>
              <a:rPr lang="en-US" i="1" dirty="0"/>
              <a:t>articles are a powerful call to action to all faculty within our system. We hope that you find strength, hope, and unity as we come together collectively to listen to the stories and voices. We hope that you use the articles in this Rostrum as resources to continue to engage in the work of addressing and educating ourselves, our students, and our institutions. </a:t>
            </a:r>
            <a:r>
              <a:rPr lang="en-US" b="1" i="1" dirty="0"/>
              <a:t>Lastly, we must not be afraid to use our own power, privilege, and position to change those systems that we have the power to change. </a:t>
            </a:r>
            <a:endParaRPr lang="en-US" b="1" dirty="0"/>
          </a:p>
          <a:p>
            <a:endParaRPr lang="en-US" dirty="0"/>
          </a:p>
        </p:txBody>
      </p:sp>
    </p:spTree>
    <p:extLst>
      <p:ext uri="{BB962C8B-B14F-4D97-AF65-F5344CB8AC3E}">
        <p14:creationId xmlns:p14="http://schemas.microsoft.com/office/powerpoint/2010/main" val="55572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Chancellor’s Office Update</a:t>
            </a:r>
            <a:br>
              <a:rPr lang="en-US" dirty="0" smtClean="0"/>
            </a:br>
            <a:r>
              <a:rPr lang="en-US" sz="4000" dirty="0" smtClean="0"/>
              <a:t>Dr. Aisha Lowe</a:t>
            </a:r>
            <a:r>
              <a:rPr lang="en-US" dirty="0" smtClean="0"/>
              <a:t/>
            </a:r>
            <a:br>
              <a:rPr lang="en-US" dirty="0" smtClean="0"/>
            </a:br>
            <a:r>
              <a:rPr lang="en-US" sz="3100" dirty="0" smtClean="0"/>
              <a:t>Vice Chancellor of Educational Services and Support</a:t>
            </a:r>
            <a:endParaRPr lang="en-US" sz="3100" dirty="0"/>
          </a:p>
        </p:txBody>
      </p:sp>
    </p:spTree>
    <p:extLst>
      <p:ext uri="{BB962C8B-B14F-4D97-AF65-F5344CB8AC3E}">
        <p14:creationId xmlns:p14="http://schemas.microsoft.com/office/powerpoint/2010/main" val="1807168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mj-lt"/>
                <a:cs typeface="Arial" panose="020B0604020202020204" pitchFamily="34" charset="0"/>
              </a:rPr>
              <a:t>CCCCO Updates</a:t>
            </a:r>
            <a:endParaRPr lang="en-US" sz="4000" b="1" dirty="0">
              <a:latin typeface="+mj-lt"/>
              <a:cs typeface="Arial" panose="020B0604020202020204" pitchFamily="34" charset="0"/>
            </a:endParaRPr>
          </a:p>
        </p:txBody>
      </p:sp>
      <p:sp>
        <p:nvSpPr>
          <p:cNvPr id="3" name="Content Placeholder 2"/>
          <p:cNvSpPr>
            <a:spLocks noGrp="1"/>
          </p:cNvSpPr>
          <p:nvPr>
            <p:ph idx="1"/>
          </p:nvPr>
        </p:nvSpPr>
        <p:spPr/>
        <p:txBody>
          <a:bodyPr>
            <a:normAutofit fontScale="92500" lnSpcReduction="20000"/>
          </a:bodyPr>
          <a:lstStyle/>
          <a:p>
            <a:pPr fontAlgn="ctr">
              <a:lnSpc>
                <a:spcPct val="100000"/>
              </a:lnSpc>
            </a:pPr>
            <a:r>
              <a:rPr lang="en-US" b="1" dirty="0" smtClean="0">
                <a:latin typeface="Arial" panose="020B0604020202020204" pitchFamily="34" charset="0"/>
                <a:cs typeface="Arial" panose="020B0604020202020204" pitchFamily="34" charset="0"/>
              </a:rPr>
              <a:t>Vision for Success and the State of our System</a:t>
            </a:r>
          </a:p>
          <a:p>
            <a:pPr fontAlgn="ctr">
              <a:lnSpc>
                <a:spcPct val="100000"/>
              </a:lnSpc>
            </a:pPr>
            <a:r>
              <a:rPr lang="en-US" b="1" dirty="0" smtClean="0">
                <a:latin typeface="Arial" panose="020B0604020202020204" pitchFamily="34" charset="0"/>
                <a:cs typeface="Arial" panose="020B0604020202020204" pitchFamily="34" charset="0"/>
              </a:rPr>
              <a:t>New and Revised Regulations</a:t>
            </a:r>
          </a:p>
          <a:p>
            <a:pPr fontAlgn="ctr">
              <a:lnSpc>
                <a:spcPct val="100000"/>
              </a:lnSpc>
            </a:pPr>
            <a:r>
              <a:rPr lang="en-US" b="1" dirty="0" smtClean="0">
                <a:latin typeface="Arial" panose="020B0604020202020204" pitchFamily="34" charset="0"/>
                <a:cs typeface="Arial" panose="020B0604020202020204" pitchFamily="34" charset="0"/>
              </a:rPr>
              <a:t>Credit for Prior Learning (CPL)</a:t>
            </a:r>
          </a:p>
          <a:p>
            <a:pPr fontAlgn="ctr">
              <a:lnSpc>
                <a:spcPct val="100000"/>
              </a:lnSpc>
            </a:pPr>
            <a:r>
              <a:rPr lang="en-US" b="1" dirty="0" smtClean="0">
                <a:latin typeface="Arial" panose="020B0604020202020204" pitchFamily="34" charset="0"/>
                <a:cs typeface="Arial" panose="020B0604020202020204" pitchFamily="34" charset="0"/>
              </a:rPr>
              <a:t>CVC-OEI and the Exchange</a:t>
            </a:r>
          </a:p>
          <a:p>
            <a:pPr fontAlgn="ctr">
              <a:lnSpc>
                <a:spcPct val="100000"/>
              </a:lnSpc>
            </a:pPr>
            <a:r>
              <a:rPr lang="en-US" b="1" dirty="0" smtClean="0">
                <a:latin typeface="Arial" panose="020B0604020202020204" pitchFamily="34" charset="0"/>
                <a:cs typeface="Arial" panose="020B0604020202020204" pitchFamily="34" charset="0"/>
              </a:rPr>
              <a:t>Competency-based Education (CBE)</a:t>
            </a:r>
          </a:p>
          <a:p>
            <a:pPr fontAlgn="ctr">
              <a:lnSpc>
                <a:spcPct val="100000"/>
              </a:lnSpc>
            </a:pPr>
            <a:r>
              <a:rPr lang="en-US" b="1" dirty="0" smtClean="0">
                <a:latin typeface="Arial" panose="020B0604020202020204" pitchFamily="34" charset="0"/>
                <a:cs typeface="Arial" panose="020B0604020202020204" pitchFamily="34" charset="0"/>
              </a:rPr>
              <a:t>Curriculum Inventory RFP</a:t>
            </a:r>
          </a:p>
          <a:p>
            <a:pPr fontAlgn="ctr">
              <a:lnSpc>
                <a:spcPct val="100000"/>
              </a:lnSpc>
            </a:pPr>
            <a:r>
              <a:rPr lang="en-US" b="1" dirty="0" smtClean="0">
                <a:latin typeface="Arial" panose="020B0604020202020204" pitchFamily="34" charset="0"/>
                <a:cs typeface="Arial" panose="020B0604020202020204" pitchFamily="34" charset="0"/>
              </a:rPr>
              <a:t>Equity Call to Action</a:t>
            </a:r>
          </a:p>
          <a:p>
            <a:pPr fontAlgn="ctr">
              <a:lnSpc>
                <a:spcPct val="100000"/>
              </a:lnSpc>
            </a:pPr>
            <a:r>
              <a:rPr lang="en-US" b="1" dirty="0" smtClean="0">
                <a:latin typeface="Arial" panose="020B0604020202020204" pitchFamily="34" charset="0"/>
                <a:cs typeface="Arial" panose="020B0604020202020204" pitchFamily="34" charset="0"/>
              </a:rPr>
              <a:t>5C 2020-21 Priorities</a:t>
            </a:r>
          </a:p>
          <a:p>
            <a:pPr marL="0" lvl="0" indent="0" fontAlgn="ctr">
              <a:lnSpc>
                <a:spcPct val="200000"/>
              </a:lnSpc>
              <a:buNone/>
            </a:pP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497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ision for Success report cover"/>
          <p:cNvPicPr>
            <a:picLocks noChangeAspect="1"/>
          </p:cNvPicPr>
          <p:nvPr/>
        </p:nvPicPr>
        <p:blipFill>
          <a:blip r:embed="rId2"/>
          <a:stretch>
            <a:fillRect/>
          </a:stretch>
        </p:blipFill>
        <p:spPr>
          <a:xfrm>
            <a:off x="-28450" y="27346"/>
            <a:ext cx="1895759" cy="2548043"/>
          </a:xfrm>
          <a:prstGeom prst="rect">
            <a:avLst/>
          </a:prstGeom>
        </p:spPr>
      </p:pic>
      <p:sp>
        <p:nvSpPr>
          <p:cNvPr id="2" name="Title 1">
            <a:extLst>
              <a:ext uri="{FF2B5EF4-FFF2-40B4-BE49-F238E27FC236}">
                <a16:creationId xmlns:a16="http://schemas.microsoft.com/office/drawing/2014/main" xmlns="" id="{5A329120-03AE-4F54-9CE2-7CCC7C024034}"/>
              </a:ext>
            </a:extLst>
          </p:cNvPr>
          <p:cNvSpPr>
            <a:spLocks noGrp="1"/>
          </p:cNvSpPr>
          <p:nvPr>
            <p:ph type="title"/>
          </p:nvPr>
        </p:nvSpPr>
        <p:spPr>
          <a:xfrm>
            <a:off x="1867309" y="395105"/>
            <a:ext cx="10515600" cy="1325563"/>
          </a:xfrm>
        </p:spPr>
        <p:txBody>
          <a:bodyPr>
            <a:normAutofit/>
          </a:bodyPr>
          <a:lstStyle/>
          <a:p>
            <a:r>
              <a:rPr lang="en-US" sz="4000" dirty="0" smtClean="0">
                <a:latin typeface="+mj-lt"/>
              </a:rPr>
              <a:t>Vision for Success and Core Commitments</a:t>
            </a:r>
            <a:endParaRPr lang="en-US" sz="4000" dirty="0">
              <a:latin typeface="+mj-lt"/>
            </a:endParaRPr>
          </a:p>
        </p:txBody>
      </p:sp>
      <p:sp>
        <p:nvSpPr>
          <p:cNvPr id="3" name="Content Placeholder 2">
            <a:extLst>
              <a:ext uri="{FF2B5EF4-FFF2-40B4-BE49-F238E27FC236}">
                <a16:creationId xmlns:a16="http://schemas.microsoft.com/office/drawing/2014/main" xmlns="" id="{C5B62BB1-207A-4241-9D59-807A036271CB}"/>
              </a:ext>
            </a:extLst>
          </p:cNvPr>
          <p:cNvSpPr>
            <a:spLocks noGrp="1"/>
          </p:cNvSpPr>
          <p:nvPr>
            <p:ph sz="half" idx="1"/>
          </p:nvPr>
        </p:nvSpPr>
        <p:spPr>
          <a:xfrm>
            <a:off x="1243770" y="1720668"/>
            <a:ext cx="5038596" cy="3506603"/>
          </a:xfrm>
        </p:spPr>
        <p:txBody>
          <a:bodyPr>
            <a:normAutofit fontScale="62500" lnSpcReduction="20000"/>
          </a:bodyPr>
          <a:lstStyle/>
          <a:p>
            <a:pPr marL="0" indent="0" algn="ctr">
              <a:buNone/>
            </a:pPr>
            <a:r>
              <a:rPr lang="en-US" sz="4000" b="1" dirty="0" smtClean="0"/>
              <a:t>Vision for Success</a:t>
            </a:r>
          </a:p>
          <a:p>
            <a:pPr marL="514350" indent="-514350">
              <a:buFont typeface="+mj-lt"/>
              <a:buAutoNum type="arabicPeriod"/>
            </a:pPr>
            <a:r>
              <a:rPr lang="en-US" sz="3500" dirty="0" smtClean="0"/>
              <a:t>Increase credential obtainment by 20%</a:t>
            </a:r>
            <a:endParaRPr lang="en-US" sz="3500" dirty="0"/>
          </a:p>
          <a:p>
            <a:pPr marL="514350" indent="-514350">
              <a:buFont typeface="+mj-lt"/>
              <a:buAutoNum type="arabicPeriod"/>
            </a:pPr>
            <a:r>
              <a:rPr lang="en-US" sz="3500" dirty="0" smtClean="0"/>
              <a:t>Increase transfer by 35% to UC and CSU</a:t>
            </a:r>
            <a:endParaRPr lang="en-US" sz="3500" dirty="0"/>
          </a:p>
          <a:p>
            <a:pPr marL="514350" indent="-514350">
              <a:buFont typeface="+mj-lt"/>
              <a:buAutoNum type="arabicPeriod"/>
            </a:pPr>
            <a:r>
              <a:rPr lang="en-US" sz="3500" dirty="0" smtClean="0"/>
              <a:t>Decrease unit obtainment for a degree</a:t>
            </a:r>
            <a:endParaRPr lang="en-US" sz="3500" dirty="0"/>
          </a:p>
          <a:p>
            <a:pPr marL="514350" indent="-514350">
              <a:buFont typeface="+mj-lt"/>
              <a:buAutoNum type="arabicPeriod"/>
            </a:pPr>
            <a:r>
              <a:rPr lang="en-US" sz="3500" dirty="0" smtClean="0"/>
              <a:t>Increase employment for CTE students</a:t>
            </a:r>
          </a:p>
          <a:p>
            <a:pPr marL="514350" indent="-514350">
              <a:buFont typeface="+mj-lt"/>
              <a:buAutoNum type="arabicPeriod"/>
            </a:pPr>
            <a:r>
              <a:rPr lang="en-US" sz="3500" dirty="0" smtClean="0"/>
              <a:t>Reduce and erase equity gaps</a:t>
            </a:r>
          </a:p>
          <a:p>
            <a:pPr marL="514350" indent="-514350">
              <a:buFont typeface="+mj-lt"/>
              <a:buAutoNum type="arabicPeriod"/>
            </a:pPr>
            <a:r>
              <a:rPr lang="en-US" sz="3500" dirty="0" smtClean="0"/>
              <a:t>Reduce regional gaps</a:t>
            </a:r>
            <a:endParaRPr lang="en-US" sz="3500" dirty="0"/>
          </a:p>
        </p:txBody>
      </p:sp>
      <p:sp>
        <p:nvSpPr>
          <p:cNvPr id="5" name="Content Placeholder 4"/>
          <p:cNvSpPr>
            <a:spLocks noGrp="1"/>
          </p:cNvSpPr>
          <p:nvPr>
            <p:ph sz="half" idx="10"/>
          </p:nvPr>
        </p:nvSpPr>
        <p:spPr>
          <a:xfrm>
            <a:off x="6720775" y="1720668"/>
            <a:ext cx="5038596" cy="3506603"/>
          </a:xfrm>
        </p:spPr>
        <p:txBody>
          <a:bodyPr>
            <a:normAutofit fontScale="77500" lnSpcReduction="20000"/>
          </a:bodyPr>
          <a:lstStyle/>
          <a:p>
            <a:pPr marL="0" indent="0" algn="ctr">
              <a:buNone/>
            </a:pPr>
            <a:r>
              <a:rPr lang="en-US" sz="3200" b="1" dirty="0" smtClean="0"/>
              <a:t>Core Commitments</a:t>
            </a:r>
          </a:p>
          <a:p>
            <a:pPr marL="514350" indent="-514350">
              <a:buFont typeface="+mj-lt"/>
              <a:buAutoNum type="arabicPeriod"/>
            </a:pPr>
            <a:r>
              <a:rPr lang="en-US" dirty="0" smtClean="0"/>
              <a:t>Focus on students’ goals</a:t>
            </a:r>
          </a:p>
          <a:p>
            <a:pPr marL="514350" indent="-514350">
              <a:buFont typeface="+mj-lt"/>
              <a:buAutoNum type="arabicPeriod"/>
            </a:pPr>
            <a:r>
              <a:rPr lang="en-US" dirty="0" smtClean="0"/>
              <a:t>Design and decide with the student in mind</a:t>
            </a:r>
          </a:p>
          <a:p>
            <a:pPr marL="514350" indent="-514350">
              <a:buFont typeface="+mj-lt"/>
              <a:buAutoNum type="arabicPeriod"/>
            </a:pPr>
            <a:r>
              <a:rPr lang="en-US" dirty="0" smtClean="0"/>
              <a:t>Pair high expectations and high support</a:t>
            </a:r>
          </a:p>
          <a:p>
            <a:pPr marL="514350" indent="-514350">
              <a:buFont typeface="+mj-lt"/>
              <a:buAutoNum type="arabicPeriod"/>
            </a:pPr>
            <a:r>
              <a:rPr lang="en-US" dirty="0" smtClean="0"/>
              <a:t>Evidence-based decisions</a:t>
            </a:r>
          </a:p>
          <a:p>
            <a:pPr marL="514350" indent="-514350">
              <a:buFont typeface="+mj-lt"/>
              <a:buAutoNum type="arabicPeriod"/>
            </a:pPr>
            <a:r>
              <a:rPr lang="en-US" dirty="0" smtClean="0"/>
              <a:t>Own student performance</a:t>
            </a:r>
          </a:p>
          <a:p>
            <a:pPr marL="514350" indent="-514350">
              <a:buFont typeface="+mj-lt"/>
              <a:buAutoNum type="arabicPeriod"/>
            </a:pPr>
            <a:r>
              <a:rPr lang="en-US" dirty="0" smtClean="0"/>
              <a:t>Enable innovation and action</a:t>
            </a:r>
          </a:p>
          <a:p>
            <a:pPr marL="514350" indent="-514350">
              <a:buFont typeface="+mj-lt"/>
              <a:buAutoNum type="arabicPeriod"/>
            </a:pPr>
            <a:r>
              <a:rPr lang="en-US" dirty="0" smtClean="0"/>
              <a:t>Cross-system partnership</a:t>
            </a:r>
            <a:endParaRPr lang="en-US" dirty="0"/>
          </a:p>
        </p:txBody>
      </p:sp>
    </p:spTree>
    <p:extLst>
      <p:ext uri="{BB962C8B-B14F-4D97-AF65-F5344CB8AC3E}">
        <p14:creationId xmlns:p14="http://schemas.microsoft.com/office/powerpoint/2010/main" val="565680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Welcome</a:t>
            </a:r>
            <a:r>
              <a:rPr lang="en-US" dirty="0" smtClean="0"/>
              <a:t/>
            </a:r>
            <a:br>
              <a:rPr lang="en-US" dirty="0" smtClean="0"/>
            </a:br>
            <a:r>
              <a:rPr lang="en-US" dirty="0" smtClean="0"/>
              <a:t>Dolores Davison, ASCCC President</a:t>
            </a:r>
            <a:endParaRPr lang="en-US" dirty="0"/>
          </a:p>
        </p:txBody>
      </p:sp>
      <p:sp>
        <p:nvSpPr>
          <p:cNvPr id="4" name="Slide Number Placeholder 3"/>
          <p:cNvSpPr>
            <a:spLocks noGrp="1"/>
          </p:cNvSpPr>
          <p:nvPr>
            <p:ph type="sldNum" sz="quarter" idx="12"/>
          </p:nvPr>
        </p:nvSpPr>
        <p:spPr/>
        <p:txBody>
          <a:bodyPr/>
          <a:lstStyle/>
          <a:p>
            <a:fld id="{492D8F1A-69A8-9242-9469-8400121D240A}" type="slidenum">
              <a:rPr lang="en-US" smtClean="0"/>
              <a:t>2</a:t>
            </a:fld>
            <a:endParaRPr lang="en-US" dirty="0"/>
          </a:p>
        </p:txBody>
      </p:sp>
      <p:pic>
        <p:nvPicPr>
          <p:cNvPr id="5" name="Content Placeholder 5" descr="Image cloud with welcome in various languages" title="Welcome Imag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7652" y="2653763"/>
            <a:ext cx="5979118" cy="3702587"/>
          </a:xfrm>
        </p:spPr>
      </p:pic>
      <p:pic>
        <p:nvPicPr>
          <p:cNvPr id="6" name="Picture 5">
            <a:extLst>
              <a:ext uri="{FF2B5EF4-FFF2-40B4-BE49-F238E27FC236}">
                <a16:creationId xmlns:a16="http://schemas.microsoft.com/office/drawing/2014/main" xmlns="" id="{E1F18920-9038-CC48-A370-EB4EE03760DE}"/>
              </a:ext>
            </a:extLst>
          </p:cNvPr>
          <p:cNvPicPr>
            <a:picLocks noChangeAspect="1"/>
          </p:cNvPicPr>
          <p:nvPr/>
        </p:nvPicPr>
        <p:blipFill>
          <a:blip r:embed="rId3"/>
          <a:stretch>
            <a:fillRect/>
          </a:stretch>
        </p:blipFill>
        <p:spPr>
          <a:xfrm>
            <a:off x="1496089" y="3269380"/>
            <a:ext cx="1828800" cy="2471351"/>
          </a:xfrm>
          <a:prstGeom prst="rect">
            <a:avLst/>
          </a:prstGeom>
        </p:spPr>
      </p:pic>
    </p:spTree>
    <p:extLst>
      <p:ext uri="{BB962C8B-B14F-4D97-AF65-F5344CB8AC3E}">
        <p14:creationId xmlns:p14="http://schemas.microsoft.com/office/powerpoint/2010/main" val="1836436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329120-03AE-4F54-9CE2-7CCC7C024034}"/>
              </a:ext>
            </a:extLst>
          </p:cNvPr>
          <p:cNvSpPr>
            <a:spLocks noGrp="1"/>
          </p:cNvSpPr>
          <p:nvPr>
            <p:ph type="title"/>
          </p:nvPr>
        </p:nvSpPr>
        <p:spPr/>
        <p:txBody>
          <a:bodyPr>
            <a:normAutofit/>
          </a:bodyPr>
          <a:lstStyle/>
          <a:p>
            <a:r>
              <a:rPr lang="en-US" sz="4000" dirty="0"/>
              <a:t>State of the System 2020</a:t>
            </a:r>
            <a:endParaRPr lang="en-US" sz="4000" dirty="0">
              <a:latin typeface="+mj-lt"/>
            </a:endParaRPr>
          </a:p>
        </p:txBody>
      </p:sp>
      <p:sp>
        <p:nvSpPr>
          <p:cNvPr id="3" name="Content Placeholder 2">
            <a:extLst>
              <a:ext uri="{FF2B5EF4-FFF2-40B4-BE49-F238E27FC236}">
                <a16:creationId xmlns:a16="http://schemas.microsoft.com/office/drawing/2014/main" xmlns="" id="{C5B62BB1-207A-4241-9D59-807A036271CB}"/>
              </a:ext>
            </a:extLst>
          </p:cNvPr>
          <p:cNvSpPr>
            <a:spLocks noGrp="1"/>
          </p:cNvSpPr>
          <p:nvPr>
            <p:ph sz="half" idx="1"/>
          </p:nvPr>
        </p:nvSpPr>
        <p:spPr/>
        <p:txBody>
          <a:bodyPr>
            <a:normAutofit fontScale="62500" lnSpcReduction="20000"/>
          </a:bodyPr>
          <a:lstStyle/>
          <a:p>
            <a:pPr marL="0" indent="0" algn="ctr">
              <a:buNone/>
            </a:pPr>
            <a:r>
              <a:rPr lang="en-US" sz="4000" b="1" dirty="0" smtClean="0"/>
              <a:t>Vision for Success Goals</a:t>
            </a:r>
          </a:p>
          <a:p>
            <a:pPr marL="514350" indent="-514350">
              <a:buFont typeface="+mj-lt"/>
              <a:buAutoNum type="arabicPeriod"/>
            </a:pPr>
            <a:r>
              <a:rPr lang="en-US" sz="3500" dirty="0" smtClean="0"/>
              <a:t>Increase credential obtainment by 20%</a:t>
            </a:r>
            <a:endParaRPr lang="en-US" sz="3500" dirty="0"/>
          </a:p>
          <a:p>
            <a:pPr marL="514350" indent="-514350">
              <a:buFont typeface="+mj-lt"/>
              <a:buAutoNum type="arabicPeriod"/>
            </a:pPr>
            <a:r>
              <a:rPr lang="en-US" sz="3500" dirty="0" smtClean="0"/>
              <a:t>Increase transfer by 35% to UC and CSU</a:t>
            </a:r>
            <a:endParaRPr lang="en-US" sz="3500" dirty="0"/>
          </a:p>
          <a:p>
            <a:pPr marL="514350" indent="-514350">
              <a:buFont typeface="+mj-lt"/>
              <a:buAutoNum type="arabicPeriod"/>
            </a:pPr>
            <a:r>
              <a:rPr lang="en-US" sz="3500" dirty="0" smtClean="0"/>
              <a:t>Decrease unit obtainment for a degree</a:t>
            </a:r>
            <a:endParaRPr lang="en-US" sz="3500" dirty="0"/>
          </a:p>
          <a:p>
            <a:pPr marL="514350" indent="-514350">
              <a:buFont typeface="+mj-lt"/>
              <a:buAutoNum type="arabicPeriod"/>
            </a:pPr>
            <a:r>
              <a:rPr lang="en-US" sz="3500" dirty="0" smtClean="0"/>
              <a:t>Increase employment for CTE students</a:t>
            </a:r>
          </a:p>
          <a:p>
            <a:pPr marL="514350" indent="-514350">
              <a:buFont typeface="+mj-lt"/>
              <a:buAutoNum type="arabicPeriod"/>
            </a:pPr>
            <a:r>
              <a:rPr lang="en-US" sz="3500" dirty="0" smtClean="0"/>
              <a:t>Reduce and erase equity gaps</a:t>
            </a:r>
          </a:p>
          <a:p>
            <a:pPr marL="514350" indent="-514350">
              <a:buFont typeface="+mj-lt"/>
              <a:buAutoNum type="arabicPeriod"/>
            </a:pPr>
            <a:r>
              <a:rPr lang="en-US" sz="3500" dirty="0" smtClean="0"/>
              <a:t>Reduce regional gaps</a:t>
            </a:r>
            <a:endParaRPr lang="en-US" sz="3500" dirty="0"/>
          </a:p>
        </p:txBody>
      </p:sp>
      <p:sp>
        <p:nvSpPr>
          <p:cNvPr id="5" name="Content Placeholder 4"/>
          <p:cNvSpPr>
            <a:spLocks noGrp="1"/>
          </p:cNvSpPr>
          <p:nvPr>
            <p:ph sz="half" idx="10"/>
          </p:nvPr>
        </p:nvSpPr>
        <p:spPr/>
        <p:txBody>
          <a:bodyPr>
            <a:normAutofit fontScale="70000" lnSpcReduction="20000"/>
          </a:bodyPr>
          <a:lstStyle/>
          <a:p>
            <a:pPr marL="0" indent="0" algn="ctr">
              <a:buNone/>
            </a:pPr>
            <a:r>
              <a:rPr lang="en-US" sz="3600" b="1" dirty="0" smtClean="0"/>
              <a:t>Goal Attainment</a:t>
            </a:r>
          </a:p>
          <a:p>
            <a:pPr marL="514350" indent="-514350">
              <a:buFont typeface="+mj-lt"/>
              <a:buAutoNum type="arabicPeriod"/>
            </a:pPr>
            <a:r>
              <a:rPr lang="en-US" sz="3400" dirty="0" smtClean="0"/>
              <a:t>Goal attained in 2018-19</a:t>
            </a:r>
            <a:endParaRPr lang="en-US" sz="3400" dirty="0"/>
          </a:p>
          <a:p>
            <a:pPr marL="514350" indent="-514350">
              <a:buFont typeface="+mj-lt"/>
              <a:buAutoNum type="arabicPeriod"/>
            </a:pPr>
            <a:r>
              <a:rPr lang="en-US" sz="3400" dirty="0" smtClean="0"/>
              <a:t>Students </a:t>
            </a:r>
            <a:r>
              <a:rPr lang="en-US" sz="3400" dirty="0"/>
              <a:t>who are ready to transfer increased by more than 35%</a:t>
            </a:r>
          </a:p>
          <a:p>
            <a:pPr marL="514350" indent="-514350">
              <a:buFont typeface="+mj-lt"/>
              <a:buAutoNum type="arabicPeriod"/>
            </a:pPr>
            <a:r>
              <a:rPr lang="en-US" sz="3400" dirty="0" smtClean="0"/>
              <a:t>Progress continues to lag</a:t>
            </a:r>
          </a:p>
          <a:p>
            <a:pPr marL="514350" indent="-514350">
              <a:buFont typeface="+mj-lt"/>
              <a:buAutoNum type="arabicPeriod"/>
            </a:pPr>
            <a:r>
              <a:rPr lang="en-US" sz="3400" dirty="0" smtClean="0"/>
              <a:t>Slight increases</a:t>
            </a:r>
          </a:p>
          <a:p>
            <a:pPr marL="514350" indent="-514350">
              <a:buFont typeface="+mj-lt"/>
              <a:buAutoNum type="arabicPeriod"/>
            </a:pPr>
            <a:r>
              <a:rPr lang="en-US" sz="3400" dirty="0"/>
              <a:t>Gaps are closing slowly as all groups increase </a:t>
            </a:r>
            <a:r>
              <a:rPr lang="en-US" sz="3400" dirty="0" smtClean="0"/>
              <a:t>attainment</a:t>
            </a:r>
          </a:p>
          <a:p>
            <a:pPr marL="514350" indent="-514350">
              <a:buFont typeface="+mj-lt"/>
              <a:buAutoNum type="arabicPeriod"/>
            </a:pPr>
            <a:r>
              <a:rPr lang="en-US" sz="3400" dirty="0"/>
              <a:t>Regional achievement gaps are slowly </a:t>
            </a:r>
            <a:r>
              <a:rPr lang="en-US" sz="3400" dirty="0" smtClean="0"/>
              <a:t>closing</a:t>
            </a:r>
            <a:endParaRPr lang="en-US" sz="3400" dirty="0"/>
          </a:p>
          <a:p>
            <a:pPr marL="514350" indent="-514350">
              <a:buFont typeface="+mj-lt"/>
              <a:buAutoNum type="arabicPeriod"/>
            </a:pPr>
            <a:endParaRPr lang="en-US" dirty="0"/>
          </a:p>
        </p:txBody>
      </p:sp>
    </p:spTree>
    <p:extLst>
      <p:ext uri="{BB962C8B-B14F-4D97-AF65-F5344CB8AC3E}">
        <p14:creationId xmlns:p14="http://schemas.microsoft.com/office/powerpoint/2010/main" val="106643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New and Revised Regulations</a:t>
            </a:r>
            <a:endParaRPr lang="en-US" sz="4000" dirty="0">
              <a:latin typeface="+mj-lt"/>
            </a:endParaRPr>
          </a:p>
        </p:txBody>
      </p:sp>
      <p:sp>
        <p:nvSpPr>
          <p:cNvPr id="3" name="Content Placeholder 2"/>
          <p:cNvSpPr>
            <a:spLocks noGrp="1"/>
          </p:cNvSpPr>
          <p:nvPr>
            <p:ph idx="1"/>
          </p:nvPr>
        </p:nvSpPr>
        <p:spPr>
          <a:xfrm>
            <a:off x="838200" y="1825624"/>
            <a:ext cx="10515600" cy="3885627"/>
          </a:xfrm>
        </p:spPr>
        <p:txBody>
          <a:bodyPr>
            <a:normAutofit fontScale="62500" lnSpcReduction="20000"/>
          </a:bodyPr>
          <a:lstStyle/>
          <a:p>
            <a:r>
              <a:rPr lang="en-US" b="1" dirty="0"/>
              <a:t>AB 705 </a:t>
            </a:r>
            <a:r>
              <a:rPr lang="en-US" b="1" dirty="0" smtClean="0"/>
              <a:t>ESL</a:t>
            </a:r>
            <a:r>
              <a:rPr lang="en-US" dirty="0" smtClean="0"/>
              <a:t>: Created </a:t>
            </a:r>
            <a:r>
              <a:rPr lang="en-US" dirty="0"/>
              <a:t>section § 55522.5 which details ESL Placement and Assessment procedures for </a:t>
            </a:r>
            <a:r>
              <a:rPr lang="en-US" dirty="0" smtClean="0"/>
              <a:t>students.</a:t>
            </a:r>
            <a:endParaRPr lang="en-US" dirty="0"/>
          </a:p>
          <a:p>
            <a:r>
              <a:rPr lang="en-US" b="1" dirty="0" smtClean="0"/>
              <a:t>CPL</a:t>
            </a:r>
            <a:r>
              <a:rPr lang="en-US" dirty="0" smtClean="0"/>
              <a:t>: Expands </a:t>
            </a:r>
            <a:r>
              <a:rPr lang="en-US" dirty="0"/>
              <a:t>section § 55050 to require community colleges to develop procedures for students to be able to attain credit for prior learning through the evaluation of Joint Services Transcripts, evaluation of student-created portfolios, evaluation of industry-recognized credential documentation, and standardized </a:t>
            </a:r>
            <a:r>
              <a:rPr lang="en-US" dirty="0" smtClean="0"/>
              <a:t>exams.</a:t>
            </a:r>
          </a:p>
          <a:p>
            <a:endParaRPr lang="en-US" dirty="0"/>
          </a:p>
          <a:p>
            <a:pPr marL="0" indent="0">
              <a:buNone/>
            </a:pPr>
            <a:r>
              <a:rPr lang="en-US" dirty="0" smtClean="0"/>
              <a:t>Forthcoming:</a:t>
            </a:r>
          </a:p>
          <a:p>
            <a:r>
              <a:rPr lang="en-US" b="1" dirty="0"/>
              <a:t>Correspondence </a:t>
            </a:r>
            <a:r>
              <a:rPr lang="en-US" b="1" dirty="0" smtClean="0"/>
              <a:t>Education</a:t>
            </a:r>
            <a:r>
              <a:rPr lang="en-US" dirty="0" smtClean="0"/>
              <a:t>: </a:t>
            </a:r>
            <a:r>
              <a:rPr lang="en-US" dirty="0"/>
              <a:t>Adds correspondence education to title 5, sections §58003.1 and §58009 as an approved delivery method for </a:t>
            </a:r>
            <a:r>
              <a:rPr lang="en-US" dirty="0" smtClean="0"/>
              <a:t>apportionment.</a:t>
            </a:r>
          </a:p>
          <a:p>
            <a:r>
              <a:rPr lang="en-US" b="1" dirty="0" smtClean="0"/>
              <a:t>IB/CLEP</a:t>
            </a:r>
            <a:r>
              <a:rPr lang="en-US" dirty="0" smtClean="0"/>
              <a:t>: </a:t>
            </a:r>
            <a:r>
              <a:rPr lang="en-US" dirty="0"/>
              <a:t>To support </a:t>
            </a:r>
            <a:r>
              <a:rPr lang="en-US" dirty="0" smtClean="0"/>
              <a:t>enacted </a:t>
            </a:r>
            <a:r>
              <a:rPr lang="en-US" dirty="0"/>
              <a:t>legislation (codified into Education Code statute </a:t>
            </a:r>
            <a:r>
              <a:rPr lang="en-US" dirty="0" smtClean="0"/>
              <a:t>66025.7), created </a:t>
            </a:r>
            <a:r>
              <a:rPr lang="en-US" dirty="0"/>
              <a:t>section §55052.5 which requires the Chancellor, in collaboration with the Academic Senate for the California Community Colleges, to develop policy guidelines on the minimum passing scores for the International Baccalaureate and/or College Level Examination Program </a:t>
            </a:r>
            <a:r>
              <a:rPr lang="en-US" dirty="0" smtClean="0"/>
              <a:t>examinations </a:t>
            </a:r>
            <a:r>
              <a:rPr lang="en-US" dirty="0"/>
              <a:t>distributed to community college districts on an annual </a:t>
            </a:r>
            <a:r>
              <a:rPr lang="en-US" dirty="0" smtClean="0"/>
              <a:t>basis.</a:t>
            </a:r>
          </a:p>
          <a:p>
            <a:r>
              <a:rPr lang="en-US" b="1" dirty="0" smtClean="0"/>
              <a:t>CBE</a:t>
            </a:r>
            <a:r>
              <a:rPr lang="en-US" dirty="0" smtClean="0"/>
              <a:t> </a:t>
            </a:r>
            <a:r>
              <a:rPr lang="en-US" dirty="0"/>
              <a:t>regulations for direct-assessment CBE degree programs have been drafted with </a:t>
            </a:r>
            <a:r>
              <a:rPr lang="en-US" dirty="0" smtClean="0"/>
              <a:t>5C.</a:t>
            </a:r>
            <a:endParaRPr lang="en-US" dirty="0"/>
          </a:p>
          <a:p>
            <a:pPr marL="0" indent="0">
              <a:buNone/>
            </a:pPr>
            <a:endParaRPr lang="en-US" dirty="0"/>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457219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Credit for Prior Learning (CPL)</a:t>
            </a:r>
            <a:endParaRPr lang="en-US" sz="4000" dirty="0">
              <a:latin typeface="+mj-lt"/>
            </a:endParaRPr>
          </a:p>
        </p:txBody>
      </p:sp>
      <p:sp>
        <p:nvSpPr>
          <p:cNvPr id="3" name="Content Placeholder 2"/>
          <p:cNvSpPr>
            <a:spLocks noGrp="1"/>
          </p:cNvSpPr>
          <p:nvPr>
            <p:ph idx="1"/>
          </p:nvPr>
        </p:nvSpPr>
        <p:spPr/>
        <p:txBody>
          <a:bodyPr>
            <a:normAutofit fontScale="77500" lnSpcReduction="20000"/>
          </a:bodyPr>
          <a:lstStyle/>
          <a:p>
            <a:pPr lvl="0">
              <a:spcBef>
                <a:spcPts val="1200"/>
              </a:spcBef>
            </a:pPr>
            <a:r>
              <a:rPr lang="en-US" dirty="0">
                <a:latin typeface="+mn-lt"/>
              </a:rPr>
              <a:t>Credit for prior learning is college credit awarded for validated college-level skills and knowledge gained outside of a college classroom.</a:t>
            </a:r>
          </a:p>
          <a:p>
            <a:pPr lvl="0">
              <a:spcBef>
                <a:spcPts val="1200"/>
              </a:spcBef>
            </a:pPr>
            <a:r>
              <a:rPr lang="en-US" dirty="0">
                <a:latin typeface="+mn-lt"/>
              </a:rPr>
              <a:t>Students’ knowledge and skills might be gained through experiences such </a:t>
            </a:r>
            <a:r>
              <a:rPr lang="en-US" dirty="0" smtClean="0">
                <a:latin typeface="+mn-lt"/>
              </a:rPr>
              <a:t>as:</a:t>
            </a:r>
          </a:p>
          <a:p>
            <a:pPr lvl="1">
              <a:spcBef>
                <a:spcPts val="1200"/>
              </a:spcBef>
            </a:pPr>
            <a:r>
              <a:rPr lang="en-US" dirty="0" smtClean="0">
                <a:latin typeface="+mn-lt"/>
              </a:rPr>
              <a:t>Military training</a:t>
            </a:r>
          </a:p>
          <a:p>
            <a:pPr lvl="1">
              <a:spcBef>
                <a:spcPts val="1200"/>
              </a:spcBef>
            </a:pPr>
            <a:r>
              <a:rPr lang="en-US" dirty="0" smtClean="0">
                <a:latin typeface="+mn-lt"/>
              </a:rPr>
              <a:t>Industry training</a:t>
            </a:r>
          </a:p>
          <a:p>
            <a:pPr lvl="1">
              <a:spcBef>
                <a:spcPts val="1200"/>
              </a:spcBef>
            </a:pPr>
            <a:r>
              <a:rPr lang="en-US" dirty="0" smtClean="0">
                <a:latin typeface="+mn-lt"/>
              </a:rPr>
              <a:t>State/federal </a:t>
            </a:r>
            <a:r>
              <a:rPr lang="en-US" dirty="0">
                <a:latin typeface="+mn-lt"/>
              </a:rPr>
              <a:t>government </a:t>
            </a:r>
            <a:r>
              <a:rPr lang="en-US" dirty="0" smtClean="0">
                <a:latin typeface="+mn-lt"/>
              </a:rPr>
              <a:t>training</a:t>
            </a:r>
          </a:p>
          <a:p>
            <a:pPr lvl="1">
              <a:spcBef>
                <a:spcPts val="1200"/>
              </a:spcBef>
            </a:pPr>
            <a:r>
              <a:rPr lang="en-US" dirty="0" smtClean="0">
                <a:latin typeface="+mn-lt"/>
              </a:rPr>
              <a:t>Volunteer </a:t>
            </a:r>
            <a:r>
              <a:rPr lang="en-US" dirty="0">
                <a:latin typeface="+mn-lt"/>
              </a:rPr>
              <a:t>and civic </a:t>
            </a:r>
            <a:r>
              <a:rPr lang="en-US" dirty="0" smtClean="0">
                <a:latin typeface="+mn-lt"/>
              </a:rPr>
              <a:t>activities</a:t>
            </a:r>
          </a:p>
          <a:p>
            <a:pPr lvl="1">
              <a:spcBef>
                <a:spcPts val="1200"/>
              </a:spcBef>
            </a:pPr>
            <a:r>
              <a:rPr lang="en-US" dirty="0" smtClean="0">
                <a:latin typeface="+mn-lt"/>
              </a:rPr>
              <a:t>Apprenticeships</a:t>
            </a:r>
            <a:r>
              <a:rPr lang="en-US" dirty="0">
                <a:latin typeface="+mn-lt"/>
              </a:rPr>
              <a:t>, internships, work-based learning, or other industry-based experiential learning</a:t>
            </a:r>
          </a:p>
          <a:p>
            <a:pPr lvl="0">
              <a:spcBef>
                <a:spcPts val="0"/>
              </a:spcBef>
            </a:pPr>
            <a:endParaRPr lang="en-US" dirty="0">
              <a:latin typeface="+mn-lt"/>
            </a:endParaRPr>
          </a:p>
          <a:p>
            <a:pPr lvl="0">
              <a:spcBef>
                <a:spcPts val="0"/>
              </a:spcBef>
            </a:pPr>
            <a:r>
              <a:rPr lang="en-US" dirty="0">
                <a:latin typeface="+mn-lt"/>
              </a:rPr>
              <a:t>CPL is not awarded for knowledge and skills already assessed and awarded credit through formal education at regionally accredited in-state and out-of-state institutions</a:t>
            </a:r>
            <a:r>
              <a:rPr lang="en-US" dirty="0" smtClean="0">
                <a:latin typeface="+mn-lt"/>
              </a:rPr>
              <a:t>.</a:t>
            </a:r>
            <a:endParaRPr lang="en-US" dirty="0">
              <a:latin typeface="+mn-lt"/>
            </a:endParaRPr>
          </a:p>
          <a:p>
            <a:pPr marL="0" indent="0">
              <a:buNone/>
            </a:pPr>
            <a:endParaRPr lang="en-US" dirty="0">
              <a:latin typeface="+mn-lt"/>
              <a:cs typeface="Arial" panose="020B0604020202020204" pitchFamily="34" charset="0"/>
            </a:endParaRPr>
          </a:p>
          <a:p>
            <a:pPr marL="0" indent="0">
              <a:buNone/>
            </a:pPr>
            <a:endParaRPr lang="en-US" dirty="0">
              <a:latin typeface="+mn-lt"/>
              <a:cs typeface="Arial" panose="020B0604020202020204" pitchFamily="34" charset="0"/>
            </a:endParaRPr>
          </a:p>
          <a:p>
            <a:pPr marL="0" indent="0">
              <a:buNone/>
            </a:pPr>
            <a:endParaRPr lang="en-US" dirty="0">
              <a:latin typeface="+mn-lt"/>
            </a:endParaRPr>
          </a:p>
        </p:txBody>
      </p:sp>
    </p:spTree>
    <p:extLst>
      <p:ext uri="{BB962C8B-B14F-4D97-AF65-F5344CB8AC3E}">
        <p14:creationId xmlns:p14="http://schemas.microsoft.com/office/powerpoint/2010/main" val="1681109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Credit for Prior Learning (CPL)</a:t>
            </a:r>
            <a:endParaRPr lang="en-US" sz="4000" dirty="0">
              <a:latin typeface="+mj-lt"/>
            </a:endParaRPr>
          </a:p>
        </p:txBody>
      </p:sp>
      <p:sp>
        <p:nvSpPr>
          <p:cNvPr id="3" name="Content Placeholder 2"/>
          <p:cNvSpPr>
            <a:spLocks noGrp="1"/>
          </p:cNvSpPr>
          <p:nvPr>
            <p:ph idx="1"/>
          </p:nvPr>
        </p:nvSpPr>
        <p:spPr/>
        <p:txBody>
          <a:bodyPr>
            <a:normAutofit fontScale="85000" lnSpcReduction="20000"/>
          </a:bodyPr>
          <a:lstStyle/>
          <a:p>
            <a:r>
              <a:rPr lang="en-US" dirty="0"/>
              <a:t>The CPL policy is designed to </a:t>
            </a:r>
            <a:r>
              <a:rPr lang="en-US" dirty="0" smtClean="0"/>
              <a:t>increase </a:t>
            </a:r>
            <a:r>
              <a:rPr lang="en-US" dirty="0"/>
              <a:t>degree and certificate completion, close equity gaps, and meet California’s projected workforce demands. </a:t>
            </a:r>
            <a:r>
              <a:rPr lang="en-US" u="sng" dirty="0">
                <a:hlinkClick r:id="rId2"/>
              </a:rPr>
              <a:t>Research</a:t>
            </a:r>
            <a:r>
              <a:rPr lang="en-US" b="1" dirty="0"/>
              <a:t> </a:t>
            </a:r>
            <a:r>
              <a:rPr lang="en-US" dirty="0"/>
              <a:t>indicates that students who earn CPL:</a:t>
            </a:r>
          </a:p>
          <a:p>
            <a:pPr lvl="1"/>
            <a:r>
              <a:rPr lang="en-US" dirty="0"/>
              <a:t>are roughly twice as likely to complete a degree than those who do not; </a:t>
            </a:r>
          </a:p>
          <a:p>
            <a:pPr lvl="1"/>
            <a:r>
              <a:rPr lang="en-US" dirty="0"/>
              <a:t>accumulate more credits through coursework at the institution than their counterparts, which translates to increased enrollment for colleges;</a:t>
            </a:r>
          </a:p>
          <a:p>
            <a:pPr lvl="1"/>
            <a:r>
              <a:rPr lang="en-US" dirty="0"/>
              <a:t>save an average of 6-10 months in time to degree compared to their non-CPL counterparts.</a:t>
            </a:r>
          </a:p>
          <a:p>
            <a:pPr marL="0" indent="0">
              <a:buNone/>
            </a:pPr>
            <a:endParaRPr lang="en-US" dirty="0"/>
          </a:p>
          <a:p>
            <a:r>
              <a:rPr lang="en-US" dirty="0"/>
              <a:t>This policy reform encourages districts and colleges to provide students more consistent and equitable access to prior learning assessments, to promote quality, integrity and equity in the award of credit, and make programs more accessible to millions of students without certificates or degrees.</a:t>
            </a:r>
            <a:endParaRPr lang="en-US" dirty="0">
              <a:latin typeface="+mn-lt"/>
              <a:cs typeface="Arial" panose="020B0604020202020204" pitchFamily="34" charset="0"/>
            </a:endParaRPr>
          </a:p>
          <a:p>
            <a:pPr marL="0" indent="0">
              <a:buNone/>
            </a:pPr>
            <a:endParaRPr lang="en-US" dirty="0">
              <a:latin typeface="+mn-lt"/>
              <a:cs typeface="Arial" panose="020B0604020202020204" pitchFamily="34" charset="0"/>
            </a:endParaRPr>
          </a:p>
          <a:p>
            <a:pPr marL="0" indent="0">
              <a:buNone/>
            </a:pPr>
            <a:endParaRPr lang="en-US" dirty="0">
              <a:latin typeface="+mn-lt"/>
            </a:endParaRPr>
          </a:p>
        </p:txBody>
      </p:sp>
    </p:spTree>
    <p:extLst>
      <p:ext uri="{BB962C8B-B14F-4D97-AF65-F5344CB8AC3E}">
        <p14:creationId xmlns:p14="http://schemas.microsoft.com/office/powerpoint/2010/main" val="663481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Credit for Prior Learning (CPL) Session</a:t>
            </a:r>
            <a:endParaRPr lang="en-US" sz="4000" dirty="0">
              <a:latin typeface="+mj-lt"/>
            </a:endParaRPr>
          </a:p>
        </p:txBody>
      </p:sp>
      <p:sp>
        <p:nvSpPr>
          <p:cNvPr id="3" name="Content Placeholder 2"/>
          <p:cNvSpPr>
            <a:spLocks noGrp="1"/>
          </p:cNvSpPr>
          <p:nvPr>
            <p:ph idx="1"/>
          </p:nvPr>
        </p:nvSpPr>
        <p:spPr/>
        <p:txBody>
          <a:bodyPr>
            <a:normAutofit fontScale="62500" lnSpcReduction="20000"/>
          </a:bodyPr>
          <a:lstStyle/>
          <a:p>
            <a:pPr marL="0" indent="0">
              <a:buNone/>
            </a:pPr>
            <a:r>
              <a:rPr lang="en-US" sz="3400" b="1" dirty="0">
                <a:latin typeface="+mn-lt"/>
              </a:rPr>
              <a:t>Thursday, July 9, 9:00-10:15</a:t>
            </a:r>
            <a:r>
              <a:rPr lang="en-US" sz="3400" dirty="0">
                <a:latin typeface="+mn-lt"/>
              </a:rPr>
              <a:t>   </a:t>
            </a:r>
          </a:p>
          <a:p>
            <a:pPr marL="0" indent="0">
              <a:buNone/>
            </a:pPr>
            <a:r>
              <a:rPr lang="en-US" sz="3400" b="1" dirty="0">
                <a:latin typeface="+mn-lt"/>
              </a:rPr>
              <a:t>Credit for Prior Learning: What's New and What Can You Do Next?</a:t>
            </a:r>
            <a:endParaRPr lang="en-US" sz="3400" dirty="0">
              <a:latin typeface="+mn-lt"/>
            </a:endParaRPr>
          </a:p>
          <a:p>
            <a:pPr marL="0" indent="0">
              <a:buNone/>
            </a:pPr>
            <a:r>
              <a:rPr lang="en-US" sz="3400" b="1" dirty="0">
                <a:latin typeface="+mn-lt"/>
              </a:rPr>
              <a:t>Guiney, Chantee </a:t>
            </a:r>
            <a:r>
              <a:rPr lang="en-US" sz="3400" b="1" u="sng" dirty="0" smtClean="0">
                <a:latin typeface="+mn-lt"/>
                <a:hlinkClick r:id="rId2"/>
              </a:rPr>
              <a:t>cguiney@CCCCO.edu</a:t>
            </a:r>
            <a:r>
              <a:rPr lang="en-US" sz="3400" dirty="0" smtClean="0">
                <a:latin typeface="+mn-lt"/>
              </a:rPr>
              <a:t>; </a:t>
            </a:r>
            <a:r>
              <a:rPr lang="en-US" sz="3400" b="1" dirty="0" smtClean="0">
                <a:latin typeface="+mn-lt"/>
              </a:rPr>
              <a:t>Jodi </a:t>
            </a:r>
            <a:r>
              <a:rPr lang="en-US" sz="3400" b="1" dirty="0">
                <a:latin typeface="+mn-lt"/>
              </a:rPr>
              <a:t>Lewis &lt;</a:t>
            </a:r>
            <a:r>
              <a:rPr lang="en-US" sz="3400" b="1" u="sng" dirty="0">
                <a:latin typeface="+mn-lt"/>
                <a:hlinkClick r:id="rId3"/>
              </a:rPr>
              <a:t>jlewis@foundationccc.org</a:t>
            </a:r>
            <a:r>
              <a:rPr lang="en-US" sz="3400" b="1" dirty="0" smtClean="0">
                <a:latin typeface="+mn-lt"/>
              </a:rPr>
              <a:t>&gt; </a:t>
            </a:r>
          </a:p>
          <a:p>
            <a:pPr marL="0" indent="0">
              <a:buNone/>
            </a:pPr>
            <a:endParaRPr lang="en-US" dirty="0" smtClean="0">
              <a:latin typeface="+mn-lt"/>
            </a:endParaRPr>
          </a:p>
          <a:p>
            <a:pPr marL="0" indent="0">
              <a:buNone/>
            </a:pPr>
            <a:r>
              <a:rPr lang="en-US" dirty="0" smtClean="0">
                <a:latin typeface="+mn-lt"/>
              </a:rPr>
              <a:t>Credit </a:t>
            </a:r>
            <a:r>
              <a:rPr lang="en-US" dirty="0">
                <a:latin typeface="+mn-lt"/>
              </a:rPr>
              <a:t>for Prior Learning (CPL) is an equity driven initiative that focuses on research and local policies/procedures that support students and colleges in increasing completion and reducing achievement gaps by acknowledging that learning happens in environments outside the traditional classroom. Driven by regulation and legislation, ASCCC, in collaboration with the Success Center at the Foundation for </a:t>
            </a:r>
            <a:r>
              <a:rPr lang="en-US" dirty="0" smtClean="0">
                <a:latin typeface="+mn-lt"/>
              </a:rPr>
              <a:t>California </a:t>
            </a:r>
            <a:r>
              <a:rPr lang="en-US" dirty="0">
                <a:latin typeface="+mn-lt"/>
              </a:rPr>
              <a:t>Community Colleges, the Chancellor's Office, and faculty throughout the system, developed effective practices around CPL that consider the Vision for Success, Guided Pathways, and the student experience. What are the next steps needed to implement CPL at the local college/district? This breakout session focuses on what’s new and what you need to know to take local action to support students in their educational endeavors using credit for prior learning</a:t>
            </a:r>
            <a:r>
              <a:rPr lang="en-US" dirty="0" smtClean="0">
                <a:latin typeface="+mn-lt"/>
              </a:rPr>
              <a:t>.</a:t>
            </a:r>
            <a:endParaRPr lang="en-US" dirty="0">
              <a:latin typeface="+mn-lt"/>
              <a:cs typeface="Arial" panose="020B0604020202020204" pitchFamily="34" charset="0"/>
            </a:endParaRPr>
          </a:p>
        </p:txBody>
      </p:sp>
    </p:spTree>
    <p:extLst>
      <p:ext uri="{BB962C8B-B14F-4D97-AF65-F5344CB8AC3E}">
        <p14:creationId xmlns:p14="http://schemas.microsoft.com/office/powerpoint/2010/main" val="1994115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4000" dirty="0" smtClean="0">
                <a:latin typeface="+mj-lt"/>
              </a:rPr>
              <a:t>CVC-OEI</a:t>
            </a:r>
            <a:endParaRPr lang="en-US" sz="4000" dirty="0">
              <a:latin typeface="+mj-lt"/>
            </a:endParaRPr>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1231344844"/>
              </p:ext>
            </p:extLst>
          </p:nvPr>
        </p:nvGraphicFramePr>
        <p:xfrm>
          <a:off x="6189689" y="1690713"/>
          <a:ext cx="5038725" cy="3506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8"/>
          <p:cNvSpPr>
            <a:spLocks noGrp="1"/>
          </p:cNvSpPr>
          <p:nvPr>
            <p:ph sz="half" idx="10"/>
          </p:nvPr>
        </p:nvSpPr>
        <p:spPr>
          <a:xfrm>
            <a:off x="838200" y="1690898"/>
            <a:ext cx="5038596" cy="3506603"/>
          </a:xfrm>
        </p:spPr>
        <p:txBody>
          <a:bodyPr vert="horz" lIns="91440" tIns="45720" rIns="91440" bIns="45720" rtlCol="0">
            <a:normAutofit fontScale="92500" lnSpcReduction="20000"/>
          </a:bodyPr>
          <a:lstStyle/>
          <a:p>
            <a:r>
              <a:rPr lang="en-US" dirty="0" smtClean="0"/>
              <a:t>Began in 2013-14</a:t>
            </a:r>
          </a:p>
          <a:p>
            <a:r>
              <a:rPr lang="en-US" dirty="0" smtClean="0"/>
              <a:t>Statutory </a:t>
            </a:r>
            <a:r>
              <a:rPr lang="en-US" dirty="0"/>
              <a:t>obligation: Expand the availability of courses through technology</a:t>
            </a:r>
          </a:p>
          <a:p>
            <a:pPr lvl="1">
              <a:buFont typeface="Courier New" panose="02070309020205020404" pitchFamily="49" charset="0"/>
              <a:buChar char="o"/>
            </a:pPr>
            <a:r>
              <a:rPr lang="en-US" dirty="0"/>
              <a:t>Online ecosystem</a:t>
            </a:r>
          </a:p>
          <a:p>
            <a:pPr lvl="1">
              <a:buFont typeface="Courier New" panose="02070309020205020404" pitchFamily="49" charset="0"/>
              <a:buChar char="o"/>
            </a:pPr>
            <a:r>
              <a:rPr lang="en-US" dirty="0"/>
              <a:t>Quality courses</a:t>
            </a:r>
          </a:p>
          <a:p>
            <a:r>
              <a:rPr lang="en-US" dirty="0" err="1" smtClean="0"/>
              <a:t>Calbright</a:t>
            </a:r>
            <a:r>
              <a:rPr lang="en-US" dirty="0" smtClean="0"/>
              <a:t> </a:t>
            </a:r>
            <a:r>
              <a:rPr lang="en-US" dirty="0"/>
              <a:t>is not CVC-OEI</a:t>
            </a:r>
          </a:p>
          <a:p>
            <a:r>
              <a:rPr lang="en-US" dirty="0" smtClean="0"/>
              <a:t>The Course Exchange is an initiative for system-wide online education.</a:t>
            </a:r>
          </a:p>
        </p:txBody>
      </p:sp>
    </p:spTree>
    <p:extLst>
      <p:ext uri="{BB962C8B-B14F-4D97-AF65-F5344CB8AC3E}">
        <p14:creationId xmlns:p14="http://schemas.microsoft.com/office/powerpoint/2010/main" val="311343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CVC-OEI’s Course Exchange</a:t>
            </a:r>
            <a:endParaRPr lang="en-US" sz="4000" dirty="0">
              <a:latin typeface="+mj-lt"/>
            </a:endParaRPr>
          </a:p>
        </p:txBody>
      </p:sp>
      <p:sp>
        <p:nvSpPr>
          <p:cNvPr id="3" name="Content Placeholder 2"/>
          <p:cNvSpPr>
            <a:spLocks noGrp="1"/>
          </p:cNvSpPr>
          <p:nvPr>
            <p:ph idx="1"/>
          </p:nvPr>
        </p:nvSpPr>
        <p:spPr/>
        <p:txBody>
          <a:bodyPr>
            <a:normAutofit/>
          </a:bodyPr>
          <a:lstStyle/>
          <a:p>
            <a:r>
              <a:rPr lang="en-US" sz="2400" dirty="0" smtClean="0"/>
              <a:t>Mechanism by which students can seamlessly cross enroll in online courses between colleges</a:t>
            </a:r>
          </a:p>
          <a:p>
            <a:r>
              <a:rPr lang="en-US" sz="2400" dirty="0" smtClean="0"/>
              <a:t>Students will conveniently find online classes available to them</a:t>
            </a:r>
          </a:p>
          <a:p>
            <a:r>
              <a:rPr lang="en-US" sz="2400" dirty="0" smtClean="0"/>
              <a:t>Colleges will have the back end data-sharing and coordination</a:t>
            </a:r>
          </a:p>
          <a:p>
            <a:r>
              <a:rPr lang="en-US" sz="2400" dirty="0" smtClean="0"/>
              <a:t>Evolution of the CVC-OEI Course Exchange:</a:t>
            </a:r>
          </a:p>
        </p:txBody>
      </p:sp>
      <p:graphicFrame>
        <p:nvGraphicFramePr>
          <p:cNvPr id="9" name="Content Placeholder 8"/>
          <p:cNvGraphicFramePr>
            <a:graphicFrameLocks noGrp="1"/>
          </p:cNvGraphicFramePr>
          <p:nvPr>
            <p:ph sz="half" idx="4294967295"/>
            <p:extLst>
              <p:ext uri="{D42A27DB-BD31-4B8C-83A1-F6EECF244321}">
                <p14:modId xmlns:p14="http://schemas.microsoft.com/office/powerpoint/2010/main" val="416546763"/>
              </p:ext>
            </p:extLst>
          </p:nvPr>
        </p:nvGraphicFramePr>
        <p:xfrm>
          <a:off x="838714" y="4006263"/>
          <a:ext cx="8896350" cy="2039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9735064" y="3995137"/>
            <a:ext cx="1943374" cy="203132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t>CBE</a:t>
            </a:r>
          </a:p>
          <a:p>
            <a:pPr marL="285750" indent="-285750">
              <a:buFont typeface="Arial" panose="020B0604020202020204" pitchFamily="34" charset="0"/>
              <a:buChar char="•"/>
            </a:pPr>
            <a:r>
              <a:rPr lang="en-US" dirty="0" smtClean="0"/>
              <a:t>Common ERP</a:t>
            </a:r>
          </a:p>
          <a:p>
            <a:pPr marL="285750" indent="-285750">
              <a:buFont typeface="Arial" panose="020B0604020202020204" pitchFamily="34" charset="0"/>
              <a:buChar char="•"/>
            </a:pPr>
            <a:r>
              <a:rPr lang="en-US" dirty="0" smtClean="0"/>
              <a:t>Program Planning</a:t>
            </a:r>
          </a:p>
          <a:p>
            <a:pPr marL="285750" indent="-285750">
              <a:buFont typeface="Arial" panose="020B0604020202020204" pitchFamily="34" charset="0"/>
              <a:buChar char="•"/>
            </a:pPr>
            <a:r>
              <a:rPr lang="en-US" dirty="0" smtClean="0"/>
              <a:t>Other statewide initiatives</a:t>
            </a:r>
            <a:endParaRPr lang="en-US" dirty="0"/>
          </a:p>
        </p:txBody>
      </p:sp>
    </p:spTree>
    <p:extLst>
      <p:ext uri="{BB962C8B-B14F-4D97-AF65-F5344CB8AC3E}">
        <p14:creationId xmlns:p14="http://schemas.microsoft.com/office/powerpoint/2010/main" val="1035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dgm id="{FBD5DEC5-ECF8-4A3B-A9DE-1A84F7FE05FB}"/>
                                            </p:graphicEl>
                                          </p:spTgt>
                                        </p:tgtEl>
                                        <p:attrNameLst>
                                          <p:attrName>style.visibility</p:attrName>
                                        </p:attrNameLst>
                                      </p:cBhvr>
                                      <p:to>
                                        <p:strVal val="visible"/>
                                      </p:to>
                                    </p:set>
                                    <p:animEffect transition="in" filter="wipe(left)">
                                      <p:cBhvr>
                                        <p:cTn id="7" dur="500"/>
                                        <p:tgtEl>
                                          <p:spTgt spid="9">
                                            <p:graphicEl>
                                              <a:dgm id="{FBD5DEC5-ECF8-4A3B-A9DE-1A84F7FE05F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graphicEl>
                                              <a:dgm id="{02615AC0-D781-410A-9A04-A1FC0FCADB87}"/>
                                            </p:graphicEl>
                                          </p:spTgt>
                                        </p:tgtEl>
                                        <p:attrNameLst>
                                          <p:attrName>style.visibility</p:attrName>
                                        </p:attrNameLst>
                                      </p:cBhvr>
                                      <p:to>
                                        <p:strVal val="visible"/>
                                      </p:to>
                                    </p:set>
                                    <p:animEffect transition="in" filter="wipe(left)">
                                      <p:cBhvr>
                                        <p:cTn id="12" dur="500"/>
                                        <p:tgtEl>
                                          <p:spTgt spid="9">
                                            <p:graphicEl>
                                              <a:dgm id="{02615AC0-D781-410A-9A04-A1FC0FCADB87}"/>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graphicEl>
                                              <a:dgm id="{D0466F27-B449-48C2-84C2-7E021D5C2814}"/>
                                            </p:graphicEl>
                                          </p:spTgt>
                                        </p:tgtEl>
                                        <p:attrNameLst>
                                          <p:attrName>style.visibility</p:attrName>
                                        </p:attrNameLst>
                                      </p:cBhvr>
                                      <p:to>
                                        <p:strVal val="visible"/>
                                      </p:to>
                                    </p:set>
                                    <p:animEffect transition="in" filter="wipe(left)">
                                      <p:cBhvr>
                                        <p:cTn id="15" dur="500"/>
                                        <p:tgtEl>
                                          <p:spTgt spid="9">
                                            <p:graphicEl>
                                              <a:dgm id="{D0466F27-B449-48C2-84C2-7E021D5C281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graphicEl>
                                              <a:dgm id="{D0A2FCCE-6D1A-4850-AB0F-311E8F75C4AC}"/>
                                            </p:graphicEl>
                                          </p:spTgt>
                                        </p:tgtEl>
                                        <p:attrNameLst>
                                          <p:attrName>style.visibility</p:attrName>
                                        </p:attrNameLst>
                                      </p:cBhvr>
                                      <p:to>
                                        <p:strVal val="visible"/>
                                      </p:to>
                                    </p:set>
                                    <p:animEffect transition="in" filter="wipe(left)">
                                      <p:cBhvr>
                                        <p:cTn id="20" dur="500"/>
                                        <p:tgtEl>
                                          <p:spTgt spid="9">
                                            <p:graphicEl>
                                              <a:dgm id="{D0A2FCCE-6D1A-4850-AB0F-311E8F75C4AC}"/>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graphicEl>
                                              <a:dgm id="{EF2294E9-20BE-431C-9AA1-A73342810F31}"/>
                                            </p:graphicEl>
                                          </p:spTgt>
                                        </p:tgtEl>
                                        <p:attrNameLst>
                                          <p:attrName>style.visibility</p:attrName>
                                        </p:attrNameLst>
                                      </p:cBhvr>
                                      <p:to>
                                        <p:strVal val="visible"/>
                                      </p:to>
                                    </p:set>
                                    <p:animEffect transition="in" filter="wipe(left)">
                                      <p:cBhvr>
                                        <p:cTn id="23" dur="500"/>
                                        <p:tgtEl>
                                          <p:spTgt spid="9">
                                            <p:graphicEl>
                                              <a:dgm id="{EF2294E9-20BE-431C-9AA1-A73342810F3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graphicEl>
                                              <a:dgm id="{61F9B452-EB34-4E16-8F68-28ACF7B9025D}"/>
                                            </p:graphicEl>
                                          </p:spTgt>
                                        </p:tgtEl>
                                        <p:attrNameLst>
                                          <p:attrName>style.visibility</p:attrName>
                                        </p:attrNameLst>
                                      </p:cBhvr>
                                      <p:to>
                                        <p:strVal val="visible"/>
                                      </p:to>
                                    </p:set>
                                    <p:animEffect transition="in" filter="wipe(left)">
                                      <p:cBhvr>
                                        <p:cTn id="28" dur="500"/>
                                        <p:tgtEl>
                                          <p:spTgt spid="9">
                                            <p:graphicEl>
                                              <a:dgm id="{61F9B452-EB34-4E16-8F68-28ACF7B9025D}"/>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graphicEl>
                                              <a:dgm id="{9FBBBEFB-0C08-4B7D-8BF5-70298A516B1E}"/>
                                            </p:graphicEl>
                                          </p:spTgt>
                                        </p:tgtEl>
                                        <p:attrNameLst>
                                          <p:attrName>style.visibility</p:attrName>
                                        </p:attrNameLst>
                                      </p:cBhvr>
                                      <p:to>
                                        <p:strVal val="visible"/>
                                      </p:to>
                                    </p:set>
                                    <p:animEffect transition="in" filter="wipe(left)">
                                      <p:cBhvr>
                                        <p:cTn id="31" dur="500"/>
                                        <p:tgtEl>
                                          <p:spTgt spid="9">
                                            <p:graphicEl>
                                              <a:dgm id="{9FBBBEFB-0C08-4B7D-8BF5-70298A516B1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graphicEl>
                                              <a:dgm id="{7F802B76-5489-4EDA-A476-5D92096E37F6}"/>
                                            </p:graphicEl>
                                          </p:spTgt>
                                        </p:tgtEl>
                                        <p:attrNameLst>
                                          <p:attrName>style.visibility</p:attrName>
                                        </p:attrNameLst>
                                      </p:cBhvr>
                                      <p:to>
                                        <p:strVal val="visible"/>
                                      </p:to>
                                    </p:set>
                                    <p:animEffect transition="in" filter="wipe(left)">
                                      <p:cBhvr>
                                        <p:cTn id="36" dur="500"/>
                                        <p:tgtEl>
                                          <p:spTgt spid="9">
                                            <p:graphicEl>
                                              <a:dgm id="{7F802B76-5489-4EDA-A476-5D92096E37F6}"/>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9">
                                            <p:graphicEl>
                                              <a:dgm id="{D7CC2CC2-5576-4C8C-AB79-B6FFD5ECD690}"/>
                                            </p:graphicEl>
                                          </p:spTgt>
                                        </p:tgtEl>
                                        <p:attrNameLst>
                                          <p:attrName>style.visibility</p:attrName>
                                        </p:attrNameLst>
                                      </p:cBhvr>
                                      <p:to>
                                        <p:strVal val="visible"/>
                                      </p:to>
                                    </p:set>
                                    <p:animEffect transition="in" filter="wipe(left)">
                                      <p:cBhvr>
                                        <p:cTn id="39" dur="500"/>
                                        <p:tgtEl>
                                          <p:spTgt spid="9">
                                            <p:graphicEl>
                                              <a:dgm id="{D7CC2CC2-5576-4C8C-AB79-B6FFD5ECD69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Competency-based Education (CBE)</a:t>
            </a:r>
            <a:endParaRPr lang="en-US" sz="4000" dirty="0">
              <a:latin typeface="+mj-lt"/>
            </a:endParaRPr>
          </a:p>
        </p:txBody>
      </p:sp>
      <p:sp>
        <p:nvSpPr>
          <p:cNvPr id="3" name="Content Placeholder 2"/>
          <p:cNvSpPr>
            <a:spLocks noGrp="1"/>
          </p:cNvSpPr>
          <p:nvPr>
            <p:ph idx="1"/>
          </p:nvPr>
        </p:nvSpPr>
        <p:spPr/>
        <p:txBody>
          <a:bodyPr>
            <a:normAutofit/>
          </a:bodyPr>
          <a:lstStyle/>
          <a:p>
            <a:r>
              <a:rPr lang="en-US" dirty="0">
                <a:latin typeface="+mn-lt"/>
                <a:cs typeface="Arial" panose="020B0604020202020204" pitchFamily="34" charset="0"/>
              </a:rPr>
              <a:t>For-credit CBE programs are a needed addition to our instructional portfolio </a:t>
            </a:r>
          </a:p>
          <a:p>
            <a:r>
              <a:rPr lang="en-US" dirty="0">
                <a:latin typeface="+mn-lt"/>
                <a:cs typeface="Arial" panose="020B0604020202020204" pitchFamily="34" charset="0"/>
              </a:rPr>
              <a:t>CBE will help us meet our goals (Vision for Success)</a:t>
            </a:r>
          </a:p>
          <a:p>
            <a:r>
              <a:rPr lang="en-US" dirty="0">
                <a:latin typeface="+mn-lt"/>
                <a:cs typeface="Arial" panose="020B0604020202020204" pitchFamily="34" charset="0"/>
              </a:rPr>
              <a:t>CBE is an economic mobility lever</a:t>
            </a:r>
          </a:p>
          <a:p>
            <a:r>
              <a:rPr lang="en-US" dirty="0">
                <a:latin typeface="+mn-lt"/>
                <a:cs typeface="Arial" panose="020B0604020202020204" pitchFamily="34" charset="0"/>
              </a:rPr>
              <a:t>Career preparation is essential to the future of our state and our system</a:t>
            </a:r>
          </a:p>
          <a:p>
            <a:r>
              <a:rPr lang="en-US" dirty="0">
                <a:latin typeface="+mn-lt"/>
                <a:cs typeface="Arial" panose="020B0604020202020204" pitchFamily="34" charset="0"/>
              </a:rPr>
              <a:t>CBE can flex with changing technologies, employer demands, and unexpected societal shifts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5608170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mj-lt"/>
                <a:cs typeface="Arial" panose="020B0604020202020204" pitchFamily="34" charset="0"/>
              </a:rPr>
              <a:t>CCC CBE Definition </a:t>
            </a:r>
          </a:p>
        </p:txBody>
      </p:sp>
      <p:sp>
        <p:nvSpPr>
          <p:cNvPr id="3" name="Content Placeholder 2"/>
          <p:cNvSpPr>
            <a:spLocks noGrp="1"/>
          </p:cNvSpPr>
          <p:nvPr>
            <p:ph idx="1"/>
          </p:nvPr>
        </p:nvSpPr>
        <p:spPr/>
        <p:txBody>
          <a:bodyPr>
            <a:normAutofit fontScale="92500"/>
          </a:bodyPr>
          <a:lstStyle/>
          <a:p>
            <a:pPr marL="0" indent="0">
              <a:spcAft>
                <a:spcPts val="1200"/>
              </a:spcAft>
              <a:buNone/>
            </a:pPr>
            <a:r>
              <a:rPr lang="en-US" dirty="0"/>
              <a:t>Direct assessment competency-based education is an intentional outcomes-based </a:t>
            </a:r>
            <a:r>
              <a:rPr lang="en-US" b="1" dirty="0"/>
              <a:t>equity-minded </a:t>
            </a:r>
            <a:r>
              <a:rPr lang="en-US" dirty="0"/>
              <a:t>approach to earning a college degree with the </a:t>
            </a:r>
            <a:r>
              <a:rPr lang="en-US" b="1" dirty="0"/>
              <a:t>expectations of learning held constant, but time is variable</a:t>
            </a:r>
            <a:r>
              <a:rPr lang="en-US" dirty="0"/>
              <a:t> through a flexible, self-paced, high-touch and innovative learning practice. The goal of competency-based education is to empower students in their learning journey by providing a </a:t>
            </a:r>
            <a:r>
              <a:rPr lang="en-US" b="1" dirty="0"/>
              <a:t>personalized, flexible, adaptive, and culturally responsive </a:t>
            </a:r>
            <a:r>
              <a:rPr lang="en-US" dirty="0"/>
              <a:t>curriculum with which students can engage; it allows students to demonstrate </a:t>
            </a:r>
            <a:r>
              <a:rPr lang="en-US" b="1" dirty="0"/>
              <a:t>mastery of learning and the achievement of competencies </a:t>
            </a:r>
            <a:r>
              <a:rPr lang="en-US" dirty="0"/>
              <a:t>at their own pace aided by customized instructional and student service support.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540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j-lt"/>
              </a:rPr>
              <a:t>The Equity Imperative</a:t>
            </a:r>
            <a:endParaRPr lang="en-US" sz="4000" i="1" dirty="0">
              <a:latin typeface="+mj-lt"/>
            </a:endParaRPr>
          </a:p>
        </p:txBody>
      </p:sp>
      <p:sp>
        <p:nvSpPr>
          <p:cNvPr id="5" name="Text Placeholder 4"/>
          <p:cNvSpPr>
            <a:spLocks noGrp="1"/>
          </p:cNvSpPr>
          <p:nvPr>
            <p:ph idx="1"/>
          </p:nvPr>
        </p:nvSpPr>
        <p:spPr/>
        <p:txBody>
          <a:bodyPr/>
          <a:lstStyle/>
          <a:p>
            <a:pPr fontAlgn="ctr"/>
            <a:r>
              <a:rPr lang="en-US" dirty="0">
                <a:latin typeface="+mn-lt"/>
                <a:cs typeface="Arial" panose="020B0604020202020204" pitchFamily="34" charset="0"/>
              </a:rPr>
              <a:t>We have made </a:t>
            </a:r>
            <a:r>
              <a:rPr lang="en-US" dirty="0" smtClean="0">
                <a:latin typeface="+mn-lt"/>
                <a:cs typeface="Arial" panose="020B0604020202020204" pitchFamily="34" charset="0"/>
              </a:rPr>
              <a:t>progress </a:t>
            </a:r>
            <a:r>
              <a:rPr lang="en-US" dirty="0">
                <a:latin typeface="+mn-lt"/>
                <a:cs typeface="Arial" panose="020B0604020202020204" pitchFamily="34" charset="0"/>
              </a:rPr>
              <a:t>toward our goals, but gaps remain</a:t>
            </a:r>
          </a:p>
          <a:p>
            <a:pPr fontAlgn="ctr"/>
            <a:r>
              <a:rPr lang="en-US" dirty="0">
                <a:latin typeface="+mn-lt"/>
                <a:cs typeface="Arial" panose="020B0604020202020204" pitchFamily="34" charset="0"/>
              </a:rPr>
              <a:t>Noncredit serves a high number of students that are disproportionately impacted (DI)</a:t>
            </a:r>
          </a:p>
          <a:p>
            <a:pPr fontAlgn="ctr"/>
            <a:r>
              <a:rPr lang="en-US" dirty="0">
                <a:latin typeface="+mn-lt"/>
                <a:cs typeface="Arial" panose="020B0604020202020204" pitchFamily="34" charset="0"/>
              </a:rPr>
              <a:t>CBE for-credit opportunities will enhance student outcomes</a:t>
            </a:r>
          </a:p>
          <a:p>
            <a:pPr fontAlgn="ctr"/>
            <a:r>
              <a:rPr lang="en-US" dirty="0">
                <a:latin typeface="+mn-lt"/>
                <a:cs typeface="Arial" panose="020B0604020202020204" pitchFamily="34" charset="0"/>
              </a:rPr>
              <a:t>Giving students access to significant wage gains with a degree</a:t>
            </a:r>
          </a:p>
          <a:p>
            <a:pPr font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1185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4" name="Text Placeholder 3"/>
          <p:cNvSpPr>
            <a:spLocks noGrp="1"/>
          </p:cNvSpPr>
          <p:nvPr>
            <p:ph type="body" sz="half" idx="2"/>
          </p:nvPr>
        </p:nvSpPr>
        <p:spPr/>
        <p:txBody>
          <a:bodyPr/>
          <a:lstStyle/>
          <a:p>
            <a:r>
              <a:rPr lang="en-US" dirty="0" smtClean="0"/>
              <a:t>Cheryl </a:t>
            </a:r>
            <a:r>
              <a:rPr lang="en-US" dirty="0" err="1" smtClean="0"/>
              <a:t>Aschenbach</a:t>
            </a:r>
            <a:endParaRPr lang="en-US" dirty="0" smtClean="0"/>
          </a:p>
          <a:p>
            <a:r>
              <a:rPr lang="en-US" dirty="0" smtClean="0"/>
              <a:t>ASCCC Secretary</a:t>
            </a:r>
          </a:p>
          <a:p>
            <a:r>
              <a:rPr lang="en-US" dirty="0" smtClean="0"/>
              <a:t>2019-2020 Curriculum Chair</a:t>
            </a:r>
            <a:endParaRPr lang="en-US" dirty="0"/>
          </a:p>
        </p:txBody>
      </p:sp>
      <p:sp>
        <p:nvSpPr>
          <p:cNvPr id="5" name="Slide Number Placeholder 4"/>
          <p:cNvSpPr>
            <a:spLocks noGrp="1"/>
          </p:cNvSpPr>
          <p:nvPr>
            <p:ph type="sldNum" sz="quarter" idx="12"/>
          </p:nvPr>
        </p:nvSpPr>
        <p:spPr/>
        <p:txBody>
          <a:bodyPr/>
          <a:lstStyle/>
          <a:p>
            <a:fld id="{492D8F1A-69A8-9242-9469-8400121D240A}" type="slidenum">
              <a:rPr lang="en-US" smtClean="0"/>
              <a:pPr/>
              <a:t>3</a:t>
            </a:fld>
            <a:endParaRPr lang="en-US" dirty="0"/>
          </a:p>
        </p:txBody>
      </p:sp>
      <p:sp>
        <p:nvSpPr>
          <p:cNvPr id="7" name="Content Placeholder 6"/>
          <p:cNvSpPr>
            <a:spLocks noGrp="1"/>
          </p:cNvSpPr>
          <p:nvPr>
            <p:ph idx="1"/>
          </p:nvPr>
        </p:nvSpPr>
        <p:spPr/>
        <p:txBody>
          <a:bodyPr>
            <a:normAutofit/>
          </a:bodyPr>
          <a:lstStyle/>
          <a:p>
            <a:pPr algn="ctr"/>
            <a:endParaRPr lang="en-US" sz="5400" b="1" dirty="0" smtClean="0">
              <a:solidFill>
                <a:schemeClr val="accent5"/>
              </a:solidFill>
            </a:endParaRPr>
          </a:p>
          <a:p>
            <a:pPr algn="ctr"/>
            <a:r>
              <a:rPr lang="en-US" sz="5400" b="1" dirty="0" smtClean="0">
                <a:solidFill>
                  <a:schemeClr val="accent5"/>
                </a:solidFill>
              </a:rPr>
              <a:t>Responsive Curriculum &amp; Collective Impact</a:t>
            </a:r>
            <a:endParaRPr lang="en-US" sz="5400" b="1" dirty="0">
              <a:solidFill>
                <a:schemeClr val="accent5"/>
              </a:solidFill>
            </a:endParaRPr>
          </a:p>
        </p:txBody>
      </p:sp>
    </p:spTree>
    <p:extLst>
      <p:ext uri="{BB962C8B-B14F-4D97-AF65-F5344CB8AC3E}">
        <p14:creationId xmlns:p14="http://schemas.microsoft.com/office/powerpoint/2010/main" val="176415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Draft CBE Regulations approved by 5C this June</a:t>
            </a:r>
            <a:endParaRPr lang="en-US" sz="28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62131916"/>
              </p:ext>
            </p:extLst>
          </p:nvPr>
        </p:nvGraphicFramePr>
        <p:xfrm>
          <a:off x="2648778" y="1388620"/>
          <a:ext cx="6894443" cy="5469380"/>
        </p:xfrm>
        <a:graphic>
          <a:graphicData uri="http://schemas.openxmlformats.org/drawingml/2006/table">
            <a:tbl>
              <a:tblPr firstRow="1" firstCol="1" bandRow="1">
                <a:tableStyleId>{5C22544A-7EE6-4342-B048-85BDC9FD1C3A}</a:tableStyleId>
              </a:tblPr>
              <a:tblGrid>
                <a:gridCol w="1522676">
                  <a:extLst>
                    <a:ext uri="{9D8B030D-6E8A-4147-A177-3AD203B41FA5}">
                      <a16:colId xmlns:a16="http://schemas.microsoft.com/office/drawing/2014/main" xmlns="" val="1599993531"/>
                    </a:ext>
                  </a:extLst>
                </a:gridCol>
                <a:gridCol w="5371767">
                  <a:extLst>
                    <a:ext uri="{9D8B030D-6E8A-4147-A177-3AD203B41FA5}">
                      <a16:colId xmlns:a16="http://schemas.microsoft.com/office/drawing/2014/main" xmlns="" val="73736684"/>
                    </a:ext>
                  </a:extLst>
                </a:gridCol>
              </a:tblGrid>
              <a:tr h="248608">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Date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Discussion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785570396"/>
                  </a:ext>
                </a:extLst>
              </a:tr>
              <a:tr h="248608">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January 2020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Calibri" panose="020F0502020204030204" pitchFamily="34" charset="0"/>
                        <a:buChar char="•"/>
                      </a:pPr>
                      <a:r>
                        <a:rPr lang="en-US" sz="1600">
                          <a:effectLst/>
                          <a:latin typeface="Arial" panose="020B0604020202020204" pitchFamily="34" charset="0"/>
                          <a:cs typeface="Arial" panose="020B0604020202020204" pitchFamily="34" charset="0"/>
                        </a:rPr>
                        <a:t>Competency-based education overview and definition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909842763"/>
                  </a:ext>
                </a:extLst>
              </a:tr>
              <a:tr h="745825">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February 2020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Calibri" panose="020F0502020204030204" pitchFamily="34" charset="0"/>
                        <a:buChar char="•"/>
                      </a:pPr>
                      <a:r>
                        <a:rPr lang="en-US" sz="1600">
                          <a:effectLst/>
                          <a:latin typeface="Arial" panose="020B0604020202020204" pitchFamily="34" charset="0"/>
                          <a:cs typeface="Arial" panose="020B0604020202020204" pitchFamily="34" charset="0"/>
                        </a:rPr>
                        <a:t>CBE Program Design </a:t>
                      </a:r>
                    </a:p>
                    <a:p>
                      <a:pPr marL="342900" marR="0" lvl="0" indent="-342900">
                        <a:spcBef>
                          <a:spcPts val="0"/>
                        </a:spcBef>
                        <a:spcAft>
                          <a:spcPts val="0"/>
                        </a:spcAft>
                        <a:buFont typeface="Calibri" panose="020F0502020204030204" pitchFamily="34" charset="0"/>
                        <a:buChar char="•"/>
                      </a:pPr>
                      <a:r>
                        <a:rPr lang="en-US" sz="1600">
                          <a:effectLst/>
                          <a:latin typeface="Arial" panose="020B0604020202020204" pitchFamily="34" charset="0"/>
                          <a:cs typeface="Arial" panose="020B0604020202020204" pitchFamily="34" charset="0"/>
                        </a:rPr>
                        <a:t>Overview of CBE Program </a:t>
                      </a:r>
                    </a:p>
                    <a:p>
                      <a:pPr marL="342900" marR="0" lvl="0" indent="-342900">
                        <a:spcBef>
                          <a:spcPts val="0"/>
                        </a:spcBef>
                        <a:spcAft>
                          <a:spcPts val="0"/>
                        </a:spcAft>
                        <a:buFont typeface="Calibri" panose="020F0502020204030204" pitchFamily="34" charset="0"/>
                        <a:buChar char="•"/>
                      </a:pPr>
                      <a:r>
                        <a:rPr lang="en-US" sz="1600">
                          <a:effectLst/>
                          <a:latin typeface="Arial" panose="020B0604020202020204" pitchFamily="34" charset="0"/>
                          <a:cs typeface="Arial" panose="020B0604020202020204" pitchFamily="34" charset="0"/>
                        </a:rPr>
                        <a:t>Introduction to Backwards Design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819412640"/>
                  </a:ext>
                </a:extLst>
              </a:tr>
              <a:tr h="1740257">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April 2020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 Program Quality Standards and Approval </a:t>
                      </a:r>
                    </a:p>
                    <a:p>
                      <a:pPr marL="0" marR="0">
                        <a:spcBef>
                          <a:spcPts val="0"/>
                        </a:spcBef>
                        <a:spcAft>
                          <a:spcPts val="0"/>
                        </a:spcAft>
                      </a:pPr>
                      <a:r>
                        <a:rPr lang="en-US" sz="1600" dirty="0">
                          <a:effectLst/>
                          <a:latin typeface="Arial" panose="020B0604020202020204" pitchFamily="34" charset="0"/>
                          <a:cs typeface="Arial" panose="020B0604020202020204" pitchFamily="34" charset="0"/>
                        </a:rPr>
                        <a:t>• Academic Standards and Course Approval</a:t>
                      </a:r>
                    </a:p>
                    <a:p>
                      <a:pPr marL="0" marR="0">
                        <a:spcBef>
                          <a:spcPts val="0"/>
                        </a:spcBef>
                        <a:spcAft>
                          <a:spcPts val="0"/>
                        </a:spcAft>
                      </a:pPr>
                      <a:r>
                        <a:rPr lang="en-US" sz="1600" dirty="0">
                          <a:effectLst/>
                          <a:latin typeface="Arial" panose="020B0604020202020204" pitchFamily="34" charset="0"/>
                          <a:cs typeface="Arial" panose="020B0604020202020204" pitchFamily="34" charset="0"/>
                        </a:rPr>
                        <a:t>• Related Course Elements</a:t>
                      </a:r>
                    </a:p>
                    <a:p>
                      <a:pPr marL="215900" marR="0" indent="57150">
                        <a:spcBef>
                          <a:spcPts val="0"/>
                        </a:spcBef>
                        <a:spcAft>
                          <a:spcPts val="0"/>
                        </a:spcAft>
                      </a:pPr>
                      <a:r>
                        <a:rPr lang="en-US" sz="1600" dirty="0">
                          <a:effectLst/>
                          <a:latin typeface="Arial" panose="020B0604020202020204" pitchFamily="34" charset="0"/>
                          <a:cs typeface="Arial" panose="020B0604020202020204" pitchFamily="34" charset="0"/>
                        </a:rPr>
                        <a:t>- Credit Hour</a:t>
                      </a:r>
                    </a:p>
                    <a:p>
                      <a:pPr marL="273050" marR="0">
                        <a:spcBef>
                          <a:spcPts val="0"/>
                        </a:spcBef>
                        <a:spcAft>
                          <a:spcPts val="0"/>
                        </a:spcAft>
                      </a:pPr>
                      <a:r>
                        <a:rPr lang="en-US" sz="1600" dirty="0">
                          <a:effectLst/>
                          <a:latin typeface="Arial" panose="020B0604020202020204" pitchFamily="34" charset="0"/>
                          <a:cs typeface="Arial" panose="020B0604020202020204" pitchFamily="34" charset="0"/>
                        </a:rPr>
                        <a:t>- Academic Symbols and Grade Point Average</a:t>
                      </a:r>
                    </a:p>
                    <a:p>
                      <a:pPr marL="273050" marR="0">
                        <a:spcBef>
                          <a:spcPts val="0"/>
                        </a:spcBef>
                        <a:spcAft>
                          <a:spcPts val="0"/>
                        </a:spcAft>
                      </a:pPr>
                      <a:r>
                        <a:rPr lang="en-US" sz="1600" dirty="0">
                          <a:effectLst/>
                          <a:latin typeface="Arial" panose="020B0604020202020204" pitchFamily="34" charset="0"/>
                          <a:cs typeface="Arial" panose="020B0604020202020204" pitchFamily="34" charset="0"/>
                        </a:rPr>
                        <a:t>- Types of Courses Appropriate for</a:t>
                      </a:r>
                      <a:r>
                        <a:rPr lang="en-US" sz="1600" baseline="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Associate’s Degrees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70357978"/>
                  </a:ext>
                </a:extLst>
              </a:tr>
              <a:tr h="149164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May 2020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Calibri" panose="020F0502020204030204" pitchFamily="34" charset="0"/>
                        <a:buChar char="•"/>
                      </a:pPr>
                      <a:r>
                        <a:rPr lang="en-US" sz="1600">
                          <a:effectLst/>
                          <a:latin typeface="Arial" panose="020B0604020202020204" pitchFamily="34" charset="0"/>
                          <a:cs typeface="Arial" panose="020B0604020202020204" pitchFamily="34" charset="0"/>
                        </a:rPr>
                        <a:t>Consider a full CBE program model </a:t>
                      </a:r>
                    </a:p>
                    <a:p>
                      <a:pPr marL="342900" marR="0" lvl="0" indent="-342900">
                        <a:spcBef>
                          <a:spcPts val="0"/>
                        </a:spcBef>
                        <a:spcAft>
                          <a:spcPts val="0"/>
                        </a:spcAft>
                        <a:buFont typeface="Calibri" panose="020F0502020204030204" pitchFamily="34" charset="0"/>
                        <a:buChar char="•"/>
                      </a:pPr>
                      <a:r>
                        <a:rPr lang="en-US" sz="1600">
                          <a:effectLst/>
                          <a:latin typeface="Arial" panose="020B0604020202020204" pitchFamily="34" charset="0"/>
                          <a:cs typeface="Arial" panose="020B0604020202020204" pitchFamily="34" charset="0"/>
                        </a:rPr>
                        <a:t>Policy and Guidance Focus Areas </a:t>
                      </a:r>
                    </a:p>
                    <a:p>
                      <a:pPr marL="742950" marR="0" lvl="1" indent="-285750">
                        <a:spcBef>
                          <a:spcPts val="0"/>
                        </a:spcBef>
                        <a:spcAft>
                          <a:spcPts val="0"/>
                        </a:spcAft>
                        <a:buFont typeface="Calibri" panose="020F0502020204030204" pitchFamily="34" charset="0"/>
                        <a:buChar char="-"/>
                      </a:pPr>
                      <a:r>
                        <a:rPr lang="en-US" sz="1600">
                          <a:effectLst/>
                          <a:latin typeface="Arial" panose="020B0604020202020204" pitchFamily="34" charset="0"/>
                          <a:cs typeface="Arial" panose="020B0604020202020204" pitchFamily="34" charset="0"/>
                        </a:rPr>
                        <a:t>Faculty Role </a:t>
                      </a:r>
                    </a:p>
                    <a:p>
                      <a:pPr marL="742950" marR="0" lvl="1" indent="-285750">
                        <a:spcBef>
                          <a:spcPts val="0"/>
                        </a:spcBef>
                        <a:spcAft>
                          <a:spcPts val="0"/>
                        </a:spcAft>
                        <a:buFont typeface="Calibri" panose="020F0502020204030204" pitchFamily="34" charset="0"/>
                        <a:buChar char="-"/>
                      </a:pPr>
                      <a:r>
                        <a:rPr lang="en-US" sz="1600">
                          <a:effectLst/>
                          <a:latin typeface="Arial" panose="020B0604020202020204" pitchFamily="34" charset="0"/>
                          <a:cs typeface="Arial" panose="020B0604020202020204" pitchFamily="34" charset="0"/>
                        </a:rPr>
                        <a:t>Academic Calendar </a:t>
                      </a:r>
                    </a:p>
                    <a:p>
                      <a:pPr marL="742950" marR="0" lvl="1" indent="-285750">
                        <a:spcBef>
                          <a:spcPts val="0"/>
                        </a:spcBef>
                        <a:spcAft>
                          <a:spcPts val="0"/>
                        </a:spcAft>
                        <a:buFont typeface="Calibri" panose="020F0502020204030204" pitchFamily="34" charset="0"/>
                        <a:buChar char="-"/>
                      </a:pPr>
                      <a:r>
                        <a:rPr lang="en-US" sz="1600">
                          <a:effectLst/>
                          <a:latin typeface="Arial" panose="020B0604020202020204" pitchFamily="34" charset="0"/>
                          <a:cs typeface="Arial" panose="020B0604020202020204" pitchFamily="34" charset="0"/>
                        </a:rPr>
                        <a:t>Withdrawal </a:t>
                      </a:r>
                    </a:p>
                    <a:p>
                      <a:pPr marL="742950" marR="0" lvl="1" indent="-285750">
                        <a:spcBef>
                          <a:spcPts val="0"/>
                        </a:spcBef>
                        <a:spcAft>
                          <a:spcPts val="0"/>
                        </a:spcAft>
                        <a:buFont typeface="Calibri" panose="020F0502020204030204" pitchFamily="34" charset="0"/>
                        <a:buChar char="-"/>
                      </a:pPr>
                      <a:r>
                        <a:rPr lang="en-US" sz="1600">
                          <a:effectLst/>
                          <a:latin typeface="Arial" panose="020B0604020202020204" pitchFamily="34" charset="0"/>
                          <a:cs typeface="Arial" panose="020B0604020202020204" pitchFamily="34" charset="0"/>
                        </a:rPr>
                        <a:t>Repetition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259035139"/>
                  </a:ext>
                </a:extLst>
              </a:tr>
              <a:tr h="994433">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June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Calibri" panose="020F0502020204030204" pitchFamily="34" charset="0"/>
                        <a:buChar char="•"/>
                      </a:pPr>
                      <a:r>
                        <a:rPr lang="en-US" sz="1600" dirty="0">
                          <a:effectLst/>
                          <a:latin typeface="Arial" panose="020B0604020202020204" pitchFamily="34" charset="0"/>
                          <a:cs typeface="Arial" panose="020B0604020202020204" pitchFamily="34" charset="0"/>
                        </a:rPr>
                        <a:t>Implementation</a:t>
                      </a:r>
                    </a:p>
                    <a:p>
                      <a:pPr marL="342900" marR="0" lvl="0" indent="-342900">
                        <a:spcBef>
                          <a:spcPts val="0"/>
                        </a:spcBef>
                        <a:spcAft>
                          <a:spcPts val="0"/>
                        </a:spcAft>
                        <a:buFont typeface="Calibri" panose="020F0502020204030204" pitchFamily="34" charset="0"/>
                        <a:buChar char="•"/>
                      </a:pPr>
                      <a:r>
                        <a:rPr lang="en-US" sz="1600" dirty="0">
                          <a:effectLst/>
                          <a:latin typeface="Arial" panose="020B0604020202020204" pitchFamily="34" charset="0"/>
                          <a:cs typeface="Arial" panose="020B0604020202020204" pitchFamily="34" charset="0"/>
                        </a:rPr>
                        <a:t>Governance and approval processes</a:t>
                      </a:r>
                    </a:p>
                    <a:p>
                      <a:pPr marL="342900" marR="0" lvl="0" indent="-342900">
                        <a:spcBef>
                          <a:spcPts val="0"/>
                        </a:spcBef>
                        <a:spcAft>
                          <a:spcPts val="0"/>
                        </a:spcAft>
                        <a:buFont typeface="Calibri" panose="020F0502020204030204" pitchFamily="34" charset="0"/>
                        <a:buChar char="•"/>
                      </a:pPr>
                      <a:r>
                        <a:rPr lang="en-US" sz="1600" dirty="0">
                          <a:effectLst/>
                          <a:latin typeface="Arial" panose="020B0604020202020204" pitchFamily="34" charset="0"/>
                          <a:cs typeface="Arial" panose="020B0604020202020204" pitchFamily="34" charset="0"/>
                        </a:rPr>
                        <a:t>Regional accrediting processes</a:t>
                      </a:r>
                    </a:p>
                    <a:p>
                      <a:pPr marL="342900" marR="0" lvl="0" indent="-342900">
                        <a:spcBef>
                          <a:spcPts val="0"/>
                        </a:spcBef>
                        <a:spcAft>
                          <a:spcPts val="0"/>
                        </a:spcAft>
                        <a:buFont typeface="Calibri" panose="020F0502020204030204" pitchFamily="34" charset="0"/>
                        <a:buChar char="•"/>
                      </a:pPr>
                      <a:r>
                        <a:rPr lang="en-US" sz="1600" dirty="0">
                          <a:effectLst/>
                          <a:latin typeface="Arial" panose="020B0604020202020204" pitchFamily="34" charset="0"/>
                          <a:cs typeface="Arial" panose="020B0604020202020204" pitchFamily="34" charset="0"/>
                        </a:rPr>
                        <a:t>Evaluation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745987717"/>
                  </a:ext>
                </a:extLst>
              </a:tr>
            </a:tbl>
          </a:graphicData>
        </a:graphic>
      </p:graphicFrame>
    </p:spTree>
    <p:extLst>
      <p:ext uri="{BB962C8B-B14F-4D97-AF65-F5344CB8AC3E}">
        <p14:creationId xmlns:p14="http://schemas.microsoft.com/office/powerpoint/2010/main" val="21202666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mj-lt"/>
                <a:cs typeface="Arial" panose="020B0604020202020204" pitchFamily="34" charset="0"/>
              </a:rPr>
              <a:t>CBE Session 1 </a:t>
            </a:r>
            <a:endParaRPr lang="en-US" sz="4000" dirty="0">
              <a:latin typeface="+mj-lt"/>
              <a:cs typeface="Arial" panose="020B0604020202020204" pitchFamily="34"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latin typeface="+mn-lt"/>
              </a:rPr>
              <a:t>Wednesday, July 8, 1:00-2:45 </a:t>
            </a:r>
            <a:endParaRPr lang="en-US" b="1" dirty="0" smtClean="0">
              <a:latin typeface="+mn-lt"/>
            </a:endParaRPr>
          </a:p>
          <a:p>
            <a:pPr marL="0" indent="0">
              <a:buNone/>
            </a:pPr>
            <a:r>
              <a:rPr lang="en-US" b="1" dirty="0" smtClean="0">
                <a:latin typeface="+mn-lt"/>
              </a:rPr>
              <a:t>Competency </a:t>
            </a:r>
            <a:r>
              <a:rPr lang="en-US" b="1" dirty="0">
                <a:latin typeface="+mn-lt"/>
              </a:rPr>
              <a:t>Based Education: What Is It and How Is It Different Than What We Already Do?</a:t>
            </a:r>
          </a:p>
          <a:p>
            <a:pPr marL="0" indent="0">
              <a:buNone/>
            </a:pPr>
            <a:r>
              <a:rPr lang="pl-PL" b="1" dirty="0">
                <a:latin typeface="+mn-lt"/>
                <a:cs typeface="Arial" panose="020B0604020202020204" pitchFamily="34" charset="0"/>
              </a:rPr>
              <a:t>Cheryl Aschenbach</a:t>
            </a:r>
            <a:r>
              <a:rPr lang="en-US" b="1" dirty="0" smtClean="0">
                <a:latin typeface="+mn-lt"/>
                <a:cs typeface="Arial" panose="020B0604020202020204" pitchFamily="34" charset="0"/>
              </a:rPr>
              <a:t>, </a:t>
            </a:r>
            <a:r>
              <a:rPr lang="pl-PL" b="1" dirty="0" smtClean="0">
                <a:latin typeface="+mn-lt"/>
                <a:cs typeface="Arial" panose="020B0604020202020204" pitchFamily="34" charset="0"/>
              </a:rPr>
              <a:t>Karen </a:t>
            </a:r>
            <a:r>
              <a:rPr lang="pl-PL" b="1" dirty="0">
                <a:latin typeface="+mn-lt"/>
                <a:cs typeface="Arial" panose="020B0604020202020204" pitchFamily="34" charset="0"/>
              </a:rPr>
              <a:t>Daar</a:t>
            </a:r>
            <a:r>
              <a:rPr lang="en-US" b="1" dirty="0">
                <a:latin typeface="+mn-lt"/>
                <a:cs typeface="Arial" panose="020B0604020202020204" pitchFamily="34" charset="0"/>
              </a:rPr>
              <a:t>, </a:t>
            </a:r>
            <a:r>
              <a:rPr lang="en-US" b="1" dirty="0" smtClean="0">
                <a:latin typeface="+mn-lt"/>
                <a:cs typeface="Arial" panose="020B0604020202020204" pitchFamily="34" charset="0"/>
              </a:rPr>
              <a:t>and </a:t>
            </a:r>
            <a:r>
              <a:rPr lang="pl-PL" b="1" dirty="0" smtClean="0">
                <a:latin typeface="+mn-lt"/>
                <a:cs typeface="Arial" panose="020B0604020202020204" pitchFamily="34" charset="0"/>
              </a:rPr>
              <a:t>Aisha Lowe</a:t>
            </a:r>
            <a:endParaRPr lang="en-US" b="1" dirty="0">
              <a:latin typeface="+mn-lt"/>
              <a:cs typeface="Arial" panose="020B0604020202020204" pitchFamily="34" charset="0"/>
            </a:endParaRPr>
          </a:p>
          <a:p>
            <a:pPr marL="0" indent="0">
              <a:buNone/>
            </a:pPr>
            <a:r>
              <a:rPr lang="en-US" sz="2600" dirty="0" smtClean="0"/>
              <a:t>The </a:t>
            </a:r>
            <a:r>
              <a:rPr lang="en-US" sz="2600" dirty="0"/>
              <a:t>California Community Colleges Curriculum Committee (5C) worked this spring to prepare the regulatory language necessary to allow implementation of direct assessment competency based education (CBE) at colleges. Join presenters from the Chancellor's Office and 5C to learn more about CBE, how it is different than what we already do, and for an overview of the title 5 regulations being proposed to the Board of Governors.</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100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mj-lt"/>
                <a:cs typeface="Arial" panose="020B0604020202020204" pitchFamily="34" charset="0"/>
              </a:rPr>
              <a:t>CBE Session 2 </a:t>
            </a:r>
            <a:endParaRPr lang="en-US" sz="4000" dirty="0">
              <a:latin typeface="+mj-lt"/>
              <a:cs typeface="Arial" panose="020B0604020202020204" pitchFamily="34"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Wednesday, July 8, 2:45-4:00</a:t>
            </a:r>
            <a:endParaRPr lang="en-US" dirty="0"/>
          </a:p>
          <a:p>
            <a:pPr marL="0" indent="0">
              <a:buNone/>
            </a:pPr>
            <a:r>
              <a:rPr lang="en-US" b="1" dirty="0"/>
              <a:t>Competency Based Education: Follow-up and Facilitated Dialog</a:t>
            </a:r>
            <a:endParaRPr lang="en-US" dirty="0"/>
          </a:p>
          <a:p>
            <a:pPr marL="0" indent="0">
              <a:buNone/>
            </a:pPr>
            <a:r>
              <a:rPr lang="pl-PL" b="1" dirty="0">
                <a:cs typeface="Arial" panose="020B0604020202020204" pitchFamily="34" charset="0"/>
              </a:rPr>
              <a:t>Cheryl Aschenbach</a:t>
            </a:r>
            <a:r>
              <a:rPr lang="en-US" b="1" dirty="0" smtClean="0">
                <a:cs typeface="Arial" panose="020B0604020202020204" pitchFamily="34" charset="0"/>
              </a:rPr>
              <a:t>, </a:t>
            </a:r>
            <a:r>
              <a:rPr lang="pl-PL" b="1" dirty="0" smtClean="0">
                <a:cs typeface="Arial" panose="020B0604020202020204" pitchFamily="34" charset="0"/>
              </a:rPr>
              <a:t>Karen </a:t>
            </a:r>
            <a:r>
              <a:rPr lang="pl-PL" b="1" dirty="0">
                <a:cs typeface="Arial" panose="020B0604020202020204" pitchFamily="34" charset="0"/>
              </a:rPr>
              <a:t>Daar</a:t>
            </a:r>
            <a:r>
              <a:rPr lang="en-US" b="1" dirty="0">
                <a:cs typeface="Arial" panose="020B0604020202020204" pitchFamily="34" charset="0"/>
              </a:rPr>
              <a:t>, </a:t>
            </a:r>
            <a:r>
              <a:rPr lang="pl-PL" b="1" dirty="0" smtClean="0">
                <a:cs typeface="Arial" panose="020B0604020202020204" pitchFamily="34" charset="0"/>
              </a:rPr>
              <a:t>Aisha Lowe</a:t>
            </a:r>
            <a:r>
              <a:rPr lang="en-US" b="1" dirty="0" smtClean="0">
                <a:cs typeface="Arial" panose="020B0604020202020204" pitchFamily="34" charset="0"/>
              </a:rPr>
              <a:t>, </a:t>
            </a:r>
            <a:r>
              <a:rPr lang="en-US" b="1" dirty="0" smtClean="0"/>
              <a:t>Amparo </a:t>
            </a:r>
            <a:r>
              <a:rPr lang="en-US" b="1" dirty="0"/>
              <a:t>Diaz </a:t>
            </a:r>
            <a:r>
              <a:rPr lang="en-US" b="1" dirty="0" smtClean="0"/>
              <a:t>and Nadia </a:t>
            </a:r>
            <a:r>
              <a:rPr lang="en-US" b="1" dirty="0"/>
              <a:t>Leal-Carrillo </a:t>
            </a:r>
            <a:endParaRPr lang="en-US" b="1" dirty="0" smtClean="0"/>
          </a:p>
          <a:p>
            <a:pPr marL="0" indent="0">
              <a:buNone/>
            </a:pPr>
            <a:r>
              <a:rPr lang="en-US" dirty="0" smtClean="0"/>
              <a:t>Continue </a:t>
            </a:r>
            <a:r>
              <a:rPr lang="en-US" dirty="0"/>
              <a:t>a conversation about implementation of direct assessment competency based education in the California community colleges by joining presenters for this follow-up conversation. Learn more and engage in dialog about plans to roll out a CBE pilot or collaborative, how colleges can be involved, equity intent and expected impacts, and more.</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640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627C77-AADA-4D20-AF7B-52F2EE4E328C}"/>
              </a:ext>
            </a:extLst>
          </p:cNvPr>
          <p:cNvSpPr>
            <a:spLocks noGrp="1"/>
          </p:cNvSpPr>
          <p:nvPr>
            <p:ph type="title"/>
          </p:nvPr>
        </p:nvSpPr>
        <p:spPr/>
        <p:txBody>
          <a:bodyPr>
            <a:normAutofit/>
          </a:bodyPr>
          <a:lstStyle/>
          <a:p>
            <a:r>
              <a:rPr lang="en-US" sz="4000" dirty="0" smtClean="0">
                <a:latin typeface="+mj-lt"/>
              </a:rPr>
              <a:t>COCI RFP Project Process</a:t>
            </a:r>
            <a:endParaRPr lang="en-US" sz="4000" dirty="0">
              <a:latin typeface="+mj-lt"/>
            </a:endParaRPr>
          </a:p>
        </p:txBody>
      </p:sp>
      <p:sp>
        <p:nvSpPr>
          <p:cNvPr id="3" name="Content Placeholder 2">
            <a:extLst>
              <a:ext uri="{FF2B5EF4-FFF2-40B4-BE49-F238E27FC236}">
                <a16:creationId xmlns:a16="http://schemas.microsoft.com/office/drawing/2014/main" xmlns="" id="{3FB28ED9-B865-4FB9-BB9B-4E0EC1967204}"/>
              </a:ext>
            </a:extLst>
          </p:cNvPr>
          <p:cNvSpPr>
            <a:spLocks noGrp="1"/>
          </p:cNvSpPr>
          <p:nvPr>
            <p:ph idx="1"/>
          </p:nvPr>
        </p:nvSpPr>
        <p:spPr/>
        <p:txBody>
          <a:bodyPr>
            <a:normAutofit fontScale="92500" lnSpcReduction="10000"/>
          </a:bodyPr>
          <a:lstStyle/>
          <a:p>
            <a:pPr marL="0" indent="0">
              <a:buNone/>
            </a:pPr>
            <a:r>
              <a:rPr lang="en-US" sz="2000" b="1" dirty="0">
                <a:solidFill>
                  <a:srgbClr val="002F6D"/>
                </a:solidFill>
                <a:latin typeface="+mj-lt"/>
              </a:rPr>
              <a:t>Step I</a:t>
            </a:r>
            <a:r>
              <a:rPr lang="en-US" sz="2000" dirty="0">
                <a:solidFill>
                  <a:srgbClr val="002F6D"/>
                </a:solidFill>
                <a:latin typeface="+mj-lt"/>
              </a:rPr>
              <a:t>			</a:t>
            </a:r>
            <a:r>
              <a:rPr lang="en-US" sz="2000" b="1" dirty="0">
                <a:solidFill>
                  <a:srgbClr val="002F6D"/>
                </a:solidFill>
                <a:latin typeface="+mj-lt"/>
              </a:rPr>
              <a:t>Business Requirement Development</a:t>
            </a:r>
          </a:p>
          <a:p>
            <a:pPr marL="0" indent="0">
              <a:buNone/>
            </a:pPr>
            <a:r>
              <a:rPr lang="en-US" sz="2000" b="1" dirty="0">
                <a:solidFill>
                  <a:srgbClr val="002F6D"/>
                </a:solidFill>
                <a:latin typeface="+mj-lt"/>
              </a:rPr>
              <a:t>			Team: </a:t>
            </a:r>
            <a:r>
              <a:rPr lang="en-US" sz="2000" dirty="0">
                <a:solidFill>
                  <a:srgbClr val="002F6D"/>
                </a:solidFill>
                <a:latin typeface="+mj-lt"/>
              </a:rPr>
              <a:t>5C, ASCCC, CCCCO Curriculum Teams, CCCTech 					Center, CCCCO Leadership Team, College Curriculum </a:t>
            </a:r>
            <a:r>
              <a:rPr lang="en-US" sz="2000" dirty="0" smtClean="0">
                <a:solidFill>
                  <a:srgbClr val="002F6D"/>
                </a:solidFill>
                <a:latin typeface="+mj-lt"/>
              </a:rPr>
              <a:t>Stakeholders</a:t>
            </a:r>
            <a:endParaRPr lang="en-US" sz="2000" dirty="0">
              <a:solidFill>
                <a:srgbClr val="002F6D"/>
              </a:solidFill>
              <a:latin typeface="+mj-lt"/>
            </a:endParaRPr>
          </a:p>
          <a:p>
            <a:pPr marL="0" indent="0">
              <a:buNone/>
            </a:pPr>
            <a:r>
              <a:rPr lang="en-US" sz="2000" b="1" dirty="0">
                <a:solidFill>
                  <a:srgbClr val="002F6D"/>
                </a:solidFill>
                <a:latin typeface="+mj-lt"/>
              </a:rPr>
              <a:t>				</a:t>
            </a:r>
            <a:endParaRPr lang="en-US" sz="1400" dirty="0">
              <a:solidFill>
                <a:srgbClr val="002F6D"/>
              </a:solidFill>
            </a:endParaRPr>
          </a:p>
          <a:p>
            <a:pPr marL="0" lvl="4" indent="0">
              <a:buNone/>
            </a:pPr>
            <a:r>
              <a:rPr lang="en-US" sz="2000" b="1" dirty="0">
                <a:solidFill>
                  <a:srgbClr val="002F6D"/>
                </a:solidFill>
                <a:latin typeface="+mj-lt"/>
              </a:rPr>
              <a:t>Step 2</a:t>
            </a:r>
            <a:r>
              <a:rPr lang="en-US" sz="2000" dirty="0">
                <a:solidFill>
                  <a:srgbClr val="002F6D"/>
                </a:solidFill>
                <a:latin typeface="+mj-lt"/>
              </a:rPr>
              <a:t>	</a:t>
            </a:r>
            <a:r>
              <a:rPr lang="en-US" sz="2000" b="1" dirty="0">
                <a:solidFill>
                  <a:srgbClr val="002F6D"/>
                </a:solidFill>
                <a:latin typeface="+mj-lt"/>
              </a:rPr>
              <a:t>		Market Scan – Curriculum Management Vendors </a:t>
            </a:r>
          </a:p>
          <a:p>
            <a:pPr marL="0" lvl="4" indent="0">
              <a:buNone/>
            </a:pPr>
            <a:endParaRPr lang="en-US" sz="2000" b="1" dirty="0">
              <a:solidFill>
                <a:srgbClr val="002F6D"/>
              </a:solidFill>
              <a:latin typeface="+mj-lt"/>
            </a:endParaRPr>
          </a:p>
          <a:p>
            <a:pPr marL="0" lvl="4" indent="0">
              <a:buNone/>
            </a:pPr>
            <a:r>
              <a:rPr lang="en-US" sz="2000" b="1" dirty="0">
                <a:solidFill>
                  <a:srgbClr val="002F6D"/>
                </a:solidFill>
                <a:latin typeface="+mj-lt"/>
              </a:rPr>
              <a:t>Step 3</a:t>
            </a:r>
            <a:r>
              <a:rPr lang="en-US" sz="2000" dirty="0">
                <a:solidFill>
                  <a:srgbClr val="002F6D"/>
                </a:solidFill>
                <a:latin typeface="+mj-lt"/>
              </a:rPr>
              <a:t>	</a:t>
            </a:r>
            <a:r>
              <a:rPr lang="en-US" sz="2000" b="1" dirty="0">
                <a:solidFill>
                  <a:srgbClr val="002F6D"/>
                </a:solidFill>
                <a:latin typeface="+mj-lt"/>
              </a:rPr>
              <a:t>		RFP Development </a:t>
            </a:r>
          </a:p>
          <a:p>
            <a:pPr marL="0" lvl="4" indent="0">
              <a:buNone/>
            </a:pPr>
            <a:endParaRPr lang="en-US" sz="2000" b="1" dirty="0">
              <a:solidFill>
                <a:srgbClr val="002F6D"/>
              </a:solidFill>
              <a:latin typeface="+mj-lt"/>
            </a:endParaRPr>
          </a:p>
          <a:p>
            <a:pPr marL="0" lvl="4" indent="0">
              <a:buNone/>
            </a:pPr>
            <a:r>
              <a:rPr lang="en-US" sz="2000" b="1" dirty="0">
                <a:solidFill>
                  <a:srgbClr val="002F6D"/>
                </a:solidFill>
              </a:rPr>
              <a:t>Step 4			Draft Review &amp; Comment by RFP Review Team</a:t>
            </a:r>
          </a:p>
          <a:p>
            <a:pPr marL="0" lvl="4" indent="0">
              <a:buNone/>
            </a:pPr>
            <a:endParaRPr lang="en-US" sz="2000" b="1" dirty="0">
              <a:solidFill>
                <a:srgbClr val="002F6D"/>
              </a:solidFill>
              <a:latin typeface="+mj-lt"/>
            </a:endParaRPr>
          </a:p>
          <a:p>
            <a:pPr marL="0" lvl="4" indent="0">
              <a:buNone/>
            </a:pPr>
            <a:r>
              <a:rPr lang="en-US" sz="2000" b="1" dirty="0">
                <a:solidFill>
                  <a:srgbClr val="002F6D"/>
                </a:solidFill>
              </a:rPr>
              <a:t>Step 5</a:t>
            </a:r>
            <a:r>
              <a:rPr lang="en-US" sz="2000" dirty="0">
                <a:solidFill>
                  <a:srgbClr val="002F6D"/>
                </a:solidFill>
              </a:rPr>
              <a:t>			</a:t>
            </a:r>
            <a:r>
              <a:rPr lang="en-US" sz="2000" b="1" dirty="0">
                <a:solidFill>
                  <a:srgbClr val="002F6D"/>
                </a:solidFill>
              </a:rPr>
              <a:t>RFP Release to public</a:t>
            </a:r>
          </a:p>
          <a:p>
            <a:pPr marL="0" lvl="4" indent="0">
              <a:buNone/>
            </a:pPr>
            <a:endParaRPr lang="en-US" sz="2000" b="1" dirty="0">
              <a:solidFill>
                <a:srgbClr val="002F6D"/>
              </a:solidFill>
              <a:latin typeface="+mj-lt"/>
            </a:endParaRPr>
          </a:p>
          <a:p>
            <a:pPr marL="0" lvl="4" indent="0">
              <a:buNone/>
            </a:pPr>
            <a:endParaRPr lang="en-US" sz="2000" b="1" dirty="0">
              <a:latin typeface="+mj-lt"/>
            </a:endParaRPr>
          </a:p>
        </p:txBody>
      </p:sp>
    </p:spTree>
    <p:extLst>
      <p:ext uri="{BB962C8B-B14F-4D97-AF65-F5344CB8AC3E}">
        <p14:creationId xmlns:p14="http://schemas.microsoft.com/office/powerpoint/2010/main" val="1372724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1627C77-AADA-4D20-AF7B-52F2EE4E328C}"/>
              </a:ext>
            </a:extLst>
          </p:cNvPr>
          <p:cNvSpPr>
            <a:spLocks noGrp="1"/>
          </p:cNvSpPr>
          <p:nvPr>
            <p:ph type="title"/>
          </p:nvPr>
        </p:nvSpPr>
        <p:spPr/>
        <p:txBody>
          <a:bodyPr>
            <a:normAutofit/>
          </a:bodyPr>
          <a:lstStyle/>
          <a:p>
            <a:r>
              <a:rPr lang="en-US" sz="4000" dirty="0" smtClean="0">
                <a:latin typeface="+mj-lt"/>
              </a:rPr>
              <a:t>COCI RFP Project Process</a:t>
            </a:r>
            <a:endParaRPr lang="en-US" sz="4000" dirty="0">
              <a:latin typeface="+mj-lt"/>
            </a:endParaRPr>
          </a:p>
        </p:txBody>
      </p:sp>
      <p:sp>
        <p:nvSpPr>
          <p:cNvPr id="3" name="Content Placeholder 2">
            <a:extLst>
              <a:ext uri="{FF2B5EF4-FFF2-40B4-BE49-F238E27FC236}">
                <a16:creationId xmlns:a16="http://schemas.microsoft.com/office/drawing/2014/main" xmlns="" id="{3FB28ED9-B865-4FB9-BB9B-4E0EC1967204}"/>
              </a:ext>
            </a:extLst>
          </p:cNvPr>
          <p:cNvSpPr>
            <a:spLocks noGrp="1"/>
          </p:cNvSpPr>
          <p:nvPr>
            <p:ph idx="1"/>
          </p:nvPr>
        </p:nvSpPr>
        <p:spPr/>
        <p:txBody>
          <a:bodyPr>
            <a:noAutofit/>
          </a:bodyPr>
          <a:lstStyle/>
          <a:p>
            <a:pPr marL="0" lvl="4" indent="0">
              <a:buNone/>
            </a:pPr>
            <a:r>
              <a:rPr lang="en-US" b="1" dirty="0">
                <a:solidFill>
                  <a:srgbClr val="002F6D"/>
                </a:solidFill>
                <a:latin typeface="+mn-lt"/>
              </a:rPr>
              <a:t>Step 6	College Curriculum Stakeholder Listening Sessions</a:t>
            </a:r>
          </a:p>
          <a:p>
            <a:pPr marL="0" lvl="4" indent="0">
              <a:buNone/>
            </a:pPr>
            <a:r>
              <a:rPr lang="en-US" b="1" dirty="0" smtClean="0">
                <a:solidFill>
                  <a:srgbClr val="002F6D"/>
                </a:solidFill>
                <a:latin typeface="+mn-lt"/>
              </a:rPr>
              <a:t>Focus</a:t>
            </a:r>
            <a:r>
              <a:rPr lang="en-US" b="1" dirty="0">
                <a:solidFill>
                  <a:srgbClr val="002F6D"/>
                </a:solidFill>
                <a:latin typeface="+mn-lt"/>
              </a:rPr>
              <a:t>: </a:t>
            </a:r>
            <a:r>
              <a:rPr lang="en-US" dirty="0">
                <a:solidFill>
                  <a:srgbClr val="002F6D"/>
                </a:solidFill>
                <a:latin typeface="+mn-lt"/>
              </a:rPr>
              <a:t>To understand concerns &amp; needs of college-based curriculum stakeholders and ensure that business requirements were accurately reflected in the RFP (10 sessions; 264 participants)</a:t>
            </a:r>
            <a:r>
              <a:rPr lang="en-US" b="1" dirty="0" smtClean="0">
                <a:latin typeface="+mn-lt"/>
              </a:rPr>
              <a:t> </a:t>
            </a:r>
            <a:endParaRPr lang="en-US" b="1" dirty="0">
              <a:latin typeface="+mn-lt"/>
            </a:endParaRPr>
          </a:p>
          <a:p>
            <a:pPr marL="0" lvl="4" indent="0">
              <a:buNone/>
            </a:pPr>
            <a:endParaRPr lang="en-US" b="1" dirty="0" smtClean="0">
              <a:solidFill>
                <a:srgbClr val="002F6D"/>
              </a:solidFill>
              <a:latin typeface="+mn-lt"/>
            </a:endParaRPr>
          </a:p>
          <a:p>
            <a:pPr marL="0" lvl="4" indent="0">
              <a:buNone/>
            </a:pPr>
            <a:r>
              <a:rPr lang="en-US" b="1" dirty="0" smtClean="0">
                <a:solidFill>
                  <a:srgbClr val="002F6D"/>
                </a:solidFill>
                <a:latin typeface="+mn-lt"/>
              </a:rPr>
              <a:t>Step </a:t>
            </a:r>
            <a:r>
              <a:rPr lang="en-US" b="1" dirty="0">
                <a:solidFill>
                  <a:srgbClr val="002F6D"/>
                </a:solidFill>
                <a:latin typeface="+mn-lt"/>
              </a:rPr>
              <a:t>7</a:t>
            </a:r>
            <a:r>
              <a:rPr lang="en-US" dirty="0">
                <a:solidFill>
                  <a:srgbClr val="002F6D"/>
                </a:solidFill>
                <a:latin typeface="+mn-lt"/>
              </a:rPr>
              <a:t>			</a:t>
            </a:r>
            <a:r>
              <a:rPr lang="en-US" b="1" dirty="0">
                <a:solidFill>
                  <a:srgbClr val="002F6D"/>
                </a:solidFill>
                <a:latin typeface="+mn-lt"/>
              </a:rPr>
              <a:t>RFP </a:t>
            </a:r>
            <a:r>
              <a:rPr lang="en-US" b="1" dirty="0" smtClean="0">
                <a:solidFill>
                  <a:srgbClr val="002F6D"/>
                </a:solidFill>
                <a:latin typeface="+mn-lt"/>
              </a:rPr>
              <a:t>Submission </a:t>
            </a:r>
            <a:endParaRPr lang="en-US" dirty="0">
              <a:solidFill>
                <a:srgbClr val="002F6D"/>
              </a:solidFill>
              <a:latin typeface="+mn-lt"/>
            </a:endParaRPr>
          </a:p>
          <a:p>
            <a:pPr marL="0" lvl="4" indent="0">
              <a:buNone/>
            </a:pPr>
            <a:r>
              <a:rPr lang="en-US" b="1" dirty="0">
                <a:solidFill>
                  <a:srgbClr val="002F6D"/>
                </a:solidFill>
                <a:latin typeface="+mn-lt"/>
              </a:rPr>
              <a:t>Step 8</a:t>
            </a:r>
            <a:r>
              <a:rPr lang="en-US" dirty="0">
                <a:solidFill>
                  <a:srgbClr val="002F6D"/>
                </a:solidFill>
                <a:latin typeface="+mn-lt"/>
              </a:rPr>
              <a:t>			</a:t>
            </a:r>
            <a:r>
              <a:rPr lang="en-US" b="1" dirty="0">
                <a:solidFill>
                  <a:srgbClr val="002F6D"/>
                </a:solidFill>
                <a:latin typeface="+mn-lt"/>
              </a:rPr>
              <a:t>PHASE I </a:t>
            </a:r>
          </a:p>
          <a:p>
            <a:pPr marL="0" lvl="4" indent="0">
              <a:buNone/>
            </a:pPr>
            <a:r>
              <a:rPr lang="en-US" dirty="0">
                <a:solidFill>
                  <a:srgbClr val="002F6D"/>
                </a:solidFill>
                <a:latin typeface="+mn-lt"/>
              </a:rPr>
              <a:t>			RFP Review – RFP Review Team </a:t>
            </a:r>
          </a:p>
          <a:p>
            <a:pPr marL="457200" lvl="5" indent="0">
              <a:buNone/>
            </a:pPr>
            <a:r>
              <a:rPr lang="en-US" dirty="0">
                <a:solidFill>
                  <a:srgbClr val="002F6D"/>
                </a:solidFill>
              </a:rPr>
              <a:t>				5C</a:t>
            </a:r>
          </a:p>
          <a:p>
            <a:pPr marL="457200" lvl="5" indent="0">
              <a:buNone/>
            </a:pPr>
            <a:r>
              <a:rPr lang="en-US" dirty="0">
                <a:solidFill>
                  <a:srgbClr val="002F6D"/>
                </a:solidFill>
              </a:rPr>
              <a:t>				ASCCC</a:t>
            </a:r>
          </a:p>
          <a:p>
            <a:pPr marL="457200" lvl="5" indent="0">
              <a:buNone/>
            </a:pPr>
            <a:r>
              <a:rPr lang="en-US" dirty="0">
                <a:solidFill>
                  <a:srgbClr val="002F6D"/>
                </a:solidFill>
              </a:rPr>
              <a:t>				College Curriculum Specialists</a:t>
            </a:r>
          </a:p>
          <a:p>
            <a:pPr marL="457200" lvl="5" indent="0">
              <a:buNone/>
            </a:pPr>
            <a:r>
              <a:rPr lang="en-US" dirty="0">
                <a:solidFill>
                  <a:srgbClr val="002F6D"/>
                </a:solidFill>
              </a:rPr>
              <a:t>				TTAC</a:t>
            </a:r>
          </a:p>
          <a:p>
            <a:pPr marL="457200" lvl="5" indent="0">
              <a:buNone/>
            </a:pPr>
            <a:r>
              <a:rPr lang="en-US" dirty="0">
                <a:solidFill>
                  <a:srgbClr val="002F6D"/>
                </a:solidFill>
              </a:rPr>
              <a:t>				CISOA</a:t>
            </a:r>
          </a:p>
          <a:p>
            <a:pPr marL="457200" lvl="5" indent="0">
              <a:buNone/>
            </a:pPr>
            <a:r>
              <a:rPr lang="en-US" dirty="0">
                <a:solidFill>
                  <a:srgbClr val="002F6D"/>
                </a:solidFill>
              </a:rPr>
              <a:t>				Accessibility SME</a:t>
            </a:r>
          </a:p>
          <a:p>
            <a:pPr marL="457200" lvl="5" indent="0">
              <a:buNone/>
            </a:pPr>
            <a:r>
              <a:rPr lang="en-US" dirty="0">
                <a:solidFill>
                  <a:srgbClr val="002F6D"/>
                </a:solidFill>
              </a:rPr>
              <a:t>				Security SEM</a:t>
            </a:r>
          </a:p>
          <a:p>
            <a:pPr marL="457200" lvl="5" indent="0">
              <a:buNone/>
            </a:pPr>
            <a:r>
              <a:rPr lang="en-US" dirty="0">
                <a:solidFill>
                  <a:srgbClr val="002F6D"/>
                </a:solidFill>
              </a:rPr>
              <a:t>				CCCCO Curriculum Team</a:t>
            </a:r>
          </a:p>
          <a:p>
            <a:pPr marL="457200" lvl="5" indent="0">
              <a:buNone/>
            </a:pPr>
            <a:r>
              <a:rPr lang="en-US" dirty="0">
                <a:solidFill>
                  <a:srgbClr val="002F6D"/>
                </a:solidFill>
              </a:rPr>
              <a:t>				CCCCO Executive Leadership Team</a:t>
            </a:r>
          </a:p>
          <a:p>
            <a:pPr marL="0" lvl="4" indent="0">
              <a:buNone/>
            </a:pPr>
            <a:r>
              <a:rPr lang="en-US" dirty="0">
                <a:latin typeface="+mn-lt"/>
              </a:rPr>
              <a:t>					</a:t>
            </a:r>
          </a:p>
        </p:txBody>
      </p:sp>
    </p:spTree>
    <p:extLst>
      <p:ext uri="{BB962C8B-B14F-4D97-AF65-F5344CB8AC3E}">
        <p14:creationId xmlns:p14="http://schemas.microsoft.com/office/powerpoint/2010/main" val="7127502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1627C77-AADA-4D20-AF7B-52F2EE4E328C}"/>
              </a:ext>
            </a:extLst>
          </p:cNvPr>
          <p:cNvSpPr>
            <a:spLocks noGrp="1"/>
          </p:cNvSpPr>
          <p:nvPr>
            <p:ph type="title"/>
          </p:nvPr>
        </p:nvSpPr>
        <p:spPr/>
        <p:txBody>
          <a:bodyPr>
            <a:normAutofit/>
          </a:bodyPr>
          <a:lstStyle/>
          <a:p>
            <a:r>
              <a:rPr lang="en-US" sz="4000" dirty="0" smtClean="0">
                <a:latin typeface="+mj-lt"/>
              </a:rPr>
              <a:t>COCI RFP Project Process</a:t>
            </a:r>
            <a:endParaRPr lang="en-US" sz="4000" dirty="0">
              <a:latin typeface="+mj-lt"/>
            </a:endParaRPr>
          </a:p>
        </p:txBody>
      </p:sp>
      <p:sp>
        <p:nvSpPr>
          <p:cNvPr id="3" name="Content Placeholder 2">
            <a:extLst>
              <a:ext uri="{FF2B5EF4-FFF2-40B4-BE49-F238E27FC236}">
                <a16:creationId xmlns:a16="http://schemas.microsoft.com/office/drawing/2014/main" xmlns="" id="{3FB28ED9-B865-4FB9-BB9B-4E0EC1967204}"/>
              </a:ext>
            </a:extLst>
          </p:cNvPr>
          <p:cNvSpPr>
            <a:spLocks noGrp="1"/>
          </p:cNvSpPr>
          <p:nvPr>
            <p:ph idx="1"/>
          </p:nvPr>
        </p:nvSpPr>
        <p:spPr/>
        <p:txBody>
          <a:bodyPr>
            <a:normAutofit fontScale="85000" lnSpcReduction="20000"/>
          </a:bodyPr>
          <a:lstStyle/>
          <a:p>
            <a:pPr marL="0" lvl="4" indent="0">
              <a:buNone/>
            </a:pPr>
            <a:r>
              <a:rPr lang="en-US" sz="2000" b="1" dirty="0">
                <a:solidFill>
                  <a:srgbClr val="002F6D"/>
                </a:solidFill>
              </a:rPr>
              <a:t>Step 9</a:t>
            </a:r>
            <a:r>
              <a:rPr lang="en-US" sz="2000" dirty="0">
                <a:solidFill>
                  <a:srgbClr val="002F6D"/>
                </a:solidFill>
              </a:rPr>
              <a:t>		</a:t>
            </a:r>
            <a:r>
              <a:rPr lang="en-US" sz="2400" dirty="0">
                <a:solidFill>
                  <a:srgbClr val="002F6D"/>
                </a:solidFill>
              </a:rPr>
              <a:t>	</a:t>
            </a:r>
            <a:r>
              <a:rPr lang="en-US" sz="2000" b="1" dirty="0">
                <a:solidFill>
                  <a:srgbClr val="002F6D"/>
                </a:solidFill>
              </a:rPr>
              <a:t>PHASE II </a:t>
            </a:r>
          </a:p>
          <a:p>
            <a:pPr marL="0" indent="0">
              <a:buNone/>
            </a:pPr>
            <a:r>
              <a:rPr lang="en-US" sz="2000" dirty="0">
                <a:solidFill>
                  <a:srgbClr val="002F6D"/>
                </a:solidFill>
              </a:rPr>
              <a:t>			Invited Vendor Demos with RFP Review team</a:t>
            </a:r>
          </a:p>
          <a:p>
            <a:pPr marL="0" lvl="4" indent="0">
              <a:buNone/>
            </a:pPr>
            <a:endParaRPr lang="en-US" sz="2000" dirty="0">
              <a:solidFill>
                <a:srgbClr val="002F6D"/>
              </a:solidFill>
            </a:endParaRPr>
          </a:p>
          <a:p>
            <a:pPr marL="0" lvl="4" indent="0">
              <a:buNone/>
            </a:pPr>
            <a:r>
              <a:rPr lang="en-US" sz="2000" b="1" dirty="0">
                <a:solidFill>
                  <a:srgbClr val="002F6D"/>
                </a:solidFill>
              </a:rPr>
              <a:t>Step 10</a:t>
            </a:r>
            <a:r>
              <a:rPr lang="en-US" sz="2000" dirty="0">
                <a:solidFill>
                  <a:srgbClr val="002F6D"/>
                </a:solidFill>
              </a:rPr>
              <a:t>	</a:t>
            </a:r>
            <a:r>
              <a:rPr lang="en-US" sz="2400" dirty="0">
                <a:solidFill>
                  <a:srgbClr val="002F6D"/>
                </a:solidFill>
              </a:rPr>
              <a:t>	</a:t>
            </a:r>
            <a:r>
              <a:rPr lang="en-US" sz="1400" b="1" dirty="0">
                <a:solidFill>
                  <a:srgbClr val="002F6D"/>
                </a:solidFill>
              </a:rPr>
              <a:t>	</a:t>
            </a:r>
            <a:r>
              <a:rPr lang="en-US" sz="2000" b="1" dirty="0">
                <a:solidFill>
                  <a:srgbClr val="002F6D"/>
                </a:solidFill>
              </a:rPr>
              <a:t>PHASE II</a:t>
            </a:r>
            <a:r>
              <a:rPr lang="en-US" sz="2000" dirty="0">
                <a:solidFill>
                  <a:srgbClr val="002F6D"/>
                </a:solidFill>
              </a:rPr>
              <a:t>I </a:t>
            </a:r>
          </a:p>
          <a:p>
            <a:pPr marL="0" lvl="4" indent="0">
              <a:buNone/>
            </a:pPr>
            <a:r>
              <a:rPr lang="en-US" sz="2000" dirty="0">
                <a:solidFill>
                  <a:srgbClr val="002F6D"/>
                </a:solidFill>
              </a:rPr>
              <a:t>			Invited Vendor Demos with CCCCO Executive Leadership Team</a:t>
            </a:r>
          </a:p>
          <a:p>
            <a:pPr marL="0" lvl="4" indent="0">
              <a:buNone/>
            </a:pPr>
            <a:endParaRPr lang="en-US" sz="2000" b="1" dirty="0" smtClean="0">
              <a:solidFill>
                <a:srgbClr val="002F6D"/>
              </a:solidFill>
              <a:latin typeface="+mj-lt"/>
            </a:endParaRPr>
          </a:p>
          <a:p>
            <a:pPr marL="0" lvl="4" indent="0">
              <a:buNone/>
            </a:pPr>
            <a:r>
              <a:rPr lang="en-US" sz="2000" b="1" dirty="0" smtClean="0">
                <a:solidFill>
                  <a:srgbClr val="002F6D"/>
                </a:solidFill>
                <a:latin typeface="+mj-lt"/>
              </a:rPr>
              <a:t>Step </a:t>
            </a:r>
            <a:r>
              <a:rPr lang="en-US" sz="2000" b="1" dirty="0">
                <a:solidFill>
                  <a:srgbClr val="002F6D"/>
                </a:solidFill>
                <a:latin typeface="+mj-lt"/>
              </a:rPr>
              <a:t>11	</a:t>
            </a:r>
            <a:r>
              <a:rPr lang="en-US" sz="2000" dirty="0">
                <a:solidFill>
                  <a:srgbClr val="002F6D"/>
                </a:solidFill>
                <a:latin typeface="+mj-lt"/>
              </a:rPr>
              <a:t>	</a:t>
            </a:r>
            <a:r>
              <a:rPr lang="en-US" sz="2000" b="1" dirty="0">
                <a:solidFill>
                  <a:srgbClr val="002F6D"/>
                </a:solidFill>
                <a:latin typeface="+mj-lt"/>
              </a:rPr>
              <a:t>	PHASE IV </a:t>
            </a:r>
          </a:p>
          <a:p>
            <a:pPr marL="0" lvl="4" indent="0">
              <a:buNone/>
            </a:pPr>
            <a:r>
              <a:rPr lang="en-US" sz="2000" b="1" dirty="0">
                <a:solidFill>
                  <a:srgbClr val="002F6D"/>
                </a:solidFill>
                <a:latin typeface="+mj-lt"/>
              </a:rPr>
              <a:t>			Product Demos with </a:t>
            </a:r>
            <a:r>
              <a:rPr lang="en-US" sz="2000" b="1" dirty="0" smtClean="0">
                <a:solidFill>
                  <a:srgbClr val="002F6D"/>
                </a:solidFill>
                <a:latin typeface="+mj-lt"/>
              </a:rPr>
              <a:t>College Curriculum Stakeholders</a:t>
            </a:r>
            <a:endParaRPr lang="en-US" sz="2000" b="1" dirty="0">
              <a:solidFill>
                <a:srgbClr val="002F6D"/>
              </a:solidFill>
              <a:latin typeface="+mj-lt"/>
            </a:endParaRPr>
          </a:p>
          <a:p>
            <a:pPr marL="0" lvl="4" indent="0">
              <a:buNone/>
            </a:pPr>
            <a:r>
              <a:rPr lang="en-US" sz="2000" b="1" dirty="0">
                <a:solidFill>
                  <a:srgbClr val="002F6D"/>
                </a:solidFill>
                <a:latin typeface="+mj-lt"/>
              </a:rPr>
              <a:t>			</a:t>
            </a:r>
            <a:r>
              <a:rPr lang="en-US" sz="1700" b="1" dirty="0" smtClean="0">
                <a:solidFill>
                  <a:srgbClr val="002F6D"/>
                </a:solidFill>
                <a:latin typeface="+mj-lt"/>
              </a:rPr>
              <a:t>FOCUS</a:t>
            </a:r>
            <a:r>
              <a:rPr lang="en-US" sz="1700" b="1" dirty="0">
                <a:solidFill>
                  <a:srgbClr val="002F6D"/>
                </a:solidFill>
                <a:latin typeface="+mj-lt"/>
              </a:rPr>
              <a:t>: </a:t>
            </a:r>
            <a:r>
              <a:rPr lang="en-US" sz="1700" dirty="0">
                <a:solidFill>
                  <a:srgbClr val="002F6D"/>
                </a:solidFill>
                <a:latin typeface="+mj-lt"/>
              </a:rPr>
              <a:t>Provide vendor product demos &amp; solicit comments from 						college curriculum stakeholders on </a:t>
            </a:r>
            <a:r>
              <a:rPr lang="en-US" sz="1700" dirty="0" smtClean="0">
                <a:solidFill>
                  <a:srgbClr val="002F6D"/>
                </a:solidFill>
                <a:latin typeface="+mj-lt"/>
              </a:rPr>
              <a:t>product </a:t>
            </a:r>
            <a:r>
              <a:rPr lang="en-US" sz="1700" dirty="0">
                <a:solidFill>
                  <a:srgbClr val="002F6D"/>
                </a:solidFill>
                <a:latin typeface="+mj-lt"/>
              </a:rPr>
              <a:t>functionality. </a:t>
            </a:r>
            <a:endParaRPr lang="en-US" sz="1700" b="1" dirty="0">
              <a:solidFill>
                <a:srgbClr val="002F6D"/>
              </a:solidFill>
              <a:latin typeface="+mj-lt"/>
            </a:endParaRPr>
          </a:p>
          <a:p>
            <a:pPr marL="0" lvl="4" indent="0">
              <a:buNone/>
            </a:pPr>
            <a:r>
              <a:rPr lang="en-US" sz="1700" b="1" dirty="0">
                <a:solidFill>
                  <a:srgbClr val="002F6D"/>
                </a:solidFill>
                <a:latin typeface="+mj-lt"/>
              </a:rPr>
              <a:t>			RESULTS: </a:t>
            </a:r>
          </a:p>
          <a:p>
            <a:pPr marL="0" lvl="4" indent="0">
              <a:buNone/>
            </a:pPr>
            <a:r>
              <a:rPr lang="en-US" sz="1700" dirty="0">
                <a:solidFill>
                  <a:srgbClr val="002F6D"/>
                </a:solidFill>
                <a:latin typeface="+mj-lt"/>
              </a:rPr>
              <a:t>			5 Live Vendor Sessions – 110 attendees (average) each session</a:t>
            </a:r>
          </a:p>
          <a:p>
            <a:pPr marL="0" lvl="4" indent="0">
              <a:buNone/>
            </a:pPr>
            <a:r>
              <a:rPr lang="en-US" sz="1700" dirty="0">
                <a:solidFill>
                  <a:srgbClr val="002F6D"/>
                </a:solidFill>
                <a:latin typeface="+mj-lt"/>
              </a:rPr>
              <a:t>			10 Recorded Vendor Sessions – 15 attendees (average) each session</a:t>
            </a:r>
          </a:p>
          <a:p>
            <a:pPr marL="0" lvl="4" indent="0">
              <a:buNone/>
            </a:pPr>
            <a:r>
              <a:rPr lang="en-US" sz="1700" dirty="0">
                <a:solidFill>
                  <a:srgbClr val="002F6D"/>
                </a:solidFill>
                <a:latin typeface="+mj-lt"/>
              </a:rPr>
              <a:t>			180 Surveys submitted</a:t>
            </a:r>
          </a:p>
          <a:p>
            <a:pPr marL="0" lvl="4" indent="0">
              <a:buNone/>
            </a:pPr>
            <a:r>
              <a:rPr lang="en-US" sz="1700" dirty="0">
                <a:solidFill>
                  <a:srgbClr val="002F6D"/>
                </a:solidFill>
                <a:latin typeface="+mj-lt"/>
              </a:rPr>
              <a:t>			692 Submitted Comments Reviewed </a:t>
            </a:r>
            <a:endParaRPr lang="en-US" sz="2000" dirty="0">
              <a:latin typeface="+mj-lt"/>
            </a:endParaRPr>
          </a:p>
          <a:p>
            <a:pPr marL="0" lvl="4" indent="0">
              <a:buNone/>
            </a:pPr>
            <a:endParaRPr lang="en-US" sz="2000" b="1" dirty="0">
              <a:latin typeface="+mj-lt"/>
            </a:endParaRPr>
          </a:p>
        </p:txBody>
      </p:sp>
    </p:spTree>
    <p:extLst>
      <p:ext uri="{BB962C8B-B14F-4D97-AF65-F5344CB8AC3E}">
        <p14:creationId xmlns:p14="http://schemas.microsoft.com/office/powerpoint/2010/main" val="12818921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1627C77-AADA-4D20-AF7B-52F2EE4E328C}"/>
              </a:ext>
            </a:extLst>
          </p:cNvPr>
          <p:cNvSpPr>
            <a:spLocks noGrp="1"/>
          </p:cNvSpPr>
          <p:nvPr>
            <p:ph type="title"/>
          </p:nvPr>
        </p:nvSpPr>
        <p:spPr/>
        <p:txBody>
          <a:bodyPr>
            <a:normAutofit/>
          </a:bodyPr>
          <a:lstStyle/>
          <a:p>
            <a:r>
              <a:rPr lang="en-US" sz="4000" dirty="0" smtClean="0">
                <a:latin typeface="+mj-lt"/>
              </a:rPr>
              <a:t>COCI RFP Project Process</a:t>
            </a:r>
            <a:endParaRPr lang="en-US" sz="4000" dirty="0">
              <a:latin typeface="+mj-lt"/>
            </a:endParaRPr>
          </a:p>
        </p:txBody>
      </p:sp>
      <p:sp>
        <p:nvSpPr>
          <p:cNvPr id="3" name="Content Placeholder 2">
            <a:extLst>
              <a:ext uri="{FF2B5EF4-FFF2-40B4-BE49-F238E27FC236}">
                <a16:creationId xmlns:a16="http://schemas.microsoft.com/office/drawing/2014/main" xmlns="" id="{3FB28ED9-B865-4FB9-BB9B-4E0EC1967204}"/>
              </a:ext>
            </a:extLst>
          </p:cNvPr>
          <p:cNvSpPr>
            <a:spLocks noGrp="1"/>
          </p:cNvSpPr>
          <p:nvPr>
            <p:ph idx="1"/>
          </p:nvPr>
        </p:nvSpPr>
        <p:spPr/>
        <p:txBody>
          <a:bodyPr>
            <a:normAutofit/>
          </a:bodyPr>
          <a:lstStyle/>
          <a:p>
            <a:pPr marL="0" lvl="4" indent="0">
              <a:buNone/>
            </a:pPr>
            <a:endParaRPr lang="en-US" sz="2400" dirty="0">
              <a:latin typeface="+mj-lt"/>
            </a:endParaRPr>
          </a:p>
          <a:p>
            <a:pPr marL="0" lvl="4" indent="0">
              <a:buNone/>
            </a:pPr>
            <a:r>
              <a:rPr lang="en-US" sz="2400" b="1" dirty="0">
                <a:solidFill>
                  <a:srgbClr val="002F6D"/>
                </a:solidFill>
                <a:latin typeface="+mj-lt"/>
              </a:rPr>
              <a:t>Step 12	</a:t>
            </a:r>
            <a:r>
              <a:rPr lang="en-US" sz="2400" b="1" dirty="0" smtClean="0">
                <a:solidFill>
                  <a:srgbClr val="002F6D"/>
                </a:solidFill>
                <a:latin typeface="+mj-lt"/>
              </a:rPr>
              <a:t>Analysis </a:t>
            </a:r>
            <a:r>
              <a:rPr lang="en-US" sz="2400" b="1" dirty="0">
                <a:solidFill>
                  <a:srgbClr val="002F6D"/>
                </a:solidFill>
                <a:latin typeface="+mj-lt"/>
              </a:rPr>
              <a:t>and review of all data by Executive Leadership </a:t>
            </a:r>
            <a:r>
              <a:rPr lang="en-US" sz="2400" b="1" dirty="0" smtClean="0">
                <a:solidFill>
                  <a:srgbClr val="002F6D"/>
                </a:solidFill>
                <a:latin typeface="+mj-lt"/>
              </a:rPr>
              <a:t>Team 				</a:t>
            </a:r>
            <a:r>
              <a:rPr lang="en-US" sz="2400" b="1" dirty="0" smtClean="0">
                <a:solidFill>
                  <a:srgbClr val="FF0000"/>
                </a:solidFill>
                <a:latin typeface="+mj-lt"/>
              </a:rPr>
              <a:t>Current Step</a:t>
            </a:r>
            <a:endParaRPr lang="en-US" sz="2400" b="1" dirty="0">
              <a:solidFill>
                <a:srgbClr val="FF0000"/>
              </a:solidFill>
              <a:latin typeface="+mj-lt"/>
            </a:endParaRPr>
          </a:p>
          <a:p>
            <a:pPr marL="0" lvl="4" indent="0">
              <a:buNone/>
            </a:pPr>
            <a:endParaRPr lang="en-US" sz="2400" b="1" dirty="0">
              <a:solidFill>
                <a:srgbClr val="002F6D"/>
              </a:solidFill>
              <a:latin typeface="+mj-lt"/>
            </a:endParaRPr>
          </a:p>
          <a:p>
            <a:pPr marL="0" lvl="4" indent="0">
              <a:buNone/>
            </a:pPr>
            <a:r>
              <a:rPr lang="en-US" sz="2400" b="1" dirty="0">
                <a:solidFill>
                  <a:srgbClr val="002F6D"/>
                </a:solidFill>
                <a:latin typeface="+mj-lt"/>
              </a:rPr>
              <a:t>Step 13</a:t>
            </a:r>
            <a:r>
              <a:rPr lang="en-US" sz="2400" dirty="0">
                <a:solidFill>
                  <a:srgbClr val="002F6D"/>
                </a:solidFill>
                <a:latin typeface="+mj-lt"/>
              </a:rPr>
              <a:t>	</a:t>
            </a:r>
            <a:r>
              <a:rPr lang="en-US" sz="2400" b="1" dirty="0" smtClean="0">
                <a:solidFill>
                  <a:srgbClr val="002F6D"/>
                </a:solidFill>
                <a:latin typeface="+mj-lt"/>
              </a:rPr>
              <a:t>Final </a:t>
            </a:r>
            <a:r>
              <a:rPr lang="en-US" sz="2400" b="1" dirty="0">
                <a:solidFill>
                  <a:srgbClr val="002F6D"/>
                </a:solidFill>
                <a:latin typeface="+mj-lt"/>
              </a:rPr>
              <a:t>review of RFP evaluation with RFP Review </a:t>
            </a:r>
            <a:r>
              <a:rPr lang="en-US" sz="2400" b="1" dirty="0" smtClean="0">
                <a:solidFill>
                  <a:srgbClr val="002F6D"/>
                </a:solidFill>
                <a:latin typeface="+mj-lt"/>
              </a:rPr>
              <a:t>team </a:t>
            </a:r>
            <a:endParaRPr lang="en-US" sz="2400" b="1" dirty="0">
              <a:solidFill>
                <a:srgbClr val="002F6D"/>
              </a:solidFill>
              <a:latin typeface="+mj-lt"/>
            </a:endParaRPr>
          </a:p>
          <a:p>
            <a:pPr marL="0" lvl="4" indent="0">
              <a:buNone/>
            </a:pPr>
            <a:endParaRPr lang="en-US" sz="2400" b="1" dirty="0">
              <a:solidFill>
                <a:srgbClr val="002F6D"/>
              </a:solidFill>
              <a:latin typeface="+mj-lt"/>
            </a:endParaRPr>
          </a:p>
          <a:p>
            <a:pPr marL="0" lvl="4" indent="0">
              <a:buNone/>
            </a:pPr>
            <a:r>
              <a:rPr lang="en-US" sz="2400" b="1" dirty="0">
                <a:solidFill>
                  <a:srgbClr val="002F6D"/>
                </a:solidFill>
                <a:latin typeface="+mj-lt"/>
              </a:rPr>
              <a:t>Step 14</a:t>
            </a:r>
            <a:r>
              <a:rPr lang="en-US" sz="2400" dirty="0">
                <a:solidFill>
                  <a:srgbClr val="002F6D"/>
                </a:solidFill>
                <a:latin typeface="+mj-lt"/>
              </a:rPr>
              <a:t>	</a:t>
            </a:r>
            <a:r>
              <a:rPr lang="en-US" sz="2400" b="1" dirty="0" smtClean="0">
                <a:solidFill>
                  <a:srgbClr val="002F6D"/>
                </a:solidFill>
                <a:latin typeface="+mj-lt"/>
              </a:rPr>
              <a:t>Vendor </a:t>
            </a:r>
            <a:r>
              <a:rPr lang="en-US" sz="2400" b="1" dirty="0">
                <a:solidFill>
                  <a:srgbClr val="002F6D"/>
                </a:solidFill>
                <a:latin typeface="+mj-lt"/>
              </a:rPr>
              <a:t>selection by Executive Leadership Team</a:t>
            </a:r>
          </a:p>
          <a:p>
            <a:pPr marL="0" lvl="4" indent="0">
              <a:buNone/>
            </a:pPr>
            <a:endParaRPr lang="en-US" sz="2400" b="1" dirty="0">
              <a:solidFill>
                <a:srgbClr val="002F6D"/>
              </a:solidFill>
              <a:latin typeface="+mj-lt"/>
            </a:endParaRPr>
          </a:p>
          <a:p>
            <a:pPr marL="0" lvl="4" indent="0">
              <a:buNone/>
            </a:pPr>
            <a:endParaRPr lang="en-US" sz="2400" b="1" dirty="0">
              <a:latin typeface="+mj-lt"/>
            </a:endParaRPr>
          </a:p>
          <a:p>
            <a:pPr marL="0" lvl="4" indent="0">
              <a:buNone/>
            </a:pPr>
            <a:endParaRPr lang="en-US" sz="2400" b="1" dirty="0">
              <a:latin typeface="+mj-lt"/>
            </a:endParaRPr>
          </a:p>
          <a:p>
            <a:pPr marL="0" lvl="4" indent="0">
              <a:buNone/>
            </a:pPr>
            <a:endParaRPr lang="en-US" sz="2400" b="1" dirty="0">
              <a:latin typeface="+mj-lt"/>
            </a:endParaRPr>
          </a:p>
          <a:p>
            <a:pPr marL="0" lvl="4" indent="0">
              <a:buNone/>
            </a:pPr>
            <a:endParaRPr lang="en-US" sz="2400" b="1" dirty="0">
              <a:latin typeface="+mj-lt"/>
            </a:endParaRPr>
          </a:p>
          <a:p>
            <a:pPr marL="0" lvl="4" indent="0">
              <a:buNone/>
            </a:pPr>
            <a:endParaRPr lang="en-US" sz="2400" b="1" dirty="0">
              <a:latin typeface="+mj-lt"/>
            </a:endParaRPr>
          </a:p>
        </p:txBody>
      </p:sp>
    </p:spTree>
    <p:extLst>
      <p:ext uri="{BB962C8B-B14F-4D97-AF65-F5344CB8AC3E}">
        <p14:creationId xmlns:p14="http://schemas.microsoft.com/office/powerpoint/2010/main" val="5035677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Call to Action for Equity</a:t>
            </a:r>
            <a:endParaRPr lang="en-US" sz="4000" dirty="0">
              <a:latin typeface="+mj-lt"/>
            </a:endParaRP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smtClean="0"/>
              <a:t>System-wide </a:t>
            </a:r>
            <a:r>
              <a:rPr lang="en-US" dirty="0"/>
              <a:t>review of police and first responder training and curriculum.</a:t>
            </a:r>
          </a:p>
          <a:p>
            <a:pPr marL="514350" indent="-514350">
              <a:buFont typeface="+mj-lt"/>
              <a:buAutoNum type="arabicPeriod"/>
            </a:pPr>
            <a:r>
              <a:rPr lang="en-US" dirty="0"/>
              <a:t>Campus leaders host open dialogue and address campus climate. </a:t>
            </a:r>
          </a:p>
          <a:p>
            <a:pPr marL="514350" indent="-514350">
              <a:buFont typeface="+mj-lt"/>
              <a:buAutoNum type="arabicPeriod"/>
            </a:pPr>
            <a:r>
              <a:rPr lang="en-US" dirty="0"/>
              <a:t>Campuses audit classroom climate and create an action plan to create inclusive classrooms and anti-racism curriculum.</a:t>
            </a:r>
          </a:p>
          <a:p>
            <a:pPr marL="514350" indent="-514350">
              <a:buFont typeface="+mj-lt"/>
              <a:buAutoNum type="arabicPeriod"/>
            </a:pPr>
            <a:r>
              <a:rPr lang="en-US" dirty="0"/>
              <a:t>District Boards review and update your Equity plans with urgency.</a:t>
            </a:r>
          </a:p>
          <a:p>
            <a:pPr marL="514350" indent="-514350">
              <a:buFont typeface="+mj-lt"/>
              <a:buAutoNum type="arabicPeriod"/>
            </a:pPr>
            <a:r>
              <a:rPr lang="en-US" dirty="0"/>
              <a:t>Shorten the time for the full implementation of the DEI Integration Plan</a:t>
            </a:r>
          </a:p>
          <a:p>
            <a:pPr marL="514350" indent="-514350">
              <a:buFont typeface="+mj-lt"/>
              <a:buAutoNum type="arabicPeriod"/>
            </a:pPr>
            <a:r>
              <a:rPr lang="en-US" dirty="0"/>
              <a:t>Engage in the Vision Resource Center “Community Colleges for Change.” </a:t>
            </a:r>
            <a:r>
              <a:rPr lang="en-US" dirty="0" smtClean="0"/>
              <a:t>System-wide </a:t>
            </a:r>
            <a:r>
              <a:rPr lang="en-US" dirty="0"/>
              <a:t>review of police and first responder training and curriculum</a:t>
            </a:r>
            <a:r>
              <a:rPr lang="en-US" dirty="0" smtClean="0"/>
              <a:t>.</a:t>
            </a:r>
            <a:endParaRPr lang="en-US" dirty="0"/>
          </a:p>
        </p:txBody>
      </p:sp>
    </p:spTree>
    <p:extLst>
      <p:ext uri="{BB962C8B-B14F-4D97-AF65-F5344CB8AC3E}">
        <p14:creationId xmlns:p14="http://schemas.microsoft.com/office/powerpoint/2010/main" val="19170998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5C 2020-21 Priorities</a:t>
            </a:r>
            <a:endParaRPr lang="en-US" sz="4000" dirty="0">
              <a:latin typeface="+mj-lt"/>
            </a:endParaRPr>
          </a:p>
        </p:txBody>
      </p:sp>
      <p:sp>
        <p:nvSpPr>
          <p:cNvPr id="3" name="Content Placeholder 2"/>
          <p:cNvSpPr>
            <a:spLocks noGrp="1"/>
          </p:cNvSpPr>
          <p:nvPr>
            <p:ph idx="1"/>
          </p:nvPr>
        </p:nvSpPr>
        <p:spPr/>
        <p:txBody>
          <a:bodyPr>
            <a:normAutofit lnSpcReduction="10000"/>
          </a:bodyPr>
          <a:lstStyle/>
          <a:p>
            <a:pPr lvl="0"/>
            <a:r>
              <a:rPr lang="en-US" dirty="0"/>
              <a:t>Champion curricular diversity of representation and culturally sensitive, relevant and responsive content</a:t>
            </a:r>
          </a:p>
          <a:p>
            <a:pPr lvl="0"/>
            <a:r>
              <a:rPr lang="en-US" dirty="0"/>
              <a:t>Develop guidance and provide support for instructional continuity and system resiliency</a:t>
            </a:r>
          </a:p>
          <a:p>
            <a:pPr lvl="0"/>
            <a:r>
              <a:rPr lang="en-US" dirty="0"/>
              <a:t>Develop a comprehensive approach to ongoing faculty professional development that strengthens student outcomes and reinforces continuity of education</a:t>
            </a:r>
          </a:p>
          <a:p>
            <a:pPr lvl="0"/>
            <a:r>
              <a:rPr lang="en-US" dirty="0"/>
              <a:t>Support the evolution, innovation, and adoption of system-wide teaching and learning </a:t>
            </a:r>
            <a:r>
              <a:rPr lang="en-US" dirty="0" smtClean="0"/>
              <a:t>practices</a:t>
            </a:r>
            <a:endParaRPr lang="en-US" dirty="0"/>
          </a:p>
        </p:txBody>
      </p:sp>
    </p:spTree>
    <p:extLst>
      <p:ext uri="{BB962C8B-B14F-4D97-AF65-F5344CB8AC3E}">
        <p14:creationId xmlns:p14="http://schemas.microsoft.com/office/powerpoint/2010/main" val="1166938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Curriculum Institute Sessions</a:t>
            </a:r>
            <a:endParaRPr lang="en-US" sz="4000" dirty="0">
              <a:latin typeface="+mj-lt"/>
            </a:endParaRPr>
          </a:p>
        </p:txBody>
      </p:sp>
      <p:sp>
        <p:nvSpPr>
          <p:cNvPr id="3" name="Content Placeholder 2"/>
          <p:cNvSpPr>
            <a:spLocks noGrp="1"/>
          </p:cNvSpPr>
          <p:nvPr>
            <p:ph idx="1"/>
          </p:nvPr>
        </p:nvSpPr>
        <p:spPr/>
        <p:txBody>
          <a:bodyPr>
            <a:normAutofit lnSpcReduction="10000"/>
          </a:bodyPr>
          <a:lstStyle/>
          <a:p>
            <a:r>
              <a:rPr lang="en-US" dirty="0" smtClean="0"/>
              <a:t>Wednesday, July 8, 10:45-12:00: Financial Aid and Curriculum</a:t>
            </a:r>
          </a:p>
          <a:p>
            <a:r>
              <a:rPr lang="en-US" dirty="0" smtClean="0"/>
              <a:t>Wednesday, July 8, 2:45-4:00: Noncredit Basics</a:t>
            </a:r>
            <a:endParaRPr lang="en-US" dirty="0"/>
          </a:p>
          <a:p>
            <a:r>
              <a:rPr lang="en-US" dirty="0"/>
              <a:t>Wednesday, July 8, </a:t>
            </a:r>
            <a:r>
              <a:rPr lang="en-US" dirty="0" smtClean="0"/>
              <a:t>2:45-4:00: Submission </a:t>
            </a:r>
            <a:r>
              <a:rPr lang="en-US" dirty="0"/>
              <a:t>of ADTs and Double </a:t>
            </a:r>
            <a:r>
              <a:rPr lang="en-US" dirty="0" smtClean="0"/>
              <a:t>Counting</a:t>
            </a:r>
          </a:p>
          <a:p>
            <a:r>
              <a:rPr lang="en-US" dirty="0" smtClean="0"/>
              <a:t>Wednesday</a:t>
            </a:r>
            <a:r>
              <a:rPr lang="en-US" dirty="0"/>
              <a:t>, July 8, </a:t>
            </a:r>
            <a:r>
              <a:rPr lang="en-US" dirty="0" smtClean="0"/>
              <a:t>1:00-2:45: Competency </a:t>
            </a:r>
            <a:r>
              <a:rPr lang="en-US" dirty="0"/>
              <a:t>Based Education: What Is It and How Is It Different Than What We Already </a:t>
            </a:r>
            <a:r>
              <a:rPr lang="en-US" dirty="0" smtClean="0"/>
              <a:t>Do?</a:t>
            </a:r>
          </a:p>
          <a:p>
            <a:r>
              <a:rPr lang="en-US" dirty="0" smtClean="0"/>
              <a:t>Wednesday</a:t>
            </a:r>
            <a:r>
              <a:rPr lang="en-US" dirty="0"/>
              <a:t>, July 8, </a:t>
            </a:r>
            <a:r>
              <a:rPr lang="en-US" dirty="0" smtClean="0"/>
              <a:t>2:45-4:00: Competency </a:t>
            </a:r>
            <a:r>
              <a:rPr lang="en-US" dirty="0"/>
              <a:t>Based Education: Follow-up and Facilitated </a:t>
            </a:r>
            <a:r>
              <a:rPr lang="en-US" dirty="0" smtClean="0"/>
              <a:t>Dialog</a:t>
            </a:r>
            <a:endParaRPr lang="en-US" dirty="0"/>
          </a:p>
          <a:p>
            <a:endParaRPr lang="en-US" dirty="0"/>
          </a:p>
          <a:p>
            <a:endParaRPr lang="en-US" dirty="0"/>
          </a:p>
        </p:txBody>
      </p:sp>
    </p:spTree>
    <p:extLst>
      <p:ext uri="{BB962C8B-B14F-4D97-AF65-F5344CB8AC3E}">
        <p14:creationId xmlns:p14="http://schemas.microsoft.com/office/powerpoint/2010/main" val="899081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ASCCC Executive Committee</a:t>
            </a:r>
            <a:br>
              <a:rPr lang="en-US" dirty="0"/>
            </a:br>
            <a:r>
              <a:rPr lang="en-US" dirty="0"/>
              <a:t>2020-21</a:t>
            </a:r>
          </a:p>
        </p:txBody>
      </p:sp>
      <p:sp>
        <p:nvSpPr>
          <p:cNvPr id="4" name="Slide Number Placeholder 3"/>
          <p:cNvSpPr>
            <a:spLocks noGrp="1"/>
          </p:cNvSpPr>
          <p:nvPr>
            <p:ph type="sldNum" sz="quarter" idx="12"/>
          </p:nvPr>
        </p:nvSpPr>
        <p:spPr/>
        <p:txBody>
          <a:bodyPr/>
          <a:lstStyle/>
          <a:p>
            <a:fld id="{492D8F1A-69A8-9242-9469-8400121D240A}" type="slidenum">
              <a:rPr lang="en-US" smtClean="0"/>
              <a:t>4</a:t>
            </a:fld>
            <a:endParaRPr lang="en-US" dirty="0"/>
          </a:p>
        </p:txBody>
      </p:sp>
      <p:sp>
        <p:nvSpPr>
          <p:cNvPr id="6" name="Content Placeholder 7">
            <a:extLst>
              <a:ext uri="{FF2B5EF4-FFF2-40B4-BE49-F238E27FC236}">
                <a16:creationId xmlns:a16="http://schemas.microsoft.com/office/drawing/2014/main" xmlns="" id="{0D38F5C9-8E47-8B4D-B346-4ED6DDA78A02}"/>
              </a:ext>
            </a:extLst>
          </p:cNvPr>
          <p:cNvSpPr>
            <a:spLocks noGrp="1"/>
          </p:cNvSpPr>
          <p:nvPr>
            <p:ph idx="1"/>
          </p:nvPr>
        </p:nvSpPr>
        <p:spPr>
          <a:xfrm>
            <a:off x="329784" y="2518348"/>
            <a:ext cx="11467475" cy="3987383"/>
          </a:xfrm>
        </p:spPr>
        <p:txBody>
          <a:bodyPr/>
          <a:lstStyle/>
          <a:p>
            <a:pPr algn="ctr"/>
            <a:r>
              <a:rPr lang="en-US" b="1" dirty="0">
                <a:solidFill>
                  <a:srgbClr val="C00000"/>
                </a:solidFill>
              </a:rPr>
              <a:t>Officers</a:t>
            </a:r>
          </a:p>
          <a:p>
            <a:pPr algn="ctr"/>
            <a:endParaRPr lang="en-US" b="1" dirty="0"/>
          </a:p>
          <a:p>
            <a:pPr algn="ctr"/>
            <a:endParaRPr lang="en-US" b="1" dirty="0"/>
          </a:p>
          <a:p>
            <a:pPr algn="ctr"/>
            <a:endParaRPr lang="en-US" b="1" dirty="0"/>
          </a:p>
          <a:p>
            <a:pPr algn="ctr"/>
            <a:endParaRPr lang="en-US" b="1" dirty="0"/>
          </a:p>
          <a:p>
            <a:endParaRPr lang="en-US" dirty="0"/>
          </a:p>
        </p:txBody>
      </p:sp>
      <p:pic>
        <p:nvPicPr>
          <p:cNvPr id="7" name="Picture 6" descr="Dolores Davison">
            <a:extLst>
              <a:ext uri="{FF2B5EF4-FFF2-40B4-BE49-F238E27FC236}">
                <a16:creationId xmlns:a16="http://schemas.microsoft.com/office/drawing/2014/main" xmlns="" id="{FCCCA089-FE89-A646-9F00-0600E4707786}"/>
              </a:ext>
            </a:extLst>
          </p:cNvPr>
          <p:cNvPicPr>
            <a:picLocks noChangeAspect="1"/>
          </p:cNvPicPr>
          <p:nvPr/>
        </p:nvPicPr>
        <p:blipFill>
          <a:blip r:embed="rId2"/>
          <a:stretch>
            <a:fillRect/>
          </a:stretch>
        </p:blipFill>
        <p:spPr>
          <a:xfrm>
            <a:off x="669647" y="3194450"/>
            <a:ext cx="1315466" cy="1747410"/>
          </a:xfrm>
          <a:prstGeom prst="rect">
            <a:avLst/>
          </a:prstGeom>
        </p:spPr>
      </p:pic>
      <p:pic>
        <p:nvPicPr>
          <p:cNvPr id="8" name="Picture 7" descr="Virginia May">
            <a:extLst>
              <a:ext uri="{FF2B5EF4-FFF2-40B4-BE49-F238E27FC236}">
                <a16:creationId xmlns:a16="http://schemas.microsoft.com/office/drawing/2014/main" xmlns="" id="{3F13E301-0A99-C24E-8CE1-88043F8D6693}"/>
              </a:ext>
            </a:extLst>
          </p:cNvPr>
          <p:cNvPicPr>
            <a:picLocks noChangeAspect="1"/>
          </p:cNvPicPr>
          <p:nvPr/>
        </p:nvPicPr>
        <p:blipFill rotWithShape="1">
          <a:blip r:embed="rId3"/>
          <a:srcRect l="3442" r="4581"/>
          <a:stretch/>
        </p:blipFill>
        <p:spPr>
          <a:xfrm>
            <a:off x="2975707" y="3194450"/>
            <a:ext cx="1315375" cy="1746504"/>
          </a:xfrm>
          <a:prstGeom prst="rect">
            <a:avLst/>
          </a:prstGeom>
        </p:spPr>
      </p:pic>
      <p:pic>
        <p:nvPicPr>
          <p:cNvPr id="9" name="Picture 8" descr="Cheryl Aschenbach">
            <a:extLst>
              <a:ext uri="{FF2B5EF4-FFF2-40B4-BE49-F238E27FC236}">
                <a16:creationId xmlns:a16="http://schemas.microsoft.com/office/drawing/2014/main" xmlns="" id="{21C3E0D6-C7B2-1747-8DEF-7D7556009833}"/>
              </a:ext>
            </a:extLst>
          </p:cNvPr>
          <p:cNvPicPr>
            <a:picLocks noChangeAspect="1"/>
          </p:cNvPicPr>
          <p:nvPr/>
        </p:nvPicPr>
        <p:blipFill>
          <a:blip r:embed="rId4"/>
          <a:stretch>
            <a:fillRect/>
          </a:stretch>
        </p:blipFill>
        <p:spPr>
          <a:xfrm>
            <a:off x="5409801" y="3194450"/>
            <a:ext cx="1307440" cy="1746504"/>
          </a:xfrm>
          <a:prstGeom prst="rect">
            <a:avLst/>
          </a:prstGeom>
        </p:spPr>
      </p:pic>
      <p:pic>
        <p:nvPicPr>
          <p:cNvPr id="10" name="Picture 9" descr="Mayra Cruz&#10;">
            <a:extLst>
              <a:ext uri="{FF2B5EF4-FFF2-40B4-BE49-F238E27FC236}">
                <a16:creationId xmlns:a16="http://schemas.microsoft.com/office/drawing/2014/main" xmlns="" id="{3CB5ED2B-F897-7247-8FB0-4834F4452ECE}"/>
              </a:ext>
            </a:extLst>
          </p:cNvPr>
          <p:cNvPicPr>
            <a:picLocks noChangeAspect="1"/>
          </p:cNvPicPr>
          <p:nvPr/>
        </p:nvPicPr>
        <p:blipFill>
          <a:blip r:embed="rId5"/>
          <a:stretch>
            <a:fillRect/>
          </a:stretch>
        </p:blipFill>
        <p:spPr>
          <a:xfrm>
            <a:off x="7905866" y="3194450"/>
            <a:ext cx="1219886" cy="1746504"/>
          </a:xfrm>
          <a:prstGeom prst="rect">
            <a:avLst/>
          </a:prstGeom>
        </p:spPr>
      </p:pic>
      <p:pic>
        <p:nvPicPr>
          <p:cNvPr id="11" name="Picture 10" descr="Krystinne Mica&#10;">
            <a:extLst>
              <a:ext uri="{FF2B5EF4-FFF2-40B4-BE49-F238E27FC236}">
                <a16:creationId xmlns:a16="http://schemas.microsoft.com/office/drawing/2014/main" xmlns="" id="{5D4BFE2E-895E-C046-8ADA-E6E66A605357}"/>
              </a:ext>
            </a:extLst>
          </p:cNvPr>
          <p:cNvPicPr>
            <a:picLocks noChangeAspect="1"/>
          </p:cNvPicPr>
          <p:nvPr/>
        </p:nvPicPr>
        <p:blipFill rotWithShape="1">
          <a:blip r:embed="rId6"/>
          <a:srcRect l="9410" r="9100"/>
          <a:stretch/>
        </p:blipFill>
        <p:spPr>
          <a:xfrm>
            <a:off x="10116346" y="3194450"/>
            <a:ext cx="1297681" cy="1746504"/>
          </a:xfrm>
          <a:prstGeom prst="rect">
            <a:avLst/>
          </a:prstGeom>
        </p:spPr>
      </p:pic>
      <p:sp>
        <p:nvSpPr>
          <p:cNvPr id="12" name="Content Placeholder 2">
            <a:extLst>
              <a:ext uri="{FF2B5EF4-FFF2-40B4-BE49-F238E27FC236}">
                <a16:creationId xmlns:a16="http://schemas.microsoft.com/office/drawing/2014/main" xmlns="" id="{56D6784C-2948-6B43-8642-1A3CEAB3E775}"/>
              </a:ext>
            </a:extLst>
          </p:cNvPr>
          <p:cNvSpPr txBox="1">
            <a:spLocks/>
          </p:cNvSpPr>
          <p:nvPr/>
        </p:nvSpPr>
        <p:spPr>
          <a:xfrm>
            <a:off x="669647" y="5318853"/>
            <a:ext cx="1494809" cy="598218"/>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spcBef>
                <a:spcPts val="0"/>
              </a:spcBef>
            </a:pPr>
            <a:r>
              <a:rPr lang="en-US" sz="1400" dirty="0"/>
              <a:t>Dolores Davison</a:t>
            </a:r>
          </a:p>
          <a:p>
            <a:pPr algn="ctr">
              <a:lnSpc>
                <a:spcPct val="100000"/>
              </a:lnSpc>
              <a:spcBef>
                <a:spcPts val="0"/>
              </a:spcBef>
            </a:pPr>
            <a:r>
              <a:rPr lang="en-US" sz="1400" dirty="0"/>
              <a:t>President</a:t>
            </a:r>
          </a:p>
        </p:txBody>
      </p:sp>
      <p:sp>
        <p:nvSpPr>
          <p:cNvPr id="13" name="Content Placeholder 2">
            <a:extLst>
              <a:ext uri="{FF2B5EF4-FFF2-40B4-BE49-F238E27FC236}">
                <a16:creationId xmlns:a16="http://schemas.microsoft.com/office/drawing/2014/main" xmlns="" id="{D3CBA0EA-A202-4B44-922A-E2F6A81BF100}"/>
              </a:ext>
            </a:extLst>
          </p:cNvPr>
          <p:cNvSpPr txBox="1">
            <a:spLocks/>
          </p:cNvSpPr>
          <p:nvPr/>
        </p:nvSpPr>
        <p:spPr>
          <a:xfrm>
            <a:off x="2948369" y="5330490"/>
            <a:ext cx="1494809" cy="598218"/>
          </a:xfrm>
          <a:prstGeom prst="rect">
            <a:avLst/>
          </a:prstGeom>
        </p:spPr>
        <p:txBody>
          <a:bodyPr vert="horz" lIns="91440" tIns="45720" rIns="91440" bIns="45720" rtlCol="0">
            <a:noAutofit/>
          </a:bodyPr>
          <a:lstStyle>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Virginia May</a:t>
            </a:r>
          </a:p>
          <a:p>
            <a:r>
              <a:rPr lang="en-US" dirty="0"/>
              <a:t>Vice President</a:t>
            </a:r>
          </a:p>
        </p:txBody>
      </p:sp>
      <p:sp>
        <p:nvSpPr>
          <p:cNvPr id="14" name="Content Placeholder 2">
            <a:extLst>
              <a:ext uri="{FF2B5EF4-FFF2-40B4-BE49-F238E27FC236}">
                <a16:creationId xmlns:a16="http://schemas.microsoft.com/office/drawing/2014/main" xmlns="" id="{63E20BFD-6F9B-A241-98E5-096BCEEE0C8C}"/>
              </a:ext>
            </a:extLst>
          </p:cNvPr>
          <p:cNvSpPr txBox="1">
            <a:spLocks/>
          </p:cNvSpPr>
          <p:nvPr/>
        </p:nvSpPr>
        <p:spPr>
          <a:xfrm>
            <a:off x="5201344" y="531451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Cheryl Aschenbach</a:t>
            </a:r>
          </a:p>
          <a:p>
            <a:r>
              <a:rPr lang="en-US" dirty="0"/>
              <a:t>Secretary</a:t>
            </a:r>
          </a:p>
        </p:txBody>
      </p:sp>
      <p:sp>
        <p:nvSpPr>
          <p:cNvPr id="15" name="Content Placeholder 2">
            <a:extLst>
              <a:ext uri="{FF2B5EF4-FFF2-40B4-BE49-F238E27FC236}">
                <a16:creationId xmlns:a16="http://schemas.microsoft.com/office/drawing/2014/main" xmlns="" id="{E2C26A83-0B08-C64F-B0BC-281FCABA4A44}"/>
              </a:ext>
            </a:extLst>
          </p:cNvPr>
          <p:cNvSpPr txBox="1">
            <a:spLocks/>
          </p:cNvSpPr>
          <p:nvPr/>
        </p:nvSpPr>
        <p:spPr>
          <a:xfrm>
            <a:off x="7683864" y="526540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Mayra Cruz</a:t>
            </a:r>
          </a:p>
          <a:p>
            <a:r>
              <a:rPr lang="en-US" dirty="0"/>
              <a:t>Treasurer</a:t>
            </a:r>
          </a:p>
        </p:txBody>
      </p:sp>
      <p:sp>
        <p:nvSpPr>
          <p:cNvPr id="16" name="Content Placeholder 2">
            <a:extLst>
              <a:ext uri="{FF2B5EF4-FFF2-40B4-BE49-F238E27FC236}">
                <a16:creationId xmlns:a16="http://schemas.microsoft.com/office/drawing/2014/main" xmlns="" id="{056A304F-7187-954E-BB95-B579C61DEE2F}"/>
              </a:ext>
            </a:extLst>
          </p:cNvPr>
          <p:cNvSpPr txBox="1">
            <a:spLocks/>
          </p:cNvSpPr>
          <p:nvPr/>
        </p:nvSpPr>
        <p:spPr>
          <a:xfrm>
            <a:off x="10072904" y="532896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Krystinne Mica </a:t>
            </a:r>
          </a:p>
          <a:p>
            <a:r>
              <a:rPr lang="en-US" dirty="0"/>
              <a:t>Executive Director</a:t>
            </a:r>
          </a:p>
        </p:txBody>
      </p:sp>
    </p:spTree>
    <p:extLst>
      <p:ext uri="{BB962C8B-B14F-4D97-AF65-F5344CB8AC3E}">
        <p14:creationId xmlns:p14="http://schemas.microsoft.com/office/powerpoint/2010/main" val="1010189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Curriculum Institute Sessions</a:t>
            </a:r>
            <a:endParaRPr lang="en-US" sz="4000" dirty="0">
              <a:latin typeface="+mj-lt"/>
            </a:endParaRPr>
          </a:p>
        </p:txBody>
      </p:sp>
      <p:sp>
        <p:nvSpPr>
          <p:cNvPr id="3" name="Content Placeholder 2"/>
          <p:cNvSpPr>
            <a:spLocks noGrp="1"/>
          </p:cNvSpPr>
          <p:nvPr>
            <p:ph idx="1"/>
          </p:nvPr>
        </p:nvSpPr>
        <p:spPr/>
        <p:txBody>
          <a:bodyPr>
            <a:normAutofit/>
          </a:bodyPr>
          <a:lstStyle/>
          <a:p>
            <a:r>
              <a:rPr lang="en-US" sz="3200" dirty="0" smtClean="0"/>
              <a:t>Thursday</a:t>
            </a:r>
            <a:r>
              <a:rPr lang="en-US" sz="3200" dirty="0"/>
              <a:t>, July 9, </a:t>
            </a:r>
            <a:r>
              <a:rPr lang="en-US" sz="3200" dirty="0" smtClean="0"/>
              <a:t>9:00-10:15: Credit </a:t>
            </a:r>
            <a:r>
              <a:rPr lang="en-US" sz="3200" dirty="0"/>
              <a:t>for Prior Learning: What's New and What Can You Do Next</a:t>
            </a:r>
            <a:r>
              <a:rPr lang="en-US" sz="3200" dirty="0" smtClean="0"/>
              <a:t>?</a:t>
            </a:r>
          </a:p>
          <a:p>
            <a:r>
              <a:rPr lang="en-US" sz="3200" dirty="0"/>
              <a:t>Thursday, July 9, </a:t>
            </a:r>
            <a:r>
              <a:rPr lang="en-US" sz="3200" dirty="0" smtClean="0"/>
              <a:t>1:00-2:15: Program </a:t>
            </a:r>
            <a:r>
              <a:rPr lang="en-US" sz="3200" dirty="0"/>
              <a:t>Submission </a:t>
            </a:r>
            <a:r>
              <a:rPr lang="en-US" sz="3200" dirty="0" smtClean="0"/>
              <a:t>Requirements</a:t>
            </a:r>
          </a:p>
          <a:p>
            <a:r>
              <a:rPr lang="en-US" sz="3200" dirty="0"/>
              <a:t>Friday, July </a:t>
            </a:r>
            <a:r>
              <a:rPr lang="en-US" sz="3200" dirty="0" smtClean="0"/>
              <a:t>10, 9:00am-10:15am: General </a:t>
            </a:r>
            <a:r>
              <a:rPr lang="en-US" sz="3200" dirty="0"/>
              <a:t>Session III: Certification Training and Training Local Committees</a:t>
            </a:r>
          </a:p>
          <a:p>
            <a:endParaRPr lang="en-US" sz="3200" dirty="0"/>
          </a:p>
        </p:txBody>
      </p:sp>
    </p:spTree>
    <p:extLst>
      <p:ext uri="{BB962C8B-B14F-4D97-AF65-F5344CB8AC3E}">
        <p14:creationId xmlns:p14="http://schemas.microsoft.com/office/powerpoint/2010/main" val="277394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We are Here to </a:t>
            </a:r>
            <a:r>
              <a:rPr lang="en-US" sz="4000" dirty="0">
                <a:latin typeface="+mj-lt"/>
              </a:rPr>
              <a:t>S</a:t>
            </a:r>
            <a:r>
              <a:rPr lang="en-US" sz="4000" dirty="0" smtClean="0">
                <a:latin typeface="+mj-lt"/>
              </a:rPr>
              <a:t>upport You</a:t>
            </a:r>
            <a:endParaRPr lang="en-US" sz="4000" dirty="0">
              <a:latin typeface="+mj-lt"/>
            </a:endParaRPr>
          </a:p>
        </p:txBody>
      </p:sp>
      <p:sp>
        <p:nvSpPr>
          <p:cNvPr id="3" name="Content Placeholder 2"/>
          <p:cNvSpPr>
            <a:spLocks noGrp="1"/>
          </p:cNvSpPr>
          <p:nvPr>
            <p:ph idx="1"/>
          </p:nvPr>
        </p:nvSpPr>
        <p:spPr/>
        <p:txBody>
          <a:bodyPr>
            <a:normAutofit fontScale="92500" lnSpcReduction="20000"/>
          </a:bodyPr>
          <a:lstStyle/>
          <a:p>
            <a:r>
              <a:rPr lang="en-US" dirty="0"/>
              <a:t>Noncredit – Chantee Guiney (</a:t>
            </a:r>
            <a:r>
              <a:rPr lang="en-US" dirty="0">
                <a:hlinkClick r:id="rId2"/>
              </a:rPr>
              <a:t>cguiney@cccco.edu</a:t>
            </a:r>
            <a:r>
              <a:rPr lang="en-US" dirty="0"/>
              <a:t>); Neil Kelly (</a:t>
            </a:r>
            <a:r>
              <a:rPr lang="en-US" dirty="0">
                <a:hlinkClick r:id="rId3"/>
              </a:rPr>
              <a:t>nkelly@cccco.edu</a:t>
            </a:r>
            <a:r>
              <a:rPr lang="en-US" dirty="0"/>
              <a:t>) </a:t>
            </a:r>
          </a:p>
          <a:p>
            <a:r>
              <a:rPr lang="en-US" dirty="0"/>
              <a:t>ADT – Kevin Olson (</a:t>
            </a:r>
            <a:r>
              <a:rPr lang="en-US" dirty="0">
                <a:hlinkClick r:id="rId4"/>
              </a:rPr>
              <a:t>kolson@cccco.edu</a:t>
            </a:r>
            <a:r>
              <a:rPr lang="en-US" dirty="0"/>
              <a:t>); Njeri Griffin (</a:t>
            </a:r>
            <a:r>
              <a:rPr lang="en-US" dirty="0">
                <a:hlinkClick r:id="rId5"/>
              </a:rPr>
              <a:t>ngriffin@cccco.edu</a:t>
            </a:r>
            <a:r>
              <a:rPr lang="en-US" dirty="0"/>
              <a:t>) </a:t>
            </a:r>
          </a:p>
          <a:p>
            <a:r>
              <a:rPr lang="en-US" dirty="0"/>
              <a:t>Financial Aid – Gina Browne (</a:t>
            </a:r>
            <a:r>
              <a:rPr lang="en-US" dirty="0">
                <a:hlinkClick r:id="rId6"/>
              </a:rPr>
              <a:t>gbrowne@cccco.edu</a:t>
            </a:r>
            <a:r>
              <a:rPr lang="en-US" dirty="0"/>
              <a:t>) </a:t>
            </a:r>
          </a:p>
          <a:p>
            <a:r>
              <a:rPr lang="en-US" dirty="0"/>
              <a:t>Apportionment - Wrenna Finche (</a:t>
            </a:r>
            <a:r>
              <a:rPr lang="en-US" dirty="0">
                <a:hlinkClick r:id="rId7"/>
              </a:rPr>
              <a:t>wfinche@cccco.edu</a:t>
            </a:r>
            <a:r>
              <a:rPr lang="en-US" dirty="0"/>
              <a:t>)</a:t>
            </a:r>
          </a:p>
          <a:p>
            <a:r>
              <a:rPr lang="en-US" dirty="0"/>
              <a:t>Articulation – Bob Quinn (</a:t>
            </a:r>
            <a:r>
              <a:rPr lang="en-US" dirty="0">
                <a:hlinkClick r:id="rId8"/>
              </a:rPr>
              <a:t>bquinn@cccco.edu</a:t>
            </a:r>
            <a:r>
              <a:rPr lang="en-US" dirty="0"/>
              <a:t>); Devin Rodriguez (</a:t>
            </a:r>
            <a:r>
              <a:rPr lang="en-US" dirty="0">
                <a:hlinkClick r:id="rId9"/>
              </a:rPr>
              <a:t>drodriguez@cccco.edu</a:t>
            </a:r>
            <a:r>
              <a:rPr lang="en-US" dirty="0"/>
              <a:t>) </a:t>
            </a:r>
          </a:p>
          <a:p>
            <a:r>
              <a:rPr lang="en-US" dirty="0"/>
              <a:t>Competency Based Education – Chantee Guiney (</a:t>
            </a:r>
            <a:r>
              <a:rPr lang="en-US" dirty="0">
                <a:hlinkClick r:id="rId2"/>
              </a:rPr>
              <a:t>cguiney@cccco.edu</a:t>
            </a:r>
            <a:r>
              <a:rPr lang="en-US" dirty="0"/>
              <a:t>) </a:t>
            </a:r>
          </a:p>
          <a:p>
            <a:r>
              <a:rPr lang="en-US" dirty="0"/>
              <a:t>Credit for Prior Learning – Chantee Guiney (</a:t>
            </a:r>
            <a:r>
              <a:rPr lang="en-US" dirty="0">
                <a:hlinkClick r:id="rId2"/>
              </a:rPr>
              <a:t>cguiney@cccco.edu</a:t>
            </a:r>
            <a:r>
              <a:rPr lang="en-US" dirty="0"/>
              <a:t>) </a:t>
            </a:r>
          </a:p>
        </p:txBody>
      </p:sp>
    </p:spTree>
    <p:extLst>
      <p:ext uri="{BB962C8B-B14F-4D97-AF65-F5344CB8AC3E}">
        <p14:creationId xmlns:p14="http://schemas.microsoft.com/office/powerpoint/2010/main" val="17686652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Curriculum Team by Region</a:t>
            </a:r>
            <a:endParaRPr lang="en-US" sz="4000" dirty="0">
              <a:latin typeface="+mj-lt"/>
            </a:endParaRPr>
          </a:p>
        </p:txBody>
      </p:sp>
      <p:graphicFrame>
        <p:nvGraphicFramePr>
          <p:cNvPr id="5" name="Content Placeholder 4" descr="Table with the curriculum team"/>
          <p:cNvGraphicFramePr>
            <a:graphicFrameLocks noGrp="1"/>
          </p:cNvGraphicFramePr>
          <p:nvPr>
            <p:ph idx="1"/>
            <p:extLst>
              <p:ext uri="{D42A27DB-BD31-4B8C-83A1-F6EECF244321}">
                <p14:modId xmlns:p14="http://schemas.microsoft.com/office/powerpoint/2010/main" val="1598077549"/>
              </p:ext>
            </p:extLst>
          </p:nvPr>
        </p:nvGraphicFramePr>
        <p:xfrm>
          <a:off x="943534" y="1825624"/>
          <a:ext cx="10515198" cy="4846320"/>
        </p:xfrm>
        <a:graphic>
          <a:graphicData uri="http://schemas.openxmlformats.org/drawingml/2006/table">
            <a:tbl>
              <a:tblPr firstRow="1" bandRow="1">
                <a:tableStyleId>{5C22544A-7EE6-4342-B048-85BDC9FD1C3A}</a:tableStyleId>
              </a:tblPr>
              <a:tblGrid>
                <a:gridCol w="2441983">
                  <a:extLst>
                    <a:ext uri="{9D8B030D-6E8A-4147-A177-3AD203B41FA5}">
                      <a16:colId xmlns:a16="http://schemas.microsoft.com/office/drawing/2014/main" xmlns="" val="129364555"/>
                    </a:ext>
                  </a:extLst>
                </a:gridCol>
                <a:gridCol w="8073215">
                  <a:extLst>
                    <a:ext uri="{9D8B030D-6E8A-4147-A177-3AD203B41FA5}">
                      <a16:colId xmlns:a16="http://schemas.microsoft.com/office/drawing/2014/main" xmlns="" val="3360631408"/>
                    </a:ext>
                  </a:extLst>
                </a:gridCol>
              </a:tblGrid>
              <a:tr h="322670">
                <a:tc>
                  <a:txBody>
                    <a:bodyPr/>
                    <a:lstStyle/>
                    <a:p>
                      <a:r>
                        <a:rPr lang="en-US" dirty="0" smtClean="0"/>
                        <a:t>Name and Email</a:t>
                      </a:r>
                      <a:endParaRPr lang="en-US" dirty="0"/>
                    </a:p>
                  </a:txBody>
                  <a:tcPr marL="90027" marR="90027"/>
                </a:tc>
                <a:tc>
                  <a:txBody>
                    <a:bodyPr/>
                    <a:lstStyle/>
                    <a:p>
                      <a:r>
                        <a:rPr lang="en-US" dirty="0" smtClean="0"/>
                        <a:t>Region</a:t>
                      </a:r>
                      <a:endParaRPr lang="en-US" dirty="0"/>
                    </a:p>
                  </a:txBody>
                  <a:tcPr marL="90027" marR="90027"/>
                </a:tc>
                <a:extLst>
                  <a:ext uri="{0D108BD9-81ED-4DB2-BD59-A6C34878D82A}">
                    <a16:rowId xmlns:a16="http://schemas.microsoft.com/office/drawing/2014/main" xmlns="" val="4291186808"/>
                  </a:ext>
                </a:extLst>
              </a:tr>
              <a:tr h="564672">
                <a:tc>
                  <a:txBody>
                    <a:bodyPr/>
                    <a:lstStyle/>
                    <a:p>
                      <a:r>
                        <a:rPr lang="en-US" dirty="0" smtClean="0"/>
                        <a:t>Patti Blank</a:t>
                      </a:r>
                    </a:p>
                    <a:p>
                      <a:r>
                        <a:rPr lang="en-US" dirty="0" smtClean="0">
                          <a:hlinkClick r:id="rId2"/>
                        </a:rPr>
                        <a:t>pblank@cccco.edu</a:t>
                      </a:r>
                      <a:endParaRPr lang="en-US" dirty="0"/>
                    </a:p>
                  </a:txBody>
                  <a:tcPr marL="90027" marR="90027"/>
                </a:tc>
                <a:tc>
                  <a:txBody>
                    <a:bodyPr/>
                    <a:lstStyle/>
                    <a:p>
                      <a:r>
                        <a:rPr lang="en-US" dirty="0" smtClean="0"/>
                        <a:t>Macro Region A (Northern Inland, Northern Coastal, Lake Tahoe)</a:t>
                      </a:r>
                      <a:endParaRPr lang="en-US" dirty="0"/>
                    </a:p>
                  </a:txBody>
                  <a:tcPr marL="90027" marR="90027"/>
                </a:tc>
                <a:extLst>
                  <a:ext uri="{0D108BD9-81ED-4DB2-BD59-A6C34878D82A}">
                    <a16:rowId xmlns:a16="http://schemas.microsoft.com/office/drawing/2014/main" xmlns="" val="2390479160"/>
                  </a:ext>
                </a:extLst>
              </a:tr>
              <a:tr h="564672">
                <a:tc>
                  <a:txBody>
                    <a:bodyPr/>
                    <a:lstStyle/>
                    <a:p>
                      <a:r>
                        <a:rPr lang="en-US" dirty="0" smtClean="0"/>
                        <a:t>David Garcia</a:t>
                      </a:r>
                    </a:p>
                    <a:p>
                      <a:r>
                        <a:rPr lang="en-US" dirty="0" smtClean="0">
                          <a:hlinkClick r:id="rId3"/>
                        </a:rPr>
                        <a:t>dgarcia@cccco.edu</a:t>
                      </a:r>
                      <a:r>
                        <a:rPr lang="en-US" dirty="0" smtClean="0"/>
                        <a:t> </a:t>
                      </a:r>
                      <a:endParaRPr lang="en-US" dirty="0"/>
                    </a:p>
                  </a:txBody>
                  <a:tcPr marL="90027" marR="90027"/>
                </a:tc>
                <a:tc>
                  <a:txBody>
                    <a:bodyPr/>
                    <a:lstStyle/>
                    <a:p>
                      <a:r>
                        <a:rPr lang="en-US" dirty="0" smtClean="0"/>
                        <a:t>Macro</a:t>
                      </a:r>
                      <a:r>
                        <a:rPr lang="en-US" baseline="0" dirty="0" smtClean="0"/>
                        <a:t> Region A (Greater Sacramento)</a:t>
                      </a:r>
                    </a:p>
                    <a:p>
                      <a:r>
                        <a:rPr lang="en-US" baseline="0" dirty="0" smtClean="0"/>
                        <a:t>Macro Region E (San Diego/Imperial)</a:t>
                      </a:r>
                      <a:endParaRPr lang="en-US" dirty="0"/>
                    </a:p>
                  </a:txBody>
                  <a:tcPr marL="90027" marR="90027"/>
                </a:tc>
                <a:extLst>
                  <a:ext uri="{0D108BD9-81ED-4DB2-BD59-A6C34878D82A}">
                    <a16:rowId xmlns:a16="http://schemas.microsoft.com/office/drawing/2014/main" xmlns="" val="3682766519"/>
                  </a:ext>
                </a:extLst>
              </a:tr>
              <a:tr h="564672">
                <a:tc>
                  <a:txBody>
                    <a:bodyPr/>
                    <a:lstStyle/>
                    <a:p>
                      <a:r>
                        <a:rPr lang="en-US" dirty="0" smtClean="0"/>
                        <a:t>Chantee Guiney</a:t>
                      </a:r>
                    </a:p>
                    <a:p>
                      <a:r>
                        <a:rPr lang="en-US" dirty="0" smtClean="0">
                          <a:hlinkClick r:id="rId4"/>
                        </a:rPr>
                        <a:t>cguiney@cccco.edu</a:t>
                      </a:r>
                      <a:endParaRPr lang="en-US" dirty="0"/>
                    </a:p>
                  </a:txBody>
                  <a:tcPr marL="90027" marR="90027"/>
                </a:tc>
                <a:tc>
                  <a:txBody>
                    <a:bodyPr/>
                    <a:lstStyle/>
                    <a:p>
                      <a:r>
                        <a:rPr lang="en-US" dirty="0" smtClean="0"/>
                        <a:t>Macro Region B (North Bay, Mid-Peninsula, Silicon Valley, Santa Cruz/Monterey)</a:t>
                      </a:r>
                      <a:endParaRPr lang="en-US" dirty="0"/>
                    </a:p>
                  </a:txBody>
                  <a:tcPr marL="90027" marR="90027"/>
                </a:tc>
                <a:extLst>
                  <a:ext uri="{0D108BD9-81ED-4DB2-BD59-A6C34878D82A}">
                    <a16:rowId xmlns:a16="http://schemas.microsoft.com/office/drawing/2014/main" xmlns="" val="4229003752"/>
                  </a:ext>
                </a:extLst>
              </a:tr>
              <a:tr h="564672">
                <a:tc>
                  <a:txBody>
                    <a:bodyPr/>
                    <a:lstStyle/>
                    <a:p>
                      <a:r>
                        <a:rPr lang="en-US" dirty="0" smtClean="0"/>
                        <a:t>Zitlali Torres</a:t>
                      </a:r>
                    </a:p>
                    <a:p>
                      <a:r>
                        <a:rPr lang="en-US" dirty="0" smtClean="0">
                          <a:hlinkClick r:id="rId5"/>
                        </a:rPr>
                        <a:t>ztorres@cccco.edu</a:t>
                      </a:r>
                      <a:endParaRPr lang="en-US" dirty="0"/>
                    </a:p>
                  </a:txBody>
                  <a:tcPr marL="90027" marR="90027"/>
                </a:tc>
                <a:tc>
                  <a:txBody>
                    <a:bodyPr/>
                    <a:lstStyle/>
                    <a:p>
                      <a:r>
                        <a:rPr lang="en-US" dirty="0" smtClean="0"/>
                        <a:t>Region</a:t>
                      </a:r>
                      <a:r>
                        <a:rPr lang="en-US" baseline="0" dirty="0" smtClean="0"/>
                        <a:t> B (East Bay)</a:t>
                      </a:r>
                      <a:endParaRPr lang="en-US" dirty="0"/>
                    </a:p>
                  </a:txBody>
                  <a:tcPr marL="90027" marR="90027"/>
                </a:tc>
                <a:extLst>
                  <a:ext uri="{0D108BD9-81ED-4DB2-BD59-A6C34878D82A}">
                    <a16:rowId xmlns:a16="http://schemas.microsoft.com/office/drawing/2014/main" xmlns="" val="849648958"/>
                  </a:ext>
                </a:extLst>
              </a:tr>
              <a:tr h="564672">
                <a:tc>
                  <a:txBody>
                    <a:bodyPr/>
                    <a:lstStyle/>
                    <a:p>
                      <a:r>
                        <a:rPr lang="en-US" dirty="0" smtClean="0"/>
                        <a:t>Kevin Lovelace</a:t>
                      </a:r>
                    </a:p>
                    <a:p>
                      <a:r>
                        <a:rPr lang="en-US" dirty="0" smtClean="0">
                          <a:hlinkClick r:id="rId6"/>
                        </a:rPr>
                        <a:t>klovelace@cccco.edu</a:t>
                      </a:r>
                      <a:endParaRPr lang="en-US" dirty="0"/>
                    </a:p>
                  </a:txBody>
                  <a:tcPr marL="90027" marR="90027"/>
                </a:tc>
                <a:tc>
                  <a:txBody>
                    <a:bodyPr/>
                    <a:lstStyle/>
                    <a:p>
                      <a:r>
                        <a:rPr lang="en-US" dirty="0" smtClean="0"/>
                        <a:t>Region C (Central</a:t>
                      </a:r>
                      <a:r>
                        <a:rPr lang="en-US" baseline="0" dirty="0" smtClean="0"/>
                        <a:t> Valley)</a:t>
                      </a:r>
                      <a:endParaRPr lang="en-US" dirty="0"/>
                    </a:p>
                  </a:txBody>
                  <a:tcPr marL="90027" marR="90027"/>
                </a:tc>
                <a:extLst>
                  <a:ext uri="{0D108BD9-81ED-4DB2-BD59-A6C34878D82A}">
                    <a16:rowId xmlns:a16="http://schemas.microsoft.com/office/drawing/2014/main" xmlns="" val="3330712832"/>
                  </a:ext>
                </a:extLst>
              </a:tr>
              <a:tr h="564672">
                <a:tc>
                  <a:txBody>
                    <a:bodyPr/>
                    <a:lstStyle/>
                    <a:p>
                      <a:r>
                        <a:rPr lang="en-US" dirty="0" smtClean="0"/>
                        <a:t>Kevin Olson</a:t>
                      </a:r>
                    </a:p>
                    <a:p>
                      <a:r>
                        <a:rPr lang="en-US" dirty="0" smtClean="0">
                          <a:hlinkClick r:id="rId7"/>
                        </a:rPr>
                        <a:t>kolson@cccco.edu</a:t>
                      </a:r>
                      <a:endParaRPr lang="en-US" dirty="0"/>
                    </a:p>
                  </a:txBody>
                  <a:tcPr marL="90027" marR="90027"/>
                </a:tc>
                <a:tc>
                  <a:txBody>
                    <a:bodyPr/>
                    <a:lstStyle/>
                    <a:p>
                      <a:r>
                        <a:rPr lang="en-US" dirty="0" smtClean="0"/>
                        <a:t>Region D (South Central Coast)</a:t>
                      </a:r>
                    </a:p>
                    <a:p>
                      <a:r>
                        <a:rPr lang="en-US" dirty="0" smtClean="0"/>
                        <a:t>Region F (Inland Empire/Desert)</a:t>
                      </a:r>
                      <a:endParaRPr lang="en-US" dirty="0"/>
                    </a:p>
                  </a:txBody>
                  <a:tcPr marL="90027" marR="90027"/>
                </a:tc>
                <a:extLst>
                  <a:ext uri="{0D108BD9-81ED-4DB2-BD59-A6C34878D82A}">
                    <a16:rowId xmlns:a16="http://schemas.microsoft.com/office/drawing/2014/main" xmlns="" val="3451298196"/>
                  </a:ext>
                </a:extLst>
              </a:tr>
              <a:tr h="564672">
                <a:tc>
                  <a:txBody>
                    <a:bodyPr/>
                    <a:lstStyle/>
                    <a:p>
                      <a:r>
                        <a:rPr lang="en-US" dirty="0" smtClean="0"/>
                        <a:t>Njeri Griffin</a:t>
                      </a:r>
                    </a:p>
                    <a:p>
                      <a:r>
                        <a:rPr lang="en-US" dirty="0" smtClean="0">
                          <a:hlinkClick r:id="rId8"/>
                        </a:rPr>
                        <a:t>ngriffin@cccco.edu</a:t>
                      </a:r>
                      <a:endParaRPr lang="en-US" dirty="0" smtClean="0"/>
                    </a:p>
                  </a:txBody>
                  <a:tcPr marL="90027" marR="90027"/>
                </a:tc>
                <a:tc>
                  <a:txBody>
                    <a:bodyPr/>
                    <a:lstStyle/>
                    <a:p>
                      <a:r>
                        <a:rPr lang="en-US" dirty="0" smtClean="0"/>
                        <a:t>Region G (Los Angeles/Orange County)</a:t>
                      </a:r>
                      <a:endParaRPr lang="en-US" dirty="0"/>
                    </a:p>
                  </a:txBody>
                  <a:tcPr marL="90027" marR="90027"/>
                </a:tc>
                <a:extLst>
                  <a:ext uri="{0D108BD9-81ED-4DB2-BD59-A6C34878D82A}">
                    <a16:rowId xmlns:a16="http://schemas.microsoft.com/office/drawing/2014/main" xmlns="" val="2557650481"/>
                  </a:ext>
                </a:extLst>
              </a:tr>
            </a:tbl>
          </a:graphicData>
        </a:graphic>
      </p:graphicFrame>
    </p:spTree>
    <p:extLst>
      <p:ext uri="{BB962C8B-B14F-4D97-AF65-F5344CB8AC3E}">
        <p14:creationId xmlns:p14="http://schemas.microsoft.com/office/powerpoint/2010/main" val="5552099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j-lt"/>
              </a:rPr>
              <a:t>Thank you!</a:t>
            </a:r>
            <a:endParaRPr lang="en-US" sz="4000" dirty="0">
              <a:latin typeface="+mj-lt"/>
            </a:endParaRPr>
          </a:p>
        </p:txBody>
      </p:sp>
      <p:sp>
        <p:nvSpPr>
          <p:cNvPr id="3" name="Content Placeholder 2"/>
          <p:cNvSpPr>
            <a:spLocks noGrp="1"/>
          </p:cNvSpPr>
          <p:nvPr>
            <p:ph idx="1"/>
          </p:nvPr>
        </p:nvSpPr>
        <p:spPr/>
        <p:txBody>
          <a:bodyPr>
            <a:normAutofit fontScale="92500" lnSpcReduction="10000"/>
          </a:bodyPr>
          <a:lstStyle/>
          <a:p>
            <a:pPr marL="0" indent="0" algn="ctr">
              <a:buNone/>
            </a:pPr>
            <a:r>
              <a:rPr lang="en-US" b="1" dirty="0"/>
              <a:t>Aisha N. Lowe, Ph.D.</a:t>
            </a:r>
            <a:endParaRPr lang="en-US" dirty="0"/>
          </a:p>
          <a:p>
            <a:pPr marL="0" indent="0" algn="ctr">
              <a:buNone/>
            </a:pPr>
            <a:r>
              <a:rPr lang="en-US" b="1" dirty="0"/>
              <a:t>Vice Chancellor</a:t>
            </a:r>
            <a:endParaRPr lang="en-US" dirty="0"/>
          </a:p>
          <a:p>
            <a:pPr marL="0" indent="0" algn="ctr">
              <a:buNone/>
            </a:pPr>
            <a:r>
              <a:rPr lang="en-US" dirty="0"/>
              <a:t>Educational Services and Support</a:t>
            </a:r>
          </a:p>
          <a:p>
            <a:pPr marL="0" indent="0" algn="ctr">
              <a:buNone/>
            </a:pPr>
            <a:r>
              <a:rPr lang="en-US" dirty="0"/>
              <a:t>(916) 322-4285</a:t>
            </a:r>
          </a:p>
          <a:p>
            <a:pPr marL="0" indent="0" algn="ctr">
              <a:buNone/>
            </a:pPr>
            <a:r>
              <a:rPr lang="en-US" u="sng" dirty="0">
                <a:hlinkClick r:id="rId2"/>
              </a:rPr>
              <a:t>alowe@cccco.edu </a:t>
            </a:r>
            <a:endParaRPr lang="en-US" dirty="0"/>
          </a:p>
          <a:p>
            <a:pPr marL="0" indent="0" algn="ctr">
              <a:buNone/>
            </a:pPr>
            <a:r>
              <a:rPr lang="en-US" b="1" dirty="0"/>
              <a:t>California Community Colleges Chancellor’s Office</a:t>
            </a:r>
            <a:endParaRPr lang="en-US" dirty="0"/>
          </a:p>
          <a:p>
            <a:pPr marL="0" indent="0" algn="ctr">
              <a:buNone/>
            </a:pPr>
            <a:r>
              <a:rPr lang="en-US" dirty="0"/>
              <a:t>1102 Q Street, Sacramento, California 95811</a:t>
            </a:r>
          </a:p>
          <a:p>
            <a:pPr marL="0" indent="0" algn="ctr">
              <a:buNone/>
            </a:pPr>
            <a:r>
              <a:rPr lang="en-US" u="sng" dirty="0">
                <a:hlinkClick r:id="rId3"/>
              </a:rPr>
              <a:t>www.cccco.edu</a:t>
            </a:r>
            <a:endParaRPr lang="en-US" dirty="0"/>
          </a:p>
          <a:p>
            <a:pPr marL="0" indent="0">
              <a:buNone/>
            </a:pPr>
            <a:endParaRPr lang="en-US" dirty="0"/>
          </a:p>
        </p:txBody>
      </p:sp>
    </p:spTree>
    <p:extLst>
      <p:ext uri="{BB962C8B-B14F-4D97-AF65-F5344CB8AC3E}">
        <p14:creationId xmlns:p14="http://schemas.microsoft.com/office/powerpoint/2010/main" val="1851939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ASCCC Executive Committee</a:t>
            </a:r>
            <a:br>
              <a:rPr lang="en-US" b="1" dirty="0"/>
            </a:br>
            <a:r>
              <a:rPr lang="en-US" b="1" dirty="0"/>
              <a:t>2020-21</a:t>
            </a:r>
            <a:endParaRPr lang="en-US" dirty="0"/>
          </a:p>
        </p:txBody>
      </p:sp>
      <p:sp>
        <p:nvSpPr>
          <p:cNvPr id="14" name="Content Placeholder 2">
            <a:extLst>
              <a:ext uri="{FF2B5EF4-FFF2-40B4-BE49-F238E27FC236}">
                <a16:creationId xmlns:a16="http://schemas.microsoft.com/office/drawing/2014/main" xmlns="" id="{F6F7A504-5585-4487-8976-3B9EDE30851C}"/>
              </a:ext>
            </a:extLst>
          </p:cNvPr>
          <p:cNvSpPr txBox="1">
            <a:spLocks/>
          </p:cNvSpPr>
          <p:nvPr/>
        </p:nvSpPr>
        <p:spPr>
          <a:xfrm>
            <a:off x="1277650" y="1190210"/>
            <a:ext cx="10361432" cy="495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1400" smtClean="0"/>
          </a:p>
          <a:p>
            <a:pPr marL="0" indent="0" algn="ctr">
              <a:lnSpc>
                <a:spcPct val="100000"/>
              </a:lnSpc>
              <a:spcBef>
                <a:spcPts val="0"/>
              </a:spcBef>
              <a:buFont typeface="Arial" panose="020B0604020202020204" pitchFamily="34" charset="0"/>
              <a:buNone/>
            </a:pPr>
            <a:endParaRPr lang="en-US" sz="2800" b="1" smtClean="0">
              <a:solidFill>
                <a:srgbClr val="C00000"/>
              </a:solidFill>
            </a:endParaRPr>
          </a:p>
          <a:p>
            <a:pPr marL="0" indent="0" algn="ctr">
              <a:lnSpc>
                <a:spcPct val="100000"/>
              </a:lnSpc>
              <a:spcBef>
                <a:spcPts val="0"/>
              </a:spcBef>
              <a:buFont typeface="Arial" panose="020B0604020202020204" pitchFamily="34" charset="0"/>
              <a:buNone/>
            </a:pPr>
            <a:r>
              <a:rPr lang="en-US" sz="2800" b="1" smtClean="0">
                <a:solidFill>
                  <a:srgbClr val="C00000"/>
                </a:solidFill>
              </a:rPr>
              <a:t>Representatives</a:t>
            </a:r>
            <a:endParaRPr lang="en-US" sz="2800" b="1" dirty="0">
              <a:solidFill>
                <a:srgbClr val="C00000"/>
              </a:solidFill>
            </a:endParaRPr>
          </a:p>
        </p:txBody>
      </p:sp>
      <p:sp>
        <p:nvSpPr>
          <p:cNvPr id="15" name="Content Placeholder 2">
            <a:extLst>
              <a:ext uri="{FF2B5EF4-FFF2-40B4-BE49-F238E27FC236}">
                <a16:creationId xmlns:a16="http://schemas.microsoft.com/office/drawing/2014/main" xmlns="" id="{5B7D2325-F6DE-4B02-AC9D-AF6D563991A5}"/>
              </a:ext>
            </a:extLst>
          </p:cNvPr>
          <p:cNvSpPr txBox="1">
            <a:spLocks/>
          </p:cNvSpPr>
          <p:nvPr/>
        </p:nvSpPr>
        <p:spPr>
          <a:xfrm>
            <a:off x="989877" y="3191989"/>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Julie Oliver</a:t>
            </a:r>
          </a:p>
          <a:p>
            <a:r>
              <a:rPr lang="en-US" dirty="0"/>
              <a:t>Area A Representative </a:t>
            </a:r>
          </a:p>
        </p:txBody>
      </p:sp>
      <p:pic>
        <p:nvPicPr>
          <p:cNvPr id="16" name="Picture 15" descr="A person smiling for the camera&#10;&#10;Description automatically generated">
            <a:extLst>
              <a:ext uri="{FF2B5EF4-FFF2-40B4-BE49-F238E27FC236}">
                <a16:creationId xmlns:a16="http://schemas.microsoft.com/office/drawing/2014/main" xmlns="" id="{90A92301-0406-4CF1-A868-81DF919E9D9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024434" y="1352382"/>
            <a:ext cx="1296294" cy="1746504"/>
          </a:xfrm>
          <a:prstGeom prst="rect">
            <a:avLst/>
          </a:prstGeom>
        </p:spPr>
      </p:pic>
      <p:sp>
        <p:nvSpPr>
          <p:cNvPr id="17" name="Content Placeholder 2">
            <a:extLst>
              <a:ext uri="{FF2B5EF4-FFF2-40B4-BE49-F238E27FC236}">
                <a16:creationId xmlns:a16="http://schemas.microsoft.com/office/drawing/2014/main" xmlns="" id="{4D9D4514-7429-48D7-A3A9-BD71AF776963}"/>
              </a:ext>
            </a:extLst>
          </p:cNvPr>
          <p:cNvSpPr txBox="1">
            <a:spLocks/>
          </p:cNvSpPr>
          <p:nvPr/>
        </p:nvSpPr>
        <p:spPr>
          <a:xfrm>
            <a:off x="2714231" y="3198265"/>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Karen Chow</a:t>
            </a:r>
          </a:p>
          <a:p>
            <a:r>
              <a:rPr lang="en-US" dirty="0"/>
              <a:t>Area B Representative </a:t>
            </a:r>
          </a:p>
        </p:txBody>
      </p:sp>
      <p:sp>
        <p:nvSpPr>
          <p:cNvPr id="18" name="Content Placeholder 2">
            <a:extLst>
              <a:ext uri="{FF2B5EF4-FFF2-40B4-BE49-F238E27FC236}">
                <a16:creationId xmlns:a16="http://schemas.microsoft.com/office/drawing/2014/main" xmlns="" id="{83E38B2D-9985-4B95-AF62-19445E2378DE}"/>
              </a:ext>
            </a:extLst>
          </p:cNvPr>
          <p:cNvSpPr txBox="1">
            <a:spLocks/>
          </p:cNvSpPr>
          <p:nvPr/>
        </p:nvSpPr>
        <p:spPr>
          <a:xfrm>
            <a:off x="8161351" y="3191989"/>
            <a:ext cx="1724354" cy="5982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Robert L. Stewart Jr. Area C Representative </a:t>
            </a:r>
          </a:p>
        </p:txBody>
      </p:sp>
      <p:sp>
        <p:nvSpPr>
          <p:cNvPr id="19" name="Content Placeholder 2">
            <a:extLst>
              <a:ext uri="{FF2B5EF4-FFF2-40B4-BE49-F238E27FC236}">
                <a16:creationId xmlns:a16="http://schemas.microsoft.com/office/drawing/2014/main" xmlns="" id="{79700B1D-E96F-4374-AC34-446C808DDAA7}"/>
              </a:ext>
            </a:extLst>
          </p:cNvPr>
          <p:cNvSpPr txBox="1">
            <a:spLocks/>
          </p:cNvSpPr>
          <p:nvPr/>
        </p:nvSpPr>
        <p:spPr>
          <a:xfrm>
            <a:off x="10115350" y="317124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LaTonya Parker</a:t>
            </a:r>
          </a:p>
          <a:p>
            <a:r>
              <a:rPr lang="en-US" dirty="0"/>
              <a:t>Area D Representative </a:t>
            </a:r>
          </a:p>
        </p:txBody>
      </p:sp>
      <p:pic>
        <p:nvPicPr>
          <p:cNvPr id="20" name="Picture 19" descr="LaTonya Parker">
            <a:extLst>
              <a:ext uri="{FF2B5EF4-FFF2-40B4-BE49-F238E27FC236}">
                <a16:creationId xmlns:a16="http://schemas.microsoft.com/office/drawing/2014/main" xmlns="" id="{DAE5F539-F300-44AB-B9CD-F885848F3F69}"/>
              </a:ext>
            </a:extLst>
          </p:cNvPr>
          <p:cNvPicPr>
            <a:picLocks noChangeAspect="1"/>
          </p:cNvPicPr>
          <p:nvPr/>
        </p:nvPicPr>
        <p:blipFill>
          <a:blip r:embed="rId4"/>
          <a:stretch>
            <a:fillRect/>
          </a:stretch>
        </p:blipFill>
        <p:spPr>
          <a:xfrm>
            <a:off x="10315973" y="1266724"/>
            <a:ext cx="1323109" cy="1746504"/>
          </a:xfrm>
          <a:prstGeom prst="rect">
            <a:avLst/>
          </a:prstGeom>
        </p:spPr>
      </p:pic>
      <p:pic>
        <p:nvPicPr>
          <p:cNvPr id="21" name="Picture 20" descr="Stephanie Curry">
            <a:extLst>
              <a:ext uri="{FF2B5EF4-FFF2-40B4-BE49-F238E27FC236}">
                <a16:creationId xmlns:a16="http://schemas.microsoft.com/office/drawing/2014/main" xmlns="" id="{66AC539D-9248-4E5E-9D9F-961A4480D2F7}"/>
              </a:ext>
            </a:extLst>
          </p:cNvPr>
          <p:cNvPicPr>
            <a:picLocks noChangeAspect="1"/>
          </p:cNvPicPr>
          <p:nvPr/>
        </p:nvPicPr>
        <p:blipFill>
          <a:blip r:embed="rId5"/>
          <a:stretch>
            <a:fillRect/>
          </a:stretch>
        </p:blipFill>
        <p:spPr>
          <a:xfrm>
            <a:off x="1136041" y="4039532"/>
            <a:ext cx="1311418" cy="1746504"/>
          </a:xfrm>
          <a:prstGeom prst="rect">
            <a:avLst/>
          </a:prstGeom>
        </p:spPr>
      </p:pic>
      <p:sp>
        <p:nvSpPr>
          <p:cNvPr id="22" name="Content Placeholder 2">
            <a:extLst>
              <a:ext uri="{FF2B5EF4-FFF2-40B4-BE49-F238E27FC236}">
                <a16:creationId xmlns:a16="http://schemas.microsoft.com/office/drawing/2014/main" xmlns="" id="{EAD7CE15-B6BB-40A6-9F80-5391745B1C01}"/>
              </a:ext>
            </a:extLst>
          </p:cNvPr>
          <p:cNvSpPr txBox="1">
            <a:spLocks/>
          </p:cNvSpPr>
          <p:nvPr/>
        </p:nvSpPr>
        <p:spPr>
          <a:xfrm>
            <a:off x="839481" y="5865844"/>
            <a:ext cx="1904537" cy="60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400" dirty="0"/>
              <a:t>Stephanie Curry</a:t>
            </a:r>
          </a:p>
          <a:p>
            <a:pPr marL="0" indent="0" algn="ctr">
              <a:lnSpc>
                <a:spcPct val="100000"/>
              </a:lnSpc>
              <a:spcBef>
                <a:spcPts val="0"/>
              </a:spcBef>
              <a:buFont typeface="Arial" panose="020B0604020202020204" pitchFamily="34" charset="0"/>
              <a:buNone/>
            </a:pPr>
            <a:r>
              <a:rPr lang="en-US" sz="1400" dirty="0"/>
              <a:t>North Representative </a:t>
            </a:r>
          </a:p>
        </p:txBody>
      </p:sp>
      <p:pic>
        <p:nvPicPr>
          <p:cNvPr id="23" name="Picture 22" descr="Carrie Roberson">
            <a:extLst>
              <a:ext uri="{FF2B5EF4-FFF2-40B4-BE49-F238E27FC236}">
                <a16:creationId xmlns:a16="http://schemas.microsoft.com/office/drawing/2014/main" xmlns="" id="{B7CD6EA3-9195-49AE-B0FD-62368C33E069}"/>
              </a:ext>
            </a:extLst>
          </p:cNvPr>
          <p:cNvPicPr>
            <a:picLocks noChangeAspect="1"/>
          </p:cNvPicPr>
          <p:nvPr/>
        </p:nvPicPr>
        <p:blipFill>
          <a:blip r:embed="rId6"/>
          <a:stretch>
            <a:fillRect/>
          </a:stretch>
        </p:blipFill>
        <p:spPr>
          <a:xfrm>
            <a:off x="2996540" y="4066651"/>
            <a:ext cx="1309100" cy="1746504"/>
          </a:xfrm>
          <a:prstGeom prst="rect">
            <a:avLst/>
          </a:prstGeom>
        </p:spPr>
      </p:pic>
      <p:sp>
        <p:nvSpPr>
          <p:cNvPr id="24" name="Content Placeholder 2">
            <a:extLst>
              <a:ext uri="{FF2B5EF4-FFF2-40B4-BE49-F238E27FC236}">
                <a16:creationId xmlns:a16="http://schemas.microsoft.com/office/drawing/2014/main" xmlns="" id="{93EA1D81-03D3-457B-9891-A76397B3A385}"/>
              </a:ext>
            </a:extLst>
          </p:cNvPr>
          <p:cNvSpPr txBox="1">
            <a:spLocks/>
          </p:cNvSpPr>
          <p:nvPr/>
        </p:nvSpPr>
        <p:spPr>
          <a:xfrm>
            <a:off x="2738899" y="5913471"/>
            <a:ext cx="1867363" cy="622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Carrie Roberson North Representative </a:t>
            </a:r>
          </a:p>
        </p:txBody>
      </p:sp>
      <p:pic>
        <p:nvPicPr>
          <p:cNvPr id="25" name="Picture 24" descr="Sam Foster">
            <a:extLst>
              <a:ext uri="{FF2B5EF4-FFF2-40B4-BE49-F238E27FC236}">
                <a16:creationId xmlns:a16="http://schemas.microsoft.com/office/drawing/2014/main" xmlns="" id="{63A5769E-804F-4088-B835-6D326C8C9B9A}"/>
              </a:ext>
            </a:extLst>
          </p:cNvPr>
          <p:cNvPicPr>
            <a:picLocks noChangeAspect="1"/>
          </p:cNvPicPr>
          <p:nvPr/>
        </p:nvPicPr>
        <p:blipFill>
          <a:blip r:embed="rId7"/>
          <a:stretch>
            <a:fillRect/>
          </a:stretch>
        </p:blipFill>
        <p:spPr>
          <a:xfrm>
            <a:off x="8408284" y="4050800"/>
            <a:ext cx="1303583" cy="1746504"/>
          </a:xfrm>
          <a:prstGeom prst="rect">
            <a:avLst/>
          </a:prstGeom>
        </p:spPr>
      </p:pic>
      <p:sp>
        <p:nvSpPr>
          <p:cNvPr id="26" name="Content Placeholder 2">
            <a:extLst>
              <a:ext uri="{FF2B5EF4-FFF2-40B4-BE49-F238E27FC236}">
                <a16:creationId xmlns:a16="http://schemas.microsoft.com/office/drawing/2014/main" xmlns="" id="{EE866A84-72D1-484D-B3A0-964ABED6BC1C}"/>
              </a:ext>
            </a:extLst>
          </p:cNvPr>
          <p:cNvSpPr txBox="1">
            <a:spLocks/>
          </p:cNvSpPr>
          <p:nvPr/>
        </p:nvSpPr>
        <p:spPr>
          <a:xfrm>
            <a:off x="8223551" y="589081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Sam Foster</a:t>
            </a:r>
          </a:p>
          <a:p>
            <a:r>
              <a:rPr lang="en-US" dirty="0"/>
              <a:t>South Representative </a:t>
            </a:r>
          </a:p>
        </p:txBody>
      </p:sp>
      <p:pic>
        <p:nvPicPr>
          <p:cNvPr id="27" name="Picture 26" descr="Manuel Velez">
            <a:extLst>
              <a:ext uri="{FF2B5EF4-FFF2-40B4-BE49-F238E27FC236}">
                <a16:creationId xmlns:a16="http://schemas.microsoft.com/office/drawing/2014/main" xmlns="" id="{2CB7723D-E6F9-46C9-9AAD-8C4BB1B60358}"/>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l="14421" r="10802"/>
          <a:stretch/>
        </p:blipFill>
        <p:spPr>
          <a:xfrm>
            <a:off x="10333091" y="4085494"/>
            <a:ext cx="1305991" cy="1746504"/>
          </a:xfrm>
          <a:prstGeom prst="rect">
            <a:avLst/>
          </a:prstGeom>
        </p:spPr>
      </p:pic>
      <p:sp>
        <p:nvSpPr>
          <p:cNvPr id="28" name="Content Placeholder 2">
            <a:extLst>
              <a:ext uri="{FF2B5EF4-FFF2-40B4-BE49-F238E27FC236}">
                <a16:creationId xmlns:a16="http://schemas.microsoft.com/office/drawing/2014/main" xmlns="" id="{EC35C688-4277-481E-8560-01DEE0005790}"/>
              </a:ext>
            </a:extLst>
          </p:cNvPr>
          <p:cNvSpPr txBox="1">
            <a:spLocks/>
          </p:cNvSpPr>
          <p:nvPr/>
        </p:nvSpPr>
        <p:spPr>
          <a:xfrm>
            <a:off x="10079109" y="5913471"/>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Manuel Velez</a:t>
            </a:r>
          </a:p>
          <a:p>
            <a:r>
              <a:rPr lang="en-US" dirty="0"/>
              <a:t>South Representative </a:t>
            </a:r>
          </a:p>
        </p:txBody>
      </p:sp>
      <p:pic>
        <p:nvPicPr>
          <p:cNvPr id="29" name="Picture 28" descr="Silvester Henderson">
            <a:extLst>
              <a:ext uri="{FF2B5EF4-FFF2-40B4-BE49-F238E27FC236}">
                <a16:creationId xmlns:a16="http://schemas.microsoft.com/office/drawing/2014/main" xmlns="" id="{8F71C3E1-B7CC-4070-9E4B-B0218E88F7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7784" r="11526" b="67273"/>
          <a:stretch/>
        </p:blipFill>
        <p:spPr>
          <a:xfrm>
            <a:off x="4741683" y="4085494"/>
            <a:ext cx="1305992" cy="1746504"/>
          </a:xfrm>
          <a:prstGeom prst="rect">
            <a:avLst/>
          </a:prstGeom>
        </p:spPr>
      </p:pic>
      <p:sp>
        <p:nvSpPr>
          <p:cNvPr id="30" name="Content Placeholder 2">
            <a:extLst>
              <a:ext uri="{FF2B5EF4-FFF2-40B4-BE49-F238E27FC236}">
                <a16:creationId xmlns:a16="http://schemas.microsoft.com/office/drawing/2014/main" xmlns="" id="{92C1DF51-8DE7-4281-AA1F-3371B6C1E135}"/>
              </a:ext>
            </a:extLst>
          </p:cNvPr>
          <p:cNvSpPr txBox="1">
            <a:spLocks/>
          </p:cNvSpPr>
          <p:nvPr/>
        </p:nvSpPr>
        <p:spPr>
          <a:xfrm>
            <a:off x="4532502" y="586584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Silvester Henderson</a:t>
            </a:r>
          </a:p>
          <a:p>
            <a:r>
              <a:rPr lang="en-US" dirty="0"/>
              <a:t>At-Large Representative </a:t>
            </a:r>
          </a:p>
        </p:txBody>
      </p:sp>
      <p:pic>
        <p:nvPicPr>
          <p:cNvPr id="31" name="Picture 30" descr="Michelle Bean">
            <a:extLst>
              <a:ext uri="{FF2B5EF4-FFF2-40B4-BE49-F238E27FC236}">
                <a16:creationId xmlns:a16="http://schemas.microsoft.com/office/drawing/2014/main" xmlns="" id="{8FC8D914-45BD-408D-94E5-E9BCAE69BCA3}"/>
              </a:ext>
            </a:extLst>
          </p:cNvPr>
          <p:cNvPicPr>
            <a:picLocks noChangeAspect="1"/>
          </p:cNvPicPr>
          <p:nvPr/>
        </p:nvPicPr>
        <p:blipFill>
          <a:blip r:embed="rId12"/>
          <a:stretch>
            <a:fillRect/>
          </a:stretch>
        </p:blipFill>
        <p:spPr>
          <a:xfrm>
            <a:off x="6569185" y="4053552"/>
            <a:ext cx="1228386" cy="1755891"/>
          </a:xfrm>
          <a:prstGeom prst="rect">
            <a:avLst/>
          </a:prstGeom>
        </p:spPr>
      </p:pic>
      <p:sp>
        <p:nvSpPr>
          <p:cNvPr id="32" name="Content Placeholder 2">
            <a:extLst>
              <a:ext uri="{FF2B5EF4-FFF2-40B4-BE49-F238E27FC236}">
                <a16:creationId xmlns:a16="http://schemas.microsoft.com/office/drawing/2014/main" xmlns="" id="{658F2B75-A89B-4F67-AACC-2E4206896422}"/>
              </a:ext>
            </a:extLst>
          </p:cNvPr>
          <p:cNvSpPr txBox="1">
            <a:spLocks/>
          </p:cNvSpPr>
          <p:nvPr/>
        </p:nvSpPr>
        <p:spPr>
          <a:xfrm>
            <a:off x="6321201" y="589846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Michelle Bean</a:t>
            </a:r>
          </a:p>
          <a:p>
            <a:r>
              <a:rPr lang="en-US" dirty="0"/>
              <a:t>At-Large Representative </a:t>
            </a:r>
          </a:p>
        </p:txBody>
      </p:sp>
      <p:pic>
        <p:nvPicPr>
          <p:cNvPr id="33" name="Picture 32" descr="Julie Oliver">
            <a:extLst>
              <a:ext uri="{FF2B5EF4-FFF2-40B4-BE49-F238E27FC236}">
                <a16:creationId xmlns:a16="http://schemas.microsoft.com/office/drawing/2014/main" xmlns="" id="{DA1E2484-87AE-4551-AD62-71D7C7A2AC66}"/>
              </a:ext>
            </a:extLst>
          </p:cNvPr>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4700"/>
                    </a14:imgEffect>
                    <a14:imgEffect>
                      <a14:saturation sat="0"/>
                    </a14:imgEffect>
                  </a14:imgLayer>
                </a14:imgProps>
              </a:ext>
            </a:extLst>
          </a:blip>
          <a:srcRect r="3336"/>
          <a:stretch/>
        </p:blipFill>
        <p:spPr>
          <a:xfrm>
            <a:off x="1194424" y="1327466"/>
            <a:ext cx="1315375" cy="1746504"/>
          </a:xfrm>
          <a:prstGeom prst="rect">
            <a:avLst/>
          </a:prstGeom>
        </p:spPr>
      </p:pic>
      <p:pic>
        <p:nvPicPr>
          <p:cNvPr id="34" name="Picture 33" descr="Robert Stewart">
            <a:extLst>
              <a:ext uri="{FF2B5EF4-FFF2-40B4-BE49-F238E27FC236}">
                <a16:creationId xmlns:a16="http://schemas.microsoft.com/office/drawing/2014/main" xmlns="" id="{B75A4C32-CE45-4B98-B94D-F6436A77C650}"/>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Lst>
          </a:blip>
          <a:srcRect l="28378" r="19455"/>
          <a:stretch/>
        </p:blipFill>
        <p:spPr>
          <a:xfrm>
            <a:off x="8324251" y="1278618"/>
            <a:ext cx="1366982" cy="1746504"/>
          </a:xfrm>
          <a:prstGeom prst="rect">
            <a:avLst/>
          </a:prstGeom>
        </p:spPr>
      </p:pic>
    </p:spTree>
    <p:extLst>
      <p:ext uri="{BB962C8B-B14F-4D97-AF65-F5344CB8AC3E}">
        <p14:creationId xmlns:p14="http://schemas.microsoft.com/office/powerpoint/2010/main" val="1157231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104" y="0"/>
            <a:ext cx="10046043" cy="888296"/>
          </a:xfrm>
        </p:spPr>
        <p:txBody>
          <a:bodyPr/>
          <a:lstStyle/>
          <a:p>
            <a:pPr algn="ctr"/>
            <a:r>
              <a:rPr lang="en-US" b="1"/>
              <a:t>ASCCC Staff</a:t>
            </a:r>
            <a:endParaRPr lang="en-US"/>
          </a:p>
        </p:txBody>
      </p:sp>
      <p:pic>
        <p:nvPicPr>
          <p:cNvPr id="4" name="Picture 3" descr="Krystinne Mica&#10;">
            <a:extLst>
              <a:ext uri="{FF2B5EF4-FFF2-40B4-BE49-F238E27FC236}">
                <a16:creationId xmlns:a16="http://schemas.microsoft.com/office/drawing/2014/main" xmlns="" id="{4A3996DD-73DE-4B0F-A099-3A017C078CEA}"/>
              </a:ext>
            </a:extLst>
          </p:cNvPr>
          <p:cNvPicPr>
            <a:picLocks noChangeAspect="1"/>
          </p:cNvPicPr>
          <p:nvPr/>
        </p:nvPicPr>
        <p:blipFill rotWithShape="1">
          <a:blip r:embed="rId2"/>
          <a:srcRect l="9410" r="9100"/>
          <a:stretch/>
        </p:blipFill>
        <p:spPr>
          <a:xfrm>
            <a:off x="2703306" y="1194701"/>
            <a:ext cx="1504476" cy="2011680"/>
          </a:xfrm>
          <a:prstGeom prst="rect">
            <a:avLst/>
          </a:prstGeom>
        </p:spPr>
      </p:pic>
      <p:sp>
        <p:nvSpPr>
          <p:cNvPr id="5" name="Content Placeholder 2">
            <a:extLst>
              <a:ext uri="{FF2B5EF4-FFF2-40B4-BE49-F238E27FC236}">
                <a16:creationId xmlns:a16="http://schemas.microsoft.com/office/drawing/2014/main" xmlns="" id="{B0B4A62A-DAB9-45F4-AED8-366CC55B4BDB}"/>
              </a:ext>
            </a:extLst>
          </p:cNvPr>
          <p:cNvSpPr txBox="1">
            <a:spLocks/>
          </p:cNvSpPr>
          <p:nvPr/>
        </p:nvSpPr>
        <p:spPr>
          <a:xfrm>
            <a:off x="2596315" y="326956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Krystinne Mica </a:t>
            </a:r>
          </a:p>
          <a:p>
            <a:r>
              <a:rPr lang="en-US" dirty="0"/>
              <a:t>Executive Director</a:t>
            </a:r>
          </a:p>
        </p:txBody>
      </p:sp>
      <p:pic>
        <p:nvPicPr>
          <p:cNvPr id="6" name="Picture 5" descr="Tonya Davis">
            <a:extLst>
              <a:ext uri="{FF2B5EF4-FFF2-40B4-BE49-F238E27FC236}">
                <a16:creationId xmlns:a16="http://schemas.microsoft.com/office/drawing/2014/main" xmlns="" id="{4C0B9920-281B-4643-B046-25F29504B738}"/>
              </a:ext>
            </a:extLst>
          </p:cNvPr>
          <p:cNvPicPr>
            <a:picLocks noChangeAspect="1"/>
          </p:cNvPicPr>
          <p:nvPr/>
        </p:nvPicPr>
        <p:blipFill rotWithShape="1">
          <a:blip r:embed="rId3"/>
          <a:srcRect l="3393" r="4407"/>
          <a:stretch/>
        </p:blipFill>
        <p:spPr>
          <a:xfrm>
            <a:off x="5752888" y="1158346"/>
            <a:ext cx="1504476" cy="2011680"/>
          </a:xfrm>
          <a:prstGeom prst="rect">
            <a:avLst/>
          </a:prstGeom>
        </p:spPr>
      </p:pic>
      <p:pic>
        <p:nvPicPr>
          <p:cNvPr id="7" name="Picture 6" descr="Alice Hammar">
            <a:extLst>
              <a:ext uri="{FF2B5EF4-FFF2-40B4-BE49-F238E27FC236}">
                <a16:creationId xmlns:a16="http://schemas.microsoft.com/office/drawing/2014/main" xmlns="" id="{FD122806-1C86-4535-A58E-9A3F42A455F8}"/>
              </a:ext>
            </a:extLst>
          </p:cNvPr>
          <p:cNvPicPr>
            <a:picLocks noChangeAspect="1"/>
          </p:cNvPicPr>
          <p:nvPr/>
        </p:nvPicPr>
        <p:blipFill>
          <a:blip r:embed="rId4"/>
          <a:stretch>
            <a:fillRect/>
          </a:stretch>
        </p:blipFill>
        <p:spPr>
          <a:xfrm>
            <a:off x="8913725" y="1077078"/>
            <a:ext cx="1508760" cy="2011680"/>
          </a:xfrm>
          <a:prstGeom prst="rect">
            <a:avLst/>
          </a:prstGeom>
        </p:spPr>
      </p:pic>
      <p:pic>
        <p:nvPicPr>
          <p:cNvPr id="8" name="Picture 7" descr="Miguel Rother&#10;">
            <a:extLst>
              <a:ext uri="{FF2B5EF4-FFF2-40B4-BE49-F238E27FC236}">
                <a16:creationId xmlns:a16="http://schemas.microsoft.com/office/drawing/2014/main" xmlns="" id="{F3673835-9BF9-4C2C-B3CA-DD62047BA43E}"/>
              </a:ext>
            </a:extLst>
          </p:cNvPr>
          <p:cNvPicPr>
            <a:picLocks noChangeAspect="1"/>
          </p:cNvPicPr>
          <p:nvPr/>
        </p:nvPicPr>
        <p:blipFill rotWithShape="1">
          <a:blip r:embed="rId5"/>
          <a:srcRect/>
          <a:stretch/>
        </p:blipFill>
        <p:spPr>
          <a:xfrm>
            <a:off x="2663206" y="3943064"/>
            <a:ext cx="1510629" cy="2011680"/>
          </a:xfrm>
          <a:prstGeom prst="rect">
            <a:avLst/>
          </a:prstGeom>
        </p:spPr>
      </p:pic>
      <p:pic>
        <p:nvPicPr>
          <p:cNvPr id="9" name="Picture 8" descr="Jennifer Valencia">
            <a:extLst>
              <a:ext uri="{FF2B5EF4-FFF2-40B4-BE49-F238E27FC236}">
                <a16:creationId xmlns:a16="http://schemas.microsoft.com/office/drawing/2014/main" xmlns="" id="{F4008E36-505E-4884-BE8E-2B59665D0997}"/>
              </a:ext>
            </a:extLst>
          </p:cNvPr>
          <p:cNvPicPr>
            <a:picLocks noChangeAspect="1"/>
          </p:cNvPicPr>
          <p:nvPr/>
        </p:nvPicPr>
        <p:blipFill>
          <a:blip r:embed="rId6"/>
          <a:stretch>
            <a:fillRect/>
          </a:stretch>
        </p:blipFill>
        <p:spPr>
          <a:xfrm>
            <a:off x="8907512" y="3873866"/>
            <a:ext cx="1521184" cy="2011680"/>
          </a:xfrm>
          <a:prstGeom prst="rect">
            <a:avLst/>
          </a:prstGeom>
        </p:spPr>
      </p:pic>
      <p:sp>
        <p:nvSpPr>
          <p:cNvPr id="10" name="Content Placeholder 2">
            <a:extLst>
              <a:ext uri="{FF2B5EF4-FFF2-40B4-BE49-F238E27FC236}">
                <a16:creationId xmlns:a16="http://schemas.microsoft.com/office/drawing/2014/main" xmlns="" id="{24D54A04-A632-48B6-9C49-BA3EB18C11A1}"/>
              </a:ext>
            </a:extLst>
          </p:cNvPr>
          <p:cNvSpPr txBox="1">
            <a:spLocks/>
          </p:cNvSpPr>
          <p:nvPr/>
        </p:nvSpPr>
        <p:spPr>
          <a:xfrm>
            <a:off x="5321509" y="3271318"/>
            <a:ext cx="2485146" cy="575502"/>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Tonya Davis </a:t>
            </a:r>
          </a:p>
          <a:p>
            <a:r>
              <a:rPr lang="en-US" dirty="0"/>
              <a:t>Director of Administration </a:t>
            </a:r>
          </a:p>
        </p:txBody>
      </p:sp>
      <p:sp>
        <p:nvSpPr>
          <p:cNvPr id="11" name="Content Placeholder 2">
            <a:extLst>
              <a:ext uri="{FF2B5EF4-FFF2-40B4-BE49-F238E27FC236}">
                <a16:creationId xmlns:a16="http://schemas.microsoft.com/office/drawing/2014/main" xmlns="" id="{0C904787-0ED6-442B-B663-ECCE55CB838E}"/>
              </a:ext>
            </a:extLst>
          </p:cNvPr>
          <p:cNvSpPr txBox="1">
            <a:spLocks/>
          </p:cNvSpPr>
          <p:nvPr/>
        </p:nvSpPr>
        <p:spPr>
          <a:xfrm>
            <a:off x="8708594" y="3170026"/>
            <a:ext cx="1919021" cy="673195"/>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Alice Hammar </a:t>
            </a:r>
            <a:r>
              <a:rPr lang="en-US" dirty="0"/>
              <a:t>Director of Finance</a:t>
            </a:r>
          </a:p>
        </p:txBody>
      </p:sp>
      <p:sp>
        <p:nvSpPr>
          <p:cNvPr id="12" name="Content Placeholder 2">
            <a:extLst>
              <a:ext uri="{FF2B5EF4-FFF2-40B4-BE49-F238E27FC236}">
                <a16:creationId xmlns:a16="http://schemas.microsoft.com/office/drawing/2014/main" xmlns="" id="{47B4D430-49A0-4410-B05B-AE87D3AED006}"/>
              </a:ext>
            </a:extLst>
          </p:cNvPr>
          <p:cNvSpPr txBox="1">
            <a:spLocks/>
          </p:cNvSpPr>
          <p:nvPr/>
        </p:nvSpPr>
        <p:spPr>
          <a:xfrm>
            <a:off x="2128015" y="6074191"/>
            <a:ext cx="2581009"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Miguel Rother</a:t>
            </a:r>
            <a:r>
              <a:rPr lang="en-US" dirty="0"/>
              <a:t> </a:t>
            </a:r>
          </a:p>
          <a:p>
            <a:r>
              <a:rPr lang="en-US" dirty="0"/>
              <a:t>Director of Grants &amp; Initiatives </a:t>
            </a:r>
          </a:p>
        </p:txBody>
      </p:sp>
      <p:sp>
        <p:nvSpPr>
          <p:cNvPr id="13" name="Content Placeholder 2">
            <a:extLst>
              <a:ext uri="{FF2B5EF4-FFF2-40B4-BE49-F238E27FC236}">
                <a16:creationId xmlns:a16="http://schemas.microsoft.com/office/drawing/2014/main" xmlns="" id="{9BF9C06C-C7C3-4B3D-8981-AD0A16DDA3F5}"/>
              </a:ext>
            </a:extLst>
          </p:cNvPr>
          <p:cNvSpPr txBox="1">
            <a:spLocks/>
          </p:cNvSpPr>
          <p:nvPr/>
        </p:nvSpPr>
        <p:spPr>
          <a:xfrm>
            <a:off x="5676413" y="6067660"/>
            <a:ext cx="175322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April Lonero </a:t>
            </a:r>
            <a:r>
              <a:rPr lang="en-US" dirty="0"/>
              <a:t>Executive Assistant</a:t>
            </a:r>
          </a:p>
        </p:txBody>
      </p:sp>
      <p:sp>
        <p:nvSpPr>
          <p:cNvPr id="14" name="Content Placeholder 2">
            <a:extLst>
              <a:ext uri="{FF2B5EF4-FFF2-40B4-BE49-F238E27FC236}">
                <a16:creationId xmlns:a16="http://schemas.microsoft.com/office/drawing/2014/main" xmlns="" id="{BE93681B-158A-475B-9C05-D11DD6C3F53C}"/>
              </a:ext>
            </a:extLst>
          </p:cNvPr>
          <p:cNvSpPr txBox="1">
            <a:spLocks/>
          </p:cNvSpPr>
          <p:nvPr/>
        </p:nvSpPr>
        <p:spPr>
          <a:xfrm>
            <a:off x="8666293" y="6011202"/>
            <a:ext cx="2131162"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Jennifer Valencia</a:t>
            </a:r>
          </a:p>
          <a:p>
            <a:r>
              <a:rPr lang="en-US" dirty="0"/>
              <a:t>Program Manager</a:t>
            </a:r>
          </a:p>
        </p:txBody>
      </p:sp>
      <p:pic>
        <p:nvPicPr>
          <p:cNvPr id="15" name="Picture 14" descr="April Lonero">
            <a:extLst>
              <a:ext uri="{FF2B5EF4-FFF2-40B4-BE49-F238E27FC236}">
                <a16:creationId xmlns:a16="http://schemas.microsoft.com/office/drawing/2014/main" xmlns="" id="{DC449147-3887-4810-9896-1F65258503C0}"/>
              </a:ext>
            </a:extLst>
          </p:cNvPr>
          <p:cNvPicPr>
            <a:picLocks noChangeAspect="1"/>
          </p:cNvPicPr>
          <p:nvPr/>
        </p:nvPicPr>
        <p:blipFill>
          <a:blip r:embed="rId7"/>
          <a:stretch>
            <a:fillRect/>
          </a:stretch>
        </p:blipFill>
        <p:spPr>
          <a:xfrm>
            <a:off x="5811621" y="3943064"/>
            <a:ext cx="1504921" cy="2011680"/>
          </a:xfrm>
          <a:prstGeom prst="rect">
            <a:avLst/>
          </a:prstGeom>
        </p:spPr>
      </p:pic>
    </p:spTree>
    <p:extLst>
      <p:ext uri="{BB962C8B-B14F-4D97-AF65-F5344CB8AC3E}">
        <p14:creationId xmlns:p14="http://schemas.microsoft.com/office/powerpoint/2010/main" val="1048956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50" y="365126"/>
            <a:ext cx="10046043" cy="631268"/>
          </a:xfrm>
        </p:spPr>
        <p:txBody>
          <a:bodyPr/>
          <a:lstStyle/>
          <a:p>
            <a:pPr algn="ctr"/>
            <a:r>
              <a:rPr lang="en-US" b="1" dirty="0"/>
              <a:t>ASCCC Staff</a:t>
            </a:r>
            <a:endParaRPr lang="en-US" dirty="0"/>
          </a:p>
        </p:txBody>
      </p:sp>
      <p:pic>
        <p:nvPicPr>
          <p:cNvPr id="5" name="Picture 4" descr="Meuy Rosales&#10;">
            <a:extLst>
              <a:ext uri="{FF2B5EF4-FFF2-40B4-BE49-F238E27FC236}">
                <a16:creationId xmlns:a16="http://schemas.microsoft.com/office/drawing/2014/main" xmlns="" id="{A6779254-FB94-46F2-8B03-4FBA342B4873}"/>
              </a:ext>
            </a:extLst>
          </p:cNvPr>
          <p:cNvPicPr>
            <a:picLocks noChangeAspect="1"/>
          </p:cNvPicPr>
          <p:nvPr/>
        </p:nvPicPr>
        <p:blipFill rotWithShape="1">
          <a:blip r:embed="rId2"/>
          <a:srcRect r="4732"/>
          <a:stretch/>
        </p:blipFill>
        <p:spPr>
          <a:xfrm>
            <a:off x="9714858" y="929222"/>
            <a:ext cx="1494711" cy="2011680"/>
          </a:xfrm>
          <a:prstGeom prst="rect">
            <a:avLst/>
          </a:prstGeom>
        </p:spPr>
      </p:pic>
      <p:pic>
        <p:nvPicPr>
          <p:cNvPr id="6" name="Picture 5" descr="Katie Nash">
            <a:extLst>
              <a:ext uri="{FF2B5EF4-FFF2-40B4-BE49-F238E27FC236}">
                <a16:creationId xmlns:a16="http://schemas.microsoft.com/office/drawing/2014/main" xmlns="" id="{FC278C58-3BAB-47F8-8A5B-226458C689FD}"/>
              </a:ext>
            </a:extLst>
          </p:cNvPr>
          <p:cNvPicPr>
            <a:picLocks noChangeAspect="1"/>
          </p:cNvPicPr>
          <p:nvPr/>
        </p:nvPicPr>
        <p:blipFill rotWithShape="1">
          <a:blip r:embed="rId3"/>
          <a:srcRect l="5311" r="4465"/>
          <a:stretch/>
        </p:blipFill>
        <p:spPr>
          <a:xfrm>
            <a:off x="8419613" y="3764467"/>
            <a:ext cx="1494711" cy="2011680"/>
          </a:xfrm>
          <a:prstGeom prst="rect">
            <a:avLst/>
          </a:prstGeom>
        </p:spPr>
      </p:pic>
      <p:pic>
        <p:nvPicPr>
          <p:cNvPr id="7" name="Picture 6" descr="Megan Trader">
            <a:extLst>
              <a:ext uri="{FF2B5EF4-FFF2-40B4-BE49-F238E27FC236}">
                <a16:creationId xmlns:a16="http://schemas.microsoft.com/office/drawing/2014/main" xmlns="" id="{C27EDB9B-6744-447B-B3B6-A97F566A888F}"/>
              </a:ext>
            </a:extLst>
          </p:cNvPr>
          <p:cNvPicPr>
            <a:picLocks noChangeAspect="1"/>
          </p:cNvPicPr>
          <p:nvPr/>
        </p:nvPicPr>
        <p:blipFill rotWithShape="1">
          <a:blip r:embed="rId4"/>
          <a:srcRect l="1031"/>
          <a:stretch/>
        </p:blipFill>
        <p:spPr>
          <a:xfrm>
            <a:off x="5667711" y="3764467"/>
            <a:ext cx="1494711" cy="2011680"/>
          </a:xfrm>
          <a:prstGeom prst="rect">
            <a:avLst/>
          </a:prstGeom>
        </p:spPr>
      </p:pic>
      <p:pic>
        <p:nvPicPr>
          <p:cNvPr id="8" name="Picture 7" descr="Edie Martinelli">
            <a:extLst>
              <a:ext uri="{FF2B5EF4-FFF2-40B4-BE49-F238E27FC236}">
                <a16:creationId xmlns:a16="http://schemas.microsoft.com/office/drawing/2014/main" xmlns="" id="{CF6E3BF1-EDE5-458D-8001-68D5F9F38B4F}"/>
              </a:ext>
            </a:extLst>
          </p:cNvPr>
          <p:cNvPicPr>
            <a:picLocks noChangeAspect="1"/>
          </p:cNvPicPr>
          <p:nvPr/>
        </p:nvPicPr>
        <p:blipFill rotWithShape="1">
          <a:blip r:embed="rId5"/>
          <a:srcRect l="4283" r="3585"/>
          <a:stretch/>
        </p:blipFill>
        <p:spPr>
          <a:xfrm>
            <a:off x="2707441" y="3822495"/>
            <a:ext cx="1493393" cy="2011680"/>
          </a:xfrm>
          <a:prstGeom prst="rect">
            <a:avLst/>
          </a:prstGeom>
        </p:spPr>
      </p:pic>
      <p:pic>
        <p:nvPicPr>
          <p:cNvPr id="9" name="Picture 8" descr="Kyoko Hatano">
            <a:extLst>
              <a:ext uri="{FF2B5EF4-FFF2-40B4-BE49-F238E27FC236}">
                <a16:creationId xmlns:a16="http://schemas.microsoft.com/office/drawing/2014/main" xmlns="" id="{117C2648-F25D-466B-BE6D-1681F7CBCA9B}"/>
              </a:ext>
            </a:extLst>
          </p:cNvPr>
          <p:cNvPicPr>
            <a:picLocks noChangeAspect="1"/>
          </p:cNvPicPr>
          <p:nvPr/>
        </p:nvPicPr>
        <p:blipFill>
          <a:blip r:embed="rId6"/>
          <a:stretch>
            <a:fillRect/>
          </a:stretch>
        </p:blipFill>
        <p:spPr>
          <a:xfrm>
            <a:off x="1470384" y="939403"/>
            <a:ext cx="1408176" cy="2011680"/>
          </a:xfrm>
          <a:prstGeom prst="rect">
            <a:avLst/>
          </a:prstGeom>
        </p:spPr>
      </p:pic>
      <p:pic>
        <p:nvPicPr>
          <p:cNvPr id="10" name="Picture 9" descr="Veronica Rey">
            <a:extLst>
              <a:ext uri="{FF2B5EF4-FFF2-40B4-BE49-F238E27FC236}">
                <a16:creationId xmlns:a16="http://schemas.microsoft.com/office/drawing/2014/main" xmlns="" id="{126C374B-2401-40E1-9891-2F93B687C4D4}"/>
              </a:ext>
            </a:extLst>
          </p:cNvPr>
          <p:cNvPicPr>
            <a:picLocks noChangeAspect="1"/>
          </p:cNvPicPr>
          <p:nvPr/>
        </p:nvPicPr>
        <p:blipFill>
          <a:blip r:embed="rId7"/>
          <a:stretch>
            <a:fillRect/>
          </a:stretch>
        </p:blipFill>
        <p:spPr>
          <a:xfrm>
            <a:off x="4173805" y="996393"/>
            <a:ext cx="1493906" cy="2011680"/>
          </a:xfrm>
          <a:prstGeom prst="rect">
            <a:avLst/>
          </a:prstGeom>
        </p:spPr>
      </p:pic>
      <p:pic>
        <p:nvPicPr>
          <p:cNvPr id="11" name="Picture 10" descr="Selena Silva&#10;">
            <a:extLst>
              <a:ext uri="{FF2B5EF4-FFF2-40B4-BE49-F238E27FC236}">
                <a16:creationId xmlns:a16="http://schemas.microsoft.com/office/drawing/2014/main" xmlns="" id="{3076ABC1-863A-469B-86A6-B13B03F50751}"/>
              </a:ext>
            </a:extLst>
          </p:cNvPr>
          <p:cNvPicPr>
            <a:picLocks noChangeAspect="1"/>
          </p:cNvPicPr>
          <p:nvPr/>
        </p:nvPicPr>
        <p:blipFill>
          <a:blip r:embed="rId8"/>
          <a:stretch>
            <a:fillRect/>
          </a:stretch>
        </p:blipFill>
        <p:spPr>
          <a:xfrm>
            <a:off x="6913068" y="963408"/>
            <a:ext cx="1506545" cy="2011680"/>
          </a:xfrm>
          <a:prstGeom prst="rect">
            <a:avLst/>
          </a:prstGeom>
        </p:spPr>
      </p:pic>
      <p:sp>
        <p:nvSpPr>
          <p:cNvPr id="12" name="Content Placeholder 2">
            <a:extLst>
              <a:ext uri="{FF2B5EF4-FFF2-40B4-BE49-F238E27FC236}">
                <a16:creationId xmlns:a16="http://schemas.microsoft.com/office/drawing/2014/main" xmlns="" id="{63FEFC1B-7CE2-48FA-9706-4F1A789359DC}"/>
              </a:ext>
            </a:extLst>
          </p:cNvPr>
          <p:cNvSpPr txBox="1">
            <a:spLocks/>
          </p:cNvSpPr>
          <p:nvPr/>
        </p:nvSpPr>
        <p:spPr>
          <a:xfrm>
            <a:off x="1124263" y="3117205"/>
            <a:ext cx="1982528" cy="563173"/>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Kyoko </a:t>
            </a:r>
            <a:r>
              <a:rPr lang="en-US" b="1" dirty="0" err="1"/>
              <a:t>Hatano</a:t>
            </a:r>
            <a:r>
              <a:rPr lang="en-US" b="1" dirty="0"/>
              <a:t> </a:t>
            </a:r>
            <a:r>
              <a:rPr lang="en-US" dirty="0"/>
              <a:t>Administrative Assistant</a:t>
            </a:r>
          </a:p>
        </p:txBody>
      </p:sp>
      <p:sp>
        <p:nvSpPr>
          <p:cNvPr id="13" name="Content Placeholder 2">
            <a:extLst>
              <a:ext uri="{FF2B5EF4-FFF2-40B4-BE49-F238E27FC236}">
                <a16:creationId xmlns:a16="http://schemas.microsoft.com/office/drawing/2014/main" xmlns="" id="{E7B7FED1-FA6D-461E-9023-9887ABF4A715}"/>
              </a:ext>
            </a:extLst>
          </p:cNvPr>
          <p:cNvSpPr txBox="1">
            <a:spLocks/>
          </p:cNvSpPr>
          <p:nvPr/>
        </p:nvSpPr>
        <p:spPr>
          <a:xfrm>
            <a:off x="3854676" y="3101730"/>
            <a:ext cx="2056395" cy="470509"/>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Veronica Rey</a:t>
            </a:r>
            <a:r>
              <a:rPr lang="en-US" dirty="0"/>
              <a:t> Administrative Assistant</a:t>
            </a:r>
          </a:p>
        </p:txBody>
      </p:sp>
      <p:sp>
        <p:nvSpPr>
          <p:cNvPr id="14" name="Content Placeholder 2">
            <a:extLst>
              <a:ext uri="{FF2B5EF4-FFF2-40B4-BE49-F238E27FC236}">
                <a16:creationId xmlns:a16="http://schemas.microsoft.com/office/drawing/2014/main" xmlns="" id="{A7460B54-A66E-45E2-A6CA-5D4FAFD7D25C}"/>
              </a:ext>
            </a:extLst>
          </p:cNvPr>
          <p:cNvSpPr txBox="1">
            <a:spLocks/>
          </p:cNvSpPr>
          <p:nvPr/>
        </p:nvSpPr>
        <p:spPr>
          <a:xfrm>
            <a:off x="6818672" y="308291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Selena Silva </a:t>
            </a:r>
            <a:r>
              <a:rPr lang="en-US" dirty="0"/>
              <a:t>Program Specialist</a:t>
            </a:r>
          </a:p>
        </p:txBody>
      </p:sp>
      <p:sp>
        <p:nvSpPr>
          <p:cNvPr id="15" name="Content Placeholder 2">
            <a:extLst>
              <a:ext uri="{FF2B5EF4-FFF2-40B4-BE49-F238E27FC236}">
                <a16:creationId xmlns:a16="http://schemas.microsoft.com/office/drawing/2014/main" xmlns="" id="{40865D6B-74C8-4EC8-B875-721CC8D76E6C}"/>
              </a:ext>
            </a:extLst>
          </p:cNvPr>
          <p:cNvSpPr txBox="1">
            <a:spLocks/>
          </p:cNvSpPr>
          <p:nvPr/>
        </p:nvSpPr>
        <p:spPr>
          <a:xfrm>
            <a:off x="9614545" y="3082160"/>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Meuy Rosales</a:t>
            </a:r>
          </a:p>
          <a:p>
            <a:r>
              <a:rPr lang="en-US" dirty="0"/>
              <a:t>Accounting Clerk II</a:t>
            </a:r>
          </a:p>
        </p:txBody>
      </p:sp>
      <p:sp>
        <p:nvSpPr>
          <p:cNvPr id="16" name="Content Placeholder 2">
            <a:extLst>
              <a:ext uri="{FF2B5EF4-FFF2-40B4-BE49-F238E27FC236}">
                <a16:creationId xmlns:a16="http://schemas.microsoft.com/office/drawing/2014/main" xmlns="" id="{93CD6C40-2A87-4867-884A-A1AB27F8C990}"/>
              </a:ext>
            </a:extLst>
          </p:cNvPr>
          <p:cNvSpPr txBox="1">
            <a:spLocks/>
          </p:cNvSpPr>
          <p:nvPr/>
        </p:nvSpPr>
        <p:spPr>
          <a:xfrm>
            <a:off x="2606469" y="5988818"/>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Edie Martinelli</a:t>
            </a:r>
            <a:r>
              <a:rPr lang="en-US" dirty="0"/>
              <a:t> Events Manager</a:t>
            </a:r>
          </a:p>
        </p:txBody>
      </p:sp>
      <p:sp>
        <p:nvSpPr>
          <p:cNvPr id="17" name="Content Placeholder 2">
            <a:extLst>
              <a:ext uri="{FF2B5EF4-FFF2-40B4-BE49-F238E27FC236}">
                <a16:creationId xmlns:a16="http://schemas.microsoft.com/office/drawing/2014/main" xmlns="" id="{1AC2B6CA-CD25-4F6A-A1B2-ED427886F3D6}"/>
              </a:ext>
            </a:extLst>
          </p:cNvPr>
          <p:cNvSpPr txBox="1">
            <a:spLocks/>
          </p:cNvSpPr>
          <p:nvPr/>
        </p:nvSpPr>
        <p:spPr>
          <a:xfrm>
            <a:off x="5544248" y="5910054"/>
            <a:ext cx="1910672"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Megan Trader</a:t>
            </a:r>
            <a:r>
              <a:rPr lang="en-US" dirty="0"/>
              <a:t> Program Coordinator</a:t>
            </a:r>
          </a:p>
        </p:txBody>
      </p:sp>
      <p:sp>
        <p:nvSpPr>
          <p:cNvPr id="18" name="Content Placeholder 2">
            <a:extLst>
              <a:ext uri="{FF2B5EF4-FFF2-40B4-BE49-F238E27FC236}">
                <a16:creationId xmlns:a16="http://schemas.microsoft.com/office/drawing/2014/main" xmlns="" id="{FBC226C3-0BED-455D-9960-F3BF3009A4C8}"/>
              </a:ext>
            </a:extLst>
          </p:cNvPr>
          <p:cNvSpPr txBox="1">
            <a:spLocks/>
          </p:cNvSpPr>
          <p:nvPr/>
        </p:nvSpPr>
        <p:spPr>
          <a:xfrm>
            <a:off x="8419613" y="5917013"/>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Katie Nash</a:t>
            </a:r>
          </a:p>
          <a:p>
            <a:r>
              <a:rPr lang="en-US" dirty="0"/>
              <a:t>Visual Designer</a:t>
            </a:r>
          </a:p>
        </p:txBody>
      </p:sp>
    </p:spTree>
    <p:extLst>
      <p:ext uri="{BB962C8B-B14F-4D97-AF65-F5344CB8AC3E}">
        <p14:creationId xmlns:p14="http://schemas.microsoft.com/office/powerpoint/2010/main" val="686740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ASCCC Curriculum Committee</a:t>
            </a:r>
            <a:br>
              <a:rPr lang="en-US" dirty="0" smtClean="0"/>
            </a:br>
            <a:r>
              <a:rPr lang="en-US" dirty="0" smtClean="0"/>
              <a:t>2019-2020</a:t>
            </a:r>
            <a:endParaRPr lang="en-US" dirty="0"/>
          </a:p>
        </p:txBody>
      </p:sp>
      <p:sp>
        <p:nvSpPr>
          <p:cNvPr id="4" name="Slide Number Placeholder 3"/>
          <p:cNvSpPr>
            <a:spLocks noGrp="1"/>
          </p:cNvSpPr>
          <p:nvPr>
            <p:ph type="sldNum" sz="quarter" idx="12"/>
          </p:nvPr>
        </p:nvSpPr>
        <p:spPr/>
        <p:txBody>
          <a:bodyPr/>
          <a:lstStyle/>
          <a:p>
            <a:fld id="{492D8F1A-69A8-9242-9469-8400121D240A}" type="slidenum">
              <a:rPr lang="en-US" smtClean="0"/>
              <a:t>8</a:t>
            </a:fld>
            <a:endParaRPr lang="en-US" dirty="0"/>
          </a:p>
        </p:txBody>
      </p:sp>
      <p:sp>
        <p:nvSpPr>
          <p:cNvPr id="5" name="Content Placeholder 2">
            <a:extLst>
              <a:ext uri="{FF2B5EF4-FFF2-40B4-BE49-F238E27FC236}">
                <a16:creationId xmlns:a16="http://schemas.microsoft.com/office/drawing/2014/main" xmlns="" id="{1AC2B6CA-CD25-4F6A-A1B2-ED427886F3D6}"/>
              </a:ext>
            </a:extLst>
          </p:cNvPr>
          <p:cNvSpPr txBox="1">
            <a:spLocks/>
          </p:cNvSpPr>
          <p:nvPr/>
        </p:nvSpPr>
        <p:spPr>
          <a:xfrm>
            <a:off x="992313" y="5443870"/>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Lisa </a:t>
            </a:r>
            <a:r>
              <a:rPr lang="en-US" sz="2000" b="1" dirty="0" err="1" smtClean="0"/>
              <a:t>Saperston</a:t>
            </a:r>
            <a:endParaRPr lang="en-US" sz="2000" b="1" dirty="0" smtClean="0"/>
          </a:p>
          <a:p>
            <a:r>
              <a:rPr lang="en-US" sz="2000" dirty="0" smtClean="0"/>
              <a:t>Los Angeles City College</a:t>
            </a:r>
            <a:endParaRPr lang="en-US" sz="2000" dirty="0"/>
          </a:p>
        </p:txBody>
      </p:sp>
      <p:sp>
        <p:nvSpPr>
          <p:cNvPr id="6" name="Content Placeholder 2">
            <a:extLst>
              <a:ext uri="{FF2B5EF4-FFF2-40B4-BE49-F238E27FC236}">
                <a16:creationId xmlns:a16="http://schemas.microsoft.com/office/drawing/2014/main" xmlns="" id="{1AC2B6CA-CD25-4F6A-A1B2-ED427886F3D6}"/>
              </a:ext>
            </a:extLst>
          </p:cNvPr>
          <p:cNvSpPr txBox="1">
            <a:spLocks/>
          </p:cNvSpPr>
          <p:nvPr/>
        </p:nvSpPr>
        <p:spPr>
          <a:xfrm>
            <a:off x="992313" y="4182735"/>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err="1" smtClean="0"/>
              <a:t>Shilo</a:t>
            </a:r>
            <a:r>
              <a:rPr lang="en-US" sz="2000" b="1" dirty="0" smtClean="0"/>
              <a:t> Nelson</a:t>
            </a:r>
          </a:p>
          <a:p>
            <a:r>
              <a:rPr lang="en-US" sz="2000" dirty="0" smtClean="0"/>
              <a:t>Los Angeles Pierce College</a:t>
            </a:r>
            <a:endParaRPr lang="en-US" sz="2000" dirty="0"/>
          </a:p>
        </p:txBody>
      </p:sp>
      <p:sp>
        <p:nvSpPr>
          <p:cNvPr id="7" name="Content Placeholder 2">
            <a:extLst>
              <a:ext uri="{FF2B5EF4-FFF2-40B4-BE49-F238E27FC236}">
                <a16:creationId xmlns:a16="http://schemas.microsoft.com/office/drawing/2014/main" xmlns="" id="{1AC2B6CA-CD25-4F6A-A1B2-ED427886F3D6}"/>
              </a:ext>
            </a:extLst>
          </p:cNvPr>
          <p:cNvSpPr txBox="1">
            <a:spLocks/>
          </p:cNvSpPr>
          <p:nvPr/>
        </p:nvSpPr>
        <p:spPr>
          <a:xfrm>
            <a:off x="992313" y="2833568"/>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Jimmie Bowen</a:t>
            </a:r>
          </a:p>
          <a:p>
            <a:r>
              <a:rPr lang="en-US" sz="2000" dirty="0" smtClean="0"/>
              <a:t>Antelope Valley College</a:t>
            </a:r>
            <a:endParaRPr lang="en-US" sz="2000" dirty="0"/>
          </a:p>
        </p:txBody>
      </p:sp>
      <p:sp>
        <p:nvSpPr>
          <p:cNvPr id="8" name="Content Placeholder 2">
            <a:extLst>
              <a:ext uri="{FF2B5EF4-FFF2-40B4-BE49-F238E27FC236}">
                <a16:creationId xmlns:a16="http://schemas.microsoft.com/office/drawing/2014/main" xmlns="" id="{1AC2B6CA-CD25-4F6A-A1B2-ED427886F3D6}"/>
              </a:ext>
            </a:extLst>
          </p:cNvPr>
          <p:cNvSpPr txBox="1">
            <a:spLocks/>
          </p:cNvSpPr>
          <p:nvPr/>
        </p:nvSpPr>
        <p:spPr>
          <a:xfrm>
            <a:off x="8549718" y="4192606"/>
            <a:ext cx="2575482"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Elizabeth Ramirez </a:t>
            </a:r>
          </a:p>
          <a:p>
            <a:r>
              <a:rPr lang="en-US" sz="2000" dirty="0" smtClean="0"/>
              <a:t>Rio Hondo College</a:t>
            </a:r>
            <a:endParaRPr lang="en-US" sz="2000" dirty="0"/>
          </a:p>
        </p:txBody>
      </p:sp>
      <p:sp>
        <p:nvSpPr>
          <p:cNvPr id="9" name="Content Placeholder 2">
            <a:extLst>
              <a:ext uri="{FF2B5EF4-FFF2-40B4-BE49-F238E27FC236}">
                <a16:creationId xmlns:a16="http://schemas.microsoft.com/office/drawing/2014/main" xmlns="" id="{1AC2B6CA-CD25-4F6A-A1B2-ED427886F3D6}"/>
              </a:ext>
            </a:extLst>
          </p:cNvPr>
          <p:cNvSpPr txBox="1">
            <a:spLocks/>
          </p:cNvSpPr>
          <p:nvPr/>
        </p:nvSpPr>
        <p:spPr>
          <a:xfrm>
            <a:off x="4828608" y="4192606"/>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Donna </a:t>
            </a:r>
            <a:r>
              <a:rPr lang="en-US" sz="2000" b="1" dirty="0" err="1" smtClean="0"/>
              <a:t>Necke</a:t>
            </a:r>
            <a:endParaRPr lang="en-US" sz="2000" b="1" dirty="0" smtClean="0"/>
          </a:p>
          <a:p>
            <a:r>
              <a:rPr lang="en-US" sz="2000" dirty="0" smtClean="0"/>
              <a:t>Mt. San Antonio College</a:t>
            </a:r>
            <a:endParaRPr lang="en-US" sz="2000" dirty="0"/>
          </a:p>
        </p:txBody>
      </p:sp>
      <p:sp>
        <p:nvSpPr>
          <p:cNvPr id="10" name="Content Placeholder 2">
            <a:extLst>
              <a:ext uri="{FF2B5EF4-FFF2-40B4-BE49-F238E27FC236}">
                <a16:creationId xmlns:a16="http://schemas.microsoft.com/office/drawing/2014/main" xmlns="" id="{1AC2B6CA-CD25-4F6A-A1B2-ED427886F3D6}"/>
              </a:ext>
            </a:extLst>
          </p:cNvPr>
          <p:cNvSpPr txBox="1">
            <a:spLocks/>
          </p:cNvSpPr>
          <p:nvPr/>
        </p:nvSpPr>
        <p:spPr>
          <a:xfrm>
            <a:off x="8664904" y="2833568"/>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err="1" smtClean="0"/>
              <a:t>Nili</a:t>
            </a:r>
            <a:r>
              <a:rPr lang="en-US" sz="2000" b="1" dirty="0" smtClean="0"/>
              <a:t> </a:t>
            </a:r>
            <a:r>
              <a:rPr lang="en-US" sz="2000" b="1" dirty="0" err="1" smtClean="0"/>
              <a:t>Kirschner</a:t>
            </a:r>
            <a:endParaRPr lang="en-US" sz="2000" b="1" dirty="0" smtClean="0"/>
          </a:p>
          <a:p>
            <a:r>
              <a:rPr lang="en-US" sz="2000" dirty="0" smtClean="0"/>
              <a:t>Woodland College</a:t>
            </a:r>
            <a:endParaRPr lang="en-US" sz="2000" dirty="0"/>
          </a:p>
        </p:txBody>
      </p:sp>
      <p:sp>
        <p:nvSpPr>
          <p:cNvPr id="11" name="Content Placeholder 2">
            <a:extLst>
              <a:ext uri="{FF2B5EF4-FFF2-40B4-BE49-F238E27FC236}">
                <a16:creationId xmlns:a16="http://schemas.microsoft.com/office/drawing/2014/main" xmlns="" id="{1AC2B6CA-CD25-4F6A-A1B2-ED427886F3D6}"/>
              </a:ext>
            </a:extLst>
          </p:cNvPr>
          <p:cNvSpPr txBox="1">
            <a:spLocks/>
          </p:cNvSpPr>
          <p:nvPr/>
        </p:nvSpPr>
        <p:spPr>
          <a:xfrm>
            <a:off x="4828608" y="5443870"/>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Erik Shearer</a:t>
            </a:r>
          </a:p>
          <a:p>
            <a:r>
              <a:rPr lang="en-US" sz="2000" dirty="0" smtClean="0"/>
              <a:t>Napa Valley College</a:t>
            </a:r>
            <a:endParaRPr lang="en-US" sz="2000" dirty="0"/>
          </a:p>
        </p:txBody>
      </p:sp>
      <p:sp>
        <p:nvSpPr>
          <p:cNvPr id="12" name="Content Placeholder 2">
            <a:extLst>
              <a:ext uri="{FF2B5EF4-FFF2-40B4-BE49-F238E27FC236}">
                <a16:creationId xmlns:a16="http://schemas.microsoft.com/office/drawing/2014/main" xmlns="" id="{1AC2B6CA-CD25-4F6A-A1B2-ED427886F3D6}"/>
              </a:ext>
            </a:extLst>
          </p:cNvPr>
          <p:cNvSpPr txBox="1">
            <a:spLocks/>
          </p:cNvSpPr>
          <p:nvPr/>
        </p:nvSpPr>
        <p:spPr>
          <a:xfrm>
            <a:off x="4555135" y="2841784"/>
            <a:ext cx="2892056"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Silvester Henderson</a:t>
            </a:r>
          </a:p>
          <a:p>
            <a:r>
              <a:rPr lang="en-US" sz="2000" dirty="0" smtClean="0"/>
              <a:t>ASCCC At-Large Representative</a:t>
            </a:r>
            <a:endParaRPr lang="en-US" sz="2000" dirty="0"/>
          </a:p>
        </p:txBody>
      </p:sp>
      <p:sp>
        <p:nvSpPr>
          <p:cNvPr id="13" name="Content Placeholder 2">
            <a:extLst>
              <a:ext uri="{FF2B5EF4-FFF2-40B4-BE49-F238E27FC236}">
                <a16:creationId xmlns:a16="http://schemas.microsoft.com/office/drawing/2014/main" xmlns="" id="{1AC2B6CA-CD25-4F6A-A1B2-ED427886F3D6}"/>
              </a:ext>
            </a:extLst>
          </p:cNvPr>
          <p:cNvSpPr txBox="1">
            <a:spLocks/>
          </p:cNvSpPr>
          <p:nvPr/>
        </p:nvSpPr>
        <p:spPr>
          <a:xfrm>
            <a:off x="8617059" y="5443870"/>
            <a:ext cx="2345110" cy="1277605"/>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Jennifer Taylor-Mendoza</a:t>
            </a:r>
            <a:endParaRPr lang="en-US" sz="2000" b="1" dirty="0" smtClean="0"/>
          </a:p>
          <a:p>
            <a:r>
              <a:rPr lang="en-US" sz="2000" dirty="0" smtClean="0"/>
              <a:t>Skyline College</a:t>
            </a:r>
          </a:p>
          <a:p>
            <a:r>
              <a:rPr lang="en-US" sz="2000" dirty="0" smtClean="0"/>
              <a:t>CIO Representative</a:t>
            </a:r>
            <a:endParaRPr lang="en-US" sz="2000" dirty="0"/>
          </a:p>
        </p:txBody>
      </p:sp>
    </p:spTree>
    <p:extLst>
      <p:ext uri="{BB962C8B-B14F-4D97-AF65-F5344CB8AC3E}">
        <p14:creationId xmlns:p14="http://schemas.microsoft.com/office/powerpoint/2010/main" val="187186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ASCCC Curriculum Institute 2020</a:t>
            </a:r>
            <a:br>
              <a:rPr lang="en-US" dirty="0" smtClean="0"/>
            </a:br>
            <a:r>
              <a:rPr lang="en-US" dirty="0" smtClean="0"/>
              <a:t>Presenters</a:t>
            </a:r>
            <a:endParaRPr lang="en-US" dirty="0"/>
          </a:p>
        </p:txBody>
      </p:sp>
      <p:sp>
        <p:nvSpPr>
          <p:cNvPr id="3" name="Content Placeholder 2"/>
          <p:cNvSpPr>
            <a:spLocks noGrp="1"/>
          </p:cNvSpPr>
          <p:nvPr>
            <p:ph idx="1"/>
          </p:nvPr>
        </p:nvSpPr>
        <p:spPr>
          <a:xfrm>
            <a:off x="237461" y="2453387"/>
            <a:ext cx="3398874" cy="4268087"/>
          </a:xfrm>
        </p:spPr>
        <p:txBody>
          <a:bodyPr>
            <a:normAutofit fontScale="92500" lnSpcReduction="20000"/>
          </a:bodyPr>
          <a:lstStyle/>
          <a:p>
            <a:pPr algn="ctr"/>
            <a:r>
              <a:rPr lang="en-US" b="1" dirty="0" smtClean="0"/>
              <a:t>Over 100 presenters</a:t>
            </a:r>
          </a:p>
          <a:p>
            <a:pPr algn="ctr"/>
            <a:r>
              <a:rPr lang="en-US" dirty="0" smtClean="0"/>
              <a:t>from Lisa Abbott (A)</a:t>
            </a:r>
          </a:p>
          <a:p>
            <a:pPr algn="ctr"/>
            <a:r>
              <a:rPr lang="en-US" dirty="0"/>
              <a:t>t</a:t>
            </a:r>
            <a:r>
              <a:rPr lang="en-US" dirty="0" smtClean="0"/>
              <a:t>o</a:t>
            </a:r>
          </a:p>
          <a:p>
            <a:pPr algn="ctr"/>
            <a:r>
              <a:rPr lang="en-US" dirty="0" smtClean="0"/>
              <a:t>Jennifer </a:t>
            </a:r>
            <a:r>
              <a:rPr lang="en-US" dirty="0" err="1" smtClean="0"/>
              <a:t>Zellett</a:t>
            </a:r>
            <a:r>
              <a:rPr lang="en-US" dirty="0" smtClean="0"/>
              <a:t> (Z)</a:t>
            </a:r>
          </a:p>
          <a:p>
            <a:pPr algn="ctr"/>
            <a:endParaRPr lang="en-US" dirty="0"/>
          </a:p>
          <a:p>
            <a:pPr algn="ctr"/>
            <a:r>
              <a:rPr lang="en-US" dirty="0"/>
              <a:t>f</a:t>
            </a:r>
            <a:r>
              <a:rPr lang="en-US" dirty="0" smtClean="0"/>
              <a:t>rom over 40 colleges</a:t>
            </a:r>
          </a:p>
          <a:p>
            <a:pPr algn="ctr"/>
            <a:r>
              <a:rPr lang="en-US" dirty="0" smtClean="0"/>
              <a:t>ACCJC</a:t>
            </a:r>
          </a:p>
          <a:p>
            <a:pPr algn="ctr"/>
            <a:r>
              <a:rPr lang="en-US" dirty="0" smtClean="0"/>
              <a:t>ASCCC</a:t>
            </a:r>
          </a:p>
          <a:p>
            <a:pPr algn="ctr"/>
            <a:r>
              <a:rPr lang="en-US" dirty="0" smtClean="0"/>
              <a:t>CCCCO</a:t>
            </a:r>
          </a:p>
          <a:p>
            <a:pPr algn="ctr"/>
            <a:r>
              <a:rPr lang="en-US" dirty="0" smtClean="0"/>
              <a:t>CCC Foundation</a:t>
            </a:r>
          </a:p>
          <a:p>
            <a:pPr algn="ctr"/>
            <a:r>
              <a:rPr lang="en-US" dirty="0" smtClean="0"/>
              <a:t>CCC Success Center</a:t>
            </a:r>
            <a:endParaRPr lang="en-US" dirty="0"/>
          </a:p>
        </p:txBody>
      </p:sp>
      <p:sp>
        <p:nvSpPr>
          <p:cNvPr id="4" name="Slide Number Placeholder 3"/>
          <p:cNvSpPr>
            <a:spLocks noGrp="1"/>
          </p:cNvSpPr>
          <p:nvPr>
            <p:ph type="sldNum" sz="quarter" idx="12"/>
          </p:nvPr>
        </p:nvSpPr>
        <p:spPr/>
        <p:txBody>
          <a:bodyPr/>
          <a:lstStyle/>
          <a:p>
            <a:fld id="{492D8F1A-69A8-9242-9469-8400121D240A}" type="slidenum">
              <a:rPr lang="en-US" smtClean="0"/>
              <a:t>9</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642" y="2453388"/>
            <a:ext cx="7225456" cy="4315047"/>
          </a:xfrm>
          <a:prstGeom prst="rect">
            <a:avLst/>
          </a:prstGeom>
        </p:spPr>
      </p:pic>
    </p:spTree>
    <p:extLst>
      <p:ext uri="{BB962C8B-B14F-4D97-AF65-F5344CB8AC3E}">
        <p14:creationId xmlns:p14="http://schemas.microsoft.com/office/powerpoint/2010/main" val="239253138"/>
      </p:ext>
    </p:extLst>
  </p:cSld>
  <p:clrMapOvr>
    <a:masterClrMapping/>
  </p:clrMapOvr>
</p:sld>
</file>

<file path=ppt/theme/theme1.xml><?xml version="1.0" encoding="utf-8"?>
<a:theme xmlns:a="http://schemas.openxmlformats.org/drawingml/2006/main" name="ASCCC Curriculum Inst. 2020 Theme">
  <a:themeElements>
    <a:clrScheme name="Custom 1">
      <a:dk1>
        <a:srgbClr val="E0661C"/>
      </a:dk1>
      <a:lt1>
        <a:srgbClr val="FFFFFF"/>
      </a:lt1>
      <a:dk2>
        <a:srgbClr val="000000"/>
      </a:dk2>
      <a:lt2>
        <a:srgbClr val="F4E2C5"/>
      </a:lt2>
      <a:accent1>
        <a:srgbClr val="E0661C"/>
      </a:accent1>
      <a:accent2>
        <a:srgbClr val="3F240D"/>
      </a:accent2>
      <a:accent3>
        <a:srgbClr val="E0AD50"/>
      </a:accent3>
      <a:accent4>
        <a:srgbClr val="A65E23"/>
      </a:accent4>
      <a:accent5>
        <a:srgbClr val="008796"/>
      </a:accent5>
      <a:accent6>
        <a:srgbClr val="5BBBD0"/>
      </a:accent6>
      <a:hlink>
        <a:srgbClr val="007082"/>
      </a:hlink>
      <a:folHlink>
        <a:srgbClr val="5C36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I 2020 ppt template A" id="{ADC5DAE8-A688-1548-AE6D-F5DEF3785157}" vid="{6BE316A9-A3F1-D946-B9BC-49085B7BC9AA}"/>
    </a:ext>
  </a:extLst>
</a:theme>
</file>

<file path=ppt/theme/theme2.xml><?xml version="1.0" encoding="utf-8"?>
<a:theme xmlns:a="http://schemas.openxmlformats.org/drawingml/2006/main" name="California Community Colleges - Primary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CI 2020 ppt template A (1)</Template>
  <TotalTime>2588</TotalTime>
  <Words>2693</Words>
  <Application>Microsoft Macintosh PowerPoint</Application>
  <PresentationFormat>Widescreen</PresentationFormat>
  <Paragraphs>438</Paragraphs>
  <Slides>43</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Calibri</vt:lpstr>
      <vt:lpstr>Courier New</vt:lpstr>
      <vt:lpstr>Garamond</vt:lpstr>
      <vt:lpstr>Gill Sans</vt:lpstr>
      <vt:lpstr>Palatino</vt:lpstr>
      <vt:lpstr>Source Sans Pro</vt:lpstr>
      <vt:lpstr>Arial</vt:lpstr>
      <vt:lpstr>ASCCC Curriculum Inst. 2020 Theme</vt:lpstr>
      <vt:lpstr>California Community Colleges - Primary (White)</vt:lpstr>
      <vt:lpstr>Welcome to  ASCCC Curriculum Institute 2020</vt:lpstr>
      <vt:lpstr>Welcome Dolores Davison, ASCCC President</vt:lpstr>
      <vt:lpstr>Welcome</vt:lpstr>
      <vt:lpstr>ASCCC Executive Committee 2020-21</vt:lpstr>
      <vt:lpstr>ASCCC Executive Committee 2020-21</vt:lpstr>
      <vt:lpstr>ASCCC Staff</vt:lpstr>
      <vt:lpstr>ASCCC Staff</vt:lpstr>
      <vt:lpstr>ASCCC Curriculum Committee 2019-2020</vt:lpstr>
      <vt:lpstr>ASCCC Curriculum Institute 2020 Presenters</vt:lpstr>
      <vt:lpstr>Sponsors</vt:lpstr>
      <vt:lpstr>Engage during sessions</vt:lpstr>
      <vt:lpstr>PowerPoint Presentation</vt:lpstr>
      <vt:lpstr>Engage between sessions</vt:lpstr>
      <vt:lpstr>Please Provide  Feedback!</vt:lpstr>
      <vt:lpstr>Responsive Curriculum &amp; Collective Impact</vt:lpstr>
      <vt:lpstr>ASCCC Summer 2020 Rostrum</vt:lpstr>
      <vt:lpstr>Chancellor’s Office Update Dr. Aisha Lowe Vice Chancellor of Educational Services and Support</vt:lpstr>
      <vt:lpstr>CCCCO Updates</vt:lpstr>
      <vt:lpstr>Vision for Success and Core Commitments</vt:lpstr>
      <vt:lpstr>State of the System 2020</vt:lpstr>
      <vt:lpstr>New and Revised Regulations</vt:lpstr>
      <vt:lpstr>Credit for Prior Learning (CPL)</vt:lpstr>
      <vt:lpstr>Credit for Prior Learning (CPL)</vt:lpstr>
      <vt:lpstr>Credit for Prior Learning (CPL) Session</vt:lpstr>
      <vt:lpstr>CVC-OEI</vt:lpstr>
      <vt:lpstr>CVC-OEI’s Course Exchange</vt:lpstr>
      <vt:lpstr>Competency-based Education (CBE)</vt:lpstr>
      <vt:lpstr>CCC CBE Definition </vt:lpstr>
      <vt:lpstr>The Equity Imperative</vt:lpstr>
      <vt:lpstr>Draft CBE Regulations approved by 5C this June</vt:lpstr>
      <vt:lpstr>CBE Session 1 </vt:lpstr>
      <vt:lpstr>CBE Session 2 </vt:lpstr>
      <vt:lpstr>COCI RFP Project Process</vt:lpstr>
      <vt:lpstr>COCI RFP Project Process</vt:lpstr>
      <vt:lpstr>COCI RFP Project Process</vt:lpstr>
      <vt:lpstr>COCI RFP Project Process</vt:lpstr>
      <vt:lpstr>Call to Action for Equity</vt:lpstr>
      <vt:lpstr>5C 2020-21 Priorities</vt:lpstr>
      <vt:lpstr>Curriculum Institute Sessions</vt:lpstr>
      <vt:lpstr>Curriculum Institute Sessions</vt:lpstr>
      <vt:lpstr>We are Here to Support You</vt:lpstr>
      <vt:lpstr>Curriculum Team by Region</vt:lpstr>
      <vt:lpstr>Thank you!</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ASCCC Curriculum Institute 2020</dc:title>
  <dc:creator>Microsoft Office User</dc:creator>
  <cp:lastModifiedBy>Microsoft Office User</cp:lastModifiedBy>
  <cp:revision>23</cp:revision>
  <dcterms:created xsi:type="dcterms:W3CDTF">2020-07-06T19:40:27Z</dcterms:created>
  <dcterms:modified xsi:type="dcterms:W3CDTF">2020-07-08T14:49:03Z</dcterms:modified>
</cp:coreProperties>
</file>