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507" r:id="rId2"/>
    <p:sldId id="398" r:id="rId3"/>
    <p:sldId id="505" r:id="rId4"/>
    <p:sldId id="508" r:id="rId5"/>
    <p:sldId id="511" r:id="rId6"/>
    <p:sldId id="492" r:id="rId7"/>
    <p:sldId id="484" r:id="rId8"/>
    <p:sldId id="509" r:id="rId9"/>
    <p:sldId id="510" r:id="rId10"/>
    <p:sldId id="506" r:id="rId11"/>
    <p:sldId id="516" r:id="rId12"/>
    <p:sldId id="512" r:id="rId13"/>
    <p:sldId id="514" r:id="rId14"/>
    <p:sldId id="521" r:id="rId15"/>
    <p:sldId id="517" r:id="rId16"/>
    <p:sldId id="513" r:id="rId17"/>
    <p:sldId id="520" r:id="rId18"/>
    <p:sldId id="267" r:id="rId19"/>
    <p:sldId id="446" r:id="rId20"/>
    <p:sldId id="493" r:id="rId21"/>
    <p:sldId id="518" r:id="rId22"/>
    <p:sldId id="519" r:id="rId23"/>
    <p:sldId id="496" r:id="rId24"/>
    <p:sldId id="4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0" autoAdjust="0"/>
    <p:restoredTop sz="92794" autoAdjust="0"/>
  </p:normalViewPr>
  <p:slideViewPr>
    <p:cSldViewPr snapToGrid="0" snapToObjects="1">
      <p:cViewPr varScale="1">
        <p:scale>
          <a:sx n="60" d="100"/>
          <a:sy n="60" d="100"/>
        </p:scale>
        <p:origin x="1030" y="3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F09D4-EC26-4077-9BB4-74F644053422}"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5BAC7C4-D05E-4BAF-9501-1FA1D4C9266A}">
      <dgm:prSet phldrT="[Text]" custT="1"/>
      <dgm:spPr/>
      <dgm:t>
        <a:bodyPr/>
        <a:lstStyle/>
        <a:p>
          <a:r>
            <a:rPr lang="en-US" sz="1400"/>
            <a:t>Equity Component</a:t>
          </a:r>
        </a:p>
      </dgm:t>
    </dgm:pt>
    <dgm:pt modelId="{C8D55DE0-A5B0-42BA-9E47-DFAFAE77139A}" type="parTrans" cxnId="{25E15FC2-B772-460F-8D59-0FD8A8BD2132}">
      <dgm:prSet/>
      <dgm:spPr/>
      <dgm:t>
        <a:bodyPr/>
        <a:lstStyle/>
        <a:p>
          <a:endParaRPr lang="en-US" sz="1400"/>
        </a:p>
      </dgm:t>
    </dgm:pt>
    <dgm:pt modelId="{F9AE89DC-0114-4A82-8A93-90945E6F0157}" type="sibTrans" cxnId="{25E15FC2-B772-460F-8D59-0FD8A8BD2132}">
      <dgm:prSet/>
      <dgm:spPr/>
      <dgm:t>
        <a:bodyPr/>
        <a:lstStyle/>
        <a:p>
          <a:endParaRPr lang="en-US" sz="1400"/>
        </a:p>
      </dgm:t>
    </dgm:pt>
    <dgm:pt modelId="{6765F584-4E71-47B4-A747-267C96157FAC}">
      <dgm:prSet phldrT="[Text]" custT="1"/>
      <dgm:spPr/>
      <dgm:t>
        <a:bodyPr/>
        <a:lstStyle/>
        <a:p>
          <a:r>
            <a:rPr lang="en-US" sz="1400"/>
            <a:t>Pell Grant Recipients - outcomes</a:t>
          </a:r>
        </a:p>
      </dgm:t>
    </dgm:pt>
    <dgm:pt modelId="{E0BD8BC0-B3DE-4893-B6D4-31BCE88B2C06}" type="parTrans" cxnId="{7A4FDC0C-AEE3-4BCD-B37A-7DC753FB9878}">
      <dgm:prSet/>
      <dgm:spPr/>
      <dgm:t>
        <a:bodyPr/>
        <a:lstStyle/>
        <a:p>
          <a:endParaRPr lang="en-US" sz="1400"/>
        </a:p>
      </dgm:t>
    </dgm:pt>
    <dgm:pt modelId="{1CF9C922-02DD-49AF-919F-AEB0E6C8A7E4}" type="sibTrans" cxnId="{7A4FDC0C-AEE3-4BCD-B37A-7DC753FB9878}">
      <dgm:prSet/>
      <dgm:spPr/>
      <dgm:t>
        <a:bodyPr/>
        <a:lstStyle/>
        <a:p>
          <a:endParaRPr lang="en-US" sz="1400"/>
        </a:p>
      </dgm:t>
    </dgm:pt>
    <dgm:pt modelId="{E7A409FF-18E2-4AFC-9153-8E4F466A9B0C}">
      <dgm:prSet phldrT="[Text]" custT="1"/>
      <dgm:spPr/>
      <dgm:t>
        <a:bodyPr/>
        <a:lstStyle/>
        <a:p>
          <a:r>
            <a:rPr lang="en-US" sz="1400"/>
            <a:t>CA Promise Grant Recipients (previously BOG)</a:t>
          </a:r>
        </a:p>
      </dgm:t>
    </dgm:pt>
    <dgm:pt modelId="{A499FDBB-C031-493D-A805-E6EEC5E1A050}" type="parTrans" cxnId="{BAA2BAFE-27BE-4FB5-8C79-264999CD678E}">
      <dgm:prSet/>
      <dgm:spPr/>
      <dgm:t>
        <a:bodyPr/>
        <a:lstStyle/>
        <a:p>
          <a:endParaRPr lang="en-US" sz="1400"/>
        </a:p>
      </dgm:t>
    </dgm:pt>
    <dgm:pt modelId="{5F8749F6-F28B-4EB9-8A21-6BAF12BEE338}" type="sibTrans" cxnId="{BAA2BAFE-27BE-4FB5-8C79-264999CD678E}">
      <dgm:prSet/>
      <dgm:spPr/>
      <dgm:t>
        <a:bodyPr/>
        <a:lstStyle/>
        <a:p>
          <a:endParaRPr lang="en-US" sz="1400"/>
        </a:p>
      </dgm:t>
    </dgm:pt>
    <dgm:pt modelId="{6AEC4CB8-9DE9-40E2-8A24-69AD3661D0EE}">
      <dgm:prSet phldrT="[Text]" custT="1"/>
      <dgm:spPr/>
      <dgm:t>
        <a:bodyPr/>
        <a:lstStyle/>
        <a:p>
          <a:r>
            <a:rPr lang="en-US" sz="1400"/>
            <a:t>Students Success Allocation</a:t>
          </a:r>
        </a:p>
      </dgm:t>
    </dgm:pt>
    <dgm:pt modelId="{E5AF8755-06AE-4097-AD5C-642D69575919}" type="parTrans" cxnId="{FA6B176A-36AB-42C0-8689-C1707A2658F2}">
      <dgm:prSet/>
      <dgm:spPr/>
      <dgm:t>
        <a:bodyPr/>
        <a:lstStyle/>
        <a:p>
          <a:endParaRPr lang="en-US" sz="1400"/>
        </a:p>
      </dgm:t>
    </dgm:pt>
    <dgm:pt modelId="{F476F007-DF12-44FA-9428-71EA49DE4B99}" type="sibTrans" cxnId="{FA6B176A-36AB-42C0-8689-C1707A2658F2}">
      <dgm:prSet/>
      <dgm:spPr/>
      <dgm:t>
        <a:bodyPr/>
        <a:lstStyle/>
        <a:p>
          <a:endParaRPr lang="en-US" sz="1400"/>
        </a:p>
      </dgm:t>
    </dgm:pt>
    <dgm:pt modelId="{14C2D74A-15CC-438B-AD8C-BBEB7F13A7BE}">
      <dgm:prSet phldrT="[Text]" custT="1"/>
      <dgm:spPr/>
      <dgm:t>
        <a:bodyPr/>
        <a:lstStyle/>
        <a:p>
          <a:r>
            <a:rPr lang="en-US" sz="1400"/>
            <a:t>AA’s</a:t>
          </a:r>
        </a:p>
      </dgm:t>
    </dgm:pt>
    <dgm:pt modelId="{6069C168-E6D8-40B6-A336-6718E43D3449}" type="parTrans" cxnId="{17B22762-CBBD-4FE5-8658-386B2FAC3178}">
      <dgm:prSet/>
      <dgm:spPr/>
      <dgm:t>
        <a:bodyPr/>
        <a:lstStyle/>
        <a:p>
          <a:endParaRPr lang="en-US" sz="1400"/>
        </a:p>
      </dgm:t>
    </dgm:pt>
    <dgm:pt modelId="{428134BF-F8F2-4B90-88B5-94216CB18254}" type="sibTrans" cxnId="{17B22762-CBBD-4FE5-8658-386B2FAC3178}">
      <dgm:prSet/>
      <dgm:spPr/>
      <dgm:t>
        <a:bodyPr/>
        <a:lstStyle/>
        <a:p>
          <a:endParaRPr lang="en-US" sz="1400"/>
        </a:p>
      </dgm:t>
    </dgm:pt>
    <dgm:pt modelId="{426E5FD8-E1A8-43D8-986D-52A8D5730D45}">
      <dgm:prSet phldrT="[Text]" custT="1"/>
      <dgm:spPr/>
      <dgm:t>
        <a:bodyPr/>
        <a:lstStyle/>
        <a:p>
          <a:r>
            <a:rPr lang="en-US" sz="1400"/>
            <a:t>Credit Certificates</a:t>
          </a:r>
        </a:p>
      </dgm:t>
    </dgm:pt>
    <dgm:pt modelId="{7647A086-9378-4E21-9CD7-8A4FED98032A}" type="parTrans" cxnId="{560EBFF3-4638-461A-9362-E8EF60911CE9}">
      <dgm:prSet/>
      <dgm:spPr/>
      <dgm:t>
        <a:bodyPr/>
        <a:lstStyle/>
        <a:p>
          <a:endParaRPr lang="en-US" sz="1400"/>
        </a:p>
      </dgm:t>
    </dgm:pt>
    <dgm:pt modelId="{7729F0A0-74A9-4EEC-A97F-3BB0C95DB6F3}" type="sibTrans" cxnId="{560EBFF3-4638-461A-9362-E8EF60911CE9}">
      <dgm:prSet/>
      <dgm:spPr/>
      <dgm:t>
        <a:bodyPr/>
        <a:lstStyle/>
        <a:p>
          <a:endParaRPr lang="en-US" sz="1400"/>
        </a:p>
      </dgm:t>
    </dgm:pt>
    <dgm:pt modelId="{E9B186CE-9279-4216-9D6B-26AD96A459B3}">
      <dgm:prSet phldrT="[Text]" custT="1"/>
      <dgm:spPr/>
      <dgm:t>
        <a:bodyPr/>
        <a:lstStyle/>
        <a:p>
          <a:r>
            <a:rPr lang="en-US" sz="1400"/>
            <a:t>Supplemental Allocation</a:t>
          </a:r>
        </a:p>
      </dgm:t>
    </dgm:pt>
    <dgm:pt modelId="{CDC8B7F8-764B-4A86-AA82-EB1BD1ECA332}" type="parTrans" cxnId="{B0637401-D497-4E97-869A-FD898E2BE006}">
      <dgm:prSet/>
      <dgm:spPr/>
      <dgm:t>
        <a:bodyPr/>
        <a:lstStyle/>
        <a:p>
          <a:endParaRPr lang="en-US" sz="1400"/>
        </a:p>
      </dgm:t>
    </dgm:pt>
    <dgm:pt modelId="{A5881131-7904-489D-A845-A451F2C98541}" type="sibTrans" cxnId="{B0637401-D497-4E97-869A-FD898E2BE006}">
      <dgm:prSet/>
      <dgm:spPr/>
      <dgm:t>
        <a:bodyPr/>
        <a:lstStyle/>
        <a:p>
          <a:endParaRPr lang="en-US" sz="1400"/>
        </a:p>
      </dgm:t>
    </dgm:pt>
    <dgm:pt modelId="{71699ABB-D128-4D8C-92D4-237438869067}">
      <dgm:prSet phldrT="[Text]" custT="1"/>
      <dgm:spPr/>
      <dgm:t>
        <a:bodyPr/>
        <a:lstStyle/>
        <a:p>
          <a:r>
            <a:rPr lang="en-US" sz="1400"/>
            <a:t>Headcount - Pell Grant Recipients - </a:t>
          </a:r>
        </a:p>
      </dgm:t>
    </dgm:pt>
    <dgm:pt modelId="{B3C92F48-5C7E-443C-A12A-050F37C1CABB}" type="parTrans" cxnId="{7108DA81-D7F5-4066-B207-5946C4A1290C}">
      <dgm:prSet/>
      <dgm:spPr/>
      <dgm:t>
        <a:bodyPr/>
        <a:lstStyle/>
        <a:p>
          <a:endParaRPr lang="en-US" sz="1400"/>
        </a:p>
      </dgm:t>
    </dgm:pt>
    <dgm:pt modelId="{90CF4D0C-E160-4F32-9296-27B45CEB4A8A}" type="sibTrans" cxnId="{7108DA81-D7F5-4066-B207-5946C4A1290C}">
      <dgm:prSet/>
      <dgm:spPr/>
      <dgm:t>
        <a:bodyPr/>
        <a:lstStyle/>
        <a:p>
          <a:endParaRPr lang="en-US" sz="1400"/>
        </a:p>
      </dgm:t>
    </dgm:pt>
    <dgm:pt modelId="{3A8E6D8E-3D2E-442E-811A-DFFDA2B7348B}">
      <dgm:prSet phldrT="[Text]" custT="1"/>
      <dgm:spPr/>
      <dgm:t>
        <a:bodyPr/>
        <a:lstStyle/>
        <a:p>
          <a:r>
            <a:rPr lang="en-US" sz="1400"/>
            <a:t>Headcount - AB 540</a:t>
          </a:r>
        </a:p>
      </dgm:t>
    </dgm:pt>
    <dgm:pt modelId="{1ADC67FF-729C-49E7-9ED0-16A742E7B5AD}" type="parTrans" cxnId="{1E9E6B0B-DB96-4C0E-8C6A-90340AEC25EF}">
      <dgm:prSet/>
      <dgm:spPr/>
      <dgm:t>
        <a:bodyPr/>
        <a:lstStyle/>
        <a:p>
          <a:endParaRPr lang="en-US" sz="1400"/>
        </a:p>
      </dgm:t>
    </dgm:pt>
    <dgm:pt modelId="{AA2B7ED8-3ADC-48D4-927A-C00E57C9A3B1}" type="sibTrans" cxnId="{1E9E6B0B-DB96-4C0E-8C6A-90340AEC25EF}">
      <dgm:prSet/>
      <dgm:spPr/>
      <dgm:t>
        <a:bodyPr/>
        <a:lstStyle/>
        <a:p>
          <a:endParaRPr lang="en-US" sz="1400"/>
        </a:p>
      </dgm:t>
    </dgm:pt>
    <dgm:pt modelId="{F91C01C8-D603-415B-8A50-2828FD42CBA6}">
      <dgm:prSet custT="1"/>
      <dgm:spPr/>
      <dgm:t>
        <a:bodyPr/>
        <a:lstStyle/>
        <a:p>
          <a:r>
            <a:rPr lang="en-US" sz="1400"/>
            <a:t>Base Allocation</a:t>
          </a:r>
        </a:p>
      </dgm:t>
    </dgm:pt>
    <dgm:pt modelId="{33C5DEA8-0BED-4AFC-9346-0EECDC32EF4E}" type="parTrans" cxnId="{F02E8001-65C0-4A64-818F-474B6E3BF22F}">
      <dgm:prSet/>
      <dgm:spPr/>
      <dgm:t>
        <a:bodyPr/>
        <a:lstStyle/>
        <a:p>
          <a:endParaRPr lang="en-US" sz="1400"/>
        </a:p>
      </dgm:t>
    </dgm:pt>
    <dgm:pt modelId="{B36B649D-5147-44F6-B895-B43CA6EB69F2}" type="sibTrans" cxnId="{F02E8001-65C0-4A64-818F-474B6E3BF22F}">
      <dgm:prSet/>
      <dgm:spPr/>
      <dgm:t>
        <a:bodyPr/>
        <a:lstStyle/>
        <a:p>
          <a:endParaRPr lang="en-US" sz="1400"/>
        </a:p>
      </dgm:t>
    </dgm:pt>
    <dgm:pt modelId="{F6986502-3899-45E8-8DCE-FD282948C703}">
      <dgm:prSet custT="1"/>
      <dgm:spPr/>
      <dgm:t>
        <a:bodyPr/>
        <a:lstStyle/>
        <a:p>
          <a:r>
            <a:rPr lang="en-US" sz="1400"/>
            <a:t>Credit Full-time Equivalent Students (FTES)</a:t>
          </a:r>
        </a:p>
      </dgm:t>
    </dgm:pt>
    <dgm:pt modelId="{11CEA0CB-915A-424B-BD8F-5A57275C2DA6}" type="parTrans" cxnId="{EE87CF91-D4CB-46B9-B2F0-B06485657D7B}">
      <dgm:prSet/>
      <dgm:spPr/>
      <dgm:t>
        <a:bodyPr/>
        <a:lstStyle/>
        <a:p>
          <a:endParaRPr lang="en-US" sz="1400"/>
        </a:p>
      </dgm:t>
    </dgm:pt>
    <dgm:pt modelId="{77A889C0-F79B-46E9-8445-B0D71EFB47FE}" type="sibTrans" cxnId="{EE87CF91-D4CB-46B9-B2F0-B06485657D7B}">
      <dgm:prSet/>
      <dgm:spPr/>
      <dgm:t>
        <a:bodyPr/>
        <a:lstStyle/>
        <a:p>
          <a:endParaRPr lang="en-US" sz="1400"/>
        </a:p>
      </dgm:t>
    </dgm:pt>
    <dgm:pt modelId="{BE0E6656-7FA9-4AC5-960C-0A6A3701AB1F}">
      <dgm:prSet custT="1"/>
      <dgm:spPr/>
      <dgm:t>
        <a:bodyPr/>
        <a:lstStyle/>
        <a:p>
          <a:r>
            <a:rPr lang="en-US" sz="1400"/>
            <a:t>Base Allocation</a:t>
          </a:r>
        </a:p>
      </dgm:t>
    </dgm:pt>
    <dgm:pt modelId="{B6697E99-9839-4EB3-B8FF-C1E6F20A3971}" type="parTrans" cxnId="{68769782-CE90-4BB3-812E-4BF395AD626A}">
      <dgm:prSet/>
      <dgm:spPr/>
      <dgm:t>
        <a:bodyPr/>
        <a:lstStyle/>
        <a:p>
          <a:endParaRPr lang="en-US" sz="1400"/>
        </a:p>
      </dgm:t>
    </dgm:pt>
    <dgm:pt modelId="{471A52AF-AC43-41B4-942D-5485B762B00E}" type="sibTrans" cxnId="{68769782-CE90-4BB3-812E-4BF395AD626A}">
      <dgm:prSet/>
      <dgm:spPr/>
      <dgm:t>
        <a:bodyPr/>
        <a:lstStyle/>
        <a:p>
          <a:endParaRPr lang="en-US" sz="1400"/>
        </a:p>
      </dgm:t>
    </dgm:pt>
    <dgm:pt modelId="{267584F6-FEEE-454A-8272-9F5E3674943B}">
      <dgm:prSet custT="1"/>
      <dgm:spPr/>
      <dgm:t>
        <a:bodyPr/>
        <a:lstStyle/>
        <a:p>
          <a:r>
            <a:rPr lang="en-US" sz="1400"/>
            <a:t>Special Admit (FTES)</a:t>
          </a:r>
        </a:p>
      </dgm:t>
    </dgm:pt>
    <dgm:pt modelId="{052466F6-37EE-46EE-8E52-C06332030196}" type="parTrans" cxnId="{B6626208-CB9E-4378-8275-A32352B5A346}">
      <dgm:prSet/>
      <dgm:spPr/>
      <dgm:t>
        <a:bodyPr/>
        <a:lstStyle/>
        <a:p>
          <a:endParaRPr lang="en-US" sz="1400"/>
        </a:p>
      </dgm:t>
    </dgm:pt>
    <dgm:pt modelId="{BEB2206F-DD54-4E25-83B3-30650B565E1E}" type="sibTrans" cxnId="{B6626208-CB9E-4378-8275-A32352B5A346}">
      <dgm:prSet/>
      <dgm:spPr/>
      <dgm:t>
        <a:bodyPr/>
        <a:lstStyle/>
        <a:p>
          <a:endParaRPr lang="en-US" sz="1400"/>
        </a:p>
      </dgm:t>
    </dgm:pt>
    <dgm:pt modelId="{0B42779C-263F-43A3-8541-6B61834CEE3E}">
      <dgm:prSet custT="1"/>
      <dgm:spPr/>
      <dgm:t>
        <a:bodyPr/>
        <a:lstStyle/>
        <a:p>
          <a:r>
            <a:rPr lang="en-US" sz="1400"/>
            <a:t>Inmates in Correctional Facilities (FTES)</a:t>
          </a:r>
        </a:p>
      </dgm:t>
    </dgm:pt>
    <dgm:pt modelId="{F3299270-44D4-4B41-9CA5-4CF5A2492133}" type="parTrans" cxnId="{29CD6FA1-ABF0-404A-85F2-F1AEB887AC51}">
      <dgm:prSet/>
      <dgm:spPr/>
      <dgm:t>
        <a:bodyPr/>
        <a:lstStyle/>
        <a:p>
          <a:endParaRPr lang="en-US" sz="1400"/>
        </a:p>
      </dgm:t>
    </dgm:pt>
    <dgm:pt modelId="{61F5C4BC-BA85-462F-8AD6-ECD30CCD40DA}" type="sibTrans" cxnId="{29CD6FA1-ABF0-404A-85F2-F1AEB887AC51}">
      <dgm:prSet/>
      <dgm:spPr/>
      <dgm:t>
        <a:bodyPr/>
        <a:lstStyle/>
        <a:p>
          <a:endParaRPr lang="en-US" sz="1400"/>
        </a:p>
      </dgm:t>
    </dgm:pt>
    <dgm:pt modelId="{0A76988A-4B87-4E26-853C-3A4ECB8BECA4}">
      <dgm:prSet phldrT="[Text]" custT="1"/>
      <dgm:spPr/>
      <dgm:t>
        <a:bodyPr/>
        <a:lstStyle/>
        <a:p>
          <a:r>
            <a:rPr lang="en-US" sz="1400"/>
            <a:t>Headcount - CA Promise Grant Recipients (previously BOG)</a:t>
          </a:r>
        </a:p>
      </dgm:t>
    </dgm:pt>
    <dgm:pt modelId="{D954354D-D1B7-4233-95C3-1F78EA4B27D6}" type="parTrans" cxnId="{63A91817-7CA0-4DB2-9732-766D34EA8ADC}">
      <dgm:prSet/>
      <dgm:spPr/>
      <dgm:t>
        <a:bodyPr/>
        <a:lstStyle/>
        <a:p>
          <a:endParaRPr lang="en-US" sz="1400"/>
        </a:p>
      </dgm:t>
    </dgm:pt>
    <dgm:pt modelId="{16CBF89C-DBA1-40B5-AB81-C62320D09DB8}" type="sibTrans" cxnId="{63A91817-7CA0-4DB2-9732-766D34EA8ADC}">
      <dgm:prSet/>
      <dgm:spPr/>
      <dgm:t>
        <a:bodyPr/>
        <a:lstStyle/>
        <a:p>
          <a:endParaRPr lang="en-US" sz="1400"/>
        </a:p>
      </dgm:t>
    </dgm:pt>
    <dgm:pt modelId="{06D7F935-4CAE-44C1-9D76-E4A549F7E458}">
      <dgm:prSet phldrT="[Text]" custT="1"/>
      <dgm:spPr/>
      <dgm:t>
        <a:bodyPr/>
        <a:lstStyle/>
        <a:p>
          <a:r>
            <a:rPr lang="en-US" sz="1400" dirty="0"/>
            <a:t>CCC Bachelor</a:t>
          </a:r>
        </a:p>
      </dgm:t>
    </dgm:pt>
    <dgm:pt modelId="{72AC1859-75C4-4575-8BEF-94ADAE457780}" type="parTrans" cxnId="{EA56D8D1-D236-482A-8240-810E14EC02D4}">
      <dgm:prSet/>
      <dgm:spPr/>
      <dgm:t>
        <a:bodyPr/>
        <a:lstStyle/>
        <a:p>
          <a:endParaRPr lang="en-US" sz="1400"/>
        </a:p>
      </dgm:t>
    </dgm:pt>
    <dgm:pt modelId="{777B2551-5972-4C9C-BFFA-3FAED4A98CBB}" type="sibTrans" cxnId="{EA56D8D1-D236-482A-8240-810E14EC02D4}">
      <dgm:prSet/>
      <dgm:spPr/>
      <dgm:t>
        <a:bodyPr/>
        <a:lstStyle/>
        <a:p>
          <a:endParaRPr lang="en-US" sz="1400"/>
        </a:p>
      </dgm:t>
    </dgm:pt>
    <dgm:pt modelId="{BDD5761A-28A1-4F30-8426-AF20CF31AA09}">
      <dgm:prSet phldrT="[Text]" custT="1"/>
      <dgm:spPr/>
      <dgm:t>
        <a:bodyPr/>
        <a:lstStyle/>
        <a:p>
          <a:r>
            <a:rPr lang="en-US" sz="1400"/>
            <a:t>Completion of Transfer level Math and English</a:t>
          </a:r>
        </a:p>
      </dgm:t>
    </dgm:pt>
    <dgm:pt modelId="{D534E26A-8528-48B3-8B2D-C7E634F77963}" type="parTrans" cxnId="{D0980C2F-47E6-42D0-AAE7-48A52A7610D2}">
      <dgm:prSet/>
      <dgm:spPr/>
      <dgm:t>
        <a:bodyPr/>
        <a:lstStyle/>
        <a:p>
          <a:endParaRPr lang="en-US" sz="1400"/>
        </a:p>
      </dgm:t>
    </dgm:pt>
    <dgm:pt modelId="{BA0DC64D-E4BC-42D3-99FA-57F6E2EAB6F3}" type="sibTrans" cxnId="{D0980C2F-47E6-42D0-AAE7-48A52A7610D2}">
      <dgm:prSet/>
      <dgm:spPr/>
      <dgm:t>
        <a:bodyPr/>
        <a:lstStyle/>
        <a:p>
          <a:endParaRPr lang="en-US" sz="1400"/>
        </a:p>
      </dgm:t>
    </dgm:pt>
    <dgm:pt modelId="{EDD9A2BE-1BD4-4CF6-BE0A-52742A74D2AD}">
      <dgm:prSet phldrT="[Text]" custT="1"/>
      <dgm:spPr/>
      <dgm:t>
        <a:bodyPr/>
        <a:lstStyle/>
        <a:p>
          <a:r>
            <a:rPr lang="en-US" sz="1400"/>
            <a:t>Transfer to Four-year University</a:t>
          </a:r>
        </a:p>
      </dgm:t>
    </dgm:pt>
    <dgm:pt modelId="{3A9F14E5-28B3-46D1-9C6B-D8E434A54BC3}" type="parTrans" cxnId="{3692F03F-33EA-4FD3-9B42-2B74A327E041}">
      <dgm:prSet/>
      <dgm:spPr/>
      <dgm:t>
        <a:bodyPr/>
        <a:lstStyle/>
        <a:p>
          <a:endParaRPr lang="en-US" sz="1400"/>
        </a:p>
      </dgm:t>
    </dgm:pt>
    <dgm:pt modelId="{B1C178C8-B0EC-42CC-8F99-7F73CFE11D12}" type="sibTrans" cxnId="{3692F03F-33EA-4FD3-9B42-2B74A327E041}">
      <dgm:prSet/>
      <dgm:spPr/>
      <dgm:t>
        <a:bodyPr/>
        <a:lstStyle/>
        <a:p>
          <a:endParaRPr lang="en-US" sz="1400"/>
        </a:p>
      </dgm:t>
    </dgm:pt>
    <dgm:pt modelId="{43544C35-1D9E-43E0-8B09-EFE4F70A0419}">
      <dgm:prSet phldrT="[Text]" custT="1"/>
      <dgm:spPr/>
      <dgm:t>
        <a:bodyPr/>
        <a:lstStyle/>
        <a:p>
          <a:r>
            <a:rPr lang="en-US" sz="1400"/>
            <a:t>Completion of 9 CTE units</a:t>
          </a:r>
        </a:p>
      </dgm:t>
    </dgm:pt>
    <dgm:pt modelId="{0A7178C8-E8C8-47D6-9ED0-78033280685C}" type="parTrans" cxnId="{41522138-F900-49C0-AB2D-1B5CAE01F850}">
      <dgm:prSet/>
      <dgm:spPr/>
      <dgm:t>
        <a:bodyPr/>
        <a:lstStyle/>
        <a:p>
          <a:endParaRPr lang="en-US" sz="1400"/>
        </a:p>
      </dgm:t>
    </dgm:pt>
    <dgm:pt modelId="{A186BE1D-B583-4D16-BEF0-25ADF003661A}" type="sibTrans" cxnId="{41522138-F900-49C0-AB2D-1B5CAE01F850}">
      <dgm:prSet/>
      <dgm:spPr/>
      <dgm:t>
        <a:bodyPr/>
        <a:lstStyle/>
        <a:p>
          <a:endParaRPr lang="en-US" sz="1400"/>
        </a:p>
      </dgm:t>
    </dgm:pt>
    <dgm:pt modelId="{C57F9022-3B74-4568-B0FC-76D2A90489C0}">
      <dgm:prSet phldrT="[Text]" custT="1"/>
      <dgm:spPr/>
      <dgm:t>
        <a:bodyPr/>
        <a:lstStyle/>
        <a:p>
          <a:r>
            <a:rPr lang="en-US" sz="1400"/>
            <a:t>Regional Living Wage</a:t>
          </a:r>
        </a:p>
      </dgm:t>
    </dgm:pt>
    <dgm:pt modelId="{0E3C6E6B-0AFF-409E-BE0E-0042D22D2F53}" type="parTrans" cxnId="{B4810CA1-5EB9-4EF5-8031-F9C70C0179B2}">
      <dgm:prSet/>
      <dgm:spPr/>
      <dgm:t>
        <a:bodyPr/>
        <a:lstStyle/>
        <a:p>
          <a:endParaRPr lang="en-US" sz="1400"/>
        </a:p>
      </dgm:t>
    </dgm:pt>
    <dgm:pt modelId="{74EC14DC-3E9A-4255-8B29-08AB1D1078A7}" type="sibTrans" cxnId="{B4810CA1-5EB9-4EF5-8031-F9C70C0179B2}">
      <dgm:prSet/>
      <dgm:spPr/>
      <dgm:t>
        <a:bodyPr/>
        <a:lstStyle/>
        <a:p>
          <a:endParaRPr lang="en-US" sz="1400"/>
        </a:p>
      </dgm:t>
    </dgm:pt>
    <dgm:pt modelId="{CB509254-F541-4884-A0F6-0620D4D0834D}">
      <dgm:prSet phldrT="[Text]" custT="1"/>
      <dgm:spPr/>
      <dgm:t>
        <a:bodyPr/>
        <a:lstStyle/>
        <a:p>
          <a:r>
            <a:rPr lang="en-US" sz="1400"/>
            <a:t>ADTs</a:t>
          </a:r>
        </a:p>
      </dgm:t>
    </dgm:pt>
    <dgm:pt modelId="{761B6606-4F4E-4D97-AECC-869BC1F49096}" type="parTrans" cxnId="{F2286097-ACAE-4CBA-A7F0-8438E2EDF10F}">
      <dgm:prSet/>
      <dgm:spPr/>
      <dgm:t>
        <a:bodyPr/>
        <a:lstStyle/>
        <a:p>
          <a:endParaRPr lang="en-US" sz="1400"/>
        </a:p>
      </dgm:t>
    </dgm:pt>
    <dgm:pt modelId="{E64B5092-71C8-46E0-99FC-CCFBB901F02D}" type="sibTrans" cxnId="{F2286097-ACAE-4CBA-A7F0-8438E2EDF10F}">
      <dgm:prSet/>
      <dgm:spPr/>
      <dgm:t>
        <a:bodyPr/>
        <a:lstStyle/>
        <a:p>
          <a:endParaRPr lang="en-US" sz="1400"/>
        </a:p>
      </dgm:t>
    </dgm:pt>
    <dgm:pt modelId="{F904666B-79D3-4098-9291-86201D60B920}" type="pres">
      <dgm:prSet presAssocID="{F17F09D4-EC26-4077-9BB4-74F644053422}" presName="linear" presStyleCnt="0">
        <dgm:presLayoutVars>
          <dgm:animLvl val="lvl"/>
          <dgm:resizeHandles val="exact"/>
        </dgm:presLayoutVars>
      </dgm:prSet>
      <dgm:spPr/>
    </dgm:pt>
    <dgm:pt modelId="{9F880B66-E6D7-4C05-9D9D-78B0D759676A}" type="pres">
      <dgm:prSet presAssocID="{35BAC7C4-D05E-4BAF-9501-1FA1D4C9266A}" presName="parentText" presStyleLbl="node1" presStyleIdx="0" presStyleCnt="4">
        <dgm:presLayoutVars>
          <dgm:chMax val="0"/>
          <dgm:bulletEnabled val="1"/>
        </dgm:presLayoutVars>
      </dgm:prSet>
      <dgm:spPr/>
    </dgm:pt>
    <dgm:pt modelId="{7FF80BDB-2CB6-4613-B824-CAB821033899}" type="pres">
      <dgm:prSet presAssocID="{35BAC7C4-D05E-4BAF-9501-1FA1D4C9266A}" presName="childText" presStyleLbl="revTx" presStyleIdx="0" presStyleCnt="4">
        <dgm:presLayoutVars>
          <dgm:bulletEnabled val="1"/>
        </dgm:presLayoutVars>
      </dgm:prSet>
      <dgm:spPr/>
    </dgm:pt>
    <dgm:pt modelId="{B669B451-684E-49E2-9D44-138E4FB015CD}" type="pres">
      <dgm:prSet presAssocID="{6AEC4CB8-9DE9-40E2-8A24-69AD3661D0EE}" presName="parentText" presStyleLbl="node1" presStyleIdx="1" presStyleCnt="4">
        <dgm:presLayoutVars>
          <dgm:chMax val="0"/>
          <dgm:bulletEnabled val="1"/>
        </dgm:presLayoutVars>
      </dgm:prSet>
      <dgm:spPr/>
    </dgm:pt>
    <dgm:pt modelId="{13E995B2-D433-4629-8964-E22626260360}" type="pres">
      <dgm:prSet presAssocID="{6AEC4CB8-9DE9-40E2-8A24-69AD3661D0EE}" presName="childText" presStyleLbl="revTx" presStyleIdx="1" presStyleCnt="4">
        <dgm:presLayoutVars>
          <dgm:bulletEnabled val="1"/>
        </dgm:presLayoutVars>
      </dgm:prSet>
      <dgm:spPr/>
    </dgm:pt>
    <dgm:pt modelId="{0B088B29-C8DB-4A35-AA17-8C57849135FC}" type="pres">
      <dgm:prSet presAssocID="{E9B186CE-9279-4216-9D6B-26AD96A459B3}" presName="parentText" presStyleLbl="node1" presStyleIdx="2" presStyleCnt="4">
        <dgm:presLayoutVars>
          <dgm:chMax val="0"/>
          <dgm:bulletEnabled val="1"/>
        </dgm:presLayoutVars>
      </dgm:prSet>
      <dgm:spPr/>
    </dgm:pt>
    <dgm:pt modelId="{9EE945D9-3B7F-4D93-8E74-E3614D583EC1}" type="pres">
      <dgm:prSet presAssocID="{E9B186CE-9279-4216-9D6B-26AD96A459B3}" presName="childText" presStyleLbl="revTx" presStyleIdx="2" presStyleCnt="4">
        <dgm:presLayoutVars>
          <dgm:bulletEnabled val="1"/>
        </dgm:presLayoutVars>
      </dgm:prSet>
      <dgm:spPr/>
    </dgm:pt>
    <dgm:pt modelId="{3A69A05F-9A0A-4BDA-8D60-363069C06214}" type="pres">
      <dgm:prSet presAssocID="{F91C01C8-D603-415B-8A50-2828FD42CBA6}" presName="parentText" presStyleLbl="node1" presStyleIdx="3" presStyleCnt="4">
        <dgm:presLayoutVars>
          <dgm:chMax val="0"/>
          <dgm:bulletEnabled val="1"/>
        </dgm:presLayoutVars>
      </dgm:prSet>
      <dgm:spPr/>
    </dgm:pt>
    <dgm:pt modelId="{79F07178-71E0-4BA0-B09B-88C98BD328E2}" type="pres">
      <dgm:prSet presAssocID="{F91C01C8-D603-415B-8A50-2828FD42CBA6}" presName="childText" presStyleLbl="revTx" presStyleIdx="3" presStyleCnt="4">
        <dgm:presLayoutVars>
          <dgm:bulletEnabled val="1"/>
        </dgm:presLayoutVars>
      </dgm:prSet>
      <dgm:spPr/>
    </dgm:pt>
  </dgm:ptLst>
  <dgm:cxnLst>
    <dgm:cxn modelId="{B0637401-D497-4E97-869A-FD898E2BE006}" srcId="{F17F09D4-EC26-4077-9BB4-74F644053422}" destId="{E9B186CE-9279-4216-9D6B-26AD96A459B3}" srcOrd="2" destOrd="0" parTransId="{CDC8B7F8-764B-4A86-AA82-EB1BD1ECA332}" sibTransId="{A5881131-7904-489D-A845-A451F2C98541}"/>
    <dgm:cxn modelId="{F02E8001-65C0-4A64-818F-474B6E3BF22F}" srcId="{F17F09D4-EC26-4077-9BB4-74F644053422}" destId="{F91C01C8-D603-415B-8A50-2828FD42CBA6}" srcOrd="3" destOrd="0" parTransId="{33C5DEA8-0BED-4AFC-9346-0EECDC32EF4E}" sibTransId="{B36B649D-5147-44F6-B895-B43CA6EB69F2}"/>
    <dgm:cxn modelId="{BA798002-29E6-4E61-9A11-C1CEB11051F9}" type="presOf" srcId="{E9B186CE-9279-4216-9D6B-26AD96A459B3}" destId="{0B088B29-C8DB-4A35-AA17-8C57849135FC}" srcOrd="0" destOrd="0" presId="urn:microsoft.com/office/officeart/2005/8/layout/vList2"/>
    <dgm:cxn modelId="{B6626208-CB9E-4378-8275-A32352B5A346}" srcId="{F91C01C8-D603-415B-8A50-2828FD42CBA6}" destId="{267584F6-FEEE-454A-8272-9F5E3674943B}" srcOrd="2" destOrd="0" parTransId="{052466F6-37EE-46EE-8E52-C06332030196}" sibTransId="{BEB2206F-DD54-4E25-83B3-30650B565E1E}"/>
    <dgm:cxn modelId="{1696B709-04D3-48B0-B323-757CC88C0B08}" type="presOf" srcId="{C57F9022-3B74-4568-B0FC-76D2A90489C0}" destId="{13E995B2-D433-4629-8964-E22626260360}" srcOrd="0" destOrd="7" presId="urn:microsoft.com/office/officeart/2005/8/layout/vList2"/>
    <dgm:cxn modelId="{1E9E6B0B-DB96-4C0E-8C6A-90340AEC25EF}" srcId="{E9B186CE-9279-4216-9D6B-26AD96A459B3}" destId="{3A8E6D8E-3D2E-442E-811A-DFFDA2B7348B}" srcOrd="1" destOrd="0" parTransId="{1ADC67FF-729C-49E7-9ED0-16A742E7B5AD}" sibTransId="{AA2B7ED8-3ADC-48D4-927A-C00E57C9A3B1}"/>
    <dgm:cxn modelId="{7A4FDC0C-AEE3-4BCD-B37A-7DC753FB9878}" srcId="{35BAC7C4-D05E-4BAF-9501-1FA1D4C9266A}" destId="{6765F584-4E71-47B4-A747-267C96157FAC}" srcOrd="0" destOrd="0" parTransId="{E0BD8BC0-B3DE-4893-B6D4-31BCE88B2C06}" sibTransId="{1CF9C922-02DD-49AF-919F-AEB0E6C8A7E4}"/>
    <dgm:cxn modelId="{63A91817-7CA0-4DB2-9732-766D34EA8ADC}" srcId="{E9B186CE-9279-4216-9D6B-26AD96A459B3}" destId="{0A76988A-4B87-4E26-853C-3A4ECB8BECA4}" srcOrd="2" destOrd="0" parTransId="{D954354D-D1B7-4233-95C3-1F78EA4B27D6}" sibTransId="{16CBF89C-DBA1-40B5-AB81-C62320D09DB8}"/>
    <dgm:cxn modelId="{D0980C2F-47E6-42D0-AAE7-48A52A7610D2}" srcId="{6AEC4CB8-9DE9-40E2-8A24-69AD3661D0EE}" destId="{BDD5761A-28A1-4F30-8426-AF20CF31AA09}" srcOrd="4" destOrd="0" parTransId="{D534E26A-8528-48B3-8B2D-C7E634F77963}" sibTransId="{BA0DC64D-E4BC-42D3-99FA-57F6E2EAB6F3}"/>
    <dgm:cxn modelId="{41522138-F900-49C0-AB2D-1B5CAE01F850}" srcId="{6AEC4CB8-9DE9-40E2-8A24-69AD3661D0EE}" destId="{43544C35-1D9E-43E0-8B09-EFE4F70A0419}" srcOrd="6" destOrd="0" parTransId="{0A7178C8-E8C8-47D6-9ED0-78033280685C}" sibTransId="{A186BE1D-B583-4D16-BEF0-25ADF003661A}"/>
    <dgm:cxn modelId="{3692F03F-33EA-4FD3-9B42-2B74A327E041}" srcId="{6AEC4CB8-9DE9-40E2-8A24-69AD3661D0EE}" destId="{EDD9A2BE-1BD4-4CF6-BE0A-52742A74D2AD}" srcOrd="5" destOrd="0" parTransId="{3A9F14E5-28B3-46D1-9C6B-D8E434A54BC3}" sibTransId="{B1C178C8-B0EC-42CC-8F99-7F73CFE11D12}"/>
    <dgm:cxn modelId="{2CB8AF5C-0686-45F3-BA55-B729ACBC770E}" type="presOf" srcId="{426E5FD8-E1A8-43D8-986D-52A8D5730D45}" destId="{13E995B2-D433-4629-8964-E22626260360}" srcOrd="0" destOrd="3" presId="urn:microsoft.com/office/officeart/2005/8/layout/vList2"/>
    <dgm:cxn modelId="{17B22762-CBBD-4FE5-8658-386B2FAC3178}" srcId="{6AEC4CB8-9DE9-40E2-8A24-69AD3661D0EE}" destId="{14C2D74A-15CC-438B-AD8C-BBEB7F13A7BE}" srcOrd="0" destOrd="0" parTransId="{6069C168-E6D8-40B6-A336-6718E43D3449}" sibTransId="{428134BF-F8F2-4B90-88B5-94216CB18254}"/>
    <dgm:cxn modelId="{47EED244-5CDC-4E86-9BCD-8304C8B9F324}" type="presOf" srcId="{35BAC7C4-D05E-4BAF-9501-1FA1D4C9266A}" destId="{9F880B66-E6D7-4C05-9D9D-78B0D759676A}" srcOrd="0" destOrd="0" presId="urn:microsoft.com/office/officeart/2005/8/layout/vList2"/>
    <dgm:cxn modelId="{FA6B176A-36AB-42C0-8689-C1707A2658F2}" srcId="{F17F09D4-EC26-4077-9BB4-74F644053422}" destId="{6AEC4CB8-9DE9-40E2-8A24-69AD3661D0EE}" srcOrd="1" destOrd="0" parTransId="{E5AF8755-06AE-4097-AD5C-642D69575919}" sibTransId="{F476F007-DF12-44FA-9428-71EA49DE4B99}"/>
    <dgm:cxn modelId="{E7A7506D-6B9E-48AD-9BC4-17753719AF7B}" type="presOf" srcId="{06D7F935-4CAE-44C1-9D76-E4A549F7E458}" destId="{13E995B2-D433-4629-8964-E22626260360}" srcOrd="0" destOrd="2" presId="urn:microsoft.com/office/officeart/2005/8/layout/vList2"/>
    <dgm:cxn modelId="{A540DC76-4D95-4733-ABE3-F77F593B394B}" type="presOf" srcId="{6AEC4CB8-9DE9-40E2-8A24-69AD3661D0EE}" destId="{B669B451-684E-49E2-9D44-138E4FB015CD}" srcOrd="0" destOrd="0" presId="urn:microsoft.com/office/officeart/2005/8/layout/vList2"/>
    <dgm:cxn modelId="{91BAA57D-D315-4220-9BF2-163590CF891C}" type="presOf" srcId="{F17F09D4-EC26-4077-9BB4-74F644053422}" destId="{F904666B-79D3-4098-9291-86201D60B920}" srcOrd="0" destOrd="0" presId="urn:microsoft.com/office/officeart/2005/8/layout/vList2"/>
    <dgm:cxn modelId="{7108DA81-D7F5-4066-B207-5946C4A1290C}" srcId="{E9B186CE-9279-4216-9D6B-26AD96A459B3}" destId="{71699ABB-D128-4D8C-92D4-237438869067}" srcOrd="0" destOrd="0" parTransId="{B3C92F48-5C7E-443C-A12A-050F37C1CABB}" sibTransId="{90CF4D0C-E160-4F32-9296-27B45CEB4A8A}"/>
    <dgm:cxn modelId="{68769782-CE90-4BB3-812E-4BF395AD626A}" srcId="{F91C01C8-D603-415B-8A50-2828FD42CBA6}" destId="{BE0E6656-7FA9-4AC5-960C-0A6A3701AB1F}" srcOrd="1" destOrd="0" parTransId="{B6697E99-9839-4EB3-B8FF-C1E6F20A3971}" sibTransId="{471A52AF-AC43-41B4-942D-5485B762B00E}"/>
    <dgm:cxn modelId="{3D8EE38C-4A05-4D30-8549-93920E19C696}" type="presOf" srcId="{14C2D74A-15CC-438B-AD8C-BBEB7F13A7BE}" destId="{13E995B2-D433-4629-8964-E22626260360}" srcOrd="0" destOrd="0" presId="urn:microsoft.com/office/officeart/2005/8/layout/vList2"/>
    <dgm:cxn modelId="{EE87CF91-D4CB-46B9-B2F0-B06485657D7B}" srcId="{F91C01C8-D603-415B-8A50-2828FD42CBA6}" destId="{F6986502-3899-45E8-8DCE-FD282948C703}" srcOrd="0" destOrd="0" parTransId="{11CEA0CB-915A-424B-BD8F-5A57275C2DA6}" sibTransId="{77A889C0-F79B-46E9-8445-B0D71EFB47FE}"/>
    <dgm:cxn modelId="{F2286097-ACAE-4CBA-A7F0-8438E2EDF10F}" srcId="{6AEC4CB8-9DE9-40E2-8A24-69AD3661D0EE}" destId="{CB509254-F541-4884-A0F6-0620D4D0834D}" srcOrd="1" destOrd="0" parTransId="{761B6606-4F4E-4D97-AECC-869BC1F49096}" sibTransId="{E64B5092-71C8-46E0-99FC-CCFBB901F02D}"/>
    <dgm:cxn modelId="{F83DD099-F746-4A78-83B7-2EC1EC500056}" type="presOf" srcId="{0B42779C-263F-43A3-8541-6B61834CEE3E}" destId="{79F07178-71E0-4BA0-B09B-88C98BD328E2}" srcOrd="0" destOrd="3" presId="urn:microsoft.com/office/officeart/2005/8/layout/vList2"/>
    <dgm:cxn modelId="{97223A9A-277D-4B7A-A69D-4319467AB4AD}" type="presOf" srcId="{BDD5761A-28A1-4F30-8426-AF20CF31AA09}" destId="{13E995B2-D433-4629-8964-E22626260360}" srcOrd="0" destOrd="4" presId="urn:microsoft.com/office/officeart/2005/8/layout/vList2"/>
    <dgm:cxn modelId="{C71A969B-DD28-410E-B768-3C5F8D765D2C}" type="presOf" srcId="{F6986502-3899-45E8-8DCE-FD282948C703}" destId="{79F07178-71E0-4BA0-B09B-88C98BD328E2}" srcOrd="0" destOrd="0" presId="urn:microsoft.com/office/officeart/2005/8/layout/vList2"/>
    <dgm:cxn modelId="{B4810CA1-5EB9-4EF5-8031-F9C70C0179B2}" srcId="{6AEC4CB8-9DE9-40E2-8A24-69AD3661D0EE}" destId="{C57F9022-3B74-4568-B0FC-76D2A90489C0}" srcOrd="7" destOrd="0" parTransId="{0E3C6E6B-0AFF-409E-BE0E-0042D22D2F53}" sibTransId="{74EC14DC-3E9A-4255-8B29-08AB1D1078A7}"/>
    <dgm:cxn modelId="{29CD6FA1-ABF0-404A-85F2-F1AEB887AC51}" srcId="{F91C01C8-D603-415B-8A50-2828FD42CBA6}" destId="{0B42779C-263F-43A3-8541-6B61834CEE3E}" srcOrd="3" destOrd="0" parTransId="{F3299270-44D4-4B41-9CA5-4CF5A2492133}" sibTransId="{61F5C4BC-BA85-462F-8AD6-ECD30CCD40DA}"/>
    <dgm:cxn modelId="{18B673A2-6748-4B9A-B6C2-7AEF51CDFF36}" type="presOf" srcId="{BE0E6656-7FA9-4AC5-960C-0A6A3701AB1F}" destId="{79F07178-71E0-4BA0-B09B-88C98BD328E2}" srcOrd="0" destOrd="1" presId="urn:microsoft.com/office/officeart/2005/8/layout/vList2"/>
    <dgm:cxn modelId="{4B45E6A3-4FE1-4B76-9E95-8B10A2362C41}" type="presOf" srcId="{F91C01C8-D603-415B-8A50-2828FD42CBA6}" destId="{3A69A05F-9A0A-4BDA-8D60-363069C06214}" srcOrd="0" destOrd="0" presId="urn:microsoft.com/office/officeart/2005/8/layout/vList2"/>
    <dgm:cxn modelId="{D0FB4CA4-915F-49C1-86EA-E58841E0D60F}" type="presOf" srcId="{267584F6-FEEE-454A-8272-9F5E3674943B}" destId="{79F07178-71E0-4BA0-B09B-88C98BD328E2}" srcOrd="0" destOrd="2" presId="urn:microsoft.com/office/officeart/2005/8/layout/vList2"/>
    <dgm:cxn modelId="{BB7F1AAA-F785-47A2-839B-6D72504D63CA}" type="presOf" srcId="{43544C35-1D9E-43E0-8B09-EFE4F70A0419}" destId="{13E995B2-D433-4629-8964-E22626260360}" srcOrd="0" destOrd="6" presId="urn:microsoft.com/office/officeart/2005/8/layout/vList2"/>
    <dgm:cxn modelId="{2DEB35B9-413D-4B0F-B001-03D79F0E2C2F}" type="presOf" srcId="{E7A409FF-18E2-4AFC-9153-8E4F466A9B0C}" destId="{7FF80BDB-2CB6-4613-B824-CAB821033899}" srcOrd="0" destOrd="1" presId="urn:microsoft.com/office/officeart/2005/8/layout/vList2"/>
    <dgm:cxn modelId="{EC2C65BD-B204-412E-BC0E-5A8F2638BC8D}" type="presOf" srcId="{6765F584-4E71-47B4-A747-267C96157FAC}" destId="{7FF80BDB-2CB6-4613-B824-CAB821033899}" srcOrd="0" destOrd="0" presId="urn:microsoft.com/office/officeart/2005/8/layout/vList2"/>
    <dgm:cxn modelId="{17C2B7C1-44B3-4F4D-9290-8C1BE9F0047F}" type="presOf" srcId="{EDD9A2BE-1BD4-4CF6-BE0A-52742A74D2AD}" destId="{13E995B2-D433-4629-8964-E22626260360}" srcOrd="0" destOrd="5" presId="urn:microsoft.com/office/officeart/2005/8/layout/vList2"/>
    <dgm:cxn modelId="{25E15FC2-B772-460F-8D59-0FD8A8BD2132}" srcId="{F17F09D4-EC26-4077-9BB4-74F644053422}" destId="{35BAC7C4-D05E-4BAF-9501-1FA1D4C9266A}" srcOrd="0" destOrd="0" parTransId="{C8D55DE0-A5B0-42BA-9E47-DFAFAE77139A}" sibTransId="{F9AE89DC-0114-4A82-8A93-90945E6F0157}"/>
    <dgm:cxn modelId="{0A2372C7-68B2-48FC-A713-D43ACC3ADFE8}" type="presOf" srcId="{3A8E6D8E-3D2E-442E-811A-DFFDA2B7348B}" destId="{9EE945D9-3B7F-4D93-8E74-E3614D583EC1}" srcOrd="0" destOrd="1" presId="urn:microsoft.com/office/officeart/2005/8/layout/vList2"/>
    <dgm:cxn modelId="{DB7FA4CC-EA31-4969-8E5B-406F44FF456A}" type="presOf" srcId="{0A76988A-4B87-4E26-853C-3A4ECB8BECA4}" destId="{9EE945D9-3B7F-4D93-8E74-E3614D583EC1}" srcOrd="0" destOrd="2" presId="urn:microsoft.com/office/officeart/2005/8/layout/vList2"/>
    <dgm:cxn modelId="{EA56D8D1-D236-482A-8240-810E14EC02D4}" srcId="{6AEC4CB8-9DE9-40E2-8A24-69AD3661D0EE}" destId="{06D7F935-4CAE-44C1-9D76-E4A549F7E458}" srcOrd="2" destOrd="0" parTransId="{72AC1859-75C4-4575-8BEF-94ADAE457780}" sibTransId="{777B2551-5972-4C9C-BFFA-3FAED4A98CBB}"/>
    <dgm:cxn modelId="{5FB005E2-6E63-4C00-A767-2E49122F5515}" type="presOf" srcId="{CB509254-F541-4884-A0F6-0620D4D0834D}" destId="{13E995B2-D433-4629-8964-E22626260360}" srcOrd="0" destOrd="1" presId="urn:microsoft.com/office/officeart/2005/8/layout/vList2"/>
    <dgm:cxn modelId="{E050D5F0-B8CE-4042-BD07-19FE71FF8890}" type="presOf" srcId="{71699ABB-D128-4D8C-92D4-237438869067}" destId="{9EE945D9-3B7F-4D93-8E74-E3614D583EC1}" srcOrd="0" destOrd="0" presId="urn:microsoft.com/office/officeart/2005/8/layout/vList2"/>
    <dgm:cxn modelId="{560EBFF3-4638-461A-9362-E8EF60911CE9}" srcId="{6AEC4CB8-9DE9-40E2-8A24-69AD3661D0EE}" destId="{426E5FD8-E1A8-43D8-986D-52A8D5730D45}" srcOrd="3" destOrd="0" parTransId="{7647A086-9378-4E21-9CD7-8A4FED98032A}" sibTransId="{7729F0A0-74A9-4EEC-A97F-3BB0C95DB6F3}"/>
    <dgm:cxn modelId="{BAA2BAFE-27BE-4FB5-8C79-264999CD678E}" srcId="{35BAC7C4-D05E-4BAF-9501-1FA1D4C9266A}" destId="{E7A409FF-18E2-4AFC-9153-8E4F466A9B0C}" srcOrd="1" destOrd="0" parTransId="{A499FDBB-C031-493D-A805-E6EEC5E1A050}" sibTransId="{5F8749F6-F28B-4EB9-8A21-6BAF12BEE338}"/>
    <dgm:cxn modelId="{266A443C-1B00-43EE-8A03-A9DFB8AC0FA7}" type="presParOf" srcId="{F904666B-79D3-4098-9291-86201D60B920}" destId="{9F880B66-E6D7-4C05-9D9D-78B0D759676A}" srcOrd="0" destOrd="0" presId="urn:microsoft.com/office/officeart/2005/8/layout/vList2"/>
    <dgm:cxn modelId="{4145B65E-25AA-4B9D-8FFB-1249D73336A8}" type="presParOf" srcId="{F904666B-79D3-4098-9291-86201D60B920}" destId="{7FF80BDB-2CB6-4613-B824-CAB821033899}" srcOrd="1" destOrd="0" presId="urn:microsoft.com/office/officeart/2005/8/layout/vList2"/>
    <dgm:cxn modelId="{D83D4F4C-445C-49B5-AC53-B8784950DF0D}" type="presParOf" srcId="{F904666B-79D3-4098-9291-86201D60B920}" destId="{B669B451-684E-49E2-9D44-138E4FB015CD}" srcOrd="2" destOrd="0" presId="urn:microsoft.com/office/officeart/2005/8/layout/vList2"/>
    <dgm:cxn modelId="{148B3940-375F-49E6-A994-D1B3C88CFC6D}" type="presParOf" srcId="{F904666B-79D3-4098-9291-86201D60B920}" destId="{13E995B2-D433-4629-8964-E22626260360}" srcOrd="3" destOrd="0" presId="urn:microsoft.com/office/officeart/2005/8/layout/vList2"/>
    <dgm:cxn modelId="{82CEF4CB-25FC-4440-B77E-E004B44EEB41}" type="presParOf" srcId="{F904666B-79D3-4098-9291-86201D60B920}" destId="{0B088B29-C8DB-4A35-AA17-8C57849135FC}" srcOrd="4" destOrd="0" presId="urn:microsoft.com/office/officeart/2005/8/layout/vList2"/>
    <dgm:cxn modelId="{FF5B3CE0-AA0B-4994-9E6E-84A9CB2F108E}" type="presParOf" srcId="{F904666B-79D3-4098-9291-86201D60B920}" destId="{9EE945D9-3B7F-4D93-8E74-E3614D583EC1}" srcOrd="5" destOrd="0" presId="urn:microsoft.com/office/officeart/2005/8/layout/vList2"/>
    <dgm:cxn modelId="{D1F84C34-A796-4550-AA89-43219DD2AFDE}" type="presParOf" srcId="{F904666B-79D3-4098-9291-86201D60B920}" destId="{3A69A05F-9A0A-4BDA-8D60-363069C06214}" srcOrd="6" destOrd="0" presId="urn:microsoft.com/office/officeart/2005/8/layout/vList2"/>
    <dgm:cxn modelId="{95953D80-58A2-4AE8-A6EC-371CC76DFBC6}" type="presParOf" srcId="{F904666B-79D3-4098-9291-86201D60B920}" destId="{79F07178-71E0-4BA0-B09B-88C98BD328E2}"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5F86D7-33C1-4CCF-BC0D-D21E5F4632C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367F6A8-7DA9-4ED5-AC7D-3119806468AB}">
      <dgm:prSet/>
      <dgm:spPr/>
      <dgm:t>
        <a:bodyPr/>
        <a:lstStyle/>
        <a:p>
          <a:r>
            <a:rPr lang="en-US">
              <a:latin typeface="Times New Roman" panose="02020603050405020304" pitchFamily="18" charset="0"/>
              <a:cs typeface="Times New Roman" panose="02020603050405020304" pitchFamily="18" charset="0"/>
            </a:rPr>
            <a:t>How much time are students taking to complete a certificate/ degree? </a:t>
          </a:r>
        </a:p>
      </dgm:t>
    </dgm:pt>
    <dgm:pt modelId="{9B851C86-9260-4594-9F77-C74B8A398072}" type="parTrans" cxnId="{AC6665CE-8A1E-4306-BB8E-8F0CF990D939}">
      <dgm:prSet/>
      <dgm:spPr/>
      <dgm:t>
        <a:bodyPr/>
        <a:lstStyle/>
        <a:p>
          <a:endParaRPr lang="en-US"/>
        </a:p>
      </dgm:t>
    </dgm:pt>
    <dgm:pt modelId="{AD5F22A8-B9A4-4D1B-BDE6-51D57EC1D524}" type="sibTrans" cxnId="{AC6665CE-8A1E-4306-BB8E-8F0CF990D939}">
      <dgm:prSet/>
      <dgm:spPr/>
      <dgm:t>
        <a:bodyPr/>
        <a:lstStyle/>
        <a:p>
          <a:endParaRPr lang="en-US"/>
        </a:p>
      </dgm:t>
    </dgm:pt>
    <dgm:pt modelId="{F7CC9BAF-6A86-4118-A4AF-DD4C094882FC}">
      <dgm:prSet/>
      <dgm:spPr/>
      <dgm:t>
        <a:bodyPr/>
        <a:lstStyle/>
        <a:p>
          <a:r>
            <a:rPr lang="en-US">
              <a:latin typeface="Times New Roman" panose="02020603050405020304" pitchFamily="18" charset="0"/>
              <a:cs typeface="Times New Roman" panose="02020603050405020304" pitchFamily="18" charset="0"/>
            </a:rPr>
            <a:t>How many units is it taking students to earn a certificate/ degree – and why?</a:t>
          </a:r>
        </a:p>
      </dgm:t>
    </dgm:pt>
    <dgm:pt modelId="{EF6444C0-2709-4845-9E08-FF3E149A1CC0}" type="parTrans" cxnId="{0ABE6D1D-BA44-4DFB-A36C-ED110145C971}">
      <dgm:prSet/>
      <dgm:spPr/>
      <dgm:t>
        <a:bodyPr/>
        <a:lstStyle/>
        <a:p>
          <a:endParaRPr lang="en-US"/>
        </a:p>
      </dgm:t>
    </dgm:pt>
    <dgm:pt modelId="{09764B4D-2C93-44C7-8403-FE02E0E3A97C}" type="sibTrans" cxnId="{0ABE6D1D-BA44-4DFB-A36C-ED110145C971}">
      <dgm:prSet/>
      <dgm:spPr/>
      <dgm:t>
        <a:bodyPr/>
        <a:lstStyle/>
        <a:p>
          <a:endParaRPr lang="en-US"/>
        </a:p>
      </dgm:t>
    </dgm:pt>
    <dgm:pt modelId="{801006A2-D182-49A4-B34B-D3DF3E6E5C3B}">
      <dgm:prSet/>
      <dgm:spPr/>
      <dgm:t>
        <a:bodyPr/>
        <a:lstStyle/>
        <a:p>
          <a:r>
            <a:rPr lang="en-US">
              <a:latin typeface="Times New Roman" panose="02020603050405020304" pitchFamily="18" charset="0"/>
              <a:cs typeface="Times New Roman" panose="02020603050405020304" pitchFamily="18" charset="0"/>
            </a:rPr>
            <a:t>How many students are in an area/discipline? How many have declared a program/major?</a:t>
          </a:r>
        </a:p>
      </dgm:t>
    </dgm:pt>
    <dgm:pt modelId="{53C2F62F-D169-4C1B-9FF0-A5CB4360B424}" type="parTrans" cxnId="{B76DC77E-F4D8-4404-9258-4A582C85B28E}">
      <dgm:prSet/>
      <dgm:spPr/>
      <dgm:t>
        <a:bodyPr/>
        <a:lstStyle/>
        <a:p>
          <a:endParaRPr lang="en-US"/>
        </a:p>
      </dgm:t>
    </dgm:pt>
    <dgm:pt modelId="{524DCFF5-E02A-4757-8C2F-FA63CA9BB40E}" type="sibTrans" cxnId="{B76DC77E-F4D8-4404-9258-4A582C85B28E}">
      <dgm:prSet/>
      <dgm:spPr/>
      <dgm:t>
        <a:bodyPr/>
        <a:lstStyle/>
        <a:p>
          <a:endParaRPr lang="en-US"/>
        </a:p>
      </dgm:t>
    </dgm:pt>
    <dgm:pt modelId="{8E4D6803-08D2-4F03-84EA-B8A1E48A60F3}">
      <dgm:prSet/>
      <dgm:spPr/>
      <dgm:t>
        <a:bodyPr/>
        <a:lstStyle/>
        <a:p>
          <a:r>
            <a:rPr lang="en-US">
              <a:latin typeface="Times New Roman" panose="02020603050405020304" pitchFamily="18" charset="0"/>
              <a:cs typeface="Times New Roman" panose="02020603050405020304" pitchFamily="18" charset="0"/>
            </a:rPr>
            <a:t>Are they signing up for the “right” classes? </a:t>
          </a:r>
        </a:p>
      </dgm:t>
    </dgm:pt>
    <dgm:pt modelId="{31F2A0BC-7223-4155-8619-08BAB70BBEEF}" type="parTrans" cxnId="{44208559-18F8-4101-ACBB-6C667DD55AC6}">
      <dgm:prSet/>
      <dgm:spPr/>
      <dgm:t>
        <a:bodyPr/>
        <a:lstStyle/>
        <a:p>
          <a:endParaRPr lang="en-US"/>
        </a:p>
      </dgm:t>
    </dgm:pt>
    <dgm:pt modelId="{D553BD22-B5C5-4E30-BD54-CFB080EF9FD1}" type="sibTrans" cxnId="{44208559-18F8-4101-ACBB-6C667DD55AC6}">
      <dgm:prSet/>
      <dgm:spPr/>
      <dgm:t>
        <a:bodyPr/>
        <a:lstStyle/>
        <a:p>
          <a:endParaRPr lang="en-US"/>
        </a:p>
      </dgm:t>
    </dgm:pt>
    <dgm:pt modelId="{FB3A11C8-2C7B-4FD9-ADEE-106495BE8432}">
      <dgm:prSet/>
      <dgm:spPr/>
      <dgm:t>
        <a:bodyPr/>
        <a:lstStyle/>
        <a:p>
          <a:r>
            <a:rPr lang="en-US" dirty="0">
              <a:latin typeface="Times New Roman" panose="02020603050405020304" pitchFamily="18" charset="0"/>
              <a:cs typeface="Times New Roman" panose="02020603050405020304" pitchFamily="18" charset="0"/>
            </a:rPr>
            <a:t>What might prevent students from getting or taking classes when they need them? </a:t>
          </a:r>
        </a:p>
      </dgm:t>
    </dgm:pt>
    <dgm:pt modelId="{298D953C-F831-4250-B879-23D96DFB3AC5}" type="parTrans" cxnId="{811185A9-4CA7-4E44-BFC7-4196BF156B05}">
      <dgm:prSet/>
      <dgm:spPr/>
      <dgm:t>
        <a:bodyPr/>
        <a:lstStyle/>
        <a:p>
          <a:endParaRPr lang="en-US"/>
        </a:p>
      </dgm:t>
    </dgm:pt>
    <dgm:pt modelId="{103CF20F-784D-4137-8625-549317ED2236}" type="sibTrans" cxnId="{811185A9-4CA7-4E44-BFC7-4196BF156B05}">
      <dgm:prSet/>
      <dgm:spPr/>
      <dgm:t>
        <a:bodyPr/>
        <a:lstStyle/>
        <a:p>
          <a:endParaRPr lang="en-US"/>
        </a:p>
      </dgm:t>
    </dgm:pt>
    <dgm:pt modelId="{AD2CCA15-2B81-4C9F-BB1B-70C5527CF60E}">
      <dgm:prSet/>
      <dgm:spPr/>
      <dgm:t>
        <a:bodyPr/>
        <a:lstStyle/>
        <a:p>
          <a:r>
            <a:rPr lang="en-US" dirty="0">
              <a:latin typeface="Times New Roman" panose="02020603050405020304" pitchFamily="18" charset="0"/>
              <a:cs typeface="Times New Roman" panose="02020603050405020304" pitchFamily="18" charset="0"/>
            </a:rPr>
            <a:t>Are there processes in place to assess program viability, course rationale or determine discontinuance?</a:t>
          </a:r>
        </a:p>
      </dgm:t>
    </dgm:pt>
    <dgm:pt modelId="{126B855C-8563-495D-8A7C-6E004DE041CB}" type="parTrans" cxnId="{D932EDE8-0DCC-4AA2-A509-8257BB602035}">
      <dgm:prSet/>
      <dgm:spPr/>
      <dgm:t>
        <a:bodyPr/>
        <a:lstStyle/>
        <a:p>
          <a:endParaRPr lang="en-US"/>
        </a:p>
      </dgm:t>
    </dgm:pt>
    <dgm:pt modelId="{FA513236-8F76-422B-A7CE-A7FC3FD5733E}" type="sibTrans" cxnId="{D932EDE8-0DCC-4AA2-A509-8257BB602035}">
      <dgm:prSet/>
      <dgm:spPr/>
      <dgm:t>
        <a:bodyPr/>
        <a:lstStyle/>
        <a:p>
          <a:endParaRPr lang="en-US"/>
        </a:p>
      </dgm:t>
    </dgm:pt>
    <dgm:pt modelId="{7255F001-A3EB-4B6D-AC2A-A34394B88182}">
      <dgm:prSet/>
      <dgm:spPr/>
      <dgm:t>
        <a:bodyPr/>
        <a:lstStyle/>
        <a:p>
          <a:r>
            <a:rPr lang="en-US">
              <a:latin typeface="Times New Roman" panose="02020603050405020304" pitchFamily="18" charset="0"/>
              <a:cs typeface="Times New Roman" panose="02020603050405020304" pitchFamily="18" charset="0"/>
            </a:rPr>
            <a:t>WHAT ELSE?</a:t>
          </a:r>
        </a:p>
      </dgm:t>
    </dgm:pt>
    <dgm:pt modelId="{01B75983-EA3D-4D49-9967-E15FF139E47A}" type="parTrans" cxnId="{C43EE7B3-C349-4CD5-B879-C4F522F80F55}">
      <dgm:prSet/>
      <dgm:spPr/>
      <dgm:t>
        <a:bodyPr/>
        <a:lstStyle/>
        <a:p>
          <a:endParaRPr lang="en-US"/>
        </a:p>
      </dgm:t>
    </dgm:pt>
    <dgm:pt modelId="{6EB63F51-1165-4C7A-93CD-EC018258C0FC}" type="sibTrans" cxnId="{C43EE7B3-C349-4CD5-B879-C4F522F80F55}">
      <dgm:prSet/>
      <dgm:spPr/>
      <dgm:t>
        <a:bodyPr/>
        <a:lstStyle/>
        <a:p>
          <a:endParaRPr lang="en-US"/>
        </a:p>
      </dgm:t>
    </dgm:pt>
    <dgm:pt modelId="{41CFCD77-1C67-47E7-A4D1-E6D4B8A8E11A}" type="pres">
      <dgm:prSet presAssocID="{145F86D7-33C1-4CCF-BC0D-D21E5F4632C3}" presName="linear" presStyleCnt="0">
        <dgm:presLayoutVars>
          <dgm:animLvl val="lvl"/>
          <dgm:resizeHandles val="exact"/>
        </dgm:presLayoutVars>
      </dgm:prSet>
      <dgm:spPr/>
    </dgm:pt>
    <dgm:pt modelId="{61465523-93C7-4236-8035-5466422FAABD}" type="pres">
      <dgm:prSet presAssocID="{7367F6A8-7DA9-4ED5-AC7D-3119806468AB}" presName="parentText" presStyleLbl="node1" presStyleIdx="0" presStyleCnt="7">
        <dgm:presLayoutVars>
          <dgm:chMax val="0"/>
          <dgm:bulletEnabled val="1"/>
        </dgm:presLayoutVars>
      </dgm:prSet>
      <dgm:spPr/>
    </dgm:pt>
    <dgm:pt modelId="{B7CBC0DD-6AEF-4F29-ADA5-7AE933D7DD26}" type="pres">
      <dgm:prSet presAssocID="{AD5F22A8-B9A4-4D1B-BDE6-51D57EC1D524}" presName="spacer" presStyleCnt="0"/>
      <dgm:spPr/>
    </dgm:pt>
    <dgm:pt modelId="{CD70C6C2-8B85-41BC-B077-3A52693D5F73}" type="pres">
      <dgm:prSet presAssocID="{F7CC9BAF-6A86-4118-A4AF-DD4C094882FC}" presName="parentText" presStyleLbl="node1" presStyleIdx="1" presStyleCnt="7">
        <dgm:presLayoutVars>
          <dgm:chMax val="0"/>
          <dgm:bulletEnabled val="1"/>
        </dgm:presLayoutVars>
      </dgm:prSet>
      <dgm:spPr/>
    </dgm:pt>
    <dgm:pt modelId="{5FA57CF5-209B-43B9-A210-67C219174158}" type="pres">
      <dgm:prSet presAssocID="{09764B4D-2C93-44C7-8403-FE02E0E3A97C}" presName="spacer" presStyleCnt="0"/>
      <dgm:spPr/>
    </dgm:pt>
    <dgm:pt modelId="{B0C08926-EABC-4C8A-BE62-EC14B5A4AB64}" type="pres">
      <dgm:prSet presAssocID="{801006A2-D182-49A4-B34B-D3DF3E6E5C3B}" presName="parentText" presStyleLbl="node1" presStyleIdx="2" presStyleCnt="7">
        <dgm:presLayoutVars>
          <dgm:chMax val="0"/>
          <dgm:bulletEnabled val="1"/>
        </dgm:presLayoutVars>
      </dgm:prSet>
      <dgm:spPr/>
    </dgm:pt>
    <dgm:pt modelId="{FC6CA6D6-AFBC-4D4C-94C6-FC0AAC4F6957}" type="pres">
      <dgm:prSet presAssocID="{524DCFF5-E02A-4757-8C2F-FA63CA9BB40E}" presName="spacer" presStyleCnt="0"/>
      <dgm:spPr/>
    </dgm:pt>
    <dgm:pt modelId="{608FC18E-5D77-49EE-A36C-FC2A47F31024}" type="pres">
      <dgm:prSet presAssocID="{8E4D6803-08D2-4F03-84EA-B8A1E48A60F3}" presName="parentText" presStyleLbl="node1" presStyleIdx="3" presStyleCnt="7">
        <dgm:presLayoutVars>
          <dgm:chMax val="0"/>
          <dgm:bulletEnabled val="1"/>
        </dgm:presLayoutVars>
      </dgm:prSet>
      <dgm:spPr/>
    </dgm:pt>
    <dgm:pt modelId="{1B27EC0A-6460-4EBE-B138-1446BABE154B}" type="pres">
      <dgm:prSet presAssocID="{D553BD22-B5C5-4E30-BD54-CFB080EF9FD1}" presName="spacer" presStyleCnt="0"/>
      <dgm:spPr/>
    </dgm:pt>
    <dgm:pt modelId="{BF233CF4-A78E-471F-8E94-01BF92E1CC03}" type="pres">
      <dgm:prSet presAssocID="{FB3A11C8-2C7B-4FD9-ADEE-106495BE8432}" presName="parentText" presStyleLbl="node1" presStyleIdx="4" presStyleCnt="7" custLinFactY="-272" custLinFactNeighborX="0" custLinFactNeighborY="-100000">
        <dgm:presLayoutVars>
          <dgm:chMax val="0"/>
          <dgm:bulletEnabled val="1"/>
        </dgm:presLayoutVars>
      </dgm:prSet>
      <dgm:spPr/>
    </dgm:pt>
    <dgm:pt modelId="{547C61AF-7B1B-458A-A65B-721E71CF59DA}" type="pres">
      <dgm:prSet presAssocID="{103CF20F-784D-4137-8625-549317ED2236}" presName="spacer" presStyleCnt="0"/>
      <dgm:spPr/>
    </dgm:pt>
    <dgm:pt modelId="{15E09545-38C4-48FD-8826-01F028D28EF7}" type="pres">
      <dgm:prSet presAssocID="{AD2CCA15-2B81-4C9F-BB1B-70C5527CF60E}" presName="parentText" presStyleLbl="node1" presStyleIdx="5" presStyleCnt="7" custLinFactNeighborX="399" custLinFactNeighborY="15748">
        <dgm:presLayoutVars>
          <dgm:chMax val="0"/>
          <dgm:bulletEnabled val="1"/>
        </dgm:presLayoutVars>
      </dgm:prSet>
      <dgm:spPr/>
    </dgm:pt>
    <dgm:pt modelId="{0D35D6FB-0E0D-4EEF-8213-0EBD5E40F9D5}" type="pres">
      <dgm:prSet presAssocID="{FA513236-8F76-422B-A7CE-A7FC3FD5733E}" presName="spacer" presStyleCnt="0"/>
      <dgm:spPr/>
    </dgm:pt>
    <dgm:pt modelId="{D5681BED-D127-4D12-80A6-F87885434C67}" type="pres">
      <dgm:prSet presAssocID="{7255F001-A3EB-4B6D-AC2A-A34394B88182}" presName="parentText" presStyleLbl="node1" presStyleIdx="6" presStyleCnt="7">
        <dgm:presLayoutVars>
          <dgm:chMax val="0"/>
          <dgm:bulletEnabled val="1"/>
        </dgm:presLayoutVars>
      </dgm:prSet>
      <dgm:spPr/>
    </dgm:pt>
  </dgm:ptLst>
  <dgm:cxnLst>
    <dgm:cxn modelId="{0ABE6D1D-BA44-4DFB-A36C-ED110145C971}" srcId="{145F86D7-33C1-4CCF-BC0D-D21E5F4632C3}" destId="{F7CC9BAF-6A86-4118-A4AF-DD4C094882FC}" srcOrd="1" destOrd="0" parTransId="{EF6444C0-2709-4845-9E08-FF3E149A1CC0}" sibTransId="{09764B4D-2C93-44C7-8403-FE02E0E3A97C}"/>
    <dgm:cxn modelId="{8F09164A-B125-4E2F-A746-1ADD5F265FC6}" type="presOf" srcId="{8E4D6803-08D2-4F03-84EA-B8A1E48A60F3}" destId="{608FC18E-5D77-49EE-A36C-FC2A47F31024}" srcOrd="0" destOrd="0" presId="urn:microsoft.com/office/officeart/2005/8/layout/vList2"/>
    <dgm:cxn modelId="{A8573B4E-5021-4484-92A4-8F2F7B928F31}" type="presOf" srcId="{AD2CCA15-2B81-4C9F-BB1B-70C5527CF60E}" destId="{15E09545-38C4-48FD-8826-01F028D28EF7}" srcOrd="0" destOrd="0" presId="urn:microsoft.com/office/officeart/2005/8/layout/vList2"/>
    <dgm:cxn modelId="{44208559-18F8-4101-ACBB-6C667DD55AC6}" srcId="{145F86D7-33C1-4CCF-BC0D-D21E5F4632C3}" destId="{8E4D6803-08D2-4F03-84EA-B8A1E48A60F3}" srcOrd="3" destOrd="0" parTransId="{31F2A0BC-7223-4155-8619-08BAB70BBEEF}" sibTransId="{D553BD22-B5C5-4E30-BD54-CFB080EF9FD1}"/>
    <dgm:cxn modelId="{B76DC77E-F4D8-4404-9258-4A582C85B28E}" srcId="{145F86D7-33C1-4CCF-BC0D-D21E5F4632C3}" destId="{801006A2-D182-49A4-B34B-D3DF3E6E5C3B}" srcOrd="2" destOrd="0" parTransId="{53C2F62F-D169-4C1B-9FF0-A5CB4360B424}" sibTransId="{524DCFF5-E02A-4757-8C2F-FA63CA9BB40E}"/>
    <dgm:cxn modelId="{05C4A189-4292-4B50-963C-008C38358FD3}" type="presOf" srcId="{801006A2-D182-49A4-B34B-D3DF3E6E5C3B}" destId="{B0C08926-EABC-4C8A-BE62-EC14B5A4AB64}" srcOrd="0" destOrd="0" presId="urn:microsoft.com/office/officeart/2005/8/layout/vList2"/>
    <dgm:cxn modelId="{FE829D8F-A341-4B06-ABC3-E2B0D359B729}" type="presOf" srcId="{F7CC9BAF-6A86-4118-A4AF-DD4C094882FC}" destId="{CD70C6C2-8B85-41BC-B077-3A52693D5F73}" srcOrd="0" destOrd="0" presId="urn:microsoft.com/office/officeart/2005/8/layout/vList2"/>
    <dgm:cxn modelId="{811185A9-4CA7-4E44-BFC7-4196BF156B05}" srcId="{145F86D7-33C1-4CCF-BC0D-D21E5F4632C3}" destId="{FB3A11C8-2C7B-4FD9-ADEE-106495BE8432}" srcOrd="4" destOrd="0" parTransId="{298D953C-F831-4250-B879-23D96DFB3AC5}" sibTransId="{103CF20F-784D-4137-8625-549317ED2236}"/>
    <dgm:cxn modelId="{C43EE7B3-C349-4CD5-B879-C4F522F80F55}" srcId="{145F86D7-33C1-4CCF-BC0D-D21E5F4632C3}" destId="{7255F001-A3EB-4B6D-AC2A-A34394B88182}" srcOrd="6" destOrd="0" parTransId="{01B75983-EA3D-4D49-9967-E15FF139E47A}" sibTransId="{6EB63F51-1165-4C7A-93CD-EC018258C0FC}"/>
    <dgm:cxn modelId="{AC6665CE-8A1E-4306-BB8E-8F0CF990D939}" srcId="{145F86D7-33C1-4CCF-BC0D-D21E5F4632C3}" destId="{7367F6A8-7DA9-4ED5-AC7D-3119806468AB}" srcOrd="0" destOrd="0" parTransId="{9B851C86-9260-4594-9F77-C74B8A398072}" sibTransId="{AD5F22A8-B9A4-4D1B-BDE6-51D57EC1D524}"/>
    <dgm:cxn modelId="{D560D7CE-1A03-4458-AB8A-402E2E759B77}" type="presOf" srcId="{FB3A11C8-2C7B-4FD9-ADEE-106495BE8432}" destId="{BF233CF4-A78E-471F-8E94-01BF92E1CC03}" srcOrd="0" destOrd="0" presId="urn:microsoft.com/office/officeart/2005/8/layout/vList2"/>
    <dgm:cxn modelId="{C5473DDF-AAC8-4DA8-A43B-B239C309BB2B}" type="presOf" srcId="{7367F6A8-7DA9-4ED5-AC7D-3119806468AB}" destId="{61465523-93C7-4236-8035-5466422FAABD}" srcOrd="0" destOrd="0" presId="urn:microsoft.com/office/officeart/2005/8/layout/vList2"/>
    <dgm:cxn modelId="{D932EDE8-0DCC-4AA2-A509-8257BB602035}" srcId="{145F86D7-33C1-4CCF-BC0D-D21E5F4632C3}" destId="{AD2CCA15-2B81-4C9F-BB1B-70C5527CF60E}" srcOrd="5" destOrd="0" parTransId="{126B855C-8563-495D-8A7C-6E004DE041CB}" sibTransId="{FA513236-8F76-422B-A7CE-A7FC3FD5733E}"/>
    <dgm:cxn modelId="{AECEB8EB-4739-4D74-ABD2-E0C2F7E94ED3}" type="presOf" srcId="{145F86D7-33C1-4CCF-BC0D-D21E5F4632C3}" destId="{41CFCD77-1C67-47E7-A4D1-E6D4B8A8E11A}" srcOrd="0" destOrd="0" presId="urn:microsoft.com/office/officeart/2005/8/layout/vList2"/>
    <dgm:cxn modelId="{369814F0-2B39-49E0-A8E2-75A4345C108C}" type="presOf" srcId="{7255F001-A3EB-4B6D-AC2A-A34394B88182}" destId="{D5681BED-D127-4D12-80A6-F87885434C67}" srcOrd="0" destOrd="0" presId="urn:microsoft.com/office/officeart/2005/8/layout/vList2"/>
    <dgm:cxn modelId="{432A5DE7-253A-44A8-BC8D-4436CBD09186}" type="presParOf" srcId="{41CFCD77-1C67-47E7-A4D1-E6D4B8A8E11A}" destId="{61465523-93C7-4236-8035-5466422FAABD}" srcOrd="0" destOrd="0" presId="urn:microsoft.com/office/officeart/2005/8/layout/vList2"/>
    <dgm:cxn modelId="{6C986FA9-7C94-4286-B8E2-0E50990913DF}" type="presParOf" srcId="{41CFCD77-1C67-47E7-A4D1-E6D4B8A8E11A}" destId="{B7CBC0DD-6AEF-4F29-ADA5-7AE933D7DD26}" srcOrd="1" destOrd="0" presId="urn:microsoft.com/office/officeart/2005/8/layout/vList2"/>
    <dgm:cxn modelId="{4967AE56-12BC-4E3B-B2AD-7C143B8217D9}" type="presParOf" srcId="{41CFCD77-1C67-47E7-A4D1-E6D4B8A8E11A}" destId="{CD70C6C2-8B85-41BC-B077-3A52693D5F73}" srcOrd="2" destOrd="0" presId="urn:microsoft.com/office/officeart/2005/8/layout/vList2"/>
    <dgm:cxn modelId="{4BB7045D-04A4-4FC4-ADE6-8DE7D53070AC}" type="presParOf" srcId="{41CFCD77-1C67-47E7-A4D1-E6D4B8A8E11A}" destId="{5FA57CF5-209B-43B9-A210-67C219174158}" srcOrd="3" destOrd="0" presId="urn:microsoft.com/office/officeart/2005/8/layout/vList2"/>
    <dgm:cxn modelId="{A89DD95D-4F09-4FAC-8412-7356179A4A11}" type="presParOf" srcId="{41CFCD77-1C67-47E7-A4D1-E6D4B8A8E11A}" destId="{B0C08926-EABC-4C8A-BE62-EC14B5A4AB64}" srcOrd="4" destOrd="0" presId="urn:microsoft.com/office/officeart/2005/8/layout/vList2"/>
    <dgm:cxn modelId="{484415D8-22A7-4BF0-B048-CB672EC6393D}" type="presParOf" srcId="{41CFCD77-1C67-47E7-A4D1-E6D4B8A8E11A}" destId="{FC6CA6D6-AFBC-4D4C-94C6-FC0AAC4F6957}" srcOrd="5" destOrd="0" presId="urn:microsoft.com/office/officeart/2005/8/layout/vList2"/>
    <dgm:cxn modelId="{4633BF64-D0CD-4C52-ADB2-DBCBE820A578}" type="presParOf" srcId="{41CFCD77-1C67-47E7-A4D1-E6D4B8A8E11A}" destId="{608FC18E-5D77-49EE-A36C-FC2A47F31024}" srcOrd="6" destOrd="0" presId="urn:microsoft.com/office/officeart/2005/8/layout/vList2"/>
    <dgm:cxn modelId="{8A67D555-3D0C-4F04-A1FF-E8C5E8357A7E}" type="presParOf" srcId="{41CFCD77-1C67-47E7-A4D1-E6D4B8A8E11A}" destId="{1B27EC0A-6460-4EBE-B138-1446BABE154B}" srcOrd="7" destOrd="0" presId="urn:microsoft.com/office/officeart/2005/8/layout/vList2"/>
    <dgm:cxn modelId="{803B2B97-E8BB-4E89-B025-ECA35C98FADA}" type="presParOf" srcId="{41CFCD77-1C67-47E7-A4D1-E6D4B8A8E11A}" destId="{BF233CF4-A78E-471F-8E94-01BF92E1CC03}" srcOrd="8" destOrd="0" presId="urn:microsoft.com/office/officeart/2005/8/layout/vList2"/>
    <dgm:cxn modelId="{3CB50480-ABAD-4CFA-8393-B3440FA01DBD}" type="presParOf" srcId="{41CFCD77-1C67-47E7-A4D1-E6D4B8A8E11A}" destId="{547C61AF-7B1B-458A-A65B-721E71CF59DA}" srcOrd="9" destOrd="0" presId="urn:microsoft.com/office/officeart/2005/8/layout/vList2"/>
    <dgm:cxn modelId="{E0234632-54DD-4933-BF36-0BED65EB418C}" type="presParOf" srcId="{41CFCD77-1C67-47E7-A4D1-E6D4B8A8E11A}" destId="{15E09545-38C4-48FD-8826-01F028D28EF7}" srcOrd="10" destOrd="0" presId="urn:microsoft.com/office/officeart/2005/8/layout/vList2"/>
    <dgm:cxn modelId="{D26A1C30-100B-4666-A31B-97EDAA6EF416}" type="presParOf" srcId="{41CFCD77-1C67-47E7-A4D1-E6D4B8A8E11A}" destId="{0D35D6FB-0E0D-4EEF-8213-0EBD5E40F9D5}" srcOrd="11" destOrd="0" presId="urn:microsoft.com/office/officeart/2005/8/layout/vList2"/>
    <dgm:cxn modelId="{7A63BED5-62B7-47F7-B8E6-F5016B5165B4}" type="presParOf" srcId="{41CFCD77-1C67-47E7-A4D1-E6D4B8A8E11A}" destId="{D5681BED-D127-4D12-80A6-F87885434C6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80B66-E6D7-4C05-9D9D-78B0D759676A}">
      <dsp:nvSpPr>
        <dsp:cNvPr id="0" name=""/>
        <dsp:cNvSpPr/>
      </dsp:nvSpPr>
      <dsp:spPr>
        <a:xfrm>
          <a:off x="0" y="2888"/>
          <a:ext cx="7442869" cy="32572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Equity Component</a:t>
          </a:r>
        </a:p>
      </dsp:txBody>
      <dsp:txXfrm>
        <a:off x="15901" y="18789"/>
        <a:ext cx="7411067" cy="293925"/>
      </dsp:txXfrm>
    </dsp:sp>
    <dsp:sp modelId="{7FF80BDB-2CB6-4613-B824-CAB821033899}">
      <dsp:nvSpPr>
        <dsp:cNvPr id="0" name=""/>
        <dsp:cNvSpPr/>
      </dsp:nvSpPr>
      <dsp:spPr>
        <a:xfrm>
          <a:off x="0" y="328616"/>
          <a:ext cx="7442869" cy="457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31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Pell Grant Recipients - outcomes</a:t>
          </a:r>
        </a:p>
        <a:p>
          <a:pPr marL="114300" lvl="1" indent="-114300" algn="l" defTabSz="622300">
            <a:lnSpc>
              <a:spcPct val="90000"/>
            </a:lnSpc>
            <a:spcBef>
              <a:spcPct val="0"/>
            </a:spcBef>
            <a:spcAft>
              <a:spcPct val="20000"/>
            </a:spcAft>
            <a:buChar char="•"/>
          </a:pPr>
          <a:r>
            <a:rPr lang="en-US" sz="1400" kern="1200"/>
            <a:t>CA Promise Grant Recipients (previously BOG)</a:t>
          </a:r>
        </a:p>
      </dsp:txBody>
      <dsp:txXfrm>
        <a:off x="0" y="328616"/>
        <a:ext cx="7442869" cy="457055"/>
      </dsp:txXfrm>
    </dsp:sp>
    <dsp:sp modelId="{B669B451-684E-49E2-9D44-138E4FB015CD}">
      <dsp:nvSpPr>
        <dsp:cNvPr id="0" name=""/>
        <dsp:cNvSpPr/>
      </dsp:nvSpPr>
      <dsp:spPr>
        <a:xfrm>
          <a:off x="0" y="785671"/>
          <a:ext cx="7442869" cy="325727"/>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Students Success Allocation</a:t>
          </a:r>
        </a:p>
      </dsp:txBody>
      <dsp:txXfrm>
        <a:off x="15901" y="801572"/>
        <a:ext cx="7411067" cy="293925"/>
      </dsp:txXfrm>
    </dsp:sp>
    <dsp:sp modelId="{13E995B2-D433-4629-8964-E22626260360}">
      <dsp:nvSpPr>
        <dsp:cNvPr id="0" name=""/>
        <dsp:cNvSpPr/>
      </dsp:nvSpPr>
      <dsp:spPr>
        <a:xfrm>
          <a:off x="0" y="1111399"/>
          <a:ext cx="7442869" cy="182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31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AA’s</a:t>
          </a:r>
        </a:p>
        <a:p>
          <a:pPr marL="114300" lvl="1" indent="-114300" algn="l" defTabSz="622300">
            <a:lnSpc>
              <a:spcPct val="90000"/>
            </a:lnSpc>
            <a:spcBef>
              <a:spcPct val="0"/>
            </a:spcBef>
            <a:spcAft>
              <a:spcPct val="20000"/>
            </a:spcAft>
            <a:buChar char="•"/>
          </a:pPr>
          <a:r>
            <a:rPr lang="en-US" sz="1400" kern="1200"/>
            <a:t>ADTs</a:t>
          </a:r>
        </a:p>
        <a:p>
          <a:pPr marL="114300" lvl="1" indent="-114300" algn="l" defTabSz="622300">
            <a:lnSpc>
              <a:spcPct val="90000"/>
            </a:lnSpc>
            <a:spcBef>
              <a:spcPct val="0"/>
            </a:spcBef>
            <a:spcAft>
              <a:spcPct val="20000"/>
            </a:spcAft>
            <a:buChar char="•"/>
          </a:pPr>
          <a:r>
            <a:rPr lang="en-US" sz="1400" kern="1200" dirty="0"/>
            <a:t>CCC Bachelor</a:t>
          </a:r>
        </a:p>
        <a:p>
          <a:pPr marL="114300" lvl="1" indent="-114300" algn="l" defTabSz="622300">
            <a:lnSpc>
              <a:spcPct val="90000"/>
            </a:lnSpc>
            <a:spcBef>
              <a:spcPct val="0"/>
            </a:spcBef>
            <a:spcAft>
              <a:spcPct val="20000"/>
            </a:spcAft>
            <a:buChar char="•"/>
          </a:pPr>
          <a:r>
            <a:rPr lang="en-US" sz="1400" kern="1200"/>
            <a:t>Credit Certificates</a:t>
          </a:r>
        </a:p>
        <a:p>
          <a:pPr marL="114300" lvl="1" indent="-114300" algn="l" defTabSz="622300">
            <a:lnSpc>
              <a:spcPct val="90000"/>
            </a:lnSpc>
            <a:spcBef>
              <a:spcPct val="0"/>
            </a:spcBef>
            <a:spcAft>
              <a:spcPct val="20000"/>
            </a:spcAft>
            <a:buChar char="•"/>
          </a:pPr>
          <a:r>
            <a:rPr lang="en-US" sz="1400" kern="1200"/>
            <a:t>Completion of Transfer level Math and English</a:t>
          </a:r>
        </a:p>
        <a:p>
          <a:pPr marL="114300" lvl="1" indent="-114300" algn="l" defTabSz="622300">
            <a:lnSpc>
              <a:spcPct val="90000"/>
            </a:lnSpc>
            <a:spcBef>
              <a:spcPct val="0"/>
            </a:spcBef>
            <a:spcAft>
              <a:spcPct val="20000"/>
            </a:spcAft>
            <a:buChar char="•"/>
          </a:pPr>
          <a:r>
            <a:rPr lang="en-US" sz="1400" kern="1200"/>
            <a:t>Transfer to Four-year University</a:t>
          </a:r>
        </a:p>
        <a:p>
          <a:pPr marL="114300" lvl="1" indent="-114300" algn="l" defTabSz="622300">
            <a:lnSpc>
              <a:spcPct val="90000"/>
            </a:lnSpc>
            <a:spcBef>
              <a:spcPct val="0"/>
            </a:spcBef>
            <a:spcAft>
              <a:spcPct val="20000"/>
            </a:spcAft>
            <a:buChar char="•"/>
          </a:pPr>
          <a:r>
            <a:rPr lang="en-US" sz="1400" kern="1200"/>
            <a:t>Completion of 9 CTE units</a:t>
          </a:r>
        </a:p>
        <a:p>
          <a:pPr marL="114300" lvl="1" indent="-114300" algn="l" defTabSz="622300">
            <a:lnSpc>
              <a:spcPct val="90000"/>
            </a:lnSpc>
            <a:spcBef>
              <a:spcPct val="0"/>
            </a:spcBef>
            <a:spcAft>
              <a:spcPct val="20000"/>
            </a:spcAft>
            <a:buChar char="•"/>
          </a:pPr>
          <a:r>
            <a:rPr lang="en-US" sz="1400" kern="1200"/>
            <a:t>Regional Living Wage</a:t>
          </a:r>
        </a:p>
      </dsp:txBody>
      <dsp:txXfrm>
        <a:off x="0" y="1111399"/>
        <a:ext cx="7442869" cy="1828222"/>
      </dsp:txXfrm>
    </dsp:sp>
    <dsp:sp modelId="{0B088B29-C8DB-4A35-AA17-8C57849135FC}">
      <dsp:nvSpPr>
        <dsp:cNvPr id="0" name=""/>
        <dsp:cNvSpPr/>
      </dsp:nvSpPr>
      <dsp:spPr>
        <a:xfrm>
          <a:off x="0" y="2939621"/>
          <a:ext cx="7442869" cy="325727"/>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Supplemental Allocation</a:t>
          </a:r>
        </a:p>
      </dsp:txBody>
      <dsp:txXfrm>
        <a:off x="15901" y="2955522"/>
        <a:ext cx="7411067" cy="293925"/>
      </dsp:txXfrm>
    </dsp:sp>
    <dsp:sp modelId="{9EE945D9-3B7F-4D93-8E74-E3614D583EC1}">
      <dsp:nvSpPr>
        <dsp:cNvPr id="0" name=""/>
        <dsp:cNvSpPr/>
      </dsp:nvSpPr>
      <dsp:spPr>
        <a:xfrm>
          <a:off x="0" y="3265349"/>
          <a:ext cx="7442869" cy="6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31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Headcount - Pell Grant Recipients - </a:t>
          </a:r>
        </a:p>
        <a:p>
          <a:pPr marL="114300" lvl="1" indent="-114300" algn="l" defTabSz="622300">
            <a:lnSpc>
              <a:spcPct val="90000"/>
            </a:lnSpc>
            <a:spcBef>
              <a:spcPct val="0"/>
            </a:spcBef>
            <a:spcAft>
              <a:spcPct val="20000"/>
            </a:spcAft>
            <a:buChar char="•"/>
          </a:pPr>
          <a:r>
            <a:rPr lang="en-US" sz="1400" kern="1200"/>
            <a:t>Headcount - AB 540</a:t>
          </a:r>
        </a:p>
        <a:p>
          <a:pPr marL="114300" lvl="1" indent="-114300" algn="l" defTabSz="622300">
            <a:lnSpc>
              <a:spcPct val="90000"/>
            </a:lnSpc>
            <a:spcBef>
              <a:spcPct val="0"/>
            </a:spcBef>
            <a:spcAft>
              <a:spcPct val="20000"/>
            </a:spcAft>
            <a:buChar char="•"/>
          </a:pPr>
          <a:r>
            <a:rPr lang="en-US" sz="1400" kern="1200"/>
            <a:t>Headcount - CA Promise Grant Recipients (previously BOG)</a:t>
          </a:r>
        </a:p>
      </dsp:txBody>
      <dsp:txXfrm>
        <a:off x="0" y="3265349"/>
        <a:ext cx="7442869" cy="695519"/>
      </dsp:txXfrm>
    </dsp:sp>
    <dsp:sp modelId="{3A69A05F-9A0A-4BDA-8D60-363069C06214}">
      <dsp:nvSpPr>
        <dsp:cNvPr id="0" name=""/>
        <dsp:cNvSpPr/>
      </dsp:nvSpPr>
      <dsp:spPr>
        <a:xfrm>
          <a:off x="0" y="3960868"/>
          <a:ext cx="7442869" cy="325727"/>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Base Allocation</a:t>
          </a:r>
        </a:p>
      </dsp:txBody>
      <dsp:txXfrm>
        <a:off x="15901" y="3976769"/>
        <a:ext cx="7411067" cy="293925"/>
      </dsp:txXfrm>
    </dsp:sp>
    <dsp:sp modelId="{79F07178-71E0-4BA0-B09B-88C98BD328E2}">
      <dsp:nvSpPr>
        <dsp:cNvPr id="0" name=""/>
        <dsp:cNvSpPr/>
      </dsp:nvSpPr>
      <dsp:spPr>
        <a:xfrm>
          <a:off x="0" y="4286596"/>
          <a:ext cx="7442869" cy="914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31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Credit Full-time Equivalent Students (FTES)</a:t>
          </a:r>
        </a:p>
        <a:p>
          <a:pPr marL="114300" lvl="1" indent="-114300" algn="l" defTabSz="622300">
            <a:lnSpc>
              <a:spcPct val="90000"/>
            </a:lnSpc>
            <a:spcBef>
              <a:spcPct val="0"/>
            </a:spcBef>
            <a:spcAft>
              <a:spcPct val="20000"/>
            </a:spcAft>
            <a:buChar char="•"/>
          </a:pPr>
          <a:r>
            <a:rPr lang="en-US" sz="1400" kern="1200"/>
            <a:t>Base Allocation</a:t>
          </a:r>
        </a:p>
        <a:p>
          <a:pPr marL="114300" lvl="1" indent="-114300" algn="l" defTabSz="622300">
            <a:lnSpc>
              <a:spcPct val="90000"/>
            </a:lnSpc>
            <a:spcBef>
              <a:spcPct val="0"/>
            </a:spcBef>
            <a:spcAft>
              <a:spcPct val="20000"/>
            </a:spcAft>
            <a:buChar char="•"/>
          </a:pPr>
          <a:r>
            <a:rPr lang="en-US" sz="1400" kern="1200"/>
            <a:t>Special Admit (FTES)</a:t>
          </a:r>
        </a:p>
        <a:p>
          <a:pPr marL="114300" lvl="1" indent="-114300" algn="l" defTabSz="622300">
            <a:lnSpc>
              <a:spcPct val="90000"/>
            </a:lnSpc>
            <a:spcBef>
              <a:spcPct val="0"/>
            </a:spcBef>
            <a:spcAft>
              <a:spcPct val="20000"/>
            </a:spcAft>
            <a:buChar char="•"/>
          </a:pPr>
          <a:r>
            <a:rPr lang="en-US" sz="1400" kern="1200"/>
            <a:t>Inmates in Correctional Facilities (FTES)</a:t>
          </a:r>
        </a:p>
      </dsp:txBody>
      <dsp:txXfrm>
        <a:off x="0" y="4286596"/>
        <a:ext cx="7442869" cy="914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65523-93C7-4236-8035-5466422FAABD}">
      <dsp:nvSpPr>
        <dsp:cNvPr id="0" name=""/>
        <dsp:cNvSpPr/>
      </dsp:nvSpPr>
      <dsp:spPr>
        <a:xfrm>
          <a:off x="0" y="67213"/>
          <a:ext cx="6513603" cy="772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How much time are students taking to complete a certificate/ degree? </a:t>
          </a:r>
        </a:p>
      </dsp:txBody>
      <dsp:txXfrm>
        <a:off x="37696" y="104909"/>
        <a:ext cx="6438211" cy="696808"/>
      </dsp:txXfrm>
    </dsp:sp>
    <dsp:sp modelId="{CD70C6C2-8B85-41BC-B077-3A52693D5F73}">
      <dsp:nvSpPr>
        <dsp:cNvPr id="0" name=""/>
        <dsp:cNvSpPr/>
      </dsp:nvSpPr>
      <dsp:spPr>
        <a:xfrm>
          <a:off x="0" y="897013"/>
          <a:ext cx="6513603" cy="77220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How many units is it taking students to earn a certificate/ degree – and why?</a:t>
          </a:r>
        </a:p>
      </dsp:txBody>
      <dsp:txXfrm>
        <a:off x="37696" y="934709"/>
        <a:ext cx="6438211" cy="696808"/>
      </dsp:txXfrm>
    </dsp:sp>
    <dsp:sp modelId="{B0C08926-EABC-4C8A-BE62-EC14B5A4AB64}">
      <dsp:nvSpPr>
        <dsp:cNvPr id="0" name=""/>
        <dsp:cNvSpPr/>
      </dsp:nvSpPr>
      <dsp:spPr>
        <a:xfrm>
          <a:off x="0" y="1726813"/>
          <a:ext cx="6513603" cy="7722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How many students are in an area/discipline? How many have declared a program/major?</a:t>
          </a:r>
        </a:p>
      </dsp:txBody>
      <dsp:txXfrm>
        <a:off x="37696" y="1764509"/>
        <a:ext cx="6438211" cy="696808"/>
      </dsp:txXfrm>
    </dsp:sp>
    <dsp:sp modelId="{608FC18E-5D77-49EE-A36C-FC2A47F31024}">
      <dsp:nvSpPr>
        <dsp:cNvPr id="0" name=""/>
        <dsp:cNvSpPr/>
      </dsp:nvSpPr>
      <dsp:spPr>
        <a:xfrm>
          <a:off x="0" y="2556613"/>
          <a:ext cx="6513603" cy="7722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Are they signing up for the “right” classes? </a:t>
          </a:r>
        </a:p>
      </dsp:txBody>
      <dsp:txXfrm>
        <a:off x="37696" y="2594309"/>
        <a:ext cx="6438211" cy="696808"/>
      </dsp:txXfrm>
    </dsp:sp>
    <dsp:sp modelId="{BF233CF4-A78E-471F-8E94-01BF92E1CC03}">
      <dsp:nvSpPr>
        <dsp:cNvPr id="0" name=""/>
        <dsp:cNvSpPr/>
      </dsp:nvSpPr>
      <dsp:spPr>
        <a:xfrm>
          <a:off x="0" y="3326712"/>
          <a:ext cx="6513603" cy="7722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What might prevent students from getting or taking classes when they need them? </a:t>
          </a:r>
        </a:p>
      </dsp:txBody>
      <dsp:txXfrm>
        <a:off x="37696" y="3364408"/>
        <a:ext cx="6438211" cy="696808"/>
      </dsp:txXfrm>
    </dsp:sp>
    <dsp:sp modelId="{15E09545-38C4-48FD-8826-01F028D28EF7}">
      <dsp:nvSpPr>
        <dsp:cNvPr id="0" name=""/>
        <dsp:cNvSpPr/>
      </dsp:nvSpPr>
      <dsp:spPr>
        <a:xfrm>
          <a:off x="0" y="4225283"/>
          <a:ext cx="6513603" cy="77220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Are there processes in place to assess program viability, course rationale or determine discontinuance?</a:t>
          </a:r>
        </a:p>
      </dsp:txBody>
      <dsp:txXfrm>
        <a:off x="37696" y="4262979"/>
        <a:ext cx="6438211" cy="696808"/>
      </dsp:txXfrm>
    </dsp:sp>
    <dsp:sp modelId="{D5681BED-D127-4D12-80A6-F87885434C67}">
      <dsp:nvSpPr>
        <dsp:cNvPr id="0" name=""/>
        <dsp:cNvSpPr/>
      </dsp:nvSpPr>
      <dsp:spPr>
        <a:xfrm>
          <a:off x="0" y="5046013"/>
          <a:ext cx="6513603" cy="7722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WHAT ELSE?</a:t>
          </a:r>
        </a:p>
      </dsp:txBody>
      <dsp:txXfrm>
        <a:off x="37696" y="5083709"/>
        <a:ext cx="6438211"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4/12/2019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4</a:t>
            </a:fld>
            <a:endParaRPr lang="en-US" dirty="0"/>
          </a:p>
        </p:txBody>
      </p:sp>
    </p:spTree>
    <p:extLst>
      <p:ext uri="{BB962C8B-B14F-4D97-AF65-F5344CB8AC3E}">
        <p14:creationId xmlns:p14="http://schemas.microsoft.com/office/powerpoint/2010/main" val="151138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Meta-Majors, program mapping…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“clean-up” curriculum in advance of serving our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Who is responsible for the “work”, culture shift, change management, marketing, </a:t>
            </a:r>
            <a:r>
              <a:rPr lang="en-US" sz="1200" dirty="0" err="1"/>
              <a:t>etc</a:t>
            </a:r>
            <a:r>
              <a:rPr lang="en-US" sz="1200" dirty="0"/>
              <a:t>!</a:t>
            </a:r>
          </a:p>
        </p:txBody>
      </p:sp>
      <p:sp>
        <p:nvSpPr>
          <p:cNvPr id="4" name="Slide Number Placeholder 3"/>
          <p:cNvSpPr>
            <a:spLocks noGrp="1"/>
          </p:cNvSpPr>
          <p:nvPr>
            <p:ph type="sldNum" sz="quarter" idx="5"/>
          </p:nvPr>
        </p:nvSpPr>
        <p:spPr/>
        <p:txBody>
          <a:bodyPr/>
          <a:lstStyle/>
          <a:p>
            <a:fld id="{82C30568-8513-8240-B838-EF6D2CD343DD}" type="slidenum">
              <a:rPr lang="en-US" smtClean="0"/>
              <a:t>20</a:t>
            </a:fld>
            <a:endParaRPr lang="en-US" dirty="0"/>
          </a:p>
        </p:txBody>
      </p:sp>
    </p:spTree>
    <p:extLst>
      <p:ext uri="{BB962C8B-B14F-4D97-AF65-F5344CB8AC3E}">
        <p14:creationId xmlns:p14="http://schemas.microsoft.com/office/powerpoint/2010/main" val="3744076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21</a:t>
            </a:fld>
            <a:endParaRPr lang="en-US" dirty="0"/>
          </a:p>
        </p:txBody>
      </p:sp>
    </p:spTree>
    <p:extLst>
      <p:ext uri="{BB962C8B-B14F-4D97-AF65-F5344CB8AC3E}">
        <p14:creationId xmlns:p14="http://schemas.microsoft.com/office/powerpoint/2010/main" val="32253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experience as it relates to GP</a:t>
            </a:r>
          </a:p>
        </p:txBody>
      </p:sp>
      <p:sp>
        <p:nvSpPr>
          <p:cNvPr id="4" name="Slide Number Placeholder 3"/>
          <p:cNvSpPr>
            <a:spLocks noGrp="1"/>
          </p:cNvSpPr>
          <p:nvPr>
            <p:ph type="sldNum" sz="quarter" idx="5"/>
          </p:nvPr>
        </p:nvSpPr>
        <p:spPr/>
        <p:txBody>
          <a:bodyPr/>
          <a:lstStyle/>
          <a:p>
            <a:fld id="{82C30568-8513-8240-B838-EF6D2CD343DD}" type="slidenum">
              <a:rPr lang="en-US" smtClean="0"/>
              <a:t>22</a:t>
            </a:fld>
            <a:endParaRPr lang="en-US" dirty="0"/>
          </a:p>
        </p:txBody>
      </p:sp>
    </p:spTree>
    <p:extLst>
      <p:ext uri="{BB962C8B-B14F-4D97-AF65-F5344CB8AC3E}">
        <p14:creationId xmlns:p14="http://schemas.microsoft.com/office/powerpoint/2010/main" val="105049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Allocations are changing to allow colleges to adjust</a:t>
            </a:r>
          </a:p>
        </p:txBody>
      </p:sp>
      <p:sp>
        <p:nvSpPr>
          <p:cNvPr id="4" name="Slide Number Placeholder 3"/>
          <p:cNvSpPr>
            <a:spLocks noGrp="1"/>
          </p:cNvSpPr>
          <p:nvPr>
            <p:ph type="sldNum" sz="quarter" idx="5"/>
          </p:nvPr>
        </p:nvSpPr>
        <p:spPr/>
        <p:txBody>
          <a:bodyPr/>
          <a:lstStyle/>
          <a:p>
            <a:fld id="{82C30568-8513-8240-B838-EF6D2CD343DD}" type="slidenum">
              <a:rPr lang="en-US" smtClean="0"/>
              <a:t>5</a:t>
            </a:fld>
            <a:endParaRPr lang="en-US" dirty="0"/>
          </a:p>
        </p:txBody>
      </p:sp>
    </p:spTree>
    <p:extLst>
      <p:ext uri="{BB962C8B-B14F-4D97-AF65-F5344CB8AC3E}">
        <p14:creationId xmlns:p14="http://schemas.microsoft.com/office/powerpoint/2010/main" val="273959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will be adjusted for Cost of Living and other base adjustments</a:t>
            </a:r>
          </a:p>
        </p:txBody>
      </p:sp>
      <p:sp>
        <p:nvSpPr>
          <p:cNvPr id="4" name="Slide Number Placeholder 3"/>
          <p:cNvSpPr>
            <a:spLocks noGrp="1"/>
          </p:cNvSpPr>
          <p:nvPr>
            <p:ph type="sldNum" sz="quarter" idx="5"/>
          </p:nvPr>
        </p:nvSpPr>
        <p:spPr/>
        <p:txBody>
          <a:bodyPr/>
          <a:lstStyle/>
          <a:p>
            <a:fld id="{82C30568-8513-8240-B838-EF6D2CD343DD}" type="slidenum">
              <a:rPr lang="en-US" smtClean="0"/>
              <a:t>8</a:t>
            </a:fld>
            <a:endParaRPr lang="en-US" dirty="0"/>
          </a:p>
        </p:txBody>
      </p:sp>
    </p:spTree>
    <p:extLst>
      <p:ext uri="{BB962C8B-B14F-4D97-AF65-F5344CB8AC3E}">
        <p14:creationId xmlns:p14="http://schemas.microsoft.com/office/powerpoint/2010/main" val="329045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12</a:t>
            </a:fld>
            <a:endParaRPr lang="en-US" dirty="0"/>
          </a:p>
        </p:txBody>
      </p:sp>
    </p:spTree>
    <p:extLst>
      <p:ext uri="{BB962C8B-B14F-4D97-AF65-F5344CB8AC3E}">
        <p14:creationId xmlns:p14="http://schemas.microsoft.com/office/powerpoint/2010/main" val="400872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13</a:t>
            </a:fld>
            <a:endParaRPr lang="en-US" dirty="0"/>
          </a:p>
        </p:txBody>
      </p:sp>
    </p:spTree>
    <p:extLst>
      <p:ext uri="{BB962C8B-B14F-4D97-AF65-F5344CB8AC3E}">
        <p14:creationId xmlns:p14="http://schemas.microsoft.com/office/powerpoint/2010/main" val="290839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14</a:t>
            </a:fld>
            <a:endParaRPr lang="en-US" dirty="0"/>
          </a:p>
        </p:txBody>
      </p:sp>
    </p:spTree>
    <p:extLst>
      <p:ext uri="{BB962C8B-B14F-4D97-AF65-F5344CB8AC3E}">
        <p14:creationId xmlns:p14="http://schemas.microsoft.com/office/powerpoint/2010/main" val="76508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Guided Pathways frameworks is ALL ABOUT CURRICULUM!</a:t>
            </a:r>
          </a:p>
          <a:p>
            <a:r>
              <a:rPr lang="en-US" dirty="0"/>
              <a:t>Clarify: Meta-Majors and Program Mapping</a:t>
            </a:r>
          </a:p>
          <a:p>
            <a:r>
              <a:rPr lang="en-US" dirty="0"/>
              <a:t>ENTER:</a:t>
            </a:r>
          </a:p>
        </p:txBody>
      </p:sp>
      <p:sp>
        <p:nvSpPr>
          <p:cNvPr id="4" name="Slide Number Placeholder 3"/>
          <p:cNvSpPr>
            <a:spLocks noGrp="1"/>
          </p:cNvSpPr>
          <p:nvPr>
            <p:ph type="sldNum" sz="quarter" idx="5"/>
          </p:nvPr>
        </p:nvSpPr>
        <p:spPr/>
        <p:txBody>
          <a:bodyPr/>
          <a:lstStyle/>
          <a:p>
            <a:fld id="{82C30568-8513-8240-B838-EF6D2CD343DD}" type="slidenum">
              <a:rPr lang="en-US" smtClean="0"/>
              <a:t>16</a:t>
            </a:fld>
            <a:endParaRPr lang="en-US" dirty="0"/>
          </a:p>
        </p:txBody>
      </p:sp>
    </p:spTree>
    <p:extLst>
      <p:ext uri="{BB962C8B-B14F-4D97-AF65-F5344CB8AC3E}">
        <p14:creationId xmlns:p14="http://schemas.microsoft.com/office/powerpoint/2010/main" val="316087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18</a:t>
            </a:fld>
            <a:endParaRPr lang="en-US"/>
          </a:p>
        </p:txBody>
      </p:sp>
    </p:spTree>
    <p:extLst>
      <p:ext uri="{BB962C8B-B14F-4D97-AF65-F5344CB8AC3E}">
        <p14:creationId xmlns:p14="http://schemas.microsoft.com/office/powerpoint/2010/main" val="357730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key questions faculty have not typically gotten answers</a:t>
            </a:r>
            <a:r>
              <a:rPr lang="en-US" baseline="0" dirty="0"/>
              <a:t> or reports on. </a:t>
            </a:r>
          </a:p>
          <a:p>
            <a:r>
              <a:rPr lang="en-US" baseline="0" dirty="0"/>
              <a:t>Power of data</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19</a:t>
            </a:fld>
            <a:endParaRPr lang="en-US" dirty="0"/>
          </a:p>
        </p:txBody>
      </p:sp>
    </p:spTree>
    <p:extLst>
      <p:ext uri="{BB962C8B-B14F-4D97-AF65-F5344CB8AC3E}">
        <p14:creationId xmlns:p14="http://schemas.microsoft.com/office/powerpoint/2010/main" val="1031813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4/12/2019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pi.cccco.edu/Portals/0/Connecting%20the%20Dots%20Workshop%202019%20-%20Part%201%20-%20v5.pptx" TargetMode="External"/><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hyperlink" Target="https://iepi.cccco.edu/2019dataworkshop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www.asccc.org/guided-pathways" TargetMode="External"/><Relationship Id="rId3" Type="http://schemas.openxmlformats.org/officeDocument/2006/relationships/hyperlink" Target="https://digitalfutures.cccco.edu/Portals/0/Documents/data-element-dictionary.pdf" TargetMode="External"/><Relationship Id="rId7" Type="http://schemas.openxmlformats.org/officeDocument/2006/relationships/hyperlink" Target="https://tinyurl.com/CCC-GP2018" TargetMode="External"/><Relationship Id="rId2" Type="http://schemas.openxmlformats.org/officeDocument/2006/relationships/hyperlink" Target="http://extranet.cccco.edu/Divisions/FinanceFacilities/StudentCenteredFundingFormula.aspx" TargetMode="External"/><Relationship Id="rId1" Type="http://schemas.openxmlformats.org/officeDocument/2006/relationships/slideLayout" Target="../slideLayouts/slideLayout2.xml"/><Relationship Id="rId6" Type="http://schemas.openxmlformats.org/officeDocument/2006/relationships/hyperlink" Target="https://asccc.org/" TargetMode="External"/><Relationship Id="rId5" Type="http://schemas.openxmlformats.org/officeDocument/2006/relationships/hyperlink" Target="https://datamart.cccco.edu/DataMart.aspx" TargetMode="External"/><Relationship Id="rId4" Type="http://schemas.openxmlformats.org/officeDocument/2006/relationships/hyperlink" Target="http://extranet.cccco.edu/Divisions/TechResearchInfoSys/MIS/DED.asp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sv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847" y="1627967"/>
            <a:ext cx="9252489" cy="2355097"/>
          </a:xfrm>
        </p:spPr>
        <p:txBody>
          <a:bodyPr anchor="ctr">
            <a:noAutofit/>
          </a:bodyPr>
          <a:lstStyle/>
          <a:p>
            <a:r>
              <a:rPr lang="en-US" sz="4400" b="1" dirty="0">
                <a:latin typeface="Times New Roman" panose="02020603050405020304" pitchFamily="18" charset="0"/>
                <a:cs typeface="Times New Roman" panose="02020603050405020304" pitchFamily="18" charset="0"/>
              </a:rPr>
              <a:t>Avoiding the Curriculum Pressure Cooker with the New Recipe for Funding</a:t>
            </a:r>
            <a:endParaRPr lang="en-US" sz="4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40079" y="4754880"/>
            <a:ext cx="11003281" cy="1981510"/>
          </a:xfrm>
        </p:spPr>
        <p:txBody>
          <a:bodyPr anchor="t">
            <a:normAutofit fontScale="85000" lnSpcReduction="20000"/>
          </a:bodyPr>
          <a:lstStyle/>
          <a:p>
            <a:pPr algn="l"/>
            <a:r>
              <a:rPr lang="en-US" b="1" i="1" dirty="0">
                <a:latin typeface="Times New Roman" charset="0"/>
                <a:ea typeface="Times New Roman" charset="0"/>
                <a:cs typeface="Times New Roman" charset="0"/>
              </a:rPr>
              <a:t>Stephanie Curry</a:t>
            </a:r>
            <a:r>
              <a:rPr lang="en-US" i="1" dirty="0">
                <a:latin typeface="Times New Roman" charset="0"/>
                <a:ea typeface="Times New Roman" charset="0"/>
                <a:cs typeface="Times New Roman" charset="0"/>
              </a:rPr>
              <a:t>, ASCCC Curriculum Committee, Reedley College </a:t>
            </a:r>
            <a:endParaRPr lang="en-US" b="1" i="1" dirty="0">
              <a:latin typeface="Times New Roman" charset="0"/>
              <a:ea typeface="Times New Roman" charset="0"/>
              <a:cs typeface="Times New Roman" charset="0"/>
            </a:endParaRPr>
          </a:p>
          <a:p>
            <a:pPr algn="l"/>
            <a:r>
              <a:rPr lang="en-US" b="1" i="1" dirty="0" err="1">
                <a:latin typeface="Times New Roman" charset="0"/>
                <a:ea typeface="Times New Roman" charset="0"/>
                <a:cs typeface="Times New Roman" charset="0"/>
              </a:rPr>
              <a:t>Ginni</a:t>
            </a:r>
            <a:r>
              <a:rPr lang="en-US" b="1" i="1" dirty="0">
                <a:latin typeface="Times New Roman" charset="0"/>
                <a:ea typeface="Times New Roman" charset="0"/>
                <a:cs typeface="Times New Roman" charset="0"/>
              </a:rPr>
              <a:t> May</a:t>
            </a:r>
            <a:r>
              <a:rPr lang="en-US"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ASCCC Treasurer, Curriculum Chair</a:t>
            </a:r>
          </a:p>
          <a:p>
            <a:pPr algn="l"/>
            <a:r>
              <a:rPr lang="en-US" b="1" i="1" dirty="0">
                <a:latin typeface="Times New Roman" charset="0"/>
                <a:ea typeface="Times New Roman" charset="0"/>
                <a:cs typeface="Times New Roman" charset="0"/>
              </a:rPr>
              <a:t>Carrie Roberson</a:t>
            </a:r>
            <a:r>
              <a:rPr lang="en-US"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ASCCC North Representative</a:t>
            </a:r>
          </a:p>
          <a:p>
            <a:endParaRPr lang="en-US" dirty="0">
              <a:solidFill>
                <a:srgbClr val="FF0000"/>
              </a:solidFill>
              <a:latin typeface="Times New Roman" charset="0"/>
              <a:ea typeface="Times New Roman" charset="0"/>
              <a:cs typeface="Times New Roman" charset="0"/>
            </a:endParaRPr>
          </a:p>
          <a:p>
            <a:r>
              <a:rPr lang="en-US" sz="1600" dirty="0">
                <a:solidFill>
                  <a:srgbClr val="FF0000"/>
                </a:solidFill>
                <a:latin typeface="Times New Roman" charset="0"/>
                <a:ea typeface="Times New Roman" charset="0"/>
                <a:cs typeface="Times New Roman" charset="0"/>
              </a:rPr>
              <a:t>Spring Plenary Session, Westin San Francisco Airport</a:t>
            </a:r>
          </a:p>
          <a:p>
            <a:r>
              <a:rPr lang="en-US" sz="1600" dirty="0">
                <a:solidFill>
                  <a:srgbClr val="FF0000"/>
                </a:solidFill>
                <a:latin typeface="Times New Roman" charset="0"/>
                <a:ea typeface="Times New Roman" charset="0"/>
                <a:cs typeface="Times New Roman" charset="0"/>
              </a:rPr>
              <a:t> April 12, 2019, 3:45-5:00</a:t>
            </a:r>
          </a:p>
        </p:txBody>
      </p:sp>
      <p:pic>
        <p:nvPicPr>
          <p:cNvPr id="8" name="Google Shape;179;p25">
            <a:extLst>
              <a:ext uri="{FF2B5EF4-FFF2-40B4-BE49-F238E27FC236}">
                <a16:creationId xmlns:a16="http://schemas.microsoft.com/office/drawing/2014/main" id="{FE9004C5-C2D5-7E47-A847-ABA3D0850789}"/>
              </a:ext>
            </a:extLst>
          </p:cNvPr>
          <p:cNvPicPr preferRelativeResize="0"/>
          <p:nvPr/>
        </p:nvPicPr>
        <p:blipFill rotWithShape="1">
          <a:blip r:embed="rId2">
            <a:alphaModFix/>
          </a:blip>
          <a:srcRect/>
          <a:stretch/>
        </p:blipFill>
        <p:spPr>
          <a:xfrm>
            <a:off x="4307275" y="564687"/>
            <a:ext cx="3577450" cy="827100"/>
          </a:xfrm>
          <a:prstGeom prst="rect">
            <a:avLst/>
          </a:prstGeom>
          <a:noFill/>
          <a:ln>
            <a:noFill/>
          </a:ln>
        </p:spPr>
      </p:pic>
      <p:pic>
        <p:nvPicPr>
          <p:cNvPr id="4" name="Picture 3">
            <a:extLst>
              <a:ext uri="{FF2B5EF4-FFF2-40B4-BE49-F238E27FC236}">
                <a16:creationId xmlns:a16="http://schemas.microsoft.com/office/drawing/2014/main" id="{A813B0D0-CE31-5A49-B964-48730E18179E}"/>
              </a:ext>
            </a:extLst>
          </p:cNvPr>
          <p:cNvPicPr>
            <a:picLocks noChangeAspect="1"/>
          </p:cNvPicPr>
          <p:nvPr/>
        </p:nvPicPr>
        <p:blipFill>
          <a:blip r:embed="rId3"/>
          <a:stretch>
            <a:fillRect/>
          </a:stretch>
        </p:blipFill>
        <p:spPr>
          <a:xfrm>
            <a:off x="8998857" y="3610733"/>
            <a:ext cx="2055586" cy="2288294"/>
          </a:xfrm>
          <a:prstGeom prst="rect">
            <a:avLst/>
          </a:prstGeom>
        </p:spPr>
      </p:pic>
    </p:spTree>
    <p:extLst>
      <p:ext uri="{BB962C8B-B14F-4D97-AF65-F5344CB8AC3E}">
        <p14:creationId xmlns:p14="http://schemas.microsoft.com/office/powerpoint/2010/main" val="418031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AE2BF48-13E3-DA48-840E-B0D1B77F4E5D}"/>
              </a:ext>
            </a:extLst>
          </p:cNvPr>
          <p:cNvSpPr>
            <a:spLocks noGrp="1"/>
          </p:cNvSpPr>
          <p:nvPr>
            <p:ph type="sldNum" sz="quarter" idx="12"/>
          </p:nvPr>
        </p:nvSpPr>
        <p:spPr>
          <a:xfrm>
            <a:off x="7620000" y="18288"/>
            <a:ext cx="1066800" cy="329184"/>
          </a:xfrm>
        </p:spPr>
        <p:txBody>
          <a:bodyPr/>
          <a:lstStyle/>
          <a:p>
            <a:fld id="{C643D756-718A-164E-9CE8-738637616EB4}" type="slidenum">
              <a:rPr lang="en-US" smtClean="0"/>
              <a:t>10</a:t>
            </a:fld>
            <a:endParaRPr lang="en-US" dirty="0"/>
          </a:p>
        </p:txBody>
      </p:sp>
      <p:sp>
        <p:nvSpPr>
          <p:cNvPr id="3" name="Content Placeholder 2">
            <a:extLst>
              <a:ext uri="{FF2B5EF4-FFF2-40B4-BE49-F238E27FC236}">
                <a16:creationId xmlns:a16="http://schemas.microsoft.com/office/drawing/2014/main" id="{940B76DA-A2A3-3042-ABAA-2265E1E74696}"/>
              </a:ext>
            </a:extLst>
          </p:cNvPr>
          <p:cNvSpPr>
            <a:spLocks noGrp="1"/>
          </p:cNvSpPr>
          <p:nvPr>
            <p:ph idx="1"/>
          </p:nvPr>
        </p:nvSpPr>
        <p:spPr/>
        <p:txBody>
          <a:bodyPr/>
          <a:lstStyle/>
          <a:p>
            <a:endParaRPr lang="en-US" dirty="0"/>
          </a:p>
        </p:txBody>
      </p:sp>
      <p:sp>
        <p:nvSpPr>
          <p:cNvPr id="9" name="Slide Number Placeholder 1">
            <a:extLst>
              <a:ext uri="{FF2B5EF4-FFF2-40B4-BE49-F238E27FC236}">
                <a16:creationId xmlns:a16="http://schemas.microsoft.com/office/drawing/2014/main" id="{371C7D4C-56DF-E147-A56E-A26002915620}"/>
              </a:ext>
            </a:extLst>
          </p:cNvPr>
          <p:cNvSpPr txBox="1">
            <a:spLocks/>
          </p:cNvSpPr>
          <p:nvPr/>
        </p:nvSpPr>
        <p:spPr>
          <a:xfrm>
            <a:off x="8958943" y="-563692"/>
            <a:ext cx="1066800" cy="32918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43D756-718A-164E-9CE8-738637616EB4}" type="slidenum">
              <a:rPr lang="en-US" smtClean="0"/>
              <a:pPr/>
              <a:t>10</a:t>
            </a:fld>
            <a:endParaRPr lang="en-US" dirty="0"/>
          </a:p>
        </p:txBody>
      </p:sp>
      <p:pic>
        <p:nvPicPr>
          <p:cNvPr id="10" name="Picture 9">
            <a:extLst>
              <a:ext uri="{FF2B5EF4-FFF2-40B4-BE49-F238E27FC236}">
                <a16:creationId xmlns:a16="http://schemas.microsoft.com/office/drawing/2014/main" id="{3B60ED3B-B5C1-AF46-BD62-0C841C7B2D13}"/>
              </a:ext>
            </a:extLst>
          </p:cNvPr>
          <p:cNvPicPr>
            <a:picLocks noChangeAspect="1"/>
          </p:cNvPicPr>
          <p:nvPr/>
        </p:nvPicPr>
        <p:blipFill>
          <a:blip r:embed="rId2"/>
          <a:stretch>
            <a:fillRect/>
          </a:stretch>
        </p:blipFill>
        <p:spPr>
          <a:xfrm>
            <a:off x="1526082" y="430871"/>
            <a:ext cx="9139835" cy="5133137"/>
          </a:xfrm>
          <a:prstGeom prst="rect">
            <a:avLst/>
          </a:prstGeom>
        </p:spPr>
      </p:pic>
      <p:sp>
        <p:nvSpPr>
          <p:cNvPr id="11" name="TextBox 10">
            <a:extLst>
              <a:ext uri="{FF2B5EF4-FFF2-40B4-BE49-F238E27FC236}">
                <a16:creationId xmlns:a16="http://schemas.microsoft.com/office/drawing/2014/main" id="{31E5A9B7-DB39-EF4D-9B8A-619C7386AB38}"/>
              </a:ext>
            </a:extLst>
          </p:cNvPr>
          <p:cNvSpPr txBox="1"/>
          <p:nvPr/>
        </p:nvSpPr>
        <p:spPr>
          <a:xfrm>
            <a:off x="1704703" y="5687960"/>
            <a:ext cx="8321040" cy="923330"/>
          </a:xfrm>
          <a:prstGeom prst="rect">
            <a:avLst/>
          </a:prstGeom>
          <a:noFill/>
        </p:spPr>
        <p:txBody>
          <a:bodyPr wrap="square" rtlCol="0">
            <a:spAutoFit/>
          </a:bodyPr>
          <a:lstStyle/>
          <a:p>
            <a:pPr algn="ctr" fontAlgn="base"/>
            <a:r>
              <a:rPr lang="en-US" dirty="0"/>
              <a:t>Source: </a:t>
            </a:r>
            <a:r>
              <a:rPr lang="en-US" b="1" dirty="0"/>
              <a:t>Workshop </a:t>
            </a:r>
            <a:r>
              <a:rPr lang="en-US" b="1" dirty="0" err="1"/>
              <a:t>Materials:Slide</a:t>
            </a:r>
            <a:r>
              <a:rPr lang="en-US" b="1" dirty="0"/>
              <a:t> Decks </a:t>
            </a:r>
            <a:r>
              <a:rPr lang="en-US" dirty="0">
                <a:hlinkClick r:id="rId3"/>
              </a:rPr>
              <a:t>Connecting the Dots Part 1</a:t>
            </a:r>
            <a:endParaRPr lang="en-US" dirty="0"/>
          </a:p>
          <a:p>
            <a:pPr algn="ctr"/>
            <a:r>
              <a:rPr lang="en-US" dirty="0"/>
              <a:t> </a:t>
            </a:r>
            <a:r>
              <a:rPr lang="en-US" dirty="0">
                <a:hlinkClick r:id="rId4"/>
              </a:rPr>
              <a:t>https://iepi.cccco.edu/2019dataworkshops</a:t>
            </a:r>
            <a:endParaRPr lang="en-US" dirty="0"/>
          </a:p>
          <a:p>
            <a:pPr algn="ctr"/>
            <a:endParaRPr lang="en-US" dirty="0"/>
          </a:p>
        </p:txBody>
      </p:sp>
    </p:spTree>
    <p:extLst>
      <p:ext uri="{BB962C8B-B14F-4D97-AF65-F5344CB8AC3E}">
        <p14:creationId xmlns:p14="http://schemas.microsoft.com/office/powerpoint/2010/main" val="140607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ASCCC Recommendations on SCFF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If the state of California must keep the performance metric…</a:t>
            </a:r>
          </a:p>
          <a:p>
            <a:pPr marL="0" indent="0">
              <a:buNone/>
            </a:pPr>
            <a:r>
              <a:rPr lang="en-US" dirty="0">
                <a:latin typeface="Times New Roman" panose="02020603050405020304" pitchFamily="18" charset="0"/>
                <a:cs typeface="Times New Roman" panose="02020603050405020304" pitchFamily="18" charset="0"/>
              </a:rPr>
              <a:t>Letter to legislature on “Revisiting the Student Centered Funding Formula to Incentive Student Focused Outcomes” </a:t>
            </a:r>
          </a:p>
          <a:p>
            <a:pPr marL="514350" indent="-514350">
              <a:buAutoNum type="arabicParenR"/>
            </a:pPr>
            <a:r>
              <a:rPr lang="en-US" u="sng" dirty="0">
                <a:latin typeface="Times New Roman" panose="02020603050405020304" pitchFamily="18" charset="0"/>
                <a:cs typeface="Times New Roman" panose="02020603050405020304" pitchFamily="18" charset="0"/>
              </a:rPr>
              <a:t>Level the point system</a:t>
            </a:r>
            <a:r>
              <a:rPr lang="en-US" dirty="0">
                <a:latin typeface="Times New Roman" panose="02020603050405020304" pitchFamily="18" charset="0"/>
                <a:cs typeface="Times New Roman" panose="02020603050405020304" pitchFamily="18" charset="0"/>
              </a:rPr>
              <a:t> for associate degree awards so that all educational goals and achievements of comparable unit values are counted equally. </a:t>
            </a:r>
          </a:p>
          <a:p>
            <a:pPr marL="514350" indent="-514350">
              <a:buAutoNum type="arabicParenR"/>
            </a:pPr>
            <a:r>
              <a:rPr lang="en-US" dirty="0">
                <a:latin typeface="Times New Roman" panose="02020603050405020304" pitchFamily="18" charset="0"/>
                <a:cs typeface="Times New Roman" panose="02020603050405020304" pitchFamily="18" charset="0"/>
              </a:rPr>
              <a:t>Award colleges </a:t>
            </a:r>
            <a:r>
              <a:rPr lang="en-US" u="sng" dirty="0">
                <a:latin typeface="Times New Roman" panose="02020603050405020304" pitchFamily="18" charset="0"/>
                <a:cs typeface="Times New Roman" panose="02020603050405020304" pitchFamily="18" charset="0"/>
              </a:rPr>
              <a:t>only once per year per student </a:t>
            </a:r>
            <a:r>
              <a:rPr lang="en-US" dirty="0">
                <a:latin typeface="Times New Roman" panose="02020603050405020304" pitchFamily="18" charset="0"/>
                <a:cs typeface="Times New Roman" panose="02020603050405020304" pitchFamily="18" charset="0"/>
              </a:rPr>
              <a:t>for the highest award achieved as a means of prioritizing per-student success, as opposed to incentivizing maximizing awards more generally. </a:t>
            </a:r>
          </a:p>
          <a:p>
            <a:pPr marL="514350" indent="-514350">
              <a:buAutoNum type="arabicParenR"/>
            </a:pPr>
            <a:r>
              <a:rPr lang="en-US" u="sng" dirty="0">
                <a:latin typeface="Times New Roman" panose="02020603050405020304" pitchFamily="18" charset="0"/>
                <a:cs typeface="Times New Roman" panose="02020603050405020304" pitchFamily="18" charset="0"/>
              </a:rPr>
              <a:t>Keep the performance metric portion set at 10%</a:t>
            </a:r>
            <a:r>
              <a:rPr lang="en-US" dirty="0">
                <a:latin typeface="Times New Roman" panose="02020603050405020304" pitchFamily="18" charset="0"/>
                <a:cs typeface="Times New Roman" panose="02020603050405020304" pitchFamily="18" charset="0"/>
              </a:rPr>
              <a:t> of the total allocation to ensure funding stability and to support college exploration of how best to serve students.</a:t>
            </a:r>
          </a:p>
        </p:txBody>
      </p:sp>
    </p:spTree>
    <p:extLst>
      <p:ext uri="{BB962C8B-B14F-4D97-AF65-F5344CB8AC3E}">
        <p14:creationId xmlns:p14="http://schemas.microsoft.com/office/powerpoint/2010/main" val="415469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 Tale of Three Students</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a:bodyPr>
          <a:lstStyle/>
          <a:p>
            <a:pPr marL="0" indent="0">
              <a:buClr>
                <a:srgbClr val="0070C0"/>
              </a:buClr>
              <a:buNone/>
            </a:pPr>
            <a:r>
              <a:rPr lang="en-US" sz="2400" dirty="0">
                <a:latin typeface="Times New Roman" panose="02020603050405020304" pitchFamily="18" charset="0"/>
                <a:cs typeface="Times New Roman" panose="02020603050405020304" pitchFamily="18" charset="0"/>
              </a:rPr>
              <a:t>Student Profile 1:</a:t>
            </a:r>
          </a:p>
          <a:p>
            <a:pPr>
              <a:buClr>
                <a:srgbClr val="0070C0"/>
              </a:buClr>
            </a:pPr>
            <a:r>
              <a:rPr lang="en-US" sz="2400" dirty="0">
                <a:latin typeface="Times New Roman" panose="02020603050405020304" pitchFamily="18" charset="0"/>
                <a:cs typeface="Times New Roman" panose="02020603050405020304" pitchFamily="18" charset="0"/>
              </a:rPr>
              <a:t>Full time, started in fall semester, Pell and Promise Grant</a:t>
            </a:r>
          </a:p>
          <a:p>
            <a:pPr>
              <a:buClr>
                <a:srgbClr val="0070C0"/>
              </a:buClr>
            </a:pPr>
            <a:r>
              <a:rPr lang="en-US" sz="2400" dirty="0">
                <a:latin typeface="Times New Roman" panose="02020603050405020304" pitchFamily="18" charset="0"/>
                <a:cs typeface="Times New Roman" panose="02020603050405020304" pitchFamily="18" charset="0"/>
              </a:rPr>
              <a:t>Passed English AP Exam with a 4 so took English critical thinking course first semester</a:t>
            </a:r>
          </a:p>
          <a:p>
            <a:pPr>
              <a:buClr>
                <a:srgbClr val="0070C0"/>
              </a:buClr>
            </a:pPr>
            <a:r>
              <a:rPr lang="en-US" sz="2400" dirty="0">
                <a:latin typeface="Times New Roman" panose="02020603050405020304" pitchFamily="18" charset="0"/>
                <a:cs typeface="Times New Roman" panose="02020603050405020304" pitchFamily="18" charset="0"/>
              </a:rPr>
              <a:t>Passed Calculus I first semester and decided to get an ADT in math</a:t>
            </a:r>
          </a:p>
          <a:p>
            <a:pPr>
              <a:buClr>
                <a:srgbClr val="0070C0"/>
              </a:buClr>
            </a:pPr>
            <a:r>
              <a:rPr lang="en-US" sz="2400" dirty="0">
                <a:latin typeface="Times New Roman" panose="02020603050405020304" pitchFamily="18" charset="0"/>
                <a:cs typeface="Times New Roman" panose="02020603050405020304" pitchFamily="18" charset="0"/>
              </a:rPr>
              <a:t>Earned math ADT at end of 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year</a:t>
            </a:r>
          </a:p>
          <a:p>
            <a:pPr>
              <a:buClr>
                <a:srgbClr val="0070C0"/>
              </a:buClr>
            </a:pPr>
            <a:r>
              <a:rPr lang="en-US" sz="2400" dirty="0">
                <a:latin typeface="Times New Roman" panose="02020603050405020304" pitchFamily="18" charset="0"/>
                <a:cs typeface="Times New Roman" panose="02020603050405020304" pitchFamily="18" charset="0"/>
              </a:rPr>
              <a:t>Also picked up local AS in math and Certificate for completing CSU GE Breadth pattern</a:t>
            </a:r>
          </a:p>
          <a:p>
            <a:pPr>
              <a:buClr>
                <a:srgbClr val="0070C0"/>
              </a:buClr>
            </a:pPr>
            <a:r>
              <a:rPr lang="en-US" sz="2400" dirty="0">
                <a:latin typeface="Times New Roman" panose="02020603050405020304" pitchFamily="18" charset="0"/>
                <a:cs typeface="Times New Roman" panose="02020603050405020304" pitchFamily="18" charset="0"/>
              </a:rPr>
              <a:t>Successfully transferred to CSU</a:t>
            </a:r>
          </a:p>
          <a:p>
            <a:pPr marL="0" indent="0">
              <a:buClr>
                <a:srgbClr val="0070C0"/>
              </a:buClr>
              <a:buNone/>
            </a:pPr>
            <a:endParaRPr lang="en-US" dirty="0">
              <a:latin typeface="Times New Roman" panose="02020603050405020304" pitchFamily="18" charset="0"/>
              <a:cs typeface="Times New Roman" panose="02020603050405020304" pitchFamily="18" charset="0"/>
            </a:endParaRPr>
          </a:p>
          <a:p>
            <a:pPr>
              <a:buClr>
                <a:srgbClr val="0070C0"/>
              </a:buClr>
            </a:pPr>
            <a:endParaRPr lang="en-US"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7855404-43A5-1C42-BE93-F403A605B54A}"/>
              </a:ext>
            </a:extLst>
          </p:cNvPr>
          <p:cNvGraphicFramePr>
            <a:graphicFrameLocks noGrp="1"/>
          </p:cNvGraphicFramePr>
          <p:nvPr>
            <p:extLst>
              <p:ext uri="{D42A27DB-BD31-4B8C-83A1-F6EECF244321}">
                <p14:modId xmlns:p14="http://schemas.microsoft.com/office/powerpoint/2010/main" val="2534755996"/>
              </p:ext>
            </p:extLst>
          </p:nvPr>
        </p:nvGraphicFramePr>
        <p:xfrm>
          <a:off x="1143001" y="6160059"/>
          <a:ext cx="9886951" cy="396240"/>
        </p:xfrm>
        <a:graphic>
          <a:graphicData uri="http://schemas.openxmlformats.org/drawingml/2006/table">
            <a:tbl>
              <a:tblPr firstRow="1" bandRow="1">
                <a:tableStyleId>{5C22544A-7EE6-4342-B048-85BDC9FD1C3A}</a:tableStyleId>
              </a:tblPr>
              <a:tblGrid>
                <a:gridCol w="2477884">
                  <a:extLst>
                    <a:ext uri="{9D8B030D-6E8A-4147-A177-3AD203B41FA5}">
                      <a16:colId xmlns:a16="http://schemas.microsoft.com/office/drawing/2014/main" val="1585824043"/>
                    </a:ext>
                  </a:extLst>
                </a:gridCol>
                <a:gridCol w="3775822">
                  <a:extLst>
                    <a:ext uri="{9D8B030D-6E8A-4147-A177-3AD203B41FA5}">
                      <a16:colId xmlns:a16="http://schemas.microsoft.com/office/drawing/2014/main" val="3536507578"/>
                    </a:ext>
                  </a:extLst>
                </a:gridCol>
                <a:gridCol w="3633245">
                  <a:extLst>
                    <a:ext uri="{9D8B030D-6E8A-4147-A177-3AD203B41FA5}">
                      <a16:colId xmlns:a16="http://schemas.microsoft.com/office/drawing/2014/main" val="4261261019"/>
                    </a:ext>
                  </a:extLst>
                </a:gridCol>
              </a:tblGrid>
              <a:tr h="386005">
                <a:tc>
                  <a:txBody>
                    <a:bodyPr/>
                    <a:lstStyle/>
                    <a:p>
                      <a:r>
                        <a:rPr lang="en-US" sz="2000" dirty="0"/>
                        <a:t>Points for College</a:t>
                      </a:r>
                    </a:p>
                  </a:txBody>
                  <a:tcPr/>
                </a:tc>
                <a:tc>
                  <a:txBody>
                    <a:bodyPr/>
                    <a:lstStyle/>
                    <a:p>
                      <a:r>
                        <a:rPr lang="en-US" sz="2000" dirty="0"/>
                        <a:t>First Year = </a:t>
                      </a:r>
                    </a:p>
                  </a:txBody>
                  <a:tcPr/>
                </a:tc>
                <a:tc>
                  <a:txBody>
                    <a:bodyPr/>
                    <a:lstStyle/>
                    <a:p>
                      <a:r>
                        <a:rPr lang="en-US" sz="2000" dirty="0"/>
                        <a:t>Second Year = </a:t>
                      </a:r>
                    </a:p>
                  </a:txBody>
                  <a:tcPr/>
                </a:tc>
                <a:extLst>
                  <a:ext uri="{0D108BD9-81ED-4DB2-BD59-A6C34878D82A}">
                    <a16:rowId xmlns:a16="http://schemas.microsoft.com/office/drawing/2014/main" val="445882739"/>
                  </a:ext>
                </a:extLst>
              </a:tr>
            </a:tbl>
          </a:graphicData>
        </a:graphic>
      </p:graphicFrame>
    </p:spTree>
    <p:extLst>
      <p:ext uri="{BB962C8B-B14F-4D97-AF65-F5344CB8AC3E}">
        <p14:creationId xmlns:p14="http://schemas.microsoft.com/office/powerpoint/2010/main" val="138931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 Tale of Three Students</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a:bodyPr>
          <a:lstStyle/>
          <a:p>
            <a:pPr marL="0" indent="0">
              <a:buClr>
                <a:srgbClr val="0070C0"/>
              </a:buClr>
              <a:buNone/>
            </a:pPr>
            <a:r>
              <a:rPr lang="en-US" sz="2400" dirty="0">
                <a:latin typeface="Times New Roman" panose="02020603050405020304" pitchFamily="18" charset="0"/>
                <a:cs typeface="Times New Roman" panose="02020603050405020304" pitchFamily="18" charset="0"/>
              </a:rPr>
              <a:t> Student Profile 2:</a:t>
            </a:r>
          </a:p>
          <a:p>
            <a:pPr>
              <a:buClr>
                <a:srgbClr val="0070C0"/>
              </a:buClr>
            </a:pPr>
            <a:r>
              <a:rPr lang="en-US" sz="2400" dirty="0">
                <a:latin typeface="Times New Roman" panose="02020603050405020304" pitchFamily="18" charset="0"/>
                <a:cs typeface="Times New Roman" panose="02020603050405020304" pitchFamily="18" charset="0"/>
              </a:rPr>
              <a:t>Started in spring, taking 13 units, transferred after one semester from out-of-state university, does not qualify for Pell/Promise</a:t>
            </a:r>
          </a:p>
          <a:p>
            <a:pPr>
              <a:buClr>
                <a:srgbClr val="0070C0"/>
              </a:buClr>
            </a:pPr>
            <a:r>
              <a:rPr lang="en-US" sz="2400" dirty="0">
                <a:latin typeface="Times New Roman" panose="02020603050405020304" pitchFamily="18" charset="0"/>
                <a:cs typeface="Times New Roman" panose="02020603050405020304" pitchFamily="18" charset="0"/>
              </a:rPr>
              <a:t>Took transfer-level English and mathematics both with corequisite support courses for a total of 10 units, plus a CTE 3-unit accounting course—did not pass the English course (4 units)</a:t>
            </a:r>
          </a:p>
          <a:p>
            <a:pPr>
              <a:buClr>
                <a:srgbClr val="0070C0"/>
              </a:buClr>
            </a:pPr>
            <a:r>
              <a:rPr lang="en-US" sz="2400" dirty="0">
                <a:latin typeface="Times New Roman" panose="02020603050405020304" pitchFamily="18" charset="0"/>
                <a:cs typeface="Times New Roman" panose="02020603050405020304" pitchFamily="18" charset="0"/>
              </a:rPr>
              <a:t>Decided to major in accounting and passed the business course that counts for CSU GE English composition</a:t>
            </a:r>
          </a:p>
          <a:p>
            <a:pPr>
              <a:buClr>
                <a:srgbClr val="0070C0"/>
              </a:buClr>
            </a:pPr>
            <a:r>
              <a:rPr lang="en-US" sz="2400" dirty="0">
                <a:latin typeface="Times New Roman" panose="02020603050405020304" pitchFamily="18" charset="0"/>
                <a:cs typeface="Times New Roman" panose="02020603050405020304" pitchFamily="18" charset="0"/>
              </a:rPr>
              <a:t>By end of 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year, completed 12 CTE units</a:t>
            </a:r>
          </a:p>
          <a:p>
            <a:pPr marL="0" indent="0">
              <a:buClr>
                <a:srgbClr val="0070C0"/>
              </a:buClr>
              <a:buNone/>
            </a:pPr>
            <a:endParaRPr lang="en-US" dirty="0">
              <a:latin typeface="Times New Roman" panose="02020603050405020304" pitchFamily="18" charset="0"/>
              <a:cs typeface="Times New Roman" panose="02020603050405020304" pitchFamily="18" charset="0"/>
            </a:endParaRPr>
          </a:p>
          <a:p>
            <a:pPr marL="0" indent="0">
              <a:buClr>
                <a:srgbClr val="0070C0"/>
              </a:buClr>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C8DE1A9-F8CC-1342-B3C5-6CA506886C18}"/>
              </a:ext>
            </a:extLst>
          </p:cNvPr>
          <p:cNvGraphicFramePr>
            <a:graphicFrameLocks noGrp="1"/>
          </p:cNvGraphicFramePr>
          <p:nvPr>
            <p:extLst>
              <p:ext uri="{D42A27DB-BD31-4B8C-83A1-F6EECF244321}">
                <p14:modId xmlns:p14="http://schemas.microsoft.com/office/powerpoint/2010/main" val="1738242041"/>
              </p:ext>
            </p:extLst>
          </p:nvPr>
        </p:nvGraphicFramePr>
        <p:xfrm>
          <a:off x="1100138" y="6160058"/>
          <a:ext cx="10029825" cy="400291"/>
        </p:xfrm>
        <a:graphic>
          <a:graphicData uri="http://schemas.openxmlformats.org/drawingml/2006/table">
            <a:tbl>
              <a:tblPr firstRow="1" bandRow="1">
                <a:tableStyleId>{5C22544A-7EE6-4342-B048-85BDC9FD1C3A}</a:tableStyleId>
              </a:tblPr>
              <a:tblGrid>
                <a:gridCol w="2184940">
                  <a:extLst>
                    <a:ext uri="{9D8B030D-6E8A-4147-A177-3AD203B41FA5}">
                      <a16:colId xmlns:a16="http://schemas.microsoft.com/office/drawing/2014/main" val="636363736"/>
                    </a:ext>
                  </a:extLst>
                </a:gridCol>
                <a:gridCol w="3761184">
                  <a:extLst>
                    <a:ext uri="{9D8B030D-6E8A-4147-A177-3AD203B41FA5}">
                      <a16:colId xmlns:a16="http://schemas.microsoft.com/office/drawing/2014/main" val="187729986"/>
                    </a:ext>
                  </a:extLst>
                </a:gridCol>
                <a:gridCol w="4083701">
                  <a:extLst>
                    <a:ext uri="{9D8B030D-6E8A-4147-A177-3AD203B41FA5}">
                      <a16:colId xmlns:a16="http://schemas.microsoft.com/office/drawing/2014/main" val="3783631607"/>
                    </a:ext>
                  </a:extLst>
                </a:gridCol>
              </a:tblGrid>
              <a:tr h="400291">
                <a:tc>
                  <a:txBody>
                    <a:bodyPr/>
                    <a:lstStyle/>
                    <a:p>
                      <a:r>
                        <a:rPr lang="en-US" sz="2000" dirty="0"/>
                        <a:t>Points for College</a:t>
                      </a:r>
                    </a:p>
                  </a:txBody>
                  <a:tcPr/>
                </a:tc>
                <a:tc>
                  <a:txBody>
                    <a:bodyPr/>
                    <a:lstStyle/>
                    <a:p>
                      <a:r>
                        <a:rPr lang="en-US" sz="2000" dirty="0"/>
                        <a:t>First Year = </a:t>
                      </a:r>
                    </a:p>
                  </a:txBody>
                  <a:tcPr/>
                </a:tc>
                <a:tc>
                  <a:txBody>
                    <a:bodyPr/>
                    <a:lstStyle/>
                    <a:p>
                      <a:r>
                        <a:rPr lang="en-US" sz="2000" dirty="0"/>
                        <a:t>Second Year = </a:t>
                      </a:r>
                    </a:p>
                  </a:txBody>
                  <a:tcPr/>
                </a:tc>
                <a:extLst>
                  <a:ext uri="{0D108BD9-81ED-4DB2-BD59-A6C34878D82A}">
                    <a16:rowId xmlns:a16="http://schemas.microsoft.com/office/drawing/2014/main" val="1165654607"/>
                  </a:ext>
                </a:extLst>
              </a:tr>
            </a:tbl>
          </a:graphicData>
        </a:graphic>
      </p:graphicFrame>
    </p:spTree>
    <p:extLst>
      <p:ext uri="{BB962C8B-B14F-4D97-AF65-F5344CB8AC3E}">
        <p14:creationId xmlns:p14="http://schemas.microsoft.com/office/powerpoint/2010/main" val="312432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A Tale of Three Students</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a:bodyPr>
          <a:lstStyle/>
          <a:p>
            <a:pPr marL="0" indent="0">
              <a:buClr>
                <a:srgbClr val="0070C0"/>
              </a:buClr>
              <a:buNone/>
            </a:pP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Student Profile 3:</a:t>
            </a:r>
          </a:p>
          <a:p>
            <a:pPr>
              <a:buClr>
                <a:srgbClr val="0070C0"/>
              </a:buClr>
            </a:pPr>
            <a:r>
              <a:rPr lang="en-US" sz="2400" dirty="0">
                <a:latin typeface="Times New Roman" panose="02020603050405020304" pitchFamily="18" charset="0"/>
                <a:cs typeface="Times New Roman" panose="02020603050405020304" pitchFamily="18" charset="0"/>
              </a:rPr>
              <a:t>Part time student with 3 young children, started in fall – takes 5-8 units per semester, Pell and Promise</a:t>
            </a:r>
          </a:p>
          <a:p>
            <a:pPr>
              <a:buClr>
                <a:srgbClr val="0070C0"/>
              </a:buClr>
            </a:pPr>
            <a:r>
              <a:rPr lang="en-US" sz="2400" dirty="0">
                <a:latin typeface="Times New Roman" panose="02020603050405020304" pitchFamily="18" charset="0"/>
                <a:cs typeface="Times New Roman" panose="02020603050405020304" pitchFamily="18" charset="0"/>
              </a:rPr>
              <a:t>Took English composition with support (5 units) fall semester and another GE course</a:t>
            </a:r>
          </a:p>
          <a:p>
            <a:pPr>
              <a:buClr>
                <a:srgbClr val="0070C0"/>
              </a:buClr>
            </a:pPr>
            <a:r>
              <a:rPr lang="en-US" sz="2400" dirty="0">
                <a:latin typeface="Times New Roman" panose="02020603050405020304" pitchFamily="18" charset="0"/>
                <a:cs typeface="Times New Roman" panose="02020603050405020304" pitchFamily="18" charset="0"/>
              </a:rPr>
              <a:t>Took statistics with support (6 units) spring semester and opted not to take an additional course</a:t>
            </a:r>
          </a:p>
          <a:p>
            <a:pPr>
              <a:buClr>
                <a:srgbClr val="0070C0"/>
              </a:buClr>
            </a:pPr>
            <a:r>
              <a:rPr lang="en-US" sz="2400" dirty="0">
                <a:latin typeface="Times New Roman" panose="02020603050405020304" pitchFamily="18" charset="0"/>
                <a:cs typeface="Times New Roman" panose="02020603050405020304" pitchFamily="18" charset="0"/>
              </a:rPr>
              <a:t>Passed all courses that first year, and took an additional 12 GE units the second year. </a:t>
            </a:r>
          </a:p>
          <a:p>
            <a:pPr>
              <a:buClr>
                <a:srgbClr val="0070C0"/>
              </a:buClr>
            </a:pPr>
            <a:r>
              <a:rPr lang="en-US" sz="2400" dirty="0">
                <a:latin typeface="Times New Roman" panose="02020603050405020304" pitchFamily="18" charset="0"/>
                <a:cs typeface="Times New Roman" panose="02020603050405020304" pitchFamily="18" charset="0"/>
              </a:rPr>
              <a:t>Is it possible that this student has earned a CSU GE or IGETC Certificate of Achievement yet?</a:t>
            </a:r>
          </a:p>
          <a:p>
            <a:pPr marL="0" indent="0">
              <a:buClr>
                <a:srgbClr val="0070C0"/>
              </a:buClr>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C8DE1A9-F8CC-1342-B3C5-6CA506886C18}"/>
              </a:ext>
            </a:extLst>
          </p:cNvPr>
          <p:cNvGraphicFramePr>
            <a:graphicFrameLocks noGrp="1"/>
          </p:cNvGraphicFramePr>
          <p:nvPr>
            <p:extLst>
              <p:ext uri="{D42A27DB-BD31-4B8C-83A1-F6EECF244321}">
                <p14:modId xmlns:p14="http://schemas.microsoft.com/office/powerpoint/2010/main" val="1298141791"/>
              </p:ext>
            </p:extLst>
          </p:nvPr>
        </p:nvGraphicFramePr>
        <p:xfrm>
          <a:off x="1200150" y="6160059"/>
          <a:ext cx="9844088" cy="396240"/>
        </p:xfrm>
        <a:graphic>
          <a:graphicData uri="http://schemas.openxmlformats.org/drawingml/2006/table">
            <a:tbl>
              <a:tblPr firstRow="1" bandRow="1">
                <a:tableStyleId>{5C22544A-7EE6-4342-B048-85BDC9FD1C3A}</a:tableStyleId>
              </a:tblPr>
              <a:tblGrid>
                <a:gridCol w="2144478">
                  <a:extLst>
                    <a:ext uri="{9D8B030D-6E8A-4147-A177-3AD203B41FA5}">
                      <a16:colId xmlns:a16="http://schemas.microsoft.com/office/drawing/2014/main" val="636363736"/>
                    </a:ext>
                  </a:extLst>
                </a:gridCol>
                <a:gridCol w="3691533">
                  <a:extLst>
                    <a:ext uri="{9D8B030D-6E8A-4147-A177-3AD203B41FA5}">
                      <a16:colId xmlns:a16="http://schemas.microsoft.com/office/drawing/2014/main" val="187729986"/>
                    </a:ext>
                  </a:extLst>
                </a:gridCol>
                <a:gridCol w="4008077">
                  <a:extLst>
                    <a:ext uri="{9D8B030D-6E8A-4147-A177-3AD203B41FA5}">
                      <a16:colId xmlns:a16="http://schemas.microsoft.com/office/drawing/2014/main" val="3783631607"/>
                    </a:ext>
                  </a:extLst>
                </a:gridCol>
              </a:tblGrid>
              <a:tr h="386005">
                <a:tc>
                  <a:txBody>
                    <a:bodyPr/>
                    <a:lstStyle/>
                    <a:p>
                      <a:r>
                        <a:rPr lang="en-US" sz="2000" dirty="0"/>
                        <a:t>Points for College</a:t>
                      </a:r>
                    </a:p>
                  </a:txBody>
                  <a:tcPr/>
                </a:tc>
                <a:tc>
                  <a:txBody>
                    <a:bodyPr/>
                    <a:lstStyle/>
                    <a:p>
                      <a:r>
                        <a:rPr lang="en-US" sz="2000" dirty="0"/>
                        <a:t>First Year = </a:t>
                      </a:r>
                    </a:p>
                  </a:txBody>
                  <a:tcPr/>
                </a:tc>
                <a:tc>
                  <a:txBody>
                    <a:bodyPr/>
                    <a:lstStyle/>
                    <a:p>
                      <a:r>
                        <a:rPr lang="en-US" sz="2000" dirty="0"/>
                        <a:t>Second Year = </a:t>
                      </a:r>
                    </a:p>
                  </a:txBody>
                  <a:tcPr/>
                </a:tc>
                <a:extLst>
                  <a:ext uri="{0D108BD9-81ED-4DB2-BD59-A6C34878D82A}">
                    <a16:rowId xmlns:a16="http://schemas.microsoft.com/office/drawing/2014/main" val="1165654607"/>
                  </a:ext>
                </a:extLst>
              </a:tr>
            </a:tbl>
          </a:graphicData>
        </a:graphic>
      </p:graphicFrame>
    </p:spTree>
    <p:extLst>
      <p:ext uri="{BB962C8B-B14F-4D97-AF65-F5344CB8AC3E}">
        <p14:creationId xmlns:p14="http://schemas.microsoft.com/office/powerpoint/2010/main" val="38670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Processes and Procedures </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Clear, Established and Articulated processes and procedures for Curriculum help avoid the pressure to make changes based purely on economic drivers. </a:t>
            </a:r>
          </a:p>
          <a:p>
            <a:r>
              <a:rPr lang="en-US" dirty="0">
                <a:latin typeface="Times New Roman" panose="02020603050405020304" pitchFamily="18" charset="0"/>
                <a:cs typeface="Times New Roman" panose="02020603050405020304" pitchFamily="18" charset="0"/>
              </a:rPr>
              <a:t>Curriculum processes should address the “Why” for creating new programs, degrees and certificates that meet the educational needs of the students and public. </a:t>
            </a:r>
          </a:p>
          <a:p>
            <a:r>
              <a:rPr lang="en-US" dirty="0">
                <a:latin typeface="Times New Roman" panose="02020603050405020304" pitchFamily="18" charset="0"/>
                <a:cs typeface="Times New Roman" panose="02020603050405020304" pitchFamily="18" charset="0"/>
              </a:rPr>
              <a:t>Processes should include cross-functional dialog in a effort to eliminate unintended consequences </a:t>
            </a:r>
            <a:r>
              <a:rPr lang="en-US">
                <a:latin typeface="Times New Roman" panose="02020603050405020304" pitchFamily="18" charset="0"/>
                <a:cs typeface="Times New Roman" panose="02020603050405020304" pitchFamily="18" charset="0"/>
              </a:rPr>
              <a:t>may negatively </a:t>
            </a:r>
            <a:r>
              <a:rPr lang="en-US" dirty="0">
                <a:latin typeface="Times New Roman" panose="02020603050405020304" pitchFamily="18" charset="0"/>
                <a:cs typeface="Times New Roman" panose="02020603050405020304" pitchFamily="18" charset="0"/>
              </a:rPr>
              <a:t>impact students. </a:t>
            </a:r>
          </a:p>
          <a:p>
            <a:pPr marL="0" indent="0">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5781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mage result for guided pathway success">
            <a:extLst>
              <a:ext uri="{FF2B5EF4-FFF2-40B4-BE49-F238E27FC236}">
                <a16:creationId xmlns:a16="http://schemas.microsoft.com/office/drawing/2014/main" id="{9E64B325-BAE1-4CFA-B160-67E4560CD162}"/>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201" r="802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a:xfrm>
            <a:off x="709448" y="1913950"/>
            <a:ext cx="4204137" cy="1342754"/>
          </a:xfrm>
        </p:spPr>
        <p:txBody>
          <a:bodyPr>
            <a:normAutofit/>
          </a:bodyPr>
          <a:lstStyle/>
          <a:p>
            <a:pPr algn="ctr"/>
            <a:r>
              <a:rPr lang="en-US" sz="3600" b="1" dirty="0">
                <a:latin typeface="Times New Roman" panose="02020603050405020304" pitchFamily="18" charset="0"/>
                <a:cs typeface="Times New Roman" panose="02020603050405020304" pitchFamily="18" charset="0"/>
              </a:rPr>
              <a:t>Guided Pathways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in the Mix</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525516" y="3417573"/>
            <a:ext cx="4593021" cy="2619839"/>
          </a:xfrm>
        </p:spPr>
        <p:txBody>
          <a:bodyPr anchor="ctr">
            <a:normAutofit/>
          </a:bodyPr>
          <a:lstStyle/>
          <a:p>
            <a:pPr marL="0" indent="0" algn="ctr">
              <a:buClr>
                <a:srgbClr val="0070C0"/>
              </a:buClr>
              <a:buNone/>
            </a:pPr>
            <a:r>
              <a:rPr lang="en-US" sz="2000" b="1" dirty="0">
                <a:latin typeface="Times New Roman" panose="02020603050405020304" pitchFamily="18" charset="0"/>
                <a:cs typeface="Times New Roman" panose="02020603050405020304" pitchFamily="18" charset="0"/>
              </a:rPr>
              <a:t>PRESSURE IS ON!</a:t>
            </a:r>
          </a:p>
          <a:p>
            <a:pPr marL="0" indent="0" algn="ctr">
              <a:buClr>
                <a:srgbClr val="0070C0"/>
              </a:buClr>
              <a:buNone/>
            </a:pPr>
            <a:r>
              <a:rPr lang="en-US" sz="1800" dirty="0">
                <a:latin typeface="Times New Roman" panose="02020603050405020304" pitchFamily="18" charset="0"/>
                <a:cs typeface="Times New Roman" panose="02020603050405020304" pitchFamily="18" charset="0"/>
              </a:rPr>
              <a:t>GUIDED PATHWAYS IS ALL ABOUT CURRICULUM…</a:t>
            </a:r>
          </a:p>
        </p:txBody>
      </p:sp>
    </p:spTree>
    <p:extLst>
      <p:ext uri="{BB962C8B-B14F-4D97-AF65-F5344CB8AC3E}">
        <p14:creationId xmlns:p14="http://schemas.microsoft.com/office/powerpoint/2010/main" val="410739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1DAC-0241-4C0C-BDD4-0B8DD74D1CCC}"/>
              </a:ext>
            </a:extLst>
          </p:cNvPr>
          <p:cNvSpPr>
            <a:spLocks noGrp="1"/>
          </p:cNvSpPr>
          <p:nvPr>
            <p:ph type="title"/>
          </p:nvPr>
        </p:nvSpPr>
        <p:spPr>
          <a:xfrm>
            <a:off x="838200" y="215901"/>
            <a:ext cx="10515600" cy="1327149"/>
          </a:xfrm>
        </p:spPr>
        <p:txBody>
          <a:bodyPr>
            <a:normAutofit/>
          </a:bodyPr>
          <a:lstStyle/>
          <a:p>
            <a:pPr algn="ctr"/>
            <a:r>
              <a:rPr lang="en-US" sz="4200" b="1" dirty="0">
                <a:solidFill>
                  <a:srgbClr val="0070C0"/>
                </a:solidFill>
                <a:latin typeface="Times New Roman" panose="02020603050405020304" pitchFamily="18" charset="0"/>
                <a:cs typeface="Times New Roman" panose="02020603050405020304" pitchFamily="18" charset="0"/>
              </a:rPr>
              <a:t>Guided Pathways is </a:t>
            </a:r>
            <a:r>
              <a:rPr lang="en-US" sz="4200" b="1" i="1" dirty="0">
                <a:solidFill>
                  <a:srgbClr val="0070C0"/>
                </a:solidFill>
                <a:latin typeface="Times New Roman" panose="02020603050405020304" pitchFamily="18" charset="0"/>
                <a:cs typeface="Times New Roman" panose="02020603050405020304" pitchFamily="18" charset="0"/>
              </a:rPr>
              <a:t>ALL</a:t>
            </a:r>
            <a:r>
              <a:rPr lang="en-US" sz="4200" b="1" dirty="0">
                <a:solidFill>
                  <a:srgbClr val="0070C0"/>
                </a:solidFill>
                <a:latin typeface="Times New Roman" panose="02020603050405020304" pitchFamily="18" charset="0"/>
                <a:cs typeface="Times New Roman" panose="02020603050405020304" pitchFamily="18" charset="0"/>
              </a:rPr>
              <a:t> about Curriculum!</a:t>
            </a:r>
          </a:p>
        </p:txBody>
      </p:sp>
      <p:sp>
        <p:nvSpPr>
          <p:cNvPr id="3" name="Content Placeholder 2">
            <a:extLst>
              <a:ext uri="{FF2B5EF4-FFF2-40B4-BE49-F238E27FC236}">
                <a16:creationId xmlns:a16="http://schemas.microsoft.com/office/drawing/2014/main" id="{9ED167D2-72EF-432D-B92D-A5AE9B0A824E}"/>
              </a:ext>
            </a:extLst>
          </p:cNvPr>
          <p:cNvSpPr>
            <a:spLocks noGrp="1"/>
          </p:cNvSpPr>
          <p:nvPr>
            <p:ph sz="half" idx="1"/>
          </p:nvPr>
        </p:nvSpPr>
        <p:spPr>
          <a:xfrm>
            <a:off x="527050" y="1875693"/>
            <a:ext cx="5492750" cy="485530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CLARIFY THE PATH: </a:t>
            </a:r>
          </a:p>
          <a:p>
            <a:r>
              <a:rPr lang="en-US" sz="1700" dirty="0">
                <a:latin typeface="Times New Roman" panose="02020603050405020304" pitchFamily="18" charset="0"/>
                <a:ea typeface="Times New Roman" charset="0"/>
                <a:cs typeface="Times New Roman" panose="02020603050405020304" pitchFamily="18" charset="0"/>
              </a:rPr>
              <a:t>Simplify choices to show students a clear pathway to completion, further education, and/or employment</a:t>
            </a:r>
          </a:p>
          <a:p>
            <a:r>
              <a:rPr lang="en-US" sz="1700" dirty="0">
                <a:latin typeface="Times New Roman" panose="02020603050405020304" pitchFamily="18" charset="0"/>
                <a:ea typeface="Times New Roman" charset="0"/>
                <a:cs typeface="Times New Roman" panose="02020603050405020304" pitchFamily="18" charset="0"/>
              </a:rPr>
              <a:t>Establish transfer pathways to optimize applicability of community college credits to university majors </a:t>
            </a:r>
          </a:p>
          <a:p>
            <a:endParaRPr lang="en-US" sz="1400" dirty="0">
              <a:latin typeface="Times New Roman" panose="02020603050405020304" pitchFamily="18" charset="0"/>
              <a:ea typeface="Times New Roman" charset="0"/>
              <a:cs typeface="Times New Roman" panose="02020603050405020304" pitchFamily="18" charset="0"/>
            </a:endParaRPr>
          </a:p>
          <a:p>
            <a:pPr marL="0" indent="0">
              <a:buNone/>
            </a:pPr>
            <a:endParaRPr lang="en-US" sz="1400" dirty="0">
              <a:latin typeface="Times New Roman" panose="02020603050405020304" pitchFamily="18" charset="0"/>
              <a:ea typeface="Times New Roman" charset="0"/>
              <a:cs typeface="Times New Roman" panose="02020603050405020304" pitchFamily="18" charset="0"/>
            </a:endParaRPr>
          </a:p>
          <a:p>
            <a:pPr marL="0" indent="0">
              <a:buNone/>
            </a:pPr>
            <a:endParaRPr lang="en-US" sz="1400" dirty="0">
              <a:latin typeface="Times New Roman" panose="02020603050405020304" pitchFamily="18" charset="0"/>
              <a:ea typeface="Times New Roman" charset="0"/>
              <a:cs typeface="Times New Roman" panose="02020603050405020304" pitchFamily="18" charset="0"/>
            </a:endParaRPr>
          </a:p>
          <a:p>
            <a:pPr marL="0" indent="0">
              <a:buNone/>
            </a:pPr>
            <a:r>
              <a:rPr lang="en-US" dirty="0">
                <a:latin typeface="Times New Roman" panose="02020603050405020304" pitchFamily="18" charset="0"/>
                <a:ea typeface="Times New Roman" charset="0"/>
                <a:cs typeface="Times New Roman" panose="02020603050405020304" pitchFamily="18" charset="0"/>
              </a:rPr>
              <a:t>ENTER THE PATH:</a:t>
            </a:r>
          </a:p>
          <a:p>
            <a:r>
              <a:rPr lang="en-US" sz="1700" dirty="0">
                <a:latin typeface="Times New Roman" panose="02020603050405020304" pitchFamily="18" charset="0"/>
                <a:ea typeface="Times New Roman" charset="0"/>
                <a:cs typeface="Times New Roman" panose="02020603050405020304" pitchFamily="18" charset="0"/>
              </a:rPr>
              <a:t>Bridging K-12 to higher education</a:t>
            </a:r>
          </a:p>
          <a:p>
            <a:r>
              <a:rPr lang="en-US" sz="1700" dirty="0">
                <a:latin typeface="Times New Roman" panose="02020603050405020304" pitchFamily="18" charset="0"/>
                <a:cs typeface="Times New Roman" panose="02020603050405020304" pitchFamily="18" charset="0"/>
              </a:rPr>
              <a:t>Redesign the pathways through the college experience</a:t>
            </a:r>
          </a:p>
          <a:p>
            <a:r>
              <a:rPr lang="en-US" sz="1700" dirty="0">
                <a:latin typeface="Times New Roman" panose="02020603050405020304" pitchFamily="18" charset="0"/>
                <a:cs typeface="Times New Roman" panose="02020603050405020304" pitchFamily="18" charset="0"/>
              </a:rPr>
              <a:t>Integrate and contextualize instruction to build foundational skills.</a:t>
            </a:r>
            <a:endParaRPr lang="en-US" sz="1700" dirty="0">
              <a:latin typeface="Times New Roman" panose="02020603050405020304" pitchFamily="18" charset="0"/>
              <a:ea typeface="Times New Roman" charset="0"/>
              <a:cs typeface="Times New Roman" panose="02020603050405020304" pitchFamily="18" charset="0"/>
            </a:endParaRPr>
          </a:p>
          <a:p>
            <a:pPr marL="0" indent="0">
              <a:buNone/>
            </a:pPr>
            <a:endParaRPr lang="en-US" sz="1400" dirty="0">
              <a:latin typeface="Times New Roman" panose="02020603050405020304" pitchFamily="18" charset="0"/>
              <a:ea typeface="Times New Roman"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B691614-38B0-4AD2-8242-F74B5EAB3A53}"/>
              </a:ext>
            </a:extLst>
          </p:cNvPr>
          <p:cNvSpPr>
            <a:spLocks noGrp="1"/>
          </p:cNvSpPr>
          <p:nvPr>
            <p:ph sz="half" idx="2"/>
          </p:nvPr>
        </p:nvSpPr>
        <p:spPr>
          <a:xfrm>
            <a:off x="6019800" y="1825624"/>
            <a:ext cx="5962650" cy="4905375"/>
          </a:xfrm>
        </p:spPr>
        <p:txBody>
          <a:bodyPr>
            <a:normAutofit/>
          </a:bodyPr>
          <a:lstStyle/>
          <a:p>
            <a:pPr marL="0" indent="0">
              <a:buNone/>
            </a:pPr>
            <a:r>
              <a:rPr lang="en-US" dirty="0">
                <a:latin typeface="Times New Roman" panose="02020603050405020304" pitchFamily="18" charset="0"/>
                <a:ea typeface="Times New Roman" charset="0"/>
                <a:cs typeface="Times New Roman" panose="02020603050405020304" pitchFamily="18" charset="0"/>
              </a:rPr>
              <a:t>STAY ON THE PATH:</a:t>
            </a:r>
          </a:p>
          <a:p>
            <a:r>
              <a:rPr lang="en-US" sz="1600" dirty="0">
                <a:latin typeface="Times New Roman" panose="02020603050405020304" pitchFamily="18" charset="0"/>
                <a:ea typeface="Times New Roman" charset="0"/>
                <a:cs typeface="Times New Roman" panose="02020603050405020304" pitchFamily="18" charset="0"/>
              </a:rPr>
              <a:t>Support students with ongoing advising mechanisms to support *</a:t>
            </a:r>
            <a:r>
              <a:rPr lang="en-US" sz="1600" i="1" dirty="0">
                <a:latin typeface="Times New Roman" panose="02020603050405020304" pitchFamily="18" charset="0"/>
                <a:ea typeface="Times New Roman" charset="0"/>
                <a:cs typeface="Times New Roman" panose="02020603050405020304" pitchFamily="18" charset="0"/>
              </a:rPr>
              <a:t>informed choices</a:t>
            </a:r>
            <a:r>
              <a:rPr lang="en-US" sz="1600" dirty="0">
                <a:latin typeface="Times New Roman" panose="02020603050405020304" pitchFamily="18" charset="0"/>
                <a:ea typeface="Times New Roman" charset="0"/>
                <a:cs typeface="Times New Roman" panose="02020603050405020304" pitchFamily="18" charset="0"/>
              </a:rPr>
              <a:t>, strengthen clarity about opportunities, develop an academic plan with a predictable schedule, monitor progress, and intervene if they go off track </a:t>
            </a:r>
          </a:p>
          <a:p>
            <a:r>
              <a:rPr lang="en-US" sz="1600" dirty="0">
                <a:latin typeface="Times New Roman" panose="02020603050405020304" pitchFamily="18" charset="0"/>
                <a:ea typeface="Times New Roman" charset="0"/>
                <a:cs typeface="Times New Roman" panose="02020603050405020304" pitchFamily="18" charset="0"/>
              </a:rPr>
              <a:t>Embed academic and nonacademic support services throughout programs to promote student learning, persistence, and retention </a:t>
            </a:r>
          </a:p>
          <a:p>
            <a:pPr marL="0" indent="0">
              <a:buNone/>
            </a:pPr>
            <a:r>
              <a:rPr lang="en-US" sz="1500" dirty="0">
                <a:latin typeface="Times New Roman" panose="02020603050405020304" pitchFamily="18" charset="0"/>
                <a:ea typeface="Times New Roman" charset="0"/>
                <a:cs typeface="Times New Roman" panose="02020603050405020304" pitchFamily="18" charset="0"/>
              </a:rPr>
              <a:t>a</a:t>
            </a:r>
          </a:p>
          <a:p>
            <a:pPr marL="0" indent="0">
              <a:buNone/>
            </a:pPr>
            <a:r>
              <a:rPr lang="en-US" sz="3000" dirty="0">
                <a:latin typeface="Times New Roman" panose="02020603050405020304" pitchFamily="18" charset="0"/>
                <a:ea typeface="Times New Roman" charset="0"/>
                <a:cs typeface="Times New Roman" panose="02020603050405020304" pitchFamily="18" charset="0"/>
              </a:rPr>
              <a:t>ENSURE LEARNING:</a:t>
            </a:r>
          </a:p>
          <a:p>
            <a:r>
              <a:rPr lang="en-US" sz="1600" dirty="0">
                <a:latin typeface="Times New Roman" panose="02020603050405020304" pitchFamily="18" charset="0"/>
                <a:ea typeface="Times New Roman" charset="0"/>
                <a:cs typeface="Times New Roman" panose="02020603050405020304" pitchFamily="18" charset="0"/>
              </a:rPr>
              <a:t>Establish program-level learning outcomes aligned with the requirements for success in employment and/or further education  </a:t>
            </a:r>
            <a:endParaRPr lang="en-US" sz="800" dirty="0">
              <a:latin typeface="Times New Roman" panose="02020603050405020304" pitchFamily="18" charset="0"/>
              <a:ea typeface="Times New Roman" charset="0"/>
              <a:cs typeface="Times New Roman" panose="02020603050405020304" pitchFamily="18" charset="0"/>
            </a:endParaRPr>
          </a:p>
          <a:p>
            <a:r>
              <a:rPr lang="en-US" sz="1600" dirty="0">
                <a:latin typeface="Times New Roman" panose="02020603050405020304" pitchFamily="18" charset="0"/>
                <a:ea typeface="Times New Roman" charset="0"/>
                <a:cs typeface="Times New Roman" panose="02020603050405020304" pitchFamily="18" charset="0"/>
              </a:rPr>
              <a:t>Apply the results of learning outcomes assessments to improve the effectiveness of instruction across programs </a:t>
            </a:r>
            <a:endParaRPr lang="en-US" sz="800" dirty="0">
              <a:latin typeface="Times New Roman" panose="02020603050405020304" pitchFamily="18" charset="0"/>
              <a:ea typeface="Times New Roman" charset="0"/>
              <a:cs typeface="Times New Roman" panose="02020603050405020304" pitchFamily="18" charset="0"/>
            </a:endParaRPr>
          </a:p>
          <a:p>
            <a:r>
              <a:rPr lang="en-US" sz="1600" dirty="0">
                <a:latin typeface="Times New Roman" panose="02020603050405020304" pitchFamily="18" charset="0"/>
                <a:ea typeface="Times New Roman" charset="0"/>
                <a:cs typeface="Times New Roman" panose="02020603050405020304" pitchFamily="18" charset="0"/>
              </a:rPr>
              <a:t>Ensure incorporation of effective teaching practice throughout the pathways </a:t>
            </a:r>
            <a:endParaRPr lang="en-US" sz="1500" dirty="0">
              <a:latin typeface="Times New Roman" panose="02020603050405020304" pitchFamily="18" charset="0"/>
              <a:ea typeface="Times New Roman"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2" descr="Related image">
            <a:extLst>
              <a:ext uri="{FF2B5EF4-FFF2-40B4-BE49-F238E27FC236}">
                <a16:creationId xmlns:a16="http://schemas.microsoft.com/office/drawing/2014/main" id="{C9DEE5C7-C32C-4CBF-BBB6-A7C015DAA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150" y="3698926"/>
            <a:ext cx="1822450" cy="154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4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7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000" b="1" dirty="0">
                <a:solidFill>
                  <a:srgbClr val="FFFFFF"/>
                </a:solidFill>
                <a:latin typeface="Times New Roman" panose="02020603050405020304" pitchFamily="18" charset="0"/>
                <a:cs typeface="Times New Roman" panose="02020603050405020304" pitchFamily="18" charset="0"/>
              </a:rPr>
              <a:t>CURRICULAR PATHWAYS</a:t>
            </a:r>
          </a:p>
        </p:txBody>
      </p:sp>
      <p:pic>
        <p:nvPicPr>
          <p:cNvPr id="3074" name="Picture 2" descr="https://www.colourbox.com/preview/4159252-magnifying-glass-learn.jpg">
            <a:extLst>
              <a:ext uri="{FF2B5EF4-FFF2-40B4-BE49-F238E27FC236}">
                <a16:creationId xmlns:a16="http://schemas.microsoft.com/office/drawing/2014/main" id="{CA3D551A-4D87-4FF2-B8AB-86D264B863B4}"/>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val="0"/>
              </a:ext>
            </a:extLst>
          </a:blip>
          <a:srcRect t="9349" r="1" b="1458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7118445" y="917724"/>
            <a:ext cx="4622705" cy="4868713"/>
          </a:xfrm>
        </p:spPr>
        <p:txBody>
          <a:bodyPr vert="horz" lIns="91440" tIns="45720" rIns="91440" bIns="45720" rtlCol="0" anchor="ctr">
            <a:normAutofit/>
          </a:bodyPr>
          <a:lstStyle/>
          <a:p>
            <a:pPr marL="228600" lvl="1" indent="0">
              <a:buNone/>
            </a:pPr>
            <a:r>
              <a:rPr lang="en-US" dirty="0">
                <a:solidFill>
                  <a:srgbClr val="FFFFFF"/>
                </a:solidFill>
                <a:latin typeface="Times New Roman" panose="02020603050405020304" pitchFamily="18" charset="0"/>
                <a:cs typeface="Times New Roman" panose="02020603050405020304" pitchFamily="18" charset="0"/>
              </a:rPr>
              <a:t>	</a:t>
            </a:r>
            <a:r>
              <a:rPr lang="en-US" u="sng" dirty="0">
                <a:solidFill>
                  <a:srgbClr val="FFFFFF"/>
                </a:solidFill>
                <a:latin typeface="Times New Roman" panose="02020603050405020304" pitchFamily="18" charset="0"/>
                <a:cs typeface="Times New Roman" panose="02020603050405020304" pitchFamily="18" charset="0"/>
              </a:rPr>
              <a:t>REQUIREMENTS:</a:t>
            </a:r>
          </a:p>
          <a:p>
            <a:pPr marL="457200" lvl="1">
              <a:buFont typeface="Arial" panose="020B0604020202020204" pitchFamily="34" charset="0"/>
              <a:buChar char="•"/>
            </a:pPr>
            <a:endParaRPr lang="en-US" dirty="0">
              <a:solidFill>
                <a:srgbClr val="FFFFFF"/>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a:solidFill>
                  <a:srgbClr val="FFFFFF"/>
                </a:solidFill>
                <a:latin typeface="Times New Roman" panose="02020603050405020304" pitchFamily="18" charset="0"/>
                <a:cs typeface="Times New Roman" panose="02020603050405020304" pitchFamily="18" charset="0"/>
              </a:rPr>
              <a:t>GENERAL EDUCATION</a:t>
            </a:r>
          </a:p>
          <a:p>
            <a:pPr lvl="1">
              <a:buFont typeface="Arial" panose="020B0604020202020204" pitchFamily="34" charset="0"/>
              <a:buChar char="•"/>
            </a:pPr>
            <a:r>
              <a:rPr lang="en-US" dirty="0">
                <a:solidFill>
                  <a:srgbClr val="FFFFFF"/>
                </a:solidFill>
                <a:latin typeface="Times New Roman" panose="02020603050405020304" pitchFamily="18" charset="0"/>
                <a:cs typeface="Times New Roman" panose="02020603050405020304" pitchFamily="18" charset="0"/>
              </a:rPr>
              <a:t>MAJOR PREPARATION</a:t>
            </a:r>
          </a:p>
          <a:p>
            <a:pPr lvl="1">
              <a:buFont typeface="Arial" panose="020B0604020202020204" pitchFamily="34" charset="0"/>
              <a:buChar char="•"/>
            </a:pPr>
            <a:r>
              <a:rPr lang="en-US" dirty="0">
                <a:solidFill>
                  <a:srgbClr val="FFFFFF"/>
                </a:solidFill>
                <a:latin typeface="Times New Roman" panose="02020603050405020304" pitchFamily="18" charset="0"/>
                <a:cs typeface="Times New Roman" panose="02020603050405020304" pitchFamily="18" charset="0"/>
              </a:rPr>
              <a:t>ELECTIVES</a:t>
            </a:r>
          </a:p>
          <a:p>
            <a:pPr lvl="1">
              <a:buFont typeface="Arial" panose="020B0604020202020204" pitchFamily="34" charset="0"/>
              <a:buChar char="•"/>
            </a:pPr>
            <a:r>
              <a:rPr lang="en-US" dirty="0">
                <a:solidFill>
                  <a:srgbClr val="FFFFFF"/>
                </a:solidFill>
                <a:latin typeface="Times New Roman" panose="02020603050405020304" pitchFamily="18" charset="0"/>
                <a:cs typeface="Times New Roman" panose="02020603050405020304" pitchFamily="18" charset="0"/>
              </a:rPr>
              <a:t>GRADUATION/TRANSFER</a:t>
            </a:r>
          </a:p>
          <a:p>
            <a:pPr marL="457200" lvl="1">
              <a:buFont typeface="Arial" panose="020B0604020202020204" pitchFamily="34" charset="0"/>
              <a:buChar char="•"/>
            </a:pPr>
            <a:endParaRPr lang="en-US" sz="2000" dirty="0">
              <a:solidFill>
                <a:srgbClr val="FFFFFF"/>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4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dirty="0">
                <a:solidFill>
                  <a:srgbClr val="FFFFFF"/>
                </a:solidFill>
                <a:latin typeface="Times New Roman" panose="02020603050405020304" pitchFamily="18" charset="0"/>
                <a:cs typeface="Times New Roman" panose="02020603050405020304" pitchFamily="18" charset="0"/>
              </a:rPr>
              <a:t>What do faculty need to consider?</a:t>
            </a:r>
          </a:p>
        </p:txBody>
      </p:sp>
      <p:graphicFrame>
        <p:nvGraphicFramePr>
          <p:cNvPr id="10" name="Content Placeholder 7">
            <a:extLst>
              <a:ext uri="{FF2B5EF4-FFF2-40B4-BE49-F238E27FC236}">
                <a16:creationId xmlns:a16="http://schemas.microsoft.com/office/drawing/2014/main" id="{2D6AC379-8233-4253-911C-5C5C8E12D8AD}"/>
              </a:ext>
            </a:extLst>
          </p:cNvPr>
          <p:cNvGraphicFramePr>
            <a:graphicFrameLocks noGrp="1"/>
          </p:cNvGraphicFramePr>
          <p:nvPr>
            <p:ph idx="1"/>
            <p:extLst>
              <p:ext uri="{D42A27DB-BD31-4B8C-83A1-F6EECF244321}">
                <p14:modId xmlns:p14="http://schemas.microsoft.com/office/powerpoint/2010/main" val="122979535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7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Autofit/>
          </a:bodyPr>
          <a:lstStyle/>
          <a:p>
            <a:pPr algn="ctr"/>
            <a:r>
              <a:rPr lang="en-US" sz="3600" b="1">
                <a:solidFill>
                  <a:srgbClr val="0070C0"/>
                </a:solidFill>
                <a:latin typeface="Times New Roman" panose="02020603050405020304" pitchFamily="18" charset="0"/>
                <a:cs typeface="Times New Roman" panose="02020603050405020304" pitchFamily="18" charset="0"/>
              </a:rPr>
              <a:t>Description</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2400300"/>
            <a:ext cx="10515600" cy="4049486"/>
          </a:xfrm>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highlight>
                  <a:srgbClr val="FFFFFF"/>
                </a:highlight>
                <a:latin typeface="Times New Roman" panose="02020603050405020304" pitchFamily="18" charset="0"/>
                <a:cs typeface="Times New Roman" panose="02020603050405020304" pitchFamily="18" charset="0"/>
              </a:rPr>
              <a:t>With colleges receiving 10% of their funding based on student success metrics consisting of course, certificate, or degree completion, faculty may be experiencing pressure to create additional courses, certificates, and degrees in an effort to increase student completion numbers. Join us as we examine the Student Centered Funding Formula with a Guided Pathways temperature check and discuss how to best serve our students in a smorgasbord of options.</a:t>
            </a:r>
          </a:p>
        </p:txBody>
      </p:sp>
    </p:spTree>
    <p:extLst>
      <p:ext uri="{BB962C8B-B14F-4D97-AF65-F5344CB8AC3E}">
        <p14:creationId xmlns:p14="http://schemas.microsoft.com/office/powerpoint/2010/main" val="272914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Autofit/>
          </a:bodyPr>
          <a:lstStyle/>
          <a:p>
            <a:br>
              <a:rPr lang="en-US" sz="3200" b="1" dirty="0">
                <a:solidFill>
                  <a:srgbClr val="0070C0"/>
                </a:solidFill>
                <a:latin typeface="Times New Roman" panose="02020603050405020304" pitchFamily="18" charset="0"/>
                <a:cs typeface="Times New Roman" panose="02020603050405020304" pitchFamily="18" charset="0"/>
              </a:rPr>
            </a:br>
            <a:r>
              <a:rPr lang="en-US" sz="3200" b="1" dirty="0">
                <a:solidFill>
                  <a:srgbClr val="0070C0"/>
                </a:solidFill>
                <a:latin typeface="Times New Roman" panose="02020603050405020304" pitchFamily="18" charset="0"/>
                <a:cs typeface="Times New Roman" panose="02020603050405020304" pitchFamily="18" charset="0"/>
              </a:rPr>
              <a:t>THINK LIKE A STUDENT</a:t>
            </a:r>
            <a:br>
              <a:rPr lang="en-US" sz="3200" b="1" dirty="0">
                <a:solidFill>
                  <a:srgbClr val="0070C0"/>
                </a:solidFill>
                <a:latin typeface="Times New Roman" panose="02020603050405020304" pitchFamily="18" charset="0"/>
                <a:cs typeface="Times New Roman" panose="02020603050405020304" pitchFamily="18" charset="0"/>
              </a:rPr>
            </a:br>
            <a:endParaRPr lang="en-US" sz="3200" b="1" dirty="0">
              <a:solidFill>
                <a:srgbClr val="0070C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76250" y="2438401"/>
            <a:ext cx="5829299" cy="3598861"/>
          </a:xfrm>
        </p:spPr>
        <p:txBody>
          <a:bodyPr>
            <a:noAutofit/>
          </a:bodyPr>
          <a:lstStyle/>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Are there courses in a program/ the catalog that are never offered?</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Are there programs in the catalog that no longer exist -OR- have never existed?</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Are there certificate and/or degree options that have never been awarded?</a:t>
            </a:r>
          </a:p>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Are courses offered strategically with the student in mind?</a:t>
            </a:r>
          </a:p>
        </p:txBody>
      </p:sp>
      <p:pic>
        <p:nvPicPr>
          <p:cNvPr id="6" name="Picture 5" descr="A close up of a flower&#10;&#10;Description automatically generated">
            <a:extLst>
              <a:ext uri="{FF2B5EF4-FFF2-40B4-BE49-F238E27FC236}">
                <a16:creationId xmlns:a16="http://schemas.microsoft.com/office/drawing/2014/main" id="{451CF9AF-F5E5-4E36-B3B0-7852702F3C4C}"/>
              </a:ext>
            </a:extLst>
          </p:cNvPr>
          <p:cNvPicPr>
            <a:picLocks noChangeAspect="1"/>
          </p:cNvPicPr>
          <p:nvPr/>
        </p:nvPicPr>
        <p:blipFill rotWithShape="1">
          <a:blip r:embed="rId3"/>
          <a:srcRect l="12742" r="29724"/>
          <a:stretch/>
        </p:blipFill>
        <p:spPr>
          <a:xfrm>
            <a:off x="6178061" y="430080"/>
            <a:ext cx="5679830" cy="617001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creenshot&#10;&#10;Description automatically generated">
            <a:extLst>
              <a:ext uri="{FF2B5EF4-FFF2-40B4-BE49-F238E27FC236}">
                <a16:creationId xmlns:a16="http://schemas.microsoft.com/office/drawing/2014/main" id="{8D579FE9-8772-47C8-B72A-0B6344555A97}"/>
              </a:ext>
            </a:extLst>
          </p:cNvPr>
          <p:cNvPicPr>
            <a:picLocks noChangeAspect="1"/>
          </p:cNvPicPr>
          <p:nvPr/>
        </p:nvPicPr>
        <p:blipFill>
          <a:blip r:embed="rId3"/>
          <a:stretch>
            <a:fillRect/>
          </a:stretch>
        </p:blipFill>
        <p:spPr>
          <a:xfrm>
            <a:off x="1313969" y="643467"/>
            <a:ext cx="9564061" cy="5571066"/>
          </a:xfrm>
          <a:prstGeom prst="rect">
            <a:avLst/>
          </a:prstGeom>
        </p:spPr>
      </p:pic>
    </p:spTree>
    <p:extLst>
      <p:ext uri="{BB962C8B-B14F-4D97-AF65-F5344CB8AC3E}">
        <p14:creationId xmlns:p14="http://schemas.microsoft.com/office/powerpoint/2010/main" val="425375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6CD2B7-1B23-4A56-98B0-70DFC5023C1B}"/>
              </a:ext>
            </a:extLst>
          </p:cNvPr>
          <p:cNvPicPr>
            <a:picLocks noChangeAspect="1"/>
          </p:cNvPicPr>
          <p:nvPr/>
        </p:nvPicPr>
        <p:blipFill>
          <a:blip r:embed="rId3"/>
          <a:stretch>
            <a:fillRect/>
          </a:stretch>
        </p:blipFill>
        <p:spPr>
          <a:xfrm>
            <a:off x="95250" y="0"/>
            <a:ext cx="12001500" cy="6858000"/>
          </a:xfrm>
          <a:prstGeom prst="rect">
            <a:avLst/>
          </a:prstGeom>
        </p:spPr>
      </p:pic>
    </p:spTree>
    <p:extLst>
      <p:ext uri="{BB962C8B-B14F-4D97-AF65-F5344CB8AC3E}">
        <p14:creationId xmlns:p14="http://schemas.microsoft.com/office/powerpoint/2010/main" val="1543064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AE7E-7DB7-4E43-B733-CD5E334F2C39}"/>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4ABE16D7-0CA5-D545-95C9-A34ABFB8B385}"/>
              </a:ext>
            </a:extLst>
          </p:cNvPr>
          <p:cNvSpPr>
            <a:spLocks noGrp="1"/>
          </p:cNvSpPr>
          <p:nvPr>
            <p:ph idx="1"/>
          </p:nvPr>
        </p:nvSpPr>
        <p:spPr/>
        <p:txBody>
          <a:bodyPr>
            <a:normAutofit fontScale="85000" lnSpcReduction="10000"/>
          </a:bodyPr>
          <a:lstStyle/>
          <a:p>
            <a:pPr>
              <a:buClr>
                <a:srgbClr val="7030A0"/>
              </a:buClr>
            </a:pPr>
            <a:r>
              <a:rPr lang="en-US" dirty="0">
                <a:latin typeface="Times New Roman" panose="02020603050405020304" pitchFamily="18" charset="0"/>
                <a:cs typeface="Times New Roman" panose="02020603050405020304" pitchFamily="18" charset="0"/>
              </a:rPr>
              <a:t>CCCCO Student Centered Funding Formula: </a:t>
            </a:r>
            <a:r>
              <a:rPr lang="en-US" dirty="0">
                <a:latin typeface="Times New Roman" panose="02020603050405020304" pitchFamily="18" charset="0"/>
                <a:cs typeface="Times New Roman" panose="02020603050405020304" pitchFamily="18" charset="0"/>
                <a:hlinkClick r:id="rId2"/>
              </a:rPr>
              <a:t>http://extranet.cccco.edu/Divisions/FinanceFacilities/StudentCenteredFundingFormula.aspx</a:t>
            </a:r>
            <a:r>
              <a:rPr lang="en-US" dirty="0">
                <a:latin typeface="Times New Roman" panose="02020603050405020304" pitchFamily="18" charset="0"/>
                <a:cs typeface="Times New Roman" panose="02020603050405020304" pitchFamily="18" charset="0"/>
              </a:rPr>
              <a:t> </a:t>
            </a:r>
          </a:p>
          <a:p>
            <a:pPr>
              <a:buClr>
                <a:srgbClr val="7030A0"/>
              </a:buClr>
            </a:pPr>
            <a:r>
              <a:rPr lang="en-US" dirty="0">
                <a:latin typeface="Times New Roman" panose="02020603050405020304" pitchFamily="18" charset="0"/>
                <a:cs typeface="Times New Roman" panose="02020603050405020304" pitchFamily="18" charset="0"/>
              </a:rPr>
              <a:t>Student Success Metrics Dash Board, Second Build 1-18-2019: </a:t>
            </a:r>
            <a:r>
              <a:rPr lang="en-US" dirty="0">
                <a:latin typeface="Times New Roman" panose="02020603050405020304" pitchFamily="18" charset="0"/>
                <a:cs typeface="Times New Roman" panose="02020603050405020304" pitchFamily="18" charset="0"/>
                <a:hlinkClick r:id="rId3"/>
              </a:rPr>
              <a:t>https://digitalfutures.cccco.edu/Portals/0/Documents/data-element-dictionary.pdf</a:t>
            </a:r>
            <a:r>
              <a:rPr lang="en-US" dirty="0">
                <a:latin typeface="Times New Roman" panose="02020603050405020304" pitchFamily="18" charset="0"/>
                <a:cs typeface="Times New Roman" panose="02020603050405020304" pitchFamily="18" charset="0"/>
              </a:rPr>
              <a:t> </a:t>
            </a:r>
          </a:p>
          <a:p>
            <a:pPr>
              <a:buClr>
                <a:srgbClr val="7030A0"/>
              </a:buClr>
            </a:pPr>
            <a:r>
              <a:rPr lang="en-US" dirty="0">
                <a:latin typeface="Times New Roman" panose="02020603050405020304" pitchFamily="18" charset="0"/>
                <a:cs typeface="Times New Roman" panose="02020603050405020304" pitchFamily="18" charset="0"/>
              </a:rPr>
              <a:t>CCCCO Data Element Dictionary: </a:t>
            </a:r>
            <a:r>
              <a:rPr lang="en-US" dirty="0">
                <a:latin typeface="Times New Roman" panose="02020603050405020304" pitchFamily="18" charset="0"/>
                <a:cs typeface="Times New Roman" panose="02020603050405020304" pitchFamily="18" charset="0"/>
                <a:hlinkClick r:id="rId4"/>
              </a:rPr>
              <a:t>http://extranet.cccco.edu/Divisions/TechResearchInfoSys/MIS/DED.aspx</a:t>
            </a:r>
            <a:endParaRPr lang="en-US" dirty="0">
              <a:latin typeface="Times New Roman" panose="02020603050405020304" pitchFamily="18" charset="0"/>
              <a:cs typeface="Times New Roman" panose="02020603050405020304" pitchFamily="18" charset="0"/>
            </a:endParaRPr>
          </a:p>
          <a:p>
            <a:pPr>
              <a:buClr>
                <a:srgbClr val="7030A0"/>
              </a:buClr>
            </a:pPr>
            <a:r>
              <a:rPr lang="en-US" dirty="0">
                <a:latin typeface="Times New Roman" panose="02020603050405020304" pitchFamily="18" charset="0"/>
                <a:cs typeface="Times New Roman" panose="02020603050405020304" pitchFamily="18" charset="0"/>
              </a:rPr>
              <a:t>CCCCO MIS Data Mart: </a:t>
            </a:r>
            <a:r>
              <a:rPr lang="en-US" dirty="0">
                <a:latin typeface="Times New Roman" panose="02020603050405020304" pitchFamily="18" charset="0"/>
                <a:cs typeface="Times New Roman" panose="02020603050405020304" pitchFamily="18" charset="0"/>
                <a:hlinkClick r:id="rId5"/>
              </a:rPr>
              <a:t>https://datamart.cccco.edu/DataMart.aspx</a:t>
            </a:r>
            <a:endParaRPr lang="en-US" dirty="0">
              <a:latin typeface="Times New Roman" panose="02020603050405020304" pitchFamily="18" charset="0"/>
              <a:cs typeface="Times New Roman" panose="02020603050405020304" pitchFamily="18" charset="0"/>
            </a:endParaRPr>
          </a:p>
          <a:p>
            <a:pPr>
              <a:buClr>
                <a:srgbClr val="7030A0"/>
              </a:buClr>
            </a:pPr>
            <a:r>
              <a:rPr lang="en-US" dirty="0">
                <a:latin typeface="Times New Roman" panose="02020603050405020304" pitchFamily="18" charset="0"/>
                <a:cs typeface="Times New Roman" panose="02020603050405020304" pitchFamily="18" charset="0"/>
              </a:rPr>
              <a:t>Academic Senate for California Community Colleges: </a:t>
            </a:r>
            <a:r>
              <a:rPr lang="en-US" dirty="0">
                <a:latin typeface="Times New Roman" panose="02020603050405020304" pitchFamily="18" charset="0"/>
                <a:cs typeface="Times New Roman" panose="02020603050405020304" pitchFamily="18" charset="0"/>
                <a:hlinkClick r:id="rId6"/>
              </a:rPr>
              <a:t>https://asccc.org</a:t>
            </a:r>
            <a:endParaRPr lang="en-US" dirty="0">
              <a:latin typeface="Times New Roman" panose="02020603050405020304" pitchFamily="18" charset="0"/>
              <a:cs typeface="Times New Roman" panose="02020603050405020304" pitchFamily="18" charset="0"/>
            </a:endParaRPr>
          </a:p>
          <a:p>
            <a:pPr>
              <a:buClr>
                <a:srgbClr val="7030A0"/>
              </a:buClr>
            </a:pPr>
            <a:r>
              <a:rPr lang="en-US" dirty="0">
                <a:latin typeface="Times New Roman" panose="02020603050405020304" pitchFamily="18" charset="0"/>
                <a:cs typeface="Times New Roman" panose="02020603050405020304" pitchFamily="18" charset="0"/>
              </a:rPr>
              <a:t>ASCCC GP Canvas: </a:t>
            </a:r>
            <a:r>
              <a:rPr lang="en-US" u="sng" dirty="0">
                <a:latin typeface="Times New Roman" panose="02020603050405020304" pitchFamily="18" charset="0"/>
                <a:cs typeface="Times New Roman" panose="02020603050405020304" pitchFamily="18" charset="0"/>
                <a:hlinkClick r:id="rId7"/>
              </a:rPr>
              <a:t>https://tinyurl.com/CCC-GP2018</a:t>
            </a:r>
            <a:endParaRPr lang="en-US" u="sng" dirty="0">
              <a:latin typeface="Times New Roman" panose="02020603050405020304" pitchFamily="18" charset="0"/>
              <a:cs typeface="Times New Roman" panose="02020603050405020304" pitchFamily="18" charset="0"/>
            </a:endParaRPr>
          </a:p>
          <a:p>
            <a:pPr>
              <a:buClr>
                <a:srgbClr val="7030A0"/>
              </a:buClr>
            </a:pPr>
            <a:r>
              <a:rPr lang="en-US" dirty="0">
                <a:latin typeface="Times New Roman" panose="02020603050405020304" pitchFamily="18" charset="0"/>
                <a:cs typeface="Times New Roman" panose="02020603050405020304" pitchFamily="18" charset="0"/>
              </a:rPr>
              <a:t>ASCCC Guided Pathways RESOURCES: </a:t>
            </a:r>
            <a:r>
              <a:rPr lang="en-US" u="sng" dirty="0">
                <a:latin typeface="Times New Roman" panose="02020603050405020304" pitchFamily="18" charset="0"/>
                <a:cs typeface="Times New Roman" panose="02020603050405020304" pitchFamily="18" charset="0"/>
                <a:hlinkClick r:id="rId8"/>
              </a:rPr>
              <a:t>https://www.asccc.org/guided-pathways</a:t>
            </a:r>
            <a:endParaRPr lang="en-US" u="sng" dirty="0">
              <a:latin typeface="Times New Roman" panose="02020603050405020304" pitchFamily="18" charset="0"/>
              <a:cs typeface="Times New Roman" panose="02020603050405020304" pitchFamily="18" charset="0"/>
            </a:endParaRPr>
          </a:p>
          <a:p>
            <a:pPr marL="0" indent="0">
              <a:buClr>
                <a:srgbClr val="7030A0"/>
              </a:buClr>
              <a:buNone/>
            </a:pPr>
            <a:endParaRPr lang="en-US" u="sng" dirty="0">
              <a:latin typeface="Times New Roman" panose="02020603050405020304" pitchFamily="18" charset="0"/>
              <a:cs typeface="Times New Roman" panose="02020603050405020304" pitchFamily="18" charset="0"/>
            </a:endParaRPr>
          </a:p>
          <a:p>
            <a:pPr>
              <a:buClr>
                <a:srgbClr val="7030A0"/>
              </a:buClr>
            </a:pPr>
            <a:endParaRPr lang="en-US" dirty="0">
              <a:latin typeface="Times New Roman" panose="02020603050405020304" pitchFamily="18" charset="0"/>
              <a:cs typeface="Times New Roman" panose="02020603050405020304" pitchFamily="18" charset="0"/>
            </a:endParaRPr>
          </a:p>
          <a:p>
            <a:pPr>
              <a:buClr>
                <a:srgbClr val="7030A0"/>
              </a:buClr>
            </a:pPr>
            <a:endParaRPr lang="en-US" dirty="0">
              <a:latin typeface="Times New Roman" panose="02020603050405020304" pitchFamily="18" charset="0"/>
              <a:cs typeface="Times New Roman" panose="02020603050405020304" pitchFamily="18" charset="0"/>
            </a:endParaRPr>
          </a:p>
          <a:p>
            <a:pPr>
              <a:buClr>
                <a:srgbClr val="7030A0"/>
              </a:buCl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825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58584" y="529977"/>
            <a:ext cx="7715194" cy="699216"/>
          </a:xfrm>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Acronyms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989351" y="1528997"/>
            <a:ext cx="10854304" cy="4766872"/>
          </a:xfrm>
        </p:spPr>
        <p:txBody>
          <a:bodyPr numCol="2">
            <a:noAutofit/>
          </a:bodyPr>
          <a:lstStyle/>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ASCCC – Academic Senate for California Community Colleges</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CCCCO or CO – California Community Colleges Chancellor’s Office or Chancellor’s Office</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CSU GE – California State University General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IGETC – Intersegmental General Education Transfer Curriculum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SCFF – Student Centered Funding Formula</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ADT – Associate Degree for Transfer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CTE – Career and Technical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LMI – Labor Market Information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PCAH – Program and Course Approval Handbook</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AAM – Articulation Agreement for Major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SOC – Standard Occupational Classification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TOP – Taxonomy of Program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EDD – Employment Development Department</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CDCP – Career Development and College Preparation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COR – Course Outline of Record</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COCO – Chancellor’s Office Curriculum Inventory</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CWE – Cooperative Work Experience</a:t>
            </a:r>
          </a:p>
        </p:txBody>
      </p:sp>
    </p:spTree>
    <p:extLst>
      <p:ext uri="{BB962C8B-B14F-4D97-AF65-F5344CB8AC3E}">
        <p14:creationId xmlns:p14="http://schemas.microsoft.com/office/powerpoint/2010/main" val="196023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49523" y="2489761"/>
            <a:ext cx="6505137" cy="3022169"/>
          </a:xfrm>
          <a:noFill/>
        </p:spPr>
        <p:txBody>
          <a:bodyPr>
            <a:normAutofit/>
          </a:bodyPr>
          <a:lstStyle/>
          <a:p>
            <a:r>
              <a:rPr lang="en-US" dirty="0">
                <a:latin typeface="Times New Roman" panose="02020603050405020304" pitchFamily="18" charset="0"/>
                <a:cs typeface="Times New Roman" panose="02020603050405020304" pitchFamily="18" charset="0"/>
              </a:rPr>
              <a:t>Student Centered Funding Formula</a:t>
            </a:r>
          </a:p>
          <a:p>
            <a:r>
              <a:rPr lang="en-US" dirty="0">
                <a:latin typeface="Times New Roman" panose="02020603050405020304" pitchFamily="18" charset="0"/>
                <a:cs typeface="Times New Roman" panose="02020603050405020304" pitchFamily="18" charset="0"/>
              </a:rPr>
              <a:t>Performance Metrics</a:t>
            </a:r>
          </a:p>
          <a:p>
            <a:r>
              <a:rPr lang="en-US" dirty="0">
                <a:latin typeface="Times New Roman" panose="02020603050405020304" pitchFamily="18" charset="0"/>
                <a:cs typeface="Times New Roman" panose="02020603050405020304" pitchFamily="18" charset="0"/>
              </a:rPr>
              <a:t>A Tale of Three Students</a:t>
            </a:r>
          </a:p>
          <a:p>
            <a:r>
              <a:rPr lang="en-US" dirty="0">
                <a:latin typeface="Times New Roman" panose="02020603050405020304" pitchFamily="18" charset="0"/>
                <a:cs typeface="Times New Roman" panose="02020603050405020304" pitchFamily="18" charset="0"/>
              </a:rPr>
              <a:t>Processes and Procedures</a:t>
            </a:r>
          </a:p>
          <a:p>
            <a:r>
              <a:rPr lang="en-US" dirty="0">
                <a:latin typeface="Times New Roman" panose="02020603050405020304" pitchFamily="18" charset="0"/>
                <a:cs typeface="Times New Roman" panose="02020603050405020304" pitchFamily="18" charset="0"/>
              </a:rPr>
              <a:t>Guided Pathways in the Mix</a:t>
            </a:r>
          </a:p>
        </p:txBody>
      </p:sp>
      <p:pic>
        <p:nvPicPr>
          <p:cNvPr id="4" name="Picture 3">
            <a:extLst>
              <a:ext uri="{FF2B5EF4-FFF2-40B4-BE49-F238E27FC236}">
                <a16:creationId xmlns:a16="http://schemas.microsoft.com/office/drawing/2014/main" id="{C7DABC86-EE9D-4043-85CD-4F43136C26E6}"/>
              </a:ext>
            </a:extLst>
          </p:cNvPr>
          <p:cNvPicPr>
            <a:picLocks noChangeAspect="1"/>
          </p:cNvPicPr>
          <p:nvPr/>
        </p:nvPicPr>
        <p:blipFill>
          <a:blip r:embed="rId2"/>
          <a:stretch>
            <a:fillRect/>
          </a:stretch>
        </p:blipFill>
        <p:spPr>
          <a:xfrm rot="1261342">
            <a:off x="8065940" y="1733832"/>
            <a:ext cx="2963903" cy="1702242"/>
          </a:xfrm>
          <a:prstGeom prst="rect">
            <a:avLst/>
          </a:prstGeom>
        </p:spPr>
      </p:pic>
      <p:pic>
        <p:nvPicPr>
          <p:cNvPr id="5" name="Picture 4">
            <a:extLst>
              <a:ext uri="{FF2B5EF4-FFF2-40B4-BE49-F238E27FC236}">
                <a16:creationId xmlns:a16="http://schemas.microsoft.com/office/drawing/2014/main" id="{F984019E-EF6F-CF4E-8452-2E68B26F258A}"/>
              </a:ext>
            </a:extLst>
          </p:cNvPr>
          <p:cNvPicPr>
            <a:picLocks noChangeAspect="1"/>
          </p:cNvPicPr>
          <p:nvPr/>
        </p:nvPicPr>
        <p:blipFill>
          <a:blip r:embed="rId3"/>
          <a:stretch>
            <a:fillRect/>
          </a:stretch>
        </p:blipFill>
        <p:spPr>
          <a:xfrm rot="20663437">
            <a:off x="5087668" y="4621132"/>
            <a:ext cx="2969324" cy="1781594"/>
          </a:xfrm>
          <a:prstGeom prst="rect">
            <a:avLst/>
          </a:prstGeom>
        </p:spPr>
      </p:pic>
      <p:sp>
        <p:nvSpPr>
          <p:cNvPr id="6" name="&quot;No&quot; Symbol 5">
            <a:extLst>
              <a:ext uri="{FF2B5EF4-FFF2-40B4-BE49-F238E27FC236}">
                <a16:creationId xmlns:a16="http://schemas.microsoft.com/office/drawing/2014/main" id="{55C2C5F3-2CC0-DA40-92A7-51FF00B4B4F8}"/>
              </a:ext>
            </a:extLst>
          </p:cNvPr>
          <p:cNvSpPr/>
          <p:nvPr/>
        </p:nvSpPr>
        <p:spPr>
          <a:xfrm>
            <a:off x="7587907" y="536960"/>
            <a:ext cx="4018189" cy="3905601"/>
          </a:xfrm>
          <a:prstGeom prst="noSmoking">
            <a:avLst>
              <a:gd name="adj" fmla="val 2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816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Student Centered Funding Formula</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560786"/>
            <a:ext cx="10515600" cy="5025994"/>
          </a:xfrm>
        </p:spPr>
        <p:txBody>
          <a:bodyPr>
            <a:normAutofit/>
          </a:bodyPr>
          <a:lstStyle/>
          <a:p>
            <a:pPr>
              <a:buClr>
                <a:srgbClr val="0070C0"/>
              </a:buClr>
            </a:pPr>
            <a:endParaRPr lang="en-US"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Passed through Budget Bill in 2018, </a:t>
            </a:r>
          </a:p>
          <a:p>
            <a:pPr>
              <a:buClr>
                <a:srgbClr val="0070C0"/>
              </a:buClr>
            </a:pPr>
            <a:r>
              <a:rPr lang="en-US" dirty="0">
                <a:latin typeface="Times New Roman" panose="02020603050405020304" pitchFamily="18" charset="0"/>
                <a:cs typeface="Times New Roman" panose="02020603050405020304" pitchFamily="18" charset="0"/>
              </a:rPr>
              <a:t>Signed by the Governor on September 27</a:t>
            </a:r>
            <a:r>
              <a:rPr lang="en-US">
                <a:latin typeface="Times New Roman" panose="02020603050405020304" pitchFamily="18" charset="0"/>
                <a:cs typeface="Times New Roman" panose="02020603050405020304" pitchFamily="18" charset="0"/>
              </a:rPr>
              <a:t>, 2018</a:t>
            </a:r>
            <a:endParaRPr lang="en-US"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Senate Bill 840</a:t>
            </a:r>
          </a:p>
        </p:txBody>
      </p:sp>
    </p:spTree>
    <p:extLst>
      <p:ext uri="{BB962C8B-B14F-4D97-AF65-F5344CB8AC3E}">
        <p14:creationId xmlns:p14="http://schemas.microsoft.com/office/powerpoint/2010/main" val="205666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Student Centered Funding Formula</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560786"/>
            <a:ext cx="10515600" cy="5025994"/>
          </a:xfrm>
        </p:spPr>
        <p:txBody>
          <a:bodyPr>
            <a:normAutofit/>
          </a:bodyPr>
          <a:lstStyle/>
          <a:p>
            <a:pPr marL="0" indent="0" algn="ctr">
              <a:buClr>
                <a:srgbClr val="0070C0"/>
              </a:buCl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Three Components</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Base Allocation – promote broad access</a:t>
            </a:r>
          </a:p>
          <a:p>
            <a:pPr marL="514350" indent="-514350">
              <a:buClr>
                <a:srgbClr val="0070C0"/>
              </a:buClr>
              <a:buFont typeface="+mj-lt"/>
              <a:buAutoNum type="arabicPeriod"/>
            </a:pPr>
            <a:r>
              <a:rPr lang="en-US" sz="2600" dirty="0">
                <a:latin typeface="Times New Roman" panose="02020603050405020304" pitchFamily="18" charset="0"/>
                <a:cs typeface="Times New Roman" panose="02020603050405020304" pitchFamily="18" charset="0"/>
              </a:rPr>
              <a:t>Supplemental Allocation – address barriers to access and success for low-income students</a:t>
            </a:r>
          </a:p>
          <a:p>
            <a:pPr marL="514350" indent="-514350">
              <a:buClr>
                <a:srgbClr val="0070C0"/>
              </a:buClr>
              <a:buFont typeface="+mj-lt"/>
              <a:buAutoNum type="arabicPeriod"/>
            </a:pPr>
            <a:r>
              <a:rPr lang="en-US" sz="2600" b="1" dirty="0">
                <a:latin typeface="Times New Roman" panose="02020603050405020304" pitchFamily="18" charset="0"/>
                <a:cs typeface="Times New Roman" panose="02020603050405020304" pitchFamily="18" charset="0"/>
              </a:rPr>
              <a:t>Student Success (Performance) Allocation – encourage progress on outcomes linked to goals in the </a:t>
            </a:r>
            <a:r>
              <a:rPr lang="en-US" sz="2600" b="1" i="1" dirty="0">
                <a:latin typeface="Times New Roman" panose="02020603050405020304" pitchFamily="18" charset="0"/>
                <a:cs typeface="Times New Roman" panose="02020603050405020304" pitchFamily="18" charset="0"/>
              </a:rPr>
              <a:t>Vision for Success</a:t>
            </a:r>
          </a:p>
          <a:p>
            <a:pPr marL="0" indent="0" algn="ctr">
              <a:buClr>
                <a:srgbClr val="0070C0"/>
              </a:buCl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Allocation</a:t>
            </a:r>
          </a:p>
          <a:p>
            <a:pPr marL="0" indent="0">
              <a:buClr>
                <a:srgbClr val="0070C0"/>
              </a:buClr>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33C3A6D2-D9A8-154A-B520-8F98ABDAF8E9}"/>
              </a:ext>
            </a:extLst>
          </p:cNvPr>
          <p:cNvGraphicFramePr>
            <a:graphicFrameLocks noGrp="1"/>
          </p:cNvGraphicFramePr>
          <p:nvPr/>
        </p:nvGraphicFramePr>
        <p:xfrm>
          <a:off x="2032000" y="4834180"/>
          <a:ext cx="8128000" cy="1752600"/>
        </p:xfrm>
        <a:graphic>
          <a:graphicData uri="http://schemas.openxmlformats.org/drawingml/2006/table">
            <a:tbl>
              <a:tblPr firstRow="1" bandRow="1">
                <a:tableStyleId>{5C22544A-7EE6-4342-B048-85BDC9FD1C3A}</a:tableStyleId>
              </a:tblPr>
              <a:tblGrid>
                <a:gridCol w="2256221">
                  <a:extLst>
                    <a:ext uri="{9D8B030D-6E8A-4147-A177-3AD203B41FA5}">
                      <a16:colId xmlns:a16="http://schemas.microsoft.com/office/drawing/2014/main" val="444470616"/>
                    </a:ext>
                  </a:extLst>
                </a:gridCol>
                <a:gridCol w="1807779">
                  <a:extLst>
                    <a:ext uri="{9D8B030D-6E8A-4147-A177-3AD203B41FA5}">
                      <a16:colId xmlns:a16="http://schemas.microsoft.com/office/drawing/2014/main" val="3401709844"/>
                    </a:ext>
                  </a:extLst>
                </a:gridCol>
                <a:gridCol w="2032000">
                  <a:extLst>
                    <a:ext uri="{9D8B030D-6E8A-4147-A177-3AD203B41FA5}">
                      <a16:colId xmlns:a16="http://schemas.microsoft.com/office/drawing/2014/main" val="225195916"/>
                    </a:ext>
                  </a:extLst>
                </a:gridCol>
                <a:gridCol w="2032000">
                  <a:extLst>
                    <a:ext uri="{9D8B030D-6E8A-4147-A177-3AD203B41FA5}">
                      <a16:colId xmlns:a16="http://schemas.microsoft.com/office/drawing/2014/main" val="3450665600"/>
                    </a:ext>
                  </a:extLst>
                </a:gridCol>
              </a:tblGrid>
              <a:tr h="370840">
                <a:tc>
                  <a:txBody>
                    <a:bodyPr/>
                    <a:lstStyle/>
                    <a:p>
                      <a:r>
                        <a:rPr lang="en-US" dirty="0"/>
                        <a:t>Year</a:t>
                      </a:r>
                    </a:p>
                  </a:txBody>
                  <a:tcPr/>
                </a:tc>
                <a:tc>
                  <a:txBody>
                    <a:bodyPr/>
                    <a:lstStyle/>
                    <a:p>
                      <a:r>
                        <a:rPr lang="en-US" dirty="0"/>
                        <a:t>2018-19</a:t>
                      </a:r>
                    </a:p>
                  </a:txBody>
                  <a:tcPr/>
                </a:tc>
                <a:tc>
                  <a:txBody>
                    <a:bodyPr/>
                    <a:lstStyle/>
                    <a:p>
                      <a:r>
                        <a:rPr lang="en-US" dirty="0"/>
                        <a:t>2019-20</a:t>
                      </a:r>
                    </a:p>
                  </a:txBody>
                  <a:tcPr/>
                </a:tc>
                <a:tc>
                  <a:txBody>
                    <a:bodyPr/>
                    <a:lstStyle/>
                    <a:p>
                      <a:r>
                        <a:rPr lang="en-US" dirty="0"/>
                        <a:t>2020-21</a:t>
                      </a:r>
                    </a:p>
                  </a:txBody>
                  <a:tcPr/>
                </a:tc>
                <a:extLst>
                  <a:ext uri="{0D108BD9-81ED-4DB2-BD59-A6C34878D82A}">
                    <a16:rowId xmlns:a16="http://schemas.microsoft.com/office/drawing/2014/main" val="332900944"/>
                  </a:ext>
                </a:extLst>
              </a:tr>
              <a:tr h="370840">
                <a:tc>
                  <a:txBody>
                    <a:bodyPr/>
                    <a:lstStyle/>
                    <a:p>
                      <a:r>
                        <a:rPr lang="en-US" dirty="0"/>
                        <a:t>Base</a:t>
                      </a:r>
                    </a:p>
                  </a:txBody>
                  <a:tcPr/>
                </a:tc>
                <a:tc>
                  <a:txBody>
                    <a:bodyPr/>
                    <a:lstStyle/>
                    <a:p>
                      <a:r>
                        <a:rPr lang="en-US" dirty="0"/>
                        <a:t>70%</a:t>
                      </a:r>
                    </a:p>
                  </a:txBody>
                  <a:tcPr/>
                </a:tc>
                <a:tc>
                  <a:txBody>
                    <a:bodyPr/>
                    <a:lstStyle/>
                    <a:p>
                      <a:r>
                        <a:rPr lang="en-US" dirty="0"/>
                        <a:t>65%</a:t>
                      </a:r>
                    </a:p>
                  </a:txBody>
                  <a:tcPr/>
                </a:tc>
                <a:tc>
                  <a:txBody>
                    <a:bodyPr/>
                    <a:lstStyle/>
                    <a:p>
                      <a:r>
                        <a:rPr lang="en-US" dirty="0"/>
                        <a:t>60%</a:t>
                      </a:r>
                    </a:p>
                  </a:txBody>
                  <a:tcPr/>
                </a:tc>
                <a:extLst>
                  <a:ext uri="{0D108BD9-81ED-4DB2-BD59-A6C34878D82A}">
                    <a16:rowId xmlns:a16="http://schemas.microsoft.com/office/drawing/2014/main" val="3629764654"/>
                  </a:ext>
                </a:extLst>
              </a:tr>
              <a:tr h="370840">
                <a:tc>
                  <a:txBody>
                    <a:bodyPr/>
                    <a:lstStyle/>
                    <a:p>
                      <a:r>
                        <a:rPr lang="en-US" dirty="0"/>
                        <a:t>Supplemental</a:t>
                      </a:r>
                    </a:p>
                  </a:txBody>
                  <a:tcPr/>
                </a:tc>
                <a:tc>
                  <a:txBody>
                    <a:bodyPr/>
                    <a:lstStyle/>
                    <a:p>
                      <a:r>
                        <a:rPr lang="en-US" dirty="0"/>
                        <a:t>20%</a:t>
                      </a:r>
                    </a:p>
                  </a:txBody>
                  <a:tcPr/>
                </a:tc>
                <a:tc>
                  <a:txBody>
                    <a:bodyPr/>
                    <a:lstStyle/>
                    <a:p>
                      <a:r>
                        <a:rPr lang="en-US" dirty="0"/>
                        <a:t>20%</a:t>
                      </a:r>
                    </a:p>
                  </a:txBody>
                  <a:tcPr/>
                </a:tc>
                <a:tc>
                  <a:txBody>
                    <a:bodyPr/>
                    <a:lstStyle/>
                    <a:p>
                      <a:r>
                        <a:rPr lang="en-US" dirty="0"/>
                        <a:t>20%</a:t>
                      </a:r>
                    </a:p>
                  </a:txBody>
                  <a:tcPr/>
                </a:tc>
                <a:extLst>
                  <a:ext uri="{0D108BD9-81ED-4DB2-BD59-A6C34878D82A}">
                    <a16:rowId xmlns:a16="http://schemas.microsoft.com/office/drawing/2014/main" val="983379974"/>
                  </a:ext>
                </a:extLst>
              </a:tr>
              <a:tr h="370840">
                <a:tc>
                  <a:txBody>
                    <a:bodyPr/>
                    <a:lstStyle/>
                    <a:p>
                      <a:r>
                        <a:rPr lang="en-US" dirty="0"/>
                        <a:t>Student Success/Performance</a:t>
                      </a:r>
                    </a:p>
                  </a:txBody>
                  <a:tcPr/>
                </a:tc>
                <a:tc>
                  <a:txBody>
                    <a:bodyPr/>
                    <a:lstStyle/>
                    <a:p>
                      <a:r>
                        <a:rPr lang="en-US" dirty="0"/>
                        <a:t>10%</a:t>
                      </a:r>
                    </a:p>
                  </a:txBody>
                  <a:tcPr/>
                </a:tc>
                <a:tc>
                  <a:txBody>
                    <a:bodyPr/>
                    <a:lstStyle/>
                    <a:p>
                      <a:r>
                        <a:rPr lang="en-US" dirty="0"/>
                        <a:t>15%</a:t>
                      </a:r>
                    </a:p>
                  </a:txBody>
                  <a:tcPr/>
                </a:tc>
                <a:tc>
                  <a:txBody>
                    <a:bodyPr/>
                    <a:lstStyle/>
                    <a:p>
                      <a:r>
                        <a:rPr lang="en-US" dirty="0"/>
                        <a:t>20%</a:t>
                      </a:r>
                    </a:p>
                  </a:txBody>
                  <a:tcPr/>
                </a:tc>
                <a:extLst>
                  <a:ext uri="{0D108BD9-81ED-4DB2-BD59-A6C34878D82A}">
                    <a16:rowId xmlns:a16="http://schemas.microsoft.com/office/drawing/2014/main" val="3993380921"/>
                  </a:ext>
                </a:extLst>
              </a:tr>
            </a:tbl>
          </a:graphicData>
        </a:graphic>
      </p:graphicFrame>
    </p:spTree>
    <p:extLst>
      <p:ext uri="{BB962C8B-B14F-4D97-AF65-F5344CB8AC3E}">
        <p14:creationId xmlns:p14="http://schemas.microsoft.com/office/powerpoint/2010/main" val="35414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3367-0E0E-4E91-9173-E54C6BE060E9}"/>
              </a:ext>
            </a:extLst>
          </p:cNvPr>
          <p:cNvSpPr>
            <a:spLocks noGrp="1"/>
          </p:cNvSpPr>
          <p:nvPr>
            <p:ph type="title"/>
          </p:nvPr>
        </p:nvSpPr>
        <p:spPr>
          <a:xfrm>
            <a:off x="5116880" y="1"/>
            <a:ext cx="6422849" cy="1676603"/>
          </a:xfrm>
        </p:spPr>
        <p:txBody>
          <a:bodyPr>
            <a:normAutofit/>
          </a:bodyPr>
          <a:lstStyle/>
          <a:p>
            <a:pPr algn="ctr"/>
            <a:r>
              <a:rPr lang="en-US" b="1" dirty="0">
                <a:latin typeface="Times New Roman" panose="02020603050405020304" pitchFamily="18" charset="0"/>
                <a:cs typeface="Times New Roman" panose="02020603050405020304" pitchFamily="18" charset="0"/>
              </a:rPr>
              <a:t>Student Centered Funding Formula</a:t>
            </a:r>
          </a:p>
        </p:txBody>
      </p:sp>
      <p:sp>
        <p:nvSpPr>
          <p:cNvPr id="73" name="Rectangle 7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3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3"/>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ildren">
            <a:extLst>
              <a:ext uri="{FF2B5EF4-FFF2-40B4-BE49-F238E27FC236}">
                <a16:creationId xmlns:a16="http://schemas.microsoft.com/office/drawing/2014/main" id="{3DDA6671-CA97-4768-BE4F-1A89E60496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672" y="903421"/>
            <a:ext cx="2668827" cy="2001620"/>
          </a:xfrm>
          <a:prstGeom prst="rect">
            <a:avLst/>
          </a:prstGeom>
          <a:effectLst/>
        </p:spPr>
      </p:pic>
      <p:pic>
        <p:nvPicPr>
          <p:cNvPr id="1026" name="Picture 2" descr="https://media5.picsearch.com/is?3NfUMkS5GgkUgiH6s8O1P01STgN5EQxVe1c7CwAiu68&amp;height=295">
            <a:extLst>
              <a:ext uri="{FF2B5EF4-FFF2-40B4-BE49-F238E27FC236}">
                <a16:creationId xmlns:a16="http://schemas.microsoft.com/office/drawing/2014/main" id="{3DEBD1F2-90B2-462D-9E65-F02F5F9D1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673" y="3698654"/>
            <a:ext cx="3026663" cy="1963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1C0B7B24-3591-4C68-AD0B-CE7D3FC93E7A}"/>
              </a:ext>
            </a:extLst>
          </p:cNvPr>
          <p:cNvGraphicFramePr>
            <a:graphicFrameLocks noGrp="1"/>
          </p:cNvGraphicFramePr>
          <p:nvPr>
            <p:ph idx="1"/>
            <p:extLst>
              <p:ext uri="{D42A27DB-BD31-4B8C-83A1-F6EECF244321}">
                <p14:modId xmlns:p14="http://schemas.microsoft.com/office/powerpoint/2010/main" val="3272523706"/>
              </p:ext>
            </p:extLst>
          </p:nvPr>
        </p:nvGraphicFramePr>
        <p:xfrm>
          <a:off x="4636010" y="1574276"/>
          <a:ext cx="7442869" cy="52035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5244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Student Success (Performance) Metrics</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lnSpcReduction="10000"/>
          </a:bodyPr>
          <a:lstStyle/>
          <a:p>
            <a:pPr marL="0" indent="0" algn="ctr">
              <a:spcAft>
                <a:spcPts val="1200"/>
              </a:spcAft>
              <a:buClr>
                <a:srgbClr val="0070C0"/>
              </a:buClr>
              <a:buNone/>
            </a:pPr>
            <a:r>
              <a:rPr lang="en-US" sz="3200" b="1" dirty="0">
                <a:latin typeface="Times New Roman" panose="02020603050405020304" pitchFamily="18" charset="0"/>
                <a:cs typeface="Times New Roman" panose="02020603050405020304" pitchFamily="18" charset="0"/>
              </a:rPr>
              <a:t>Student Success or Performance Metric – 8 Outcomes</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associate degrees for transfer (ADT) granted,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associate degrees granted (excluding ADTs),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baccalaureate degrees granted,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credit certificates (16 units or more) granted,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completion of transfer-level math and English courses within the first academic year of enrollment,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successful transfer to a four-year university,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completion of nine or more CTE units, and </a:t>
            </a:r>
          </a:p>
          <a:p>
            <a:pPr marL="514350" indent="-514350">
              <a:buClr>
                <a:srgbClr val="0070C0"/>
              </a:buClr>
              <a:buFont typeface="+mj-lt"/>
              <a:buAutoNum type="arabicPeriod"/>
            </a:pPr>
            <a:r>
              <a:rPr lang="en-US" dirty="0">
                <a:latin typeface="Times New Roman" panose="02020603050405020304" pitchFamily="18" charset="0"/>
                <a:cs typeface="Times New Roman" panose="02020603050405020304" pitchFamily="18" charset="0"/>
              </a:rPr>
              <a:t>attainment of a regional living wage </a:t>
            </a:r>
          </a:p>
        </p:txBody>
      </p:sp>
    </p:spTree>
    <p:extLst>
      <p:ext uri="{BB962C8B-B14F-4D97-AF65-F5344CB8AC3E}">
        <p14:creationId xmlns:p14="http://schemas.microsoft.com/office/powerpoint/2010/main" val="63898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Performance Metrics</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690688"/>
            <a:ext cx="10515600" cy="4896092"/>
          </a:xfrm>
        </p:spPr>
        <p:txBody>
          <a:bodyPr>
            <a:normAutofit lnSpcReduction="10000"/>
          </a:bodyPr>
          <a:lstStyle/>
          <a:p>
            <a:pPr marL="0" indent="0" algn="ctr">
              <a:buClr>
                <a:srgbClr val="0070C0"/>
              </a:buClr>
              <a:buNone/>
            </a:pPr>
            <a:r>
              <a:rPr lang="en-US" b="1" dirty="0">
                <a:latin typeface="Times New Roman" panose="02020603050405020304" pitchFamily="18" charset="0"/>
                <a:cs typeface="Times New Roman" panose="02020603050405020304" pitchFamily="18" charset="0"/>
              </a:rPr>
              <a:t>Performance Funding</a:t>
            </a:r>
          </a:p>
          <a:p>
            <a:pPr marL="0" indent="0">
              <a:buClr>
                <a:srgbClr val="0070C0"/>
              </a:buClr>
              <a:buNone/>
            </a:pPr>
            <a:r>
              <a:rPr lang="en-US" dirty="0">
                <a:latin typeface="Times New Roman" panose="02020603050405020304" pitchFamily="18" charset="0"/>
                <a:cs typeface="Times New Roman" panose="02020603050405020304" pitchFamily="18" charset="0"/>
              </a:rPr>
              <a:t>2018-19:</a:t>
            </a:r>
          </a:p>
          <a:p>
            <a:pPr>
              <a:buClr>
                <a:srgbClr val="0070C0"/>
              </a:buClr>
            </a:pPr>
            <a:r>
              <a:rPr lang="en-US" dirty="0">
                <a:latin typeface="Times New Roman" panose="02020603050405020304" pitchFamily="18" charset="0"/>
                <a:cs typeface="Times New Roman" panose="02020603050405020304" pitchFamily="18" charset="0"/>
              </a:rPr>
              <a:t>$440 per point</a:t>
            </a:r>
          </a:p>
          <a:p>
            <a:pPr>
              <a:buClr>
                <a:srgbClr val="0070C0"/>
              </a:buClr>
            </a:pPr>
            <a:r>
              <a:rPr lang="en-US" dirty="0">
                <a:latin typeface="Times New Roman" panose="02020603050405020304" pitchFamily="18" charset="0"/>
                <a:cs typeface="Times New Roman" panose="02020603050405020304" pitchFamily="18" charset="0"/>
              </a:rPr>
              <a:t>$111 additional per point for Pell and Promise Grant students</a:t>
            </a:r>
          </a:p>
          <a:p>
            <a:pPr marL="0" indent="0">
              <a:buClr>
                <a:srgbClr val="0070C0"/>
              </a:buClr>
              <a:buNone/>
            </a:pPr>
            <a:r>
              <a:rPr lang="en-US" dirty="0">
                <a:latin typeface="Times New Roman" panose="02020603050405020304" pitchFamily="18" charset="0"/>
                <a:cs typeface="Times New Roman" panose="02020603050405020304" pitchFamily="18" charset="0"/>
              </a:rPr>
              <a:t>2019-20:</a:t>
            </a:r>
          </a:p>
          <a:p>
            <a:pPr>
              <a:buClr>
                <a:srgbClr val="0070C0"/>
              </a:buClr>
            </a:pPr>
            <a:r>
              <a:rPr lang="en-US" dirty="0">
                <a:latin typeface="Times New Roman" panose="02020603050405020304" pitchFamily="18" charset="0"/>
                <a:cs typeface="Times New Roman" panose="02020603050405020304" pitchFamily="18" charset="0"/>
              </a:rPr>
              <a:t>$660 per point</a:t>
            </a:r>
          </a:p>
          <a:p>
            <a:pPr>
              <a:buClr>
                <a:srgbClr val="0070C0"/>
              </a:buClr>
            </a:pPr>
            <a:r>
              <a:rPr lang="en-US" dirty="0">
                <a:latin typeface="Times New Roman" panose="02020603050405020304" pitchFamily="18" charset="0"/>
                <a:cs typeface="Times New Roman" panose="02020603050405020304" pitchFamily="18" charset="0"/>
              </a:rPr>
              <a:t>$167 additional per point for Pell and Promise Grant students</a:t>
            </a:r>
          </a:p>
          <a:p>
            <a:pPr marL="0" indent="0">
              <a:buClr>
                <a:srgbClr val="0070C0"/>
              </a:buClr>
              <a:buNone/>
            </a:pPr>
            <a:r>
              <a:rPr lang="en-US" dirty="0">
                <a:latin typeface="Times New Roman" panose="02020603050405020304" pitchFamily="18" charset="0"/>
                <a:cs typeface="Times New Roman" panose="02020603050405020304" pitchFamily="18" charset="0"/>
              </a:rPr>
              <a:t>2020-21:</a:t>
            </a:r>
          </a:p>
          <a:p>
            <a:pPr>
              <a:buClr>
                <a:srgbClr val="0070C0"/>
              </a:buClr>
            </a:pPr>
            <a:r>
              <a:rPr lang="en-US" dirty="0">
                <a:latin typeface="Times New Roman" panose="02020603050405020304" pitchFamily="18" charset="0"/>
                <a:cs typeface="Times New Roman" panose="02020603050405020304" pitchFamily="18" charset="0"/>
              </a:rPr>
              <a:t>$880 per point</a:t>
            </a:r>
          </a:p>
          <a:p>
            <a:pPr>
              <a:buClr>
                <a:srgbClr val="0070C0"/>
              </a:buClr>
            </a:pPr>
            <a:r>
              <a:rPr lang="en-US" dirty="0">
                <a:latin typeface="Times New Roman" panose="02020603050405020304" pitchFamily="18" charset="0"/>
                <a:cs typeface="Times New Roman" panose="02020603050405020304" pitchFamily="18" charset="0"/>
              </a:rPr>
              <a:t>$222 additional per point for Pell and Promise Grant students</a:t>
            </a:r>
          </a:p>
          <a:p>
            <a:pPr marL="0" indent="0">
              <a:buClr>
                <a:srgbClr val="0070C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32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2EBC-3BAE-3748-925E-C7560430607C}"/>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Performance Metrics</a:t>
            </a:r>
          </a:p>
        </p:txBody>
      </p:sp>
      <p:sp>
        <p:nvSpPr>
          <p:cNvPr id="3" name="Content Placeholder 2">
            <a:extLst>
              <a:ext uri="{FF2B5EF4-FFF2-40B4-BE49-F238E27FC236}">
                <a16:creationId xmlns:a16="http://schemas.microsoft.com/office/drawing/2014/main" id="{37B9680C-6B4B-FD46-92AB-5C2C9BD1D699}"/>
              </a:ext>
            </a:extLst>
          </p:cNvPr>
          <p:cNvSpPr>
            <a:spLocks noGrp="1"/>
          </p:cNvSpPr>
          <p:nvPr>
            <p:ph idx="1"/>
          </p:nvPr>
        </p:nvSpPr>
        <p:spPr>
          <a:xfrm>
            <a:off x="838200" y="1472027"/>
            <a:ext cx="10515600" cy="4896092"/>
          </a:xfrm>
        </p:spPr>
        <p:txBody>
          <a:bodyPr>
            <a:normAutofit/>
          </a:bodyPr>
          <a:lstStyle/>
          <a:p>
            <a:pPr marL="0" indent="0" algn="ctr">
              <a:spcAft>
                <a:spcPts val="1200"/>
              </a:spcAft>
              <a:buClr>
                <a:srgbClr val="0070C0"/>
              </a:buClr>
              <a:buNone/>
            </a:pPr>
            <a:r>
              <a:rPr lang="en-US" sz="3200" b="1" dirty="0">
                <a:latin typeface="Times New Roman" panose="02020603050405020304" pitchFamily="18" charset="0"/>
                <a:cs typeface="Times New Roman" panose="02020603050405020304" pitchFamily="18" charset="0"/>
              </a:rPr>
              <a:t>The Point System</a:t>
            </a:r>
          </a:p>
        </p:txBody>
      </p:sp>
      <p:graphicFrame>
        <p:nvGraphicFramePr>
          <p:cNvPr id="4" name="Table 3">
            <a:extLst>
              <a:ext uri="{FF2B5EF4-FFF2-40B4-BE49-F238E27FC236}">
                <a16:creationId xmlns:a16="http://schemas.microsoft.com/office/drawing/2014/main" id="{A17BF971-900B-BC42-987E-8734FE98591E}"/>
              </a:ext>
            </a:extLst>
          </p:cNvPr>
          <p:cNvGraphicFramePr>
            <a:graphicFrameLocks noGrp="1"/>
          </p:cNvGraphicFramePr>
          <p:nvPr>
            <p:extLst>
              <p:ext uri="{D42A27DB-BD31-4B8C-83A1-F6EECF244321}">
                <p14:modId xmlns:p14="http://schemas.microsoft.com/office/powerpoint/2010/main" val="4046651332"/>
              </p:ext>
            </p:extLst>
          </p:nvPr>
        </p:nvGraphicFramePr>
        <p:xfrm>
          <a:off x="609600" y="2087218"/>
          <a:ext cx="10972800" cy="4511040"/>
        </p:xfrm>
        <a:graphic>
          <a:graphicData uri="http://schemas.openxmlformats.org/drawingml/2006/table">
            <a:tbl>
              <a:tblPr firstRow="1" bandRow="1">
                <a:tableStyleId>{5C22544A-7EE6-4342-B048-85BDC9FD1C3A}</a:tableStyleId>
              </a:tblPr>
              <a:tblGrid>
                <a:gridCol w="1292705">
                  <a:extLst>
                    <a:ext uri="{9D8B030D-6E8A-4147-A177-3AD203B41FA5}">
                      <a16:colId xmlns:a16="http://schemas.microsoft.com/office/drawing/2014/main" val="1538518258"/>
                    </a:ext>
                  </a:extLst>
                </a:gridCol>
                <a:gridCol w="7369247">
                  <a:extLst>
                    <a:ext uri="{9D8B030D-6E8A-4147-A177-3AD203B41FA5}">
                      <a16:colId xmlns:a16="http://schemas.microsoft.com/office/drawing/2014/main" val="810557113"/>
                    </a:ext>
                  </a:extLst>
                </a:gridCol>
                <a:gridCol w="2310848">
                  <a:extLst>
                    <a:ext uri="{9D8B030D-6E8A-4147-A177-3AD203B41FA5}">
                      <a16:colId xmlns:a16="http://schemas.microsoft.com/office/drawing/2014/main" val="3763657073"/>
                    </a:ext>
                  </a:extLst>
                </a:gridCol>
              </a:tblGrid>
              <a:tr h="382627">
                <a:tc>
                  <a:txBody>
                    <a:bodyPr/>
                    <a:lstStyle/>
                    <a:p>
                      <a:pPr algn="ctr"/>
                      <a:endParaRPr lang="en-US" sz="2200" dirty="0"/>
                    </a:p>
                  </a:txBody>
                  <a:tcPr/>
                </a:tc>
                <a:tc>
                  <a:txBody>
                    <a:bodyPr/>
                    <a:lstStyle/>
                    <a:p>
                      <a:r>
                        <a:rPr lang="en-US" sz="2200" dirty="0"/>
                        <a:t>Outcome</a:t>
                      </a:r>
                    </a:p>
                  </a:txBody>
                  <a:tcPr/>
                </a:tc>
                <a:tc>
                  <a:txBody>
                    <a:bodyPr/>
                    <a:lstStyle/>
                    <a:p>
                      <a:r>
                        <a:rPr lang="en-US" sz="2200" dirty="0"/>
                        <a:t>Points</a:t>
                      </a:r>
                    </a:p>
                  </a:txBody>
                  <a:tcPr/>
                </a:tc>
                <a:extLst>
                  <a:ext uri="{0D108BD9-81ED-4DB2-BD59-A6C34878D82A}">
                    <a16:rowId xmlns:a16="http://schemas.microsoft.com/office/drawing/2014/main" val="1120180392"/>
                  </a:ext>
                </a:extLst>
              </a:tr>
              <a:tr h="382627">
                <a:tc>
                  <a:txBody>
                    <a:bodyPr/>
                    <a:lstStyle/>
                    <a:p>
                      <a:pPr algn="ctr"/>
                      <a:r>
                        <a:rPr lang="en-US" sz="2200" dirty="0">
                          <a:solidFill>
                            <a:schemeClr val="accent6">
                              <a:lumMod val="75000"/>
                            </a:schemeClr>
                          </a:solidFill>
                        </a:rPr>
                        <a:t>1</a:t>
                      </a:r>
                    </a:p>
                  </a:txBody>
                  <a:tcPr/>
                </a:tc>
                <a:tc>
                  <a:txBody>
                    <a:bodyPr/>
                    <a:lstStyle/>
                    <a:p>
                      <a:r>
                        <a:rPr lang="en-US" sz="2200" dirty="0"/>
                        <a:t>ADT</a:t>
                      </a:r>
                    </a:p>
                  </a:txBody>
                  <a:tcPr/>
                </a:tc>
                <a:tc>
                  <a:txBody>
                    <a:bodyPr/>
                    <a:lstStyle/>
                    <a:p>
                      <a:r>
                        <a:rPr lang="en-US" sz="2200" dirty="0"/>
                        <a:t>4 (per degree)</a:t>
                      </a:r>
                    </a:p>
                  </a:txBody>
                  <a:tcPr/>
                </a:tc>
                <a:extLst>
                  <a:ext uri="{0D108BD9-81ED-4DB2-BD59-A6C34878D82A}">
                    <a16:rowId xmlns:a16="http://schemas.microsoft.com/office/drawing/2014/main" val="3513325426"/>
                  </a:ext>
                </a:extLst>
              </a:tr>
              <a:tr h="382627">
                <a:tc>
                  <a:txBody>
                    <a:bodyPr/>
                    <a:lstStyle/>
                    <a:p>
                      <a:pPr algn="ctr"/>
                      <a:r>
                        <a:rPr lang="en-US" sz="2200" dirty="0">
                          <a:solidFill>
                            <a:schemeClr val="accent6">
                              <a:lumMod val="75000"/>
                            </a:schemeClr>
                          </a:solidFill>
                        </a:rPr>
                        <a:t>2</a:t>
                      </a:r>
                    </a:p>
                  </a:txBody>
                  <a:tcPr/>
                </a:tc>
                <a:tc>
                  <a:txBody>
                    <a:bodyPr/>
                    <a:lstStyle/>
                    <a:p>
                      <a:r>
                        <a:rPr lang="en-US" sz="2200" dirty="0"/>
                        <a:t>Local Associate Degree</a:t>
                      </a:r>
                    </a:p>
                  </a:txBody>
                  <a:tcPr/>
                </a:tc>
                <a:tc>
                  <a:txBody>
                    <a:bodyPr/>
                    <a:lstStyle/>
                    <a:p>
                      <a:r>
                        <a:rPr lang="en-US" sz="2200" dirty="0"/>
                        <a:t>3 (per degree)</a:t>
                      </a:r>
                    </a:p>
                  </a:txBody>
                  <a:tcPr/>
                </a:tc>
                <a:extLst>
                  <a:ext uri="{0D108BD9-81ED-4DB2-BD59-A6C34878D82A}">
                    <a16:rowId xmlns:a16="http://schemas.microsoft.com/office/drawing/2014/main" val="3695018296"/>
                  </a:ext>
                </a:extLst>
              </a:tr>
              <a:tr h="382627">
                <a:tc>
                  <a:txBody>
                    <a:bodyPr/>
                    <a:lstStyle/>
                    <a:p>
                      <a:pPr algn="ctr"/>
                      <a:r>
                        <a:rPr lang="en-US" sz="2200" dirty="0">
                          <a:solidFill>
                            <a:schemeClr val="accent6">
                              <a:lumMod val="75000"/>
                            </a:schemeClr>
                          </a:solidFill>
                        </a:rPr>
                        <a:t>3</a:t>
                      </a:r>
                    </a:p>
                  </a:txBody>
                  <a:tcPr/>
                </a:tc>
                <a:tc>
                  <a:txBody>
                    <a:bodyPr/>
                    <a:lstStyle/>
                    <a:p>
                      <a:r>
                        <a:rPr lang="en-US" sz="2200" dirty="0"/>
                        <a:t>Baccalaureate Degree</a:t>
                      </a:r>
                    </a:p>
                  </a:txBody>
                  <a:tcPr/>
                </a:tc>
                <a:tc>
                  <a:txBody>
                    <a:bodyPr/>
                    <a:lstStyle/>
                    <a:p>
                      <a:r>
                        <a:rPr lang="en-US" sz="2200" dirty="0"/>
                        <a:t>3 (per degree)</a:t>
                      </a:r>
                    </a:p>
                  </a:txBody>
                  <a:tcPr/>
                </a:tc>
                <a:extLst>
                  <a:ext uri="{0D108BD9-81ED-4DB2-BD59-A6C34878D82A}">
                    <a16:rowId xmlns:a16="http://schemas.microsoft.com/office/drawing/2014/main" val="373851686"/>
                  </a:ext>
                </a:extLst>
              </a:tr>
              <a:tr h="683263">
                <a:tc>
                  <a:txBody>
                    <a:bodyPr/>
                    <a:lstStyle/>
                    <a:p>
                      <a:pPr algn="ctr"/>
                      <a:r>
                        <a:rPr lang="en-US" sz="2200" dirty="0">
                          <a:solidFill>
                            <a:schemeClr val="accent6">
                              <a:lumMod val="75000"/>
                            </a:schemeClr>
                          </a:solidFill>
                        </a:rPr>
                        <a:t>4</a:t>
                      </a:r>
                    </a:p>
                  </a:txBody>
                  <a:tcPr/>
                </a:tc>
                <a:tc>
                  <a:txBody>
                    <a:bodyPr/>
                    <a:lstStyle/>
                    <a:p>
                      <a:r>
                        <a:rPr lang="en-US" sz="2200" dirty="0"/>
                        <a:t>Credit Certificate (16 or more semester units, 24 or more quarter units)</a:t>
                      </a:r>
                    </a:p>
                  </a:txBody>
                  <a:tcPr/>
                </a:tc>
                <a:tc>
                  <a:txBody>
                    <a:bodyPr/>
                    <a:lstStyle/>
                    <a:p>
                      <a:r>
                        <a:rPr lang="en-US" sz="2200" dirty="0"/>
                        <a:t>2 (per certificate)</a:t>
                      </a:r>
                    </a:p>
                  </a:txBody>
                  <a:tcPr/>
                </a:tc>
                <a:extLst>
                  <a:ext uri="{0D108BD9-81ED-4DB2-BD59-A6C34878D82A}">
                    <a16:rowId xmlns:a16="http://schemas.microsoft.com/office/drawing/2014/main" val="1195754174"/>
                  </a:ext>
                </a:extLst>
              </a:tr>
              <a:tr h="713390">
                <a:tc>
                  <a:txBody>
                    <a:bodyPr/>
                    <a:lstStyle/>
                    <a:p>
                      <a:pPr algn="ctr"/>
                      <a:r>
                        <a:rPr lang="en-US" sz="2200" dirty="0">
                          <a:solidFill>
                            <a:schemeClr val="accent6">
                              <a:lumMod val="75000"/>
                            </a:schemeClr>
                          </a:solidFill>
                        </a:rPr>
                        <a:t>5</a:t>
                      </a:r>
                    </a:p>
                  </a:txBody>
                  <a:tcPr/>
                </a:tc>
                <a:tc>
                  <a:txBody>
                    <a:bodyPr/>
                    <a:lstStyle/>
                    <a:p>
                      <a:r>
                        <a:rPr lang="en-US" sz="2200" dirty="0"/>
                        <a:t>Completion of transfer-level math and English during student’s first academic year</a:t>
                      </a:r>
                    </a:p>
                  </a:txBody>
                  <a:tcPr/>
                </a:tc>
                <a:tc>
                  <a:txBody>
                    <a:bodyPr/>
                    <a:lstStyle/>
                    <a:p>
                      <a:r>
                        <a:rPr lang="en-US" sz="2200" dirty="0"/>
                        <a:t>2 (per student)</a:t>
                      </a:r>
                    </a:p>
                  </a:txBody>
                  <a:tcPr/>
                </a:tc>
                <a:extLst>
                  <a:ext uri="{0D108BD9-81ED-4DB2-BD59-A6C34878D82A}">
                    <a16:rowId xmlns:a16="http://schemas.microsoft.com/office/drawing/2014/main" val="1750316177"/>
                  </a:ext>
                </a:extLst>
              </a:tr>
              <a:tr h="382627">
                <a:tc>
                  <a:txBody>
                    <a:bodyPr/>
                    <a:lstStyle/>
                    <a:p>
                      <a:pPr algn="ctr"/>
                      <a:r>
                        <a:rPr lang="en-US" sz="2200" dirty="0">
                          <a:solidFill>
                            <a:schemeClr val="accent6">
                              <a:lumMod val="75000"/>
                            </a:schemeClr>
                          </a:solidFill>
                        </a:rPr>
                        <a:t>6</a:t>
                      </a:r>
                    </a:p>
                  </a:txBody>
                  <a:tcPr/>
                </a:tc>
                <a:tc>
                  <a:txBody>
                    <a:bodyPr/>
                    <a:lstStyle/>
                    <a:p>
                      <a:r>
                        <a:rPr lang="en-US" sz="2200" dirty="0"/>
                        <a:t>Successful transfer to a 4-year institution</a:t>
                      </a:r>
                    </a:p>
                  </a:txBody>
                  <a:tcPr/>
                </a:tc>
                <a:tc>
                  <a:txBody>
                    <a:bodyPr/>
                    <a:lstStyle/>
                    <a:p>
                      <a:r>
                        <a:rPr lang="en-US" sz="2200" dirty="0"/>
                        <a:t>1.5 (per student)</a:t>
                      </a:r>
                    </a:p>
                  </a:txBody>
                  <a:tcPr/>
                </a:tc>
                <a:extLst>
                  <a:ext uri="{0D108BD9-81ED-4DB2-BD59-A6C34878D82A}">
                    <a16:rowId xmlns:a16="http://schemas.microsoft.com/office/drawing/2014/main" val="956803417"/>
                  </a:ext>
                </a:extLst>
              </a:tr>
              <a:tr h="382627">
                <a:tc>
                  <a:txBody>
                    <a:bodyPr/>
                    <a:lstStyle/>
                    <a:p>
                      <a:pPr algn="ctr"/>
                      <a:r>
                        <a:rPr lang="en-US" sz="2200" dirty="0">
                          <a:solidFill>
                            <a:schemeClr val="accent6">
                              <a:lumMod val="75000"/>
                            </a:schemeClr>
                          </a:solidFill>
                        </a:rPr>
                        <a:t>7</a:t>
                      </a:r>
                    </a:p>
                  </a:txBody>
                  <a:tcPr/>
                </a:tc>
                <a:tc>
                  <a:txBody>
                    <a:bodyPr/>
                    <a:lstStyle/>
                    <a:p>
                      <a:r>
                        <a:rPr lang="en-US" sz="2200" dirty="0"/>
                        <a:t>Completion of 9 or more CTE units</a:t>
                      </a:r>
                    </a:p>
                  </a:txBody>
                  <a:tcPr/>
                </a:tc>
                <a:tc>
                  <a:txBody>
                    <a:bodyPr/>
                    <a:lstStyle/>
                    <a:p>
                      <a:r>
                        <a:rPr lang="en-US" sz="2200" dirty="0"/>
                        <a:t>1 (per student)</a:t>
                      </a:r>
                    </a:p>
                  </a:txBody>
                  <a:tcPr/>
                </a:tc>
                <a:extLst>
                  <a:ext uri="{0D108BD9-81ED-4DB2-BD59-A6C34878D82A}">
                    <a16:rowId xmlns:a16="http://schemas.microsoft.com/office/drawing/2014/main" val="685964380"/>
                  </a:ext>
                </a:extLst>
              </a:tr>
              <a:tr h="382627">
                <a:tc>
                  <a:txBody>
                    <a:bodyPr/>
                    <a:lstStyle/>
                    <a:p>
                      <a:pPr algn="ctr"/>
                      <a:r>
                        <a:rPr lang="en-US" sz="2200" dirty="0">
                          <a:solidFill>
                            <a:schemeClr val="accent6">
                              <a:lumMod val="75000"/>
                            </a:schemeClr>
                          </a:solidFill>
                        </a:rPr>
                        <a:t>8</a:t>
                      </a:r>
                    </a:p>
                  </a:txBody>
                  <a:tcPr/>
                </a:tc>
                <a:tc>
                  <a:txBody>
                    <a:bodyPr/>
                    <a:lstStyle/>
                    <a:p>
                      <a:r>
                        <a:rPr lang="en-US" sz="2200" dirty="0"/>
                        <a:t>Attainment of a Regional Living Wage</a:t>
                      </a:r>
                    </a:p>
                  </a:txBody>
                  <a:tcPr/>
                </a:tc>
                <a:tc>
                  <a:txBody>
                    <a:bodyPr/>
                    <a:lstStyle/>
                    <a:p>
                      <a:r>
                        <a:rPr lang="en-US" sz="2200" dirty="0"/>
                        <a:t>1 (per student)</a:t>
                      </a:r>
                    </a:p>
                  </a:txBody>
                  <a:tcPr/>
                </a:tc>
                <a:extLst>
                  <a:ext uri="{0D108BD9-81ED-4DB2-BD59-A6C34878D82A}">
                    <a16:rowId xmlns:a16="http://schemas.microsoft.com/office/drawing/2014/main" val="609159637"/>
                  </a:ext>
                </a:extLst>
              </a:tr>
            </a:tbl>
          </a:graphicData>
        </a:graphic>
      </p:graphicFrame>
    </p:spTree>
    <p:extLst>
      <p:ext uri="{BB962C8B-B14F-4D97-AF65-F5344CB8AC3E}">
        <p14:creationId xmlns:p14="http://schemas.microsoft.com/office/powerpoint/2010/main" val="1669382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1763</Words>
  <Application>Microsoft Office PowerPoint</Application>
  <PresentationFormat>Widescreen</PresentationFormat>
  <Paragraphs>251</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Office Theme</vt:lpstr>
      <vt:lpstr>Avoiding the Curriculum Pressure Cooker with the New Recipe for Funding</vt:lpstr>
      <vt:lpstr>Description</vt:lpstr>
      <vt:lpstr>Overview</vt:lpstr>
      <vt:lpstr>Student Centered Funding Formula</vt:lpstr>
      <vt:lpstr>Student Centered Funding Formula</vt:lpstr>
      <vt:lpstr>Student Centered Funding Formula</vt:lpstr>
      <vt:lpstr>Student Success (Performance) Metrics</vt:lpstr>
      <vt:lpstr>Performance Metrics</vt:lpstr>
      <vt:lpstr>Performance Metrics</vt:lpstr>
      <vt:lpstr>PowerPoint Presentation</vt:lpstr>
      <vt:lpstr>ASCCC Recommendations on SCFF </vt:lpstr>
      <vt:lpstr>A Tale of Three Students</vt:lpstr>
      <vt:lpstr>A Tale of Three Students</vt:lpstr>
      <vt:lpstr>A Tale of Three Students</vt:lpstr>
      <vt:lpstr>Processes and Procedures </vt:lpstr>
      <vt:lpstr>Guided Pathways  in the Mix</vt:lpstr>
      <vt:lpstr>Guided Pathways is ALL about Curriculum!</vt:lpstr>
      <vt:lpstr>CURRICULAR PATHWAYS</vt:lpstr>
      <vt:lpstr>What do faculty need to consider?</vt:lpstr>
      <vt:lpstr> THINK LIKE A STUDENT </vt:lpstr>
      <vt:lpstr>PowerPoint Presentation</vt:lpstr>
      <vt:lpstr>PowerPoint Presentation</vt:lpstr>
      <vt:lpstr>Resources</vt:lpstr>
      <vt:lpstr>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the Curriculum Pressure Cooker with the New Recipe for Funding</dc:title>
  <dc:creator>Carrie Roberson</dc:creator>
  <cp:lastModifiedBy>Carrie Roberson</cp:lastModifiedBy>
  <cp:revision>13</cp:revision>
  <dcterms:created xsi:type="dcterms:W3CDTF">2019-04-06T22:25:45Z</dcterms:created>
  <dcterms:modified xsi:type="dcterms:W3CDTF">2019-04-12T22:57:52Z</dcterms:modified>
</cp:coreProperties>
</file>