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7"/>
  </p:notesMasterIdLst>
  <p:sldIdLst>
    <p:sldId id="272" r:id="rId2"/>
    <p:sldId id="273" r:id="rId3"/>
    <p:sldId id="274" r:id="rId4"/>
    <p:sldId id="275" r:id="rId5"/>
    <p:sldId id="276" r:id="rId6"/>
    <p:sldId id="280" r:id="rId7"/>
    <p:sldId id="277" r:id="rId8"/>
    <p:sldId id="278" r:id="rId9"/>
    <p:sldId id="279" r:id="rId10"/>
    <p:sldId id="281" r:id="rId11"/>
    <p:sldId id="282" r:id="rId12"/>
    <p:sldId id="284" r:id="rId13"/>
    <p:sldId id="301" r:id="rId14"/>
    <p:sldId id="300" r:id="rId15"/>
    <p:sldId id="294" r:id="rId16"/>
    <p:sldId id="295" r:id="rId17"/>
    <p:sldId id="297" r:id="rId18"/>
    <p:sldId id="286" r:id="rId19"/>
    <p:sldId id="287" r:id="rId20"/>
    <p:sldId id="289" r:id="rId21"/>
    <p:sldId id="288" r:id="rId22"/>
    <p:sldId id="290" r:id="rId23"/>
    <p:sldId id="291" r:id="rId24"/>
    <p:sldId id="293" r:id="rId25"/>
    <p:sldId id="29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799B23B-EC83-4686-B30A-512413B5E67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6" autoAdjust="0"/>
    <p:restoredTop sz="94660"/>
  </p:normalViewPr>
  <p:slideViewPr>
    <p:cSldViewPr snapToGrid="0">
      <p:cViewPr varScale="1">
        <p:scale>
          <a:sx n="115" d="100"/>
          <a:sy n="115" d="100"/>
        </p:scale>
        <p:origin x="372" y="15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BD4573-58E7-4156-A133-2731F5F8D1A6}" type="datetimeFigureOut">
              <a:rPr lang="en-US" smtClean="0"/>
              <a:t>4/30/2018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3B0CF2-7F87-4E02-A248-870047730F99}" type="slidenum">
              <a:rPr lang="en-US" smtClean="0"/>
              <a:t>‹#›</a:t>
            </a:fld>
            <a:endParaRPr lang="en-US"/>
          </a:p>
        </p:txBody>
      </p:sp>
    </p:spTree>
    <p:extLst>
      <p:ext uri="{BB962C8B-B14F-4D97-AF65-F5344CB8AC3E}">
        <p14:creationId xmlns:p14="http://schemas.microsoft.com/office/powerpoint/2010/main" val="3614981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1</a:t>
            </a:fld>
            <a:endParaRPr lang="en-US"/>
          </a:p>
        </p:txBody>
      </p:sp>
    </p:spTree>
    <p:extLst>
      <p:ext uri="{BB962C8B-B14F-4D97-AF65-F5344CB8AC3E}">
        <p14:creationId xmlns:p14="http://schemas.microsoft.com/office/powerpoint/2010/main" val="1495133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Julie – any further points you want to add here about what happens during the review process?</a:t>
            </a:r>
          </a:p>
        </p:txBody>
      </p:sp>
      <p:sp>
        <p:nvSpPr>
          <p:cNvPr id="4" name="Slide Number Placeholder 3"/>
          <p:cNvSpPr>
            <a:spLocks noGrp="1"/>
          </p:cNvSpPr>
          <p:nvPr>
            <p:ph type="sldNum" sz="quarter" idx="10"/>
          </p:nvPr>
        </p:nvSpPr>
        <p:spPr/>
        <p:txBody>
          <a:bodyPr/>
          <a:lstStyle/>
          <a:p>
            <a:fld id="{893B0CF2-7F87-4E02-A248-870047730F99}" type="slidenum">
              <a:rPr lang="en-US" smtClean="0"/>
              <a:t>9</a:t>
            </a:fld>
            <a:endParaRPr lang="en-US"/>
          </a:p>
        </p:txBody>
      </p:sp>
    </p:spTree>
    <p:extLst>
      <p:ext uri="{BB962C8B-B14F-4D97-AF65-F5344CB8AC3E}">
        <p14:creationId xmlns:p14="http://schemas.microsoft.com/office/powerpoint/2010/main" val="1915755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things I enjoy about this new online submission tool is the ability to see other program submissions from other consortia around the state.</a:t>
            </a:r>
          </a:p>
        </p:txBody>
      </p:sp>
      <p:sp>
        <p:nvSpPr>
          <p:cNvPr id="4" name="Slide Number Placeholder 3"/>
          <p:cNvSpPr>
            <a:spLocks noGrp="1"/>
          </p:cNvSpPr>
          <p:nvPr>
            <p:ph type="sldNum" sz="quarter" idx="10"/>
          </p:nvPr>
        </p:nvSpPr>
        <p:spPr/>
        <p:txBody>
          <a:bodyPr/>
          <a:lstStyle/>
          <a:p>
            <a:fld id="{893B0CF2-7F87-4E02-A248-870047730F99}" type="slidenum">
              <a:rPr lang="en-US" smtClean="0"/>
              <a:t>12</a:t>
            </a:fld>
            <a:endParaRPr lang="en-US"/>
          </a:p>
        </p:txBody>
      </p:sp>
    </p:spTree>
    <p:extLst>
      <p:ext uri="{BB962C8B-B14F-4D97-AF65-F5344CB8AC3E}">
        <p14:creationId xmlns:p14="http://schemas.microsoft.com/office/powerpoint/2010/main" val="1544325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in the Inland Empire area, but here are program submissions from LA County!</a:t>
            </a:r>
          </a:p>
        </p:txBody>
      </p:sp>
      <p:sp>
        <p:nvSpPr>
          <p:cNvPr id="4" name="Slide Number Placeholder 3"/>
          <p:cNvSpPr>
            <a:spLocks noGrp="1"/>
          </p:cNvSpPr>
          <p:nvPr>
            <p:ph type="sldNum" sz="quarter" idx="10"/>
          </p:nvPr>
        </p:nvSpPr>
        <p:spPr/>
        <p:txBody>
          <a:bodyPr/>
          <a:lstStyle/>
          <a:p>
            <a:fld id="{893B0CF2-7F87-4E02-A248-870047730F99}" type="slidenum">
              <a:rPr lang="en-US" smtClean="0"/>
              <a:t>13</a:t>
            </a:fld>
            <a:endParaRPr lang="en-US"/>
          </a:p>
        </p:txBody>
      </p:sp>
    </p:spTree>
    <p:extLst>
      <p:ext uri="{BB962C8B-B14F-4D97-AF65-F5344CB8AC3E}">
        <p14:creationId xmlns:p14="http://schemas.microsoft.com/office/powerpoint/2010/main" val="1074391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Basically, three screens to complete – attach LMI and Advisory Committee Minutes, and SUBMIT!</a:t>
            </a:r>
          </a:p>
          <a:p>
            <a:endParaRPr lang="en-US" dirty="0"/>
          </a:p>
          <a:p>
            <a:r>
              <a:rPr lang="en-US" dirty="0"/>
              <a:t>The online submission tracks all readers’ comments for the originator to respond.</a:t>
            </a:r>
          </a:p>
          <a:p>
            <a:endParaRPr lang="en-US" dirty="0"/>
          </a:p>
          <a:p>
            <a:r>
              <a:rPr lang="en-US" dirty="0"/>
              <a:t>Tracks dates for two readings.</a:t>
            </a:r>
          </a:p>
        </p:txBody>
      </p:sp>
      <p:sp>
        <p:nvSpPr>
          <p:cNvPr id="4" name="Slide Number Placeholder 3"/>
          <p:cNvSpPr>
            <a:spLocks noGrp="1"/>
          </p:cNvSpPr>
          <p:nvPr>
            <p:ph type="sldNum" sz="quarter" idx="10"/>
          </p:nvPr>
        </p:nvSpPr>
        <p:spPr/>
        <p:txBody>
          <a:bodyPr/>
          <a:lstStyle/>
          <a:p>
            <a:fld id="{893B0CF2-7F87-4E02-A248-870047730F99}" type="slidenum">
              <a:rPr lang="en-US" smtClean="0"/>
              <a:t>16</a:t>
            </a:fld>
            <a:endParaRPr lang="en-US"/>
          </a:p>
        </p:txBody>
      </p:sp>
    </p:spTree>
    <p:extLst>
      <p:ext uri="{BB962C8B-B14F-4D97-AF65-F5344CB8AC3E}">
        <p14:creationId xmlns:p14="http://schemas.microsoft.com/office/powerpoint/2010/main" val="2831932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grpSp>
        <p:nvGrpSpPr>
          <p:cNvPr id="10" name="Group 9"/>
          <p:cNvGrpSpPr/>
          <p:nvPr/>
        </p:nvGrpSpPr>
        <p:grpSpPr>
          <a:xfrm>
            <a:off x="0" y="6208894"/>
            <a:ext cx="12192000" cy="649106"/>
            <a:chOff x="0" y="6208894"/>
            <a:chExt cx="12192000" cy="649106"/>
          </a:xfrm>
        </p:grpSpPr>
        <p:sp>
          <p:nvSpPr>
            <p:cNvPr id="2" name="Rectangle 1"/>
            <p:cNvSpPr/>
            <p:nvPr/>
          </p:nvSpPr>
          <p:spPr>
            <a:xfrm>
              <a:off x="3048" y="6220178"/>
              <a:ext cx="12188952" cy="637822"/>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7" name="Straight Connector 6"/>
            <p:cNvCxnSpPr/>
            <p:nvPr/>
          </p:nvCxnSpPr>
          <p:spPr>
            <a:xfrm>
              <a:off x="0" y="6208894"/>
              <a:ext cx="1219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5" name="Straight Connector 4"/>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tx2"/>
                </a:solidFill>
                <a:effectLst/>
                <a:latin typeface="+mj-lt"/>
                <a:ea typeface="+mj-ea"/>
                <a:cs typeface="+mj-cs"/>
              </a:defRPr>
            </a:lvl1pPr>
          </a:lstStyle>
          <a:p>
            <a:r>
              <a:rPr kumimoji="0" lang="en-US"/>
              <a:t>Click to edit Master title style</a:t>
            </a:r>
            <a:endParaRPr kumimoji="0" lang="en-US" dirty="0"/>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021A1D30-C0A0-4124-A783-34D9F15FA0FE}" type="datetime1">
              <a:rPr lang="en-US" smtClean="0"/>
              <a:t>4/30/2018</a:t>
            </a:fld>
            <a:endParaRPr lang="en-US"/>
          </a:p>
        </p:txBody>
      </p:sp>
      <p:sp>
        <p:nvSpPr>
          <p:cNvPr id="19" name="Footer Placeholder 18"/>
          <p:cNvSpPr>
            <a:spLocks noGrp="1"/>
          </p:cNvSpPr>
          <p:nvPr>
            <p:ph type="ftr" sz="quarter" idx="11"/>
          </p:nvPr>
        </p:nvSpPr>
        <p:spPr/>
        <p:txBody>
          <a:bodyPr/>
          <a:lstStyle/>
          <a:p>
            <a:r>
              <a:rPr lang="en-US" dirty="0"/>
              <a:t>Add a footer</a:t>
            </a:r>
          </a:p>
        </p:txBody>
      </p:sp>
      <p:sp>
        <p:nvSpPr>
          <p:cNvPr id="27" name="Slide Number Placeholder 2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980820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D2D5871-AB0F-4B3D-8861-97E78CB7B47E}" type="datetime1">
              <a:rPr lang="en-US" smtClean="0"/>
              <a:t>4/30/2018</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87777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4418406-4C3F-4F3E-80BD-A22568EA37EB}" type="datetime1">
              <a:rPr lang="en-US" smtClean="0"/>
              <a:t>4/30/2018</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36975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5F28077-7188-48C5-8679-2287FAC952E9}" type="datetime1">
              <a:rPr lang="en-US" smtClean="0"/>
              <a:t>4/30/2018</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48168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Edit Master text styles</a:t>
            </a:r>
          </a:p>
        </p:txBody>
      </p:sp>
      <p:sp>
        <p:nvSpPr>
          <p:cNvPr id="4" name="Date Placeholder 3"/>
          <p:cNvSpPr>
            <a:spLocks noGrp="1"/>
          </p:cNvSpPr>
          <p:nvPr>
            <p:ph type="dt" sz="half" idx="10"/>
          </p:nvPr>
        </p:nvSpPr>
        <p:spPr/>
        <p:txBody>
          <a:bodyPr/>
          <a:lstStyle/>
          <a:p>
            <a:fld id="{D2DCB740-6776-4EE9-99FD-96D592FA5A23}" type="datetime1">
              <a:rPr lang="en-US" smtClean="0"/>
              <a:t>4/30/2018</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5319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5F6BD99-6FFD-46C5-B5E2-43A34BDA2566}" type="datetime1">
              <a:rPr lang="en-US" smtClean="0"/>
              <a:t>4/30/2018</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0901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E022678E-214C-4CF8-97C7-95015FB02960}" type="datetime1">
              <a:rPr lang="en-US" smtClean="0"/>
              <a:t>4/30/2018</a:t>
            </a:fld>
            <a:endParaRPr lang="en-US"/>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25018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D55660E0-FA77-4473-A859-74127B089143}" type="datetime1">
              <a:rPr lang="en-US" smtClean="0"/>
              <a:t>4/30/2018</a:t>
            </a:fld>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07181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88D7B8-9F07-4899-827D-5F3CFDDEB574}" type="datetime1">
              <a:rPr lang="en-US" smtClean="0"/>
              <a:t>4/30/2018</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5288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Edit Master text styles</a:t>
            </a:r>
          </a:p>
        </p:txBody>
      </p:sp>
      <p:sp>
        <p:nvSpPr>
          <p:cNvPr id="5" name="Date Placeholder 4"/>
          <p:cNvSpPr>
            <a:spLocks noGrp="1"/>
          </p:cNvSpPr>
          <p:nvPr>
            <p:ph type="dt" sz="half" idx="10"/>
          </p:nvPr>
        </p:nvSpPr>
        <p:spPr/>
        <p:txBody>
          <a:bodyPr/>
          <a:lstStyle/>
          <a:p>
            <a:fld id="{B5197C5C-1CD1-417D-A89C-14747F5222C7}" type="datetime1">
              <a:rPr lang="en-US" smtClean="0"/>
              <a:t>4/30/2018</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991926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Edit Master text styles</a:t>
            </a:r>
          </a:p>
        </p:txBody>
      </p:sp>
      <p:sp>
        <p:nvSpPr>
          <p:cNvPr id="5" name="Date Placeholder 4"/>
          <p:cNvSpPr>
            <a:spLocks noGrp="1"/>
          </p:cNvSpPr>
          <p:nvPr>
            <p:ph type="dt" sz="half" idx="10"/>
          </p:nvPr>
        </p:nvSpPr>
        <p:spPr/>
        <p:txBody>
          <a:bodyPr/>
          <a:lstStyle/>
          <a:p>
            <a:fld id="{1359EFBB-CFA1-4AA8-9123-F0B52DBD84FE}" type="datetime1">
              <a:rPr lang="en-US" smtClean="0"/>
              <a:t>4/30/2018</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a:xfrm>
            <a:off x="10769600" y="6356351"/>
            <a:ext cx="812800" cy="365125"/>
          </a:xfrm>
        </p:spPr>
        <p:txBody>
          <a:bodyPr/>
          <a:lstStyle/>
          <a:p>
            <a:fld id="{401CF334-2D5C-4859-84A6-CA7E6E43FAEB}" type="slidenum">
              <a:rPr lang="en-US" smtClean="0"/>
              <a:t>‹#›</a:t>
            </a:fld>
            <a:endParaRPr lang="en-US"/>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Tree>
    <p:extLst>
      <p:ext uri="{BB962C8B-B14F-4D97-AF65-F5344CB8AC3E}">
        <p14:creationId xmlns:p14="http://schemas.microsoft.com/office/powerpoint/2010/main" val="251962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25" name="Group 24"/>
          <p:cNvGrpSpPr/>
          <p:nvPr/>
        </p:nvGrpSpPr>
        <p:grpSpPr>
          <a:xfrm>
            <a:off x="-29028" y="-7144"/>
            <a:ext cx="12240731" cy="6879658"/>
            <a:chOff x="0" y="-21658"/>
            <a:chExt cx="12240731" cy="6879658"/>
          </a:xfrm>
        </p:grpSpPr>
        <p:sp>
          <p:nvSpPr>
            <p:cNvPr id="26" name="Rectangle 25"/>
            <p:cNvSpPr/>
            <p:nvPr/>
          </p:nvSpPr>
          <p:spPr>
            <a:xfrm>
              <a:off x="31633"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0" y="-21658"/>
              <a:ext cx="12240731" cy="1041400"/>
              <a:chOff x="-25356" y="-7144"/>
              <a:chExt cx="12240731" cy="1041400"/>
            </a:xfrm>
          </p:grpSpPr>
          <p:sp>
            <p:nvSpPr>
              <p:cNvPr id="28" name="Freeform 27"/>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29" name="Freeform 28"/>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grpSp>
            <p:nvGrpSpPr>
              <p:cNvPr id="31" name="Group 30"/>
              <p:cNvGrpSpPr/>
              <p:nvPr/>
            </p:nvGrpSpPr>
            <p:grpSpPr>
              <a:xfrm>
                <a:off x="-25356" y="202408"/>
                <a:ext cx="12240731" cy="649224"/>
                <a:chOff x="-19045" y="216550"/>
                <a:chExt cx="9180548" cy="649224"/>
              </a:xfrm>
            </p:grpSpPr>
            <p:sp>
              <p:nvSpPr>
                <p:cNvPr id="32" name="Freeform 3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33" name="Freeform 3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grpSp>
        </p:grpSp>
      </p:gr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endParaRPr kumimoji="0" lang="en-US" dirty="0"/>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100">
                <a:solidFill>
                  <a:schemeClr val="tx1"/>
                </a:solidFill>
              </a:defRPr>
            </a:lvl1pPr>
          </a:lstStyle>
          <a:p>
            <a:fld id="{61146459-E3C3-4969-9224-5ED50B492D17}" type="datetime1">
              <a:rPr lang="en-US" smtClean="0"/>
              <a:pPr/>
              <a:t>4/30/2018</a:t>
            </a:fld>
            <a:endParaRPr lang="en-US" dirty="0"/>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100">
                <a:solidFill>
                  <a:schemeClr val="tx1"/>
                </a:solidFill>
              </a:defRPr>
            </a:lvl1pPr>
          </a:lstStyle>
          <a:p>
            <a:r>
              <a:rPr lang="en-US" dirty="0"/>
              <a:t>Add a footer</a:t>
            </a: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100">
                <a:solidFill>
                  <a:schemeClr val="tx1"/>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942852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asccc.org/sites/default/files/Effective%20Practices%20Paper%203.12.18.pdf" TargetMode="External"/><Relationship Id="rId2" Type="http://schemas.openxmlformats.org/officeDocument/2006/relationships/hyperlink" Target="https://www.asccc.org/sites/default/files/COR_0.pdf" TargetMode="External"/><Relationship Id="rId1" Type="http://schemas.openxmlformats.org/officeDocument/2006/relationships/slideLayout" Target="../slideLayouts/slideLayout2.xml"/><Relationship Id="rId4" Type="http://schemas.openxmlformats.org/officeDocument/2006/relationships/hyperlink" Target="http://extranet.cccco.edu/Portals/1/AA/Credit/2017/PCAH6thEditionJuly_FINAL.pdf"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sdmesa.edu/academics/career-technical-education/advisory-committee/documents-2/CTE%20Advisory%20Handbook%20-%20Updated%202016%20.pdf" TargetMode="External"/><Relationship Id="rId2" Type="http://schemas.openxmlformats.org/officeDocument/2006/relationships/hyperlink" Target="&#167;%2055601.%20Appointment%20of%20Vocational%20Education%20Advisory%20Committee." TargetMode="External"/><Relationship Id="rId1" Type="http://schemas.openxmlformats.org/officeDocument/2006/relationships/slideLayout" Target="../slideLayouts/slideLayout2.xml"/><Relationship Id="rId4" Type="http://schemas.openxmlformats.org/officeDocument/2006/relationships/hyperlink" Target="https://cte.santarosa.edu/sites/cte.santarosa.edu/files/styles/AdvisoryComm%20Handbook%20Fall2017.pdf"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www.asccc.org/sites/default/files/Effective%20Practices%20Paper%203.12.18.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Curriculum Processes for CTE</a:t>
            </a:r>
          </a:p>
        </p:txBody>
      </p:sp>
      <p:sp>
        <p:nvSpPr>
          <p:cNvPr id="5" name="Subtitle 4"/>
          <p:cNvSpPr>
            <a:spLocks noGrp="1"/>
          </p:cNvSpPr>
          <p:nvPr>
            <p:ph type="subTitle" idx="1"/>
          </p:nvPr>
        </p:nvSpPr>
        <p:spPr>
          <a:xfrm>
            <a:off x="711200" y="3832167"/>
            <a:ext cx="10472928" cy="1148968"/>
          </a:xfrm>
        </p:spPr>
        <p:txBody>
          <a:bodyPr>
            <a:normAutofit/>
          </a:bodyPr>
          <a:lstStyle/>
          <a:p>
            <a:pPr algn="ctr"/>
            <a:r>
              <a:rPr lang="en-US" sz="2000" dirty="0"/>
              <a:t>Marie Boyd, ASCCC CTEL Committee, Chaffey College</a:t>
            </a:r>
          </a:p>
          <a:p>
            <a:pPr algn="ctr"/>
            <a:r>
              <a:rPr lang="en-US" sz="2000" dirty="0"/>
              <a:t>Julie Pehkonen, Chair, Inland Empire/Desert Regional Consortium </a:t>
            </a:r>
          </a:p>
          <a:p>
            <a:pPr algn="ctr"/>
            <a:r>
              <a:rPr lang="en-US" sz="2000" dirty="0"/>
              <a:t>Craig Rutan, ASCCC Executive Committee, Santiago Canyon College</a:t>
            </a:r>
          </a:p>
        </p:txBody>
      </p:sp>
      <p:sp>
        <p:nvSpPr>
          <p:cNvPr id="2" name="TextBox 1"/>
          <p:cNvSpPr txBox="1"/>
          <p:nvPr/>
        </p:nvSpPr>
        <p:spPr>
          <a:xfrm>
            <a:off x="3499658" y="5378335"/>
            <a:ext cx="4429418" cy="646331"/>
          </a:xfrm>
          <a:prstGeom prst="rect">
            <a:avLst/>
          </a:prstGeom>
          <a:noFill/>
          <a:ln>
            <a:solidFill>
              <a:schemeClr val="bg2"/>
            </a:solidFill>
          </a:ln>
        </p:spPr>
        <p:txBody>
          <a:bodyPr wrap="none" rtlCol="0">
            <a:spAutoFit/>
          </a:bodyPr>
          <a:lstStyle/>
          <a:p>
            <a:pPr algn="ctr"/>
            <a:r>
              <a:rPr lang="en-US" dirty="0"/>
              <a:t>Career and Noncredit Education Institute</a:t>
            </a:r>
          </a:p>
          <a:p>
            <a:pPr algn="ctr"/>
            <a:r>
              <a:rPr lang="en-US" dirty="0"/>
              <a:t>May 3-5 , 2018</a:t>
            </a:r>
          </a:p>
        </p:txBody>
      </p:sp>
    </p:spTree>
    <p:extLst>
      <p:ext uri="{BB962C8B-B14F-4D97-AF65-F5344CB8AC3E}">
        <p14:creationId xmlns:p14="http://schemas.microsoft.com/office/powerpoint/2010/main" val="354962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792" y="853717"/>
            <a:ext cx="10972800" cy="1081763"/>
          </a:xfrm>
        </p:spPr>
        <p:txBody>
          <a:bodyPr>
            <a:normAutofit fontScale="90000"/>
          </a:bodyPr>
          <a:lstStyle/>
          <a:p>
            <a:r>
              <a:rPr lang="en-US" dirty="0"/>
              <a:t/>
            </a:r>
            <a:br>
              <a:rPr lang="en-US" dirty="0"/>
            </a:br>
            <a:r>
              <a:rPr lang="en-US" dirty="0"/>
              <a:t/>
            </a:r>
            <a:br>
              <a:rPr lang="en-US" dirty="0"/>
            </a:br>
            <a:r>
              <a:rPr lang="en-US" dirty="0"/>
              <a:t/>
            </a:r>
            <a:br>
              <a:rPr lang="en-US" dirty="0"/>
            </a:br>
            <a:r>
              <a:rPr lang="en-US" sz="4000" dirty="0"/>
              <a:t>What are consortia looking for?</a:t>
            </a:r>
            <a:r>
              <a:rPr lang="en-US" dirty="0"/>
              <a:t/>
            </a:r>
            <a:br>
              <a:rPr lang="en-US" dirty="0"/>
            </a:br>
            <a:endParaRPr lang="en-US" dirty="0"/>
          </a:p>
        </p:txBody>
      </p:sp>
      <p:sp>
        <p:nvSpPr>
          <p:cNvPr id="3" name="Content Placeholder 2"/>
          <p:cNvSpPr>
            <a:spLocks noGrp="1"/>
          </p:cNvSpPr>
          <p:nvPr>
            <p:ph idx="1"/>
          </p:nvPr>
        </p:nvSpPr>
        <p:spPr/>
        <p:txBody>
          <a:bodyPr/>
          <a:lstStyle/>
          <a:p>
            <a:r>
              <a:rPr lang="en-US" dirty="0"/>
              <a:t>Primarily … to ascertain the need for the proposed program in regard to other community colleges in the area, as specified by Title 5, section 55130 (b)(8)(E).</a:t>
            </a:r>
          </a:p>
          <a:p>
            <a:pPr marL="0" indent="0">
              <a:buNone/>
            </a:pPr>
            <a:endParaRPr lang="en-US" dirty="0"/>
          </a:p>
          <a:p>
            <a:r>
              <a:rPr lang="en-US" dirty="0"/>
              <a:t>Secondarily … assures program originators that the design of their program curriculum is along the lines of current good practice as judged by their professional peers.</a:t>
            </a:r>
          </a:p>
        </p:txBody>
      </p:sp>
    </p:spTree>
    <p:extLst>
      <p:ext uri="{BB962C8B-B14F-4D97-AF65-F5344CB8AC3E}">
        <p14:creationId xmlns:p14="http://schemas.microsoft.com/office/powerpoint/2010/main" val="2331720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process?				</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9036" y="2068166"/>
            <a:ext cx="6399702" cy="4389437"/>
          </a:xfrm>
        </p:spPr>
      </p:pic>
      <p:sp>
        <p:nvSpPr>
          <p:cNvPr id="3" name="TextBox 2"/>
          <p:cNvSpPr txBox="1"/>
          <p:nvPr/>
        </p:nvSpPr>
        <p:spPr>
          <a:xfrm>
            <a:off x="8370916" y="2830485"/>
            <a:ext cx="3059084" cy="923330"/>
          </a:xfrm>
          <a:prstGeom prst="rect">
            <a:avLst/>
          </a:prstGeom>
          <a:noFill/>
          <a:ln>
            <a:solidFill>
              <a:schemeClr val="bg2"/>
            </a:solidFill>
          </a:ln>
        </p:spPr>
        <p:txBody>
          <a:bodyPr wrap="square" rtlCol="0">
            <a:spAutoFit/>
          </a:bodyPr>
          <a:lstStyle/>
          <a:p>
            <a:r>
              <a:rPr lang="en-US" dirty="0"/>
              <a:t>Cannot submit or view proposals without creating an account</a:t>
            </a:r>
          </a:p>
        </p:txBody>
      </p:sp>
      <p:cxnSp>
        <p:nvCxnSpPr>
          <p:cNvPr id="5" name="Straight Arrow Connector 4"/>
          <p:cNvCxnSpPr/>
          <p:nvPr/>
        </p:nvCxnSpPr>
        <p:spPr>
          <a:xfrm flipH="1" flipV="1">
            <a:off x="6641869" y="2335876"/>
            <a:ext cx="1704109" cy="12469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4227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tretch>
            <a:fillRect/>
          </a:stretch>
        </p:blipFill>
        <p:spPr>
          <a:xfrm>
            <a:off x="609599" y="699354"/>
            <a:ext cx="9573491" cy="5986097"/>
          </a:xfrm>
          <a:prstGeom prst="rect">
            <a:avLst/>
          </a:prstGeom>
        </p:spPr>
      </p:pic>
    </p:spTree>
    <p:extLst>
      <p:ext uri="{BB962C8B-B14F-4D97-AF65-F5344CB8AC3E}">
        <p14:creationId xmlns:p14="http://schemas.microsoft.com/office/powerpoint/2010/main" val="2691401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76212" y="-542925"/>
            <a:ext cx="11839575" cy="7943850"/>
          </a:xfrm>
          <a:prstGeom prst="rect">
            <a:avLst/>
          </a:prstGeom>
        </p:spPr>
      </p:pic>
    </p:spTree>
    <p:extLst>
      <p:ext uri="{BB962C8B-B14F-4D97-AF65-F5344CB8AC3E}">
        <p14:creationId xmlns:p14="http://schemas.microsoft.com/office/powerpoint/2010/main" val="1701396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731" y="0"/>
            <a:ext cx="10058400" cy="6528203"/>
          </a:xfrm>
          <a:prstGeom prst="rect">
            <a:avLst/>
          </a:prstGeom>
        </p:spPr>
      </p:pic>
    </p:spTree>
    <p:extLst>
      <p:ext uri="{BB962C8B-B14F-4D97-AF65-F5344CB8AC3E}">
        <p14:creationId xmlns:p14="http://schemas.microsoft.com/office/powerpoint/2010/main" val="15999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727" y="656705"/>
            <a:ext cx="10972800" cy="533677"/>
          </a:xfrm>
        </p:spPr>
        <p:txBody>
          <a:bodyPr>
            <a:normAutofit fontScale="90000"/>
          </a:bodyPr>
          <a:lstStyle/>
          <a:p>
            <a:r>
              <a:rPr lang="en-US" sz="3600" dirty="0"/>
              <a:t/>
            </a:r>
            <a:br>
              <a:rPr lang="en-US" sz="3600" dirty="0"/>
            </a:br>
            <a:r>
              <a:rPr lang="en-US" sz="3600" dirty="0"/>
              <a:t/>
            </a:r>
            <a:br>
              <a:rPr lang="en-US" sz="3600" dirty="0"/>
            </a:br>
            <a:r>
              <a:rPr lang="en-US" sz="3600" dirty="0"/>
              <a:t/>
            </a:r>
            <a:br>
              <a:rPr lang="en-US" sz="3600" dirty="0"/>
            </a:br>
            <a:r>
              <a:rPr lang="en-US" sz="3600" dirty="0"/>
              <a:t/>
            </a:r>
            <a:br>
              <a:rPr lang="en-US" sz="3600" dirty="0"/>
            </a:br>
            <a:r>
              <a:rPr lang="en-US" dirty="0"/>
              <a:t/>
            </a:r>
            <a:br>
              <a:rPr lang="en-US" dirty="0"/>
            </a:br>
            <a:r>
              <a:rPr lang="en-US" sz="3100" dirty="0"/>
              <a:t>Step 2 -  Request a LMI report from the Center of Excellence</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8947" y="1904833"/>
            <a:ext cx="4498426" cy="2769841"/>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9127" y="2333407"/>
            <a:ext cx="5045524" cy="4366651"/>
          </a:xfrm>
          <a:prstGeom prst="rect">
            <a:avLst/>
          </a:prstGeom>
        </p:spPr>
      </p:pic>
    </p:spTree>
    <p:extLst>
      <p:ext uri="{BB962C8B-B14F-4D97-AF65-F5344CB8AC3E}">
        <p14:creationId xmlns:p14="http://schemas.microsoft.com/office/powerpoint/2010/main" val="243594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21455"/>
            <a:ext cx="10972800" cy="376567"/>
          </a:xfrm>
        </p:spPr>
        <p:txBody>
          <a:bodyPr>
            <a:normAutofit fontScale="90000"/>
          </a:bodyPr>
          <a:lstStyle/>
          <a:p>
            <a:r>
              <a:rPr lang="en-US" dirty="0"/>
              <a:t/>
            </a:r>
            <a:br>
              <a:rPr lang="en-US" dirty="0"/>
            </a:br>
            <a:r>
              <a:rPr lang="en-US" sz="3100" dirty="0"/>
              <a:t>Step 3 -    Complete Online Proposal Form - 3 steps!</a:t>
            </a:r>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r="5463"/>
          <a:stretch/>
        </p:blipFill>
        <p:spPr>
          <a:xfrm>
            <a:off x="609600" y="1172471"/>
            <a:ext cx="4193123" cy="3116897"/>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9503" y="1354748"/>
            <a:ext cx="5625662" cy="4231406"/>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r="2423" b="28479"/>
          <a:stretch/>
        </p:blipFill>
        <p:spPr>
          <a:xfrm>
            <a:off x="6666807" y="5440551"/>
            <a:ext cx="5261957" cy="1284446"/>
          </a:xfrm>
          <a:prstGeom prst="rect">
            <a:avLst/>
          </a:prstGeom>
        </p:spPr>
      </p:pic>
      <p:sp>
        <p:nvSpPr>
          <p:cNvPr id="7" name="TextBox 6"/>
          <p:cNvSpPr txBox="1"/>
          <p:nvPr/>
        </p:nvSpPr>
        <p:spPr>
          <a:xfrm>
            <a:off x="515389" y="1172471"/>
            <a:ext cx="492443" cy="461665"/>
          </a:xfrm>
          <a:prstGeom prst="rect">
            <a:avLst/>
          </a:prstGeom>
          <a:noFill/>
          <a:ln>
            <a:solidFill>
              <a:schemeClr val="bg2"/>
            </a:solidFill>
          </a:ln>
        </p:spPr>
        <p:txBody>
          <a:bodyPr wrap="none" rtlCol="0">
            <a:spAutoFit/>
          </a:bodyPr>
          <a:lstStyle/>
          <a:p>
            <a:r>
              <a:rPr lang="en-US" sz="2400" dirty="0"/>
              <a:t>1. </a:t>
            </a:r>
          </a:p>
        </p:txBody>
      </p:sp>
      <p:sp>
        <p:nvSpPr>
          <p:cNvPr id="8" name="TextBox 7"/>
          <p:cNvSpPr txBox="1"/>
          <p:nvPr/>
        </p:nvSpPr>
        <p:spPr>
          <a:xfrm>
            <a:off x="5420704" y="980299"/>
            <a:ext cx="492443" cy="461665"/>
          </a:xfrm>
          <a:prstGeom prst="rect">
            <a:avLst/>
          </a:prstGeom>
          <a:noFill/>
          <a:ln>
            <a:solidFill>
              <a:schemeClr val="bg2"/>
            </a:solidFill>
          </a:ln>
        </p:spPr>
        <p:txBody>
          <a:bodyPr wrap="none" rtlCol="0">
            <a:spAutoFit/>
          </a:bodyPr>
          <a:lstStyle/>
          <a:p>
            <a:r>
              <a:rPr lang="en-US" sz="2400" dirty="0"/>
              <a:t>2. </a:t>
            </a:r>
          </a:p>
        </p:txBody>
      </p:sp>
      <p:sp>
        <p:nvSpPr>
          <p:cNvPr id="9" name="TextBox 8"/>
          <p:cNvSpPr txBox="1"/>
          <p:nvPr/>
        </p:nvSpPr>
        <p:spPr>
          <a:xfrm>
            <a:off x="6375862" y="5993476"/>
            <a:ext cx="492443" cy="461665"/>
          </a:xfrm>
          <a:prstGeom prst="rect">
            <a:avLst/>
          </a:prstGeom>
          <a:noFill/>
          <a:ln>
            <a:solidFill>
              <a:schemeClr val="bg2"/>
            </a:solidFill>
          </a:ln>
        </p:spPr>
        <p:txBody>
          <a:bodyPr wrap="none" rtlCol="0">
            <a:spAutoFit/>
          </a:bodyPr>
          <a:lstStyle/>
          <a:p>
            <a:r>
              <a:rPr lang="en-US" sz="2400" dirty="0"/>
              <a:t>3. </a:t>
            </a:r>
          </a:p>
        </p:txBody>
      </p:sp>
    </p:spTree>
    <p:extLst>
      <p:ext uri="{BB962C8B-B14F-4D97-AF65-F5344CB8AC3E}">
        <p14:creationId xmlns:p14="http://schemas.microsoft.com/office/powerpoint/2010/main" val="3323762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5 - Submit</a:t>
            </a:r>
          </a:p>
        </p:txBody>
      </p:sp>
      <p:sp>
        <p:nvSpPr>
          <p:cNvPr id="3" name="Content Placeholder 2"/>
          <p:cNvSpPr>
            <a:spLocks noGrp="1"/>
          </p:cNvSpPr>
          <p:nvPr>
            <p:ph idx="1"/>
          </p:nvPr>
        </p:nvSpPr>
        <p:spPr/>
        <p:txBody>
          <a:bodyPr/>
          <a:lstStyle/>
          <a:p>
            <a:pPr marL="0" indent="0">
              <a:buNone/>
            </a:pPr>
            <a:endParaRPr lang="en-US" dirty="0"/>
          </a:p>
          <a:p>
            <a:r>
              <a:rPr lang="en-US" dirty="0"/>
              <a:t>NO MORE PAPER FORMS!!!!!!!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6238" y="3028344"/>
            <a:ext cx="5715000" cy="3095625"/>
          </a:xfrm>
          <a:prstGeom prst="rect">
            <a:avLst/>
          </a:prstGeom>
        </p:spPr>
      </p:pic>
    </p:spTree>
    <p:extLst>
      <p:ext uri="{BB962C8B-B14F-4D97-AF65-F5344CB8AC3E}">
        <p14:creationId xmlns:p14="http://schemas.microsoft.com/office/powerpoint/2010/main" val="3213173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C-ID Submissions</a:t>
            </a:r>
          </a:p>
        </p:txBody>
      </p:sp>
      <p:sp>
        <p:nvSpPr>
          <p:cNvPr id="3" name="Content Placeholder 2"/>
          <p:cNvSpPr>
            <a:spLocks noGrp="1"/>
          </p:cNvSpPr>
          <p:nvPr>
            <p:ph idx="1"/>
          </p:nvPr>
        </p:nvSpPr>
        <p:spPr/>
        <p:txBody>
          <a:bodyPr>
            <a:normAutofit fontScale="70000" lnSpcReduction="20000"/>
          </a:bodyPr>
          <a:lstStyle/>
          <a:p>
            <a:r>
              <a:rPr lang="en-US" dirty="0"/>
              <a:t>C-ID Project is beginning to include CTE – WHY?</a:t>
            </a:r>
          </a:p>
          <a:p>
            <a:pPr lvl="1"/>
            <a:r>
              <a:rPr lang="en-US" dirty="0"/>
              <a:t>Align with recommendations from the Strong Workforce Task Force</a:t>
            </a:r>
          </a:p>
          <a:p>
            <a:pPr lvl="1"/>
            <a:r>
              <a:rPr lang="en-US" dirty="0"/>
              <a:t>Greater alignment of competencies across the state, allowing students to continue their program at a new college</a:t>
            </a:r>
          </a:p>
          <a:p>
            <a:pPr lvl="1"/>
            <a:r>
              <a:rPr lang="en-US" dirty="0"/>
              <a:t>Collaboration with industry to ensure student are achieving desired competencies and improve </a:t>
            </a:r>
            <a:r>
              <a:rPr lang="en-US" dirty="0" smtClean="0"/>
              <a:t>employability</a:t>
            </a:r>
            <a:endParaRPr lang="en-US" dirty="0"/>
          </a:p>
          <a:p>
            <a:endParaRPr lang="en-US" dirty="0"/>
          </a:p>
          <a:p>
            <a:r>
              <a:rPr lang="en-US" dirty="0"/>
              <a:t>Check the C-ID page for draft and final descriptors in the following fields:</a:t>
            </a:r>
          </a:p>
          <a:p>
            <a:r>
              <a:rPr lang="en-US" dirty="0"/>
              <a:t>Agriculture</a:t>
            </a:r>
          </a:p>
          <a:p>
            <a:r>
              <a:rPr lang="en-US" dirty="0"/>
              <a:t>Graphic Design</a:t>
            </a:r>
          </a:p>
          <a:p>
            <a:r>
              <a:rPr lang="en-US" dirty="0"/>
              <a:t>Culinary</a:t>
            </a:r>
          </a:p>
          <a:p>
            <a:r>
              <a:rPr lang="en-US" dirty="0"/>
              <a:t>Licensed Vocational Nursing</a:t>
            </a:r>
          </a:p>
          <a:p>
            <a:r>
              <a:rPr lang="en-US" dirty="0"/>
              <a:t>Water and Wastewater Technology</a:t>
            </a:r>
          </a:p>
          <a:p>
            <a:r>
              <a:rPr lang="en-US" dirty="0"/>
              <a:t>Digital Media</a:t>
            </a:r>
          </a:p>
          <a:p>
            <a:r>
              <a:rPr lang="en-US" dirty="0"/>
              <a:t>Engineering Technology</a:t>
            </a:r>
          </a:p>
          <a:p>
            <a:r>
              <a:rPr lang="en-US" dirty="0"/>
              <a:t>Real Estate</a:t>
            </a:r>
          </a:p>
        </p:txBody>
      </p:sp>
    </p:spTree>
    <p:extLst>
      <p:ext uri="{BB962C8B-B14F-4D97-AF65-F5344CB8AC3E}">
        <p14:creationId xmlns:p14="http://schemas.microsoft.com/office/powerpoint/2010/main" val="193209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Chancellor’s Office Review and Chaptering – Credit Courses</a:t>
            </a:r>
          </a:p>
        </p:txBody>
      </p:sp>
      <p:sp>
        <p:nvSpPr>
          <p:cNvPr id="3" name="Content Placeholder 2"/>
          <p:cNvSpPr>
            <a:spLocks noGrp="1"/>
          </p:cNvSpPr>
          <p:nvPr>
            <p:ph idx="1"/>
          </p:nvPr>
        </p:nvSpPr>
        <p:spPr/>
        <p:txBody>
          <a:bodyPr/>
          <a:lstStyle/>
          <a:p>
            <a:r>
              <a:rPr lang="en-US" dirty="0"/>
              <a:t>All credit courses must be submitted to the Chancellor’s Office (using the Curriculum Inventory) to receive a control number</a:t>
            </a:r>
          </a:p>
          <a:p>
            <a:r>
              <a:rPr lang="en-US" dirty="0"/>
              <a:t>If your college has submitted a certification memo, all credit courses (except CWE) will receive a control number within 24 hours through automated approval.</a:t>
            </a:r>
          </a:p>
          <a:p>
            <a:r>
              <a:rPr lang="en-US" dirty="0"/>
              <a:t>All courses are subject to periodic review by Chancellor’s Office staff</a:t>
            </a:r>
          </a:p>
        </p:txBody>
      </p:sp>
    </p:spTree>
    <p:extLst>
      <p:ext uri="{BB962C8B-B14F-4D97-AF65-F5344CB8AC3E}">
        <p14:creationId xmlns:p14="http://schemas.microsoft.com/office/powerpoint/2010/main" val="3505008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Outcomes For This Session</a:t>
            </a:r>
          </a:p>
        </p:txBody>
      </p:sp>
      <p:sp>
        <p:nvSpPr>
          <p:cNvPr id="2" name="Content Placeholder 1"/>
          <p:cNvSpPr>
            <a:spLocks noGrp="1"/>
          </p:cNvSpPr>
          <p:nvPr>
            <p:ph idx="1"/>
          </p:nvPr>
        </p:nvSpPr>
        <p:spPr/>
        <p:txBody>
          <a:bodyPr/>
          <a:lstStyle/>
          <a:p>
            <a:r>
              <a:rPr lang="en-US" dirty="0"/>
              <a:t>Review Best Practices for Local CTE Curriculum Approval</a:t>
            </a:r>
          </a:p>
          <a:p>
            <a:r>
              <a:rPr lang="en-US" dirty="0"/>
              <a:t>Review Regional Consortium Endorsement of Local CTE Curriculum</a:t>
            </a:r>
          </a:p>
          <a:p>
            <a:r>
              <a:rPr lang="en-US" dirty="0"/>
              <a:t>Review Chancellor’s Office Review/Chaptering of CTE Curriculum</a:t>
            </a:r>
          </a:p>
          <a:p>
            <a:endParaRPr lang="en-US" dirty="0"/>
          </a:p>
        </p:txBody>
      </p:sp>
    </p:spTree>
    <p:extLst>
      <p:ext uri="{BB962C8B-B14F-4D97-AF65-F5344CB8AC3E}">
        <p14:creationId xmlns:p14="http://schemas.microsoft.com/office/powerpoint/2010/main" val="150891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Chancellor’s Office Review and Chaptering – Credit Awards</a:t>
            </a:r>
          </a:p>
        </p:txBody>
      </p:sp>
      <p:sp>
        <p:nvSpPr>
          <p:cNvPr id="3" name="Content Placeholder 2"/>
          <p:cNvSpPr>
            <a:spLocks noGrp="1"/>
          </p:cNvSpPr>
          <p:nvPr>
            <p:ph idx="1"/>
          </p:nvPr>
        </p:nvSpPr>
        <p:spPr/>
        <p:txBody>
          <a:bodyPr/>
          <a:lstStyle/>
          <a:p>
            <a:r>
              <a:rPr lang="en-US" dirty="0"/>
              <a:t>All degree and certificate programs must be submitted to the Chancellor’s Office for approval.</a:t>
            </a:r>
          </a:p>
          <a:p>
            <a:r>
              <a:rPr lang="en-US" dirty="0"/>
              <a:t>Colleges must submit recent LMI data and documentation of review by the regional consortia for all new programs.</a:t>
            </a:r>
          </a:p>
          <a:p>
            <a:r>
              <a:rPr lang="en-US" dirty="0"/>
              <a:t>Colleges must submit new LMI data if a degree or certificate has gone through substantial revision.</a:t>
            </a:r>
          </a:p>
        </p:txBody>
      </p:sp>
    </p:spTree>
    <p:extLst>
      <p:ext uri="{BB962C8B-B14F-4D97-AF65-F5344CB8AC3E}">
        <p14:creationId xmlns:p14="http://schemas.microsoft.com/office/powerpoint/2010/main" val="3111495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Chancellor’s Office Review and Chaptering – Credit Awards</a:t>
            </a:r>
          </a:p>
        </p:txBody>
      </p:sp>
      <p:sp>
        <p:nvSpPr>
          <p:cNvPr id="3" name="Content Placeholder 2"/>
          <p:cNvSpPr>
            <a:spLocks noGrp="1"/>
          </p:cNvSpPr>
          <p:nvPr>
            <p:ph idx="1"/>
          </p:nvPr>
        </p:nvSpPr>
        <p:spPr/>
        <p:txBody>
          <a:bodyPr/>
          <a:lstStyle/>
          <a:p>
            <a:r>
              <a:rPr lang="en-US" dirty="0"/>
              <a:t>Currently, all certificate programs of 18 units or higher must be submitted for approval. Additionally, certificates between 12 – 17.5 units may be submitted for approval.</a:t>
            </a:r>
          </a:p>
          <a:p>
            <a:r>
              <a:rPr lang="en-US" dirty="0"/>
              <a:t>Title 5 revisions (55070) will be adopted in July that requires all certificates 16 units or higher to be submitted for approval. Additionally, certificates between 8 and 15.5 units may be submitted for approval.</a:t>
            </a:r>
          </a:p>
          <a:p>
            <a:r>
              <a:rPr lang="en-US" dirty="0"/>
              <a:t>If these programs have never been submitted to the CO, they will need to be submitted to the regional consortia first!</a:t>
            </a:r>
          </a:p>
        </p:txBody>
      </p:sp>
    </p:spTree>
    <p:extLst>
      <p:ext uri="{BB962C8B-B14F-4D97-AF65-F5344CB8AC3E}">
        <p14:creationId xmlns:p14="http://schemas.microsoft.com/office/powerpoint/2010/main" val="1720037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Chancellor’s Office Review and Chaptering – Noncredit Curriculum</a:t>
            </a:r>
          </a:p>
        </p:txBody>
      </p:sp>
      <p:sp>
        <p:nvSpPr>
          <p:cNvPr id="3" name="Content Placeholder 2"/>
          <p:cNvSpPr>
            <a:spLocks noGrp="1"/>
          </p:cNvSpPr>
          <p:nvPr>
            <p:ph idx="1"/>
          </p:nvPr>
        </p:nvSpPr>
        <p:spPr/>
        <p:txBody>
          <a:bodyPr/>
          <a:lstStyle/>
          <a:p>
            <a:r>
              <a:rPr lang="en-US" dirty="0"/>
              <a:t>Currently all noncredit courses and certificates must be submitted to the Chancellor’s Office in the Curriculum Inventory, reviewed by Chancellor’s Office staff, and approved prior to being offered.</a:t>
            </a:r>
          </a:p>
          <a:p>
            <a:r>
              <a:rPr lang="en-US" dirty="0"/>
              <a:t>The Chancellor’s Office recently dedicated more staff to reviewing and approving noncredit proposals to decrease approval time.</a:t>
            </a:r>
          </a:p>
          <a:p>
            <a:r>
              <a:rPr lang="en-US" dirty="0"/>
              <a:t>The California Community College’s Curriculum Committee (5C) is exploring automated approval of noncredit certificates that would give colleges control numbers for new and revised noncredit certificates in 24 hours. This probably won’t be available in 2018.</a:t>
            </a:r>
          </a:p>
        </p:txBody>
      </p:sp>
    </p:spTree>
    <p:extLst>
      <p:ext uri="{BB962C8B-B14F-4D97-AF65-F5344CB8AC3E}">
        <p14:creationId xmlns:p14="http://schemas.microsoft.com/office/powerpoint/2010/main" val="2721595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Review</a:t>
            </a:r>
          </a:p>
        </p:txBody>
      </p:sp>
      <p:sp>
        <p:nvSpPr>
          <p:cNvPr id="3" name="Content Placeholder 2"/>
          <p:cNvSpPr>
            <a:spLocks noGrp="1"/>
          </p:cNvSpPr>
          <p:nvPr>
            <p:ph idx="1"/>
          </p:nvPr>
        </p:nvSpPr>
        <p:spPr/>
        <p:txBody>
          <a:bodyPr/>
          <a:lstStyle/>
          <a:p>
            <a:r>
              <a:rPr lang="en-US" dirty="0"/>
              <a:t>And like the Circle of Life…</a:t>
            </a:r>
          </a:p>
          <a:p>
            <a:pPr marL="393192" lvl="1" indent="0">
              <a:buNone/>
            </a:pPr>
            <a:r>
              <a:rPr lang="en-US" dirty="0"/>
              <a:t>Sometimes it is time for us to review programs and courses for health and </a:t>
            </a:r>
            <a:r>
              <a:rPr lang="en-US" dirty="0" smtClean="0"/>
              <a:t>wellbeing… “viability</a:t>
            </a:r>
            <a:r>
              <a:rPr lang="en-US" dirty="0"/>
              <a:t>.”</a:t>
            </a:r>
          </a:p>
          <a:p>
            <a:pPr marL="393192" lvl="1" indent="0">
              <a:buNone/>
            </a:pPr>
            <a:endParaRPr lang="en-US" dirty="0"/>
          </a:p>
          <a:p>
            <a:pPr marL="393192" lvl="1" indent="0">
              <a:buNone/>
            </a:pPr>
            <a:r>
              <a:rPr lang="en-US" dirty="0"/>
              <a:t>Might it be time to:</a:t>
            </a:r>
          </a:p>
          <a:p>
            <a:pPr lvl="1"/>
            <a:r>
              <a:rPr lang="en-US" dirty="0"/>
              <a:t>Deactivate</a:t>
            </a:r>
          </a:p>
          <a:p>
            <a:pPr lvl="1"/>
            <a:r>
              <a:rPr lang="en-US" dirty="0"/>
              <a:t>Momentarily Park</a:t>
            </a:r>
          </a:p>
          <a:p>
            <a:pPr lvl="1"/>
            <a:r>
              <a:rPr lang="en-US" dirty="0"/>
              <a:t>Continue with a resuscitation plan</a:t>
            </a:r>
          </a:p>
          <a:p>
            <a:pPr lvl="1"/>
            <a:r>
              <a:rPr lang="en-US" dirty="0"/>
              <a:t>Continue</a:t>
            </a:r>
          </a:p>
        </p:txBody>
      </p:sp>
      <p:pic>
        <p:nvPicPr>
          <p:cNvPr id="4" name="Picture 3"/>
          <p:cNvPicPr>
            <a:picLocks noChangeAspect="1"/>
          </p:cNvPicPr>
          <p:nvPr/>
        </p:nvPicPr>
        <p:blipFill>
          <a:blip r:embed="rId2"/>
          <a:stretch>
            <a:fillRect/>
          </a:stretch>
        </p:blipFill>
        <p:spPr>
          <a:xfrm>
            <a:off x="7984067" y="2946400"/>
            <a:ext cx="3378200" cy="3378200"/>
          </a:xfrm>
          <a:prstGeom prst="rect">
            <a:avLst/>
          </a:prstGeom>
        </p:spPr>
      </p:pic>
    </p:spTree>
    <p:extLst>
      <p:ext uri="{BB962C8B-B14F-4D97-AF65-F5344CB8AC3E}">
        <p14:creationId xmlns:p14="http://schemas.microsoft.com/office/powerpoint/2010/main" val="1760510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Questions?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531092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p:txBody>
          <a:bodyPr/>
          <a:lstStyle/>
          <a:p>
            <a:r>
              <a:rPr lang="en-US" dirty="0"/>
              <a:t>ASCCC. </a:t>
            </a:r>
            <a:r>
              <a:rPr lang="en-US" dirty="0" smtClean="0">
                <a:hlinkClick r:id="rId2"/>
              </a:rPr>
              <a:t>The Course Outline of Record: A Curriculum Reference Guide Revisited. </a:t>
            </a:r>
            <a:r>
              <a:rPr lang="en-US" dirty="0" smtClean="0"/>
              <a:t>2017.</a:t>
            </a:r>
          </a:p>
          <a:p>
            <a:r>
              <a:rPr lang="en-US" dirty="0" smtClean="0">
                <a:hlinkClick r:id="rId3"/>
              </a:rPr>
              <a:t>ASCCC. Effective Practices for Educational Program Development. </a:t>
            </a:r>
            <a:r>
              <a:rPr lang="en-US" dirty="0" smtClean="0"/>
              <a:t>2017.</a:t>
            </a:r>
          </a:p>
          <a:p>
            <a:r>
              <a:rPr lang="en-US" dirty="0" smtClean="0">
                <a:hlinkClick r:id="rId4"/>
              </a:rPr>
              <a:t>California Community Colleges Chancellor’s Office. Program and Course Approval Handbook, 6</a:t>
            </a:r>
            <a:r>
              <a:rPr lang="en-US" baseline="30000" dirty="0" smtClean="0">
                <a:hlinkClick r:id="rId4"/>
              </a:rPr>
              <a:t>th</a:t>
            </a:r>
            <a:r>
              <a:rPr lang="en-US" dirty="0" smtClean="0">
                <a:hlinkClick r:id="rId4"/>
              </a:rPr>
              <a:t> edition. </a:t>
            </a:r>
            <a:endParaRPr lang="en-US" dirty="0"/>
          </a:p>
        </p:txBody>
      </p:sp>
    </p:spTree>
    <p:extLst>
      <p:ext uri="{BB962C8B-B14F-4D97-AF65-F5344CB8AC3E}">
        <p14:creationId xmlns:p14="http://schemas.microsoft.com/office/powerpoint/2010/main" val="402922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47404" y="881148"/>
            <a:ext cx="10534996" cy="1054331"/>
          </a:xfrm>
        </p:spPr>
        <p:txBody>
          <a:bodyPr>
            <a:normAutofit fontScale="90000"/>
          </a:bodyPr>
          <a:lstStyle/>
          <a:p>
            <a:r>
              <a:rPr lang="en-US" sz="4000" dirty="0"/>
              <a:t/>
            </a:r>
            <a:br>
              <a:rPr lang="en-US" sz="4000" dirty="0"/>
            </a:br>
            <a:r>
              <a:rPr lang="en-US" sz="4000" dirty="0"/>
              <a:t/>
            </a:r>
            <a:br>
              <a:rPr lang="en-US" sz="4000" dirty="0"/>
            </a:br>
            <a:r>
              <a:rPr lang="en-US" dirty="0"/>
              <a:t/>
            </a:r>
            <a:br>
              <a:rPr lang="en-US" dirty="0"/>
            </a:br>
            <a:r>
              <a:rPr lang="en-US" sz="4000" dirty="0"/>
              <a:t>Best Practices for Local CTE Curriculum Approval</a:t>
            </a:r>
          </a:p>
        </p:txBody>
      </p:sp>
      <p:sp>
        <p:nvSpPr>
          <p:cNvPr id="2" name="Content Placeholder 1"/>
          <p:cNvSpPr>
            <a:spLocks noGrp="1"/>
          </p:cNvSpPr>
          <p:nvPr>
            <p:ph idx="1"/>
          </p:nvPr>
        </p:nvSpPr>
        <p:spPr>
          <a:xfrm>
            <a:off x="609600" y="2211184"/>
            <a:ext cx="10972800" cy="4113415"/>
          </a:xfrm>
        </p:spPr>
        <p:txBody>
          <a:bodyPr/>
          <a:lstStyle/>
          <a:p>
            <a:r>
              <a:rPr lang="en-US" dirty="0"/>
              <a:t>CTE Curriculum should be submitted to the same review processes, locally, as all other curriculum, credit and noncredit!</a:t>
            </a:r>
          </a:p>
          <a:p>
            <a:r>
              <a:rPr lang="en-US" dirty="0"/>
              <a:t>CTE Curriculum, besides being driven by industry demands, should also have input from the local Advisory Board. </a:t>
            </a:r>
          </a:p>
          <a:p>
            <a:pPr lvl="1"/>
            <a:r>
              <a:rPr lang="en-US" dirty="0">
                <a:hlinkClick r:id="rId2" action="ppaction://hlinkfile"/>
              </a:rPr>
              <a:t>§ 55601. Appointment of Vocational Education Advisory Committee.</a:t>
            </a:r>
            <a:endParaRPr lang="en-US" dirty="0"/>
          </a:p>
          <a:p>
            <a:r>
              <a:rPr lang="en-US" dirty="0"/>
              <a:t>Examples of guide books for working with Advisory Committees:</a:t>
            </a:r>
          </a:p>
          <a:p>
            <a:pPr lvl="1"/>
            <a:r>
              <a:rPr lang="en-US" dirty="0">
                <a:hlinkClick r:id="rId3"/>
              </a:rPr>
              <a:t>CTE Advisory Committee Handbook - San Diego Community College District</a:t>
            </a:r>
            <a:endParaRPr lang="en-US" dirty="0"/>
          </a:p>
          <a:p>
            <a:pPr lvl="1"/>
            <a:r>
              <a:rPr lang="en-US" dirty="0">
                <a:hlinkClick r:id="rId4"/>
              </a:rPr>
              <a:t>Santa Rose College CTE Advisory Committee Handbook </a:t>
            </a:r>
            <a:endParaRPr lang="en-US" dirty="0"/>
          </a:p>
          <a:p>
            <a:pPr lvl="1"/>
            <a:endParaRPr lang="en-US" dirty="0"/>
          </a:p>
        </p:txBody>
      </p:sp>
    </p:spTree>
    <p:extLst>
      <p:ext uri="{BB962C8B-B14F-4D97-AF65-F5344CB8AC3E}">
        <p14:creationId xmlns:p14="http://schemas.microsoft.com/office/powerpoint/2010/main" val="3339554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t>Best Practices for Local CTE Curriculum Approval</a:t>
            </a:r>
          </a:p>
        </p:txBody>
      </p:sp>
      <p:sp>
        <p:nvSpPr>
          <p:cNvPr id="2" name="Content Placeholder 1"/>
          <p:cNvSpPr>
            <a:spLocks noGrp="1"/>
          </p:cNvSpPr>
          <p:nvPr>
            <p:ph idx="1"/>
          </p:nvPr>
        </p:nvSpPr>
        <p:spPr/>
        <p:txBody>
          <a:bodyPr>
            <a:normAutofit lnSpcReduction="10000"/>
          </a:bodyPr>
          <a:lstStyle/>
          <a:p>
            <a:r>
              <a:rPr lang="en-US" dirty="0"/>
              <a:t>Program Initiation Anyone?</a:t>
            </a:r>
          </a:p>
          <a:p>
            <a:pPr lvl="1"/>
            <a:r>
              <a:rPr lang="en-US" dirty="0"/>
              <a:t>Separate in scope from a local Curriculum Committee review</a:t>
            </a:r>
          </a:p>
          <a:p>
            <a:pPr lvl="1"/>
            <a:r>
              <a:rPr lang="en-US" dirty="0"/>
              <a:t>Examines the “Total Cost of Ownership”</a:t>
            </a:r>
          </a:p>
          <a:p>
            <a:pPr lvl="2"/>
            <a:r>
              <a:rPr lang="en-US" dirty="0"/>
              <a:t>Facilities</a:t>
            </a:r>
          </a:p>
          <a:p>
            <a:pPr lvl="2"/>
            <a:r>
              <a:rPr lang="en-US" dirty="0"/>
              <a:t>Faculty</a:t>
            </a:r>
          </a:p>
          <a:p>
            <a:pPr lvl="2"/>
            <a:r>
              <a:rPr lang="en-US" dirty="0"/>
              <a:t>Sustainability</a:t>
            </a:r>
          </a:p>
          <a:p>
            <a:pPr lvl="2"/>
            <a:r>
              <a:rPr lang="en-US" dirty="0"/>
              <a:t>Funding Sources</a:t>
            </a:r>
          </a:p>
          <a:p>
            <a:endParaRPr lang="en-US" dirty="0"/>
          </a:p>
          <a:p>
            <a:endParaRPr lang="en-US" dirty="0"/>
          </a:p>
          <a:p>
            <a:r>
              <a:rPr lang="en-US" dirty="0">
                <a:hlinkClick r:id="rId2"/>
              </a:rPr>
              <a:t>ASCCC White Paper: Effective Practices for Educational Program Development</a:t>
            </a:r>
            <a:endParaRPr lang="en-US" dirty="0"/>
          </a:p>
        </p:txBody>
      </p:sp>
    </p:spTree>
    <p:extLst>
      <p:ext uri="{BB962C8B-B14F-4D97-AF65-F5344CB8AC3E}">
        <p14:creationId xmlns:p14="http://schemas.microsoft.com/office/powerpoint/2010/main" val="115085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t>Local Curriculum Committee Approval- Courses</a:t>
            </a:r>
          </a:p>
        </p:txBody>
      </p:sp>
      <p:sp>
        <p:nvSpPr>
          <p:cNvPr id="2" name="Content Placeholder 1"/>
          <p:cNvSpPr>
            <a:spLocks noGrp="1"/>
          </p:cNvSpPr>
          <p:nvPr>
            <p:ph idx="1"/>
          </p:nvPr>
        </p:nvSpPr>
        <p:spPr/>
        <p:txBody>
          <a:bodyPr>
            <a:normAutofit fontScale="70000" lnSpcReduction="20000"/>
          </a:bodyPr>
          <a:lstStyle/>
          <a:p>
            <a:r>
              <a:rPr lang="en-US" dirty="0"/>
              <a:t>Best Practices:</a:t>
            </a:r>
          </a:p>
          <a:p>
            <a:pPr lvl="1"/>
            <a:r>
              <a:rPr lang="en-US" dirty="0"/>
              <a:t>Annual training of Curriculum Committee</a:t>
            </a:r>
          </a:p>
          <a:p>
            <a:pPr lvl="1"/>
            <a:r>
              <a:rPr lang="en-US" dirty="0"/>
              <a:t>Regularly scheduled Curriculum Committee meetings</a:t>
            </a:r>
          </a:p>
          <a:p>
            <a:pPr lvl="1"/>
            <a:r>
              <a:rPr lang="en-US" dirty="0"/>
              <a:t>Technical Review of proposed curriculum by the Technical Review Committee</a:t>
            </a:r>
          </a:p>
          <a:p>
            <a:pPr lvl="1"/>
            <a:r>
              <a:rPr lang="en-US" dirty="0"/>
              <a:t>Reading(s) by the Curriculum Committee</a:t>
            </a:r>
          </a:p>
          <a:p>
            <a:pPr lvl="1"/>
            <a:r>
              <a:rPr lang="en-US" dirty="0"/>
              <a:t>Timely communication between the Curriculum Office and the originator to make requested changes</a:t>
            </a:r>
          </a:p>
          <a:p>
            <a:pPr lvl="1"/>
            <a:r>
              <a:rPr lang="en-US" dirty="0"/>
              <a:t>Looking at the Title 5 requirements of the Course Outline of Record</a:t>
            </a:r>
          </a:p>
          <a:p>
            <a:pPr lvl="2"/>
            <a:r>
              <a:rPr lang="en-US" dirty="0"/>
              <a:t>Title</a:t>
            </a:r>
          </a:p>
          <a:p>
            <a:pPr lvl="2"/>
            <a:r>
              <a:rPr lang="en-US" dirty="0"/>
              <a:t>Units/hours</a:t>
            </a:r>
          </a:p>
          <a:p>
            <a:pPr lvl="2"/>
            <a:r>
              <a:rPr lang="en-US" dirty="0"/>
              <a:t>Description</a:t>
            </a:r>
          </a:p>
          <a:p>
            <a:pPr lvl="2"/>
            <a:r>
              <a:rPr lang="en-US" dirty="0"/>
              <a:t>Content</a:t>
            </a:r>
          </a:p>
          <a:p>
            <a:pPr lvl="2"/>
            <a:r>
              <a:rPr lang="en-US" dirty="0"/>
              <a:t>Course Objectives</a:t>
            </a:r>
          </a:p>
          <a:p>
            <a:pPr lvl="2"/>
            <a:r>
              <a:rPr lang="en-US" dirty="0"/>
              <a:t>Methods of Instruction</a:t>
            </a:r>
          </a:p>
          <a:p>
            <a:pPr lvl="2"/>
            <a:r>
              <a:rPr lang="en-US" dirty="0"/>
              <a:t>Methods of Evaluation</a:t>
            </a:r>
          </a:p>
          <a:p>
            <a:pPr lvl="2"/>
            <a:r>
              <a:rPr lang="en-US" dirty="0"/>
              <a:t>Sample Textbooks</a:t>
            </a:r>
          </a:p>
          <a:p>
            <a:pPr lvl="2"/>
            <a:r>
              <a:rPr lang="en-US" dirty="0"/>
              <a:t>Sample Assignment(s)</a:t>
            </a:r>
          </a:p>
          <a:p>
            <a:r>
              <a:rPr lang="en-US" dirty="0"/>
              <a:t>CTE courses are reviewed every two years</a:t>
            </a:r>
          </a:p>
        </p:txBody>
      </p:sp>
    </p:spTree>
    <p:extLst>
      <p:ext uri="{BB962C8B-B14F-4D97-AF65-F5344CB8AC3E}">
        <p14:creationId xmlns:p14="http://schemas.microsoft.com/office/powerpoint/2010/main" val="3252008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Local Curriculum Committee Approval- Awards</a:t>
            </a:r>
          </a:p>
        </p:txBody>
      </p:sp>
      <p:sp>
        <p:nvSpPr>
          <p:cNvPr id="3" name="Content Placeholder 2"/>
          <p:cNvSpPr>
            <a:spLocks noGrp="1"/>
          </p:cNvSpPr>
          <p:nvPr>
            <p:ph idx="1"/>
          </p:nvPr>
        </p:nvSpPr>
        <p:spPr/>
        <p:txBody>
          <a:bodyPr/>
          <a:lstStyle/>
          <a:p>
            <a:r>
              <a:rPr lang="en-US" dirty="0"/>
              <a:t>Best Practices</a:t>
            </a:r>
          </a:p>
          <a:p>
            <a:pPr lvl="1"/>
            <a:r>
              <a:rPr lang="en-US" dirty="0"/>
              <a:t>Check that all program/certificate courses are regularly reviewed and none have been deactivated</a:t>
            </a:r>
          </a:p>
          <a:p>
            <a:pPr lvl="1"/>
            <a:r>
              <a:rPr lang="en-US" dirty="0"/>
              <a:t>A thorough program/certificate description – clearly aligned with the Guided Pathway for the particular area of discipline</a:t>
            </a:r>
          </a:p>
          <a:p>
            <a:pPr lvl="1"/>
            <a:r>
              <a:rPr lang="en-US" dirty="0"/>
              <a:t>Knowledge skills and abilities students will acquire upon successful achievement</a:t>
            </a:r>
          </a:p>
          <a:p>
            <a:pPr lvl="1"/>
            <a:r>
              <a:rPr lang="en-US" dirty="0"/>
              <a:t>If CTE, a list of job titles for which the award will prepare students</a:t>
            </a:r>
          </a:p>
          <a:p>
            <a:pPr lvl="1"/>
            <a:r>
              <a:rPr lang="en-US" dirty="0"/>
              <a:t>Make sure the program/certificate still aligns with market demand</a:t>
            </a:r>
          </a:p>
        </p:txBody>
      </p:sp>
    </p:spTree>
    <p:extLst>
      <p:ext uri="{BB962C8B-B14F-4D97-AF65-F5344CB8AC3E}">
        <p14:creationId xmlns:p14="http://schemas.microsoft.com/office/powerpoint/2010/main" val="606995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t>Local Board Approval</a:t>
            </a:r>
          </a:p>
        </p:txBody>
      </p:sp>
      <p:sp>
        <p:nvSpPr>
          <p:cNvPr id="2" name="Content Placeholder 1"/>
          <p:cNvSpPr>
            <a:spLocks noGrp="1"/>
          </p:cNvSpPr>
          <p:nvPr>
            <p:ph idx="1"/>
          </p:nvPr>
        </p:nvSpPr>
        <p:spPr/>
        <p:txBody>
          <a:bodyPr/>
          <a:lstStyle/>
          <a:p>
            <a:r>
              <a:rPr lang="en-US" dirty="0"/>
              <a:t>Best Practices:</a:t>
            </a:r>
          </a:p>
          <a:p>
            <a:pPr lvl="1"/>
            <a:r>
              <a:rPr lang="en-US" dirty="0"/>
              <a:t>Monthly Review and Approvals</a:t>
            </a:r>
          </a:p>
          <a:p>
            <a:pPr lvl="1"/>
            <a:r>
              <a:rPr lang="en-US" dirty="0"/>
              <a:t>Board training for appropriate roles in curriculum review and approvals</a:t>
            </a:r>
          </a:p>
        </p:txBody>
      </p:sp>
    </p:spTree>
    <p:extLst>
      <p:ext uri="{BB962C8B-B14F-4D97-AF65-F5344CB8AC3E}">
        <p14:creationId xmlns:p14="http://schemas.microsoft.com/office/powerpoint/2010/main" val="1419453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Regional Consortium </a:t>
            </a:r>
            <a:r>
              <a:rPr lang="en-US" dirty="0" smtClean="0"/>
              <a:t>Review</a:t>
            </a:r>
            <a:endParaRPr lang="en-US" dirty="0"/>
          </a:p>
        </p:txBody>
      </p:sp>
      <p:sp>
        <p:nvSpPr>
          <p:cNvPr id="2" name="Content Placeholder 1"/>
          <p:cNvSpPr>
            <a:spLocks noGrp="1"/>
          </p:cNvSpPr>
          <p:nvPr>
            <p:ph idx="1"/>
          </p:nvPr>
        </p:nvSpPr>
        <p:spPr/>
        <p:txBody>
          <a:bodyPr/>
          <a:lstStyle/>
          <a:p>
            <a:r>
              <a:rPr lang="en-US" dirty="0"/>
              <a:t>New and substantially revised programs require the recommendation of the Regional Consortia</a:t>
            </a:r>
          </a:p>
          <a:p>
            <a:endParaRPr lang="en-US" dirty="0"/>
          </a:p>
        </p:txBody>
      </p:sp>
      <p:pic>
        <p:nvPicPr>
          <p:cNvPr id="4" name="Picture 3"/>
          <p:cNvPicPr>
            <a:picLocks noChangeAspect="1"/>
          </p:cNvPicPr>
          <p:nvPr/>
        </p:nvPicPr>
        <p:blipFill>
          <a:blip r:embed="rId2"/>
          <a:stretch>
            <a:fillRect/>
          </a:stretch>
        </p:blipFill>
        <p:spPr>
          <a:xfrm>
            <a:off x="478733" y="3053464"/>
            <a:ext cx="1841152" cy="1798476"/>
          </a:xfrm>
          <a:prstGeom prst="rect">
            <a:avLst/>
          </a:prstGeom>
        </p:spPr>
      </p:pic>
      <p:pic>
        <p:nvPicPr>
          <p:cNvPr id="5" name="Picture 4"/>
          <p:cNvPicPr>
            <a:picLocks noChangeAspect="1"/>
          </p:cNvPicPr>
          <p:nvPr/>
        </p:nvPicPr>
        <p:blipFill>
          <a:blip r:embed="rId3"/>
          <a:stretch>
            <a:fillRect/>
          </a:stretch>
        </p:blipFill>
        <p:spPr>
          <a:xfrm>
            <a:off x="3300620" y="2853958"/>
            <a:ext cx="1999661" cy="1798476"/>
          </a:xfrm>
          <a:prstGeom prst="rect">
            <a:avLst/>
          </a:prstGeom>
        </p:spPr>
      </p:pic>
      <p:pic>
        <p:nvPicPr>
          <p:cNvPr id="6" name="Picture 5"/>
          <p:cNvPicPr>
            <a:picLocks noChangeAspect="1"/>
          </p:cNvPicPr>
          <p:nvPr/>
        </p:nvPicPr>
        <p:blipFill>
          <a:blip r:embed="rId4"/>
          <a:stretch>
            <a:fillRect/>
          </a:stretch>
        </p:blipFill>
        <p:spPr>
          <a:xfrm>
            <a:off x="9262959" y="2633671"/>
            <a:ext cx="1804572" cy="1798476"/>
          </a:xfrm>
          <a:prstGeom prst="rect">
            <a:avLst/>
          </a:prstGeom>
        </p:spPr>
      </p:pic>
      <p:pic>
        <p:nvPicPr>
          <p:cNvPr id="7" name="Picture 6"/>
          <p:cNvPicPr>
            <a:picLocks noChangeAspect="1"/>
          </p:cNvPicPr>
          <p:nvPr/>
        </p:nvPicPr>
        <p:blipFill>
          <a:blip r:embed="rId5"/>
          <a:stretch>
            <a:fillRect/>
          </a:stretch>
        </p:blipFill>
        <p:spPr>
          <a:xfrm>
            <a:off x="1201815" y="5063952"/>
            <a:ext cx="1902117" cy="1414395"/>
          </a:xfrm>
          <a:prstGeom prst="rect">
            <a:avLst/>
          </a:prstGeom>
        </p:spPr>
      </p:pic>
      <p:pic>
        <p:nvPicPr>
          <p:cNvPr id="8" name="Picture 7"/>
          <p:cNvPicPr>
            <a:picLocks noChangeAspect="1"/>
          </p:cNvPicPr>
          <p:nvPr/>
        </p:nvPicPr>
        <p:blipFill>
          <a:blip r:embed="rId6"/>
          <a:stretch>
            <a:fillRect/>
          </a:stretch>
        </p:blipFill>
        <p:spPr>
          <a:xfrm>
            <a:off x="5739237" y="3847003"/>
            <a:ext cx="2700762" cy="890093"/>
          </a:xfrm>
          <a:prstGeom prst="rect">
            <a:avLst/>
          </a:prstGeom>
        </p:spPr>
      </p:pic>
      <p:pic>
        <p:nvPicPr>
          <p:cNvPr id="9" name="Picture 8"/>
          <p:cNvPicPr>
            <a:picLocks noChangeAspect="1"/>
          </p:cNvPicPr>
          <p:nvPr/>
        </p:nvPicPr>
        <p:blipFill>
          <a:blip r:embed="rId7"/>
          <a:stretch>
            <a:fillRect/>
          </a:stretch>
        </p:blipFill>
        <p:spPr>
          <a:xfrm>
            <a:off x="4084402" y="5273926"/>
            <a:ext cx="2700762" cy="877900"/>
          </a:xfrm>
          <a:prstGeom prst="rect">
            <a:avLst/>
          </a:prstGeom>
        </p:spPr>
      </p:pic>
      <p:pic>
        <p:nvPicPr>
          <p:cNvPr id="10" name="Picture 9"/>
          <p:cNvPicPr>
            <a:picLocks noChangeAspect="1"/>
          </p:cNvPicPr>
          <p:nvPr/>
        </p:nvPicPr>
        <p:blipFill>
          <a:blip r:embed="rId8"/>
          <a:stretch>
            <a:fillRect/>
          </a:stretch>
        </p:blipFill>
        <p:spPr>
          <a:xfrm>
            <a:off x="8569201" y="4998597"/>
            <a:ext cx="2584928" cy="1414395"/>
          </a:xfrm>
          <a:prstGeom prst="rect">
            <a:avLst/>
          </a:prstGeom>
        </p:spPr>
      </p:pic>
    </p:spTree>
    <p:extLst>
      <p:ext uri="{BB962C8B-B14F-4D97-AF65-F5344CB8AC3E}">
        <p14:creationId xmlns:p14="http://schemas.microsoft.com/office/powerpoint/2010/main" val="205488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 Makes the Recommendation? </a:t>
            </a:r>
          </a:p>
        </p:txBody>
      </p:sp>
      <p:sp>
        <p:nvSpPr>
          <p:cNvPr id="2" name="Content Placeholder 1"/>
          <p:cNvSpPr>
            <a:spLocks noGrp="1"/>
          </p:cNvSpPr>
          <p:nvPr>
            <p:ph idx="1"/>
          </p:nvPr>
        </p:nvSpPr>
        <p:spPr/>
        <p:txBody>
          <a:bodyPr/>
          <a:lstStyle/>
          <a:p>
            <a:r>
              <a:rPr lang="en-US" dirty="0"/>
              <a:t>Curriculum Specialist or Curriculum Chairs can submit proposals to regional consortium on NIFTY new online submission tool</a:t>
            </a:r>
          </a:p>
          <a:p>
            <a:pPr marL="0" indent="0">
              <a:buNone/>
            </a:pPr>
            <a:endParaRPr lang="en-US" dirty="0"/>
          </a:p>
          <a:p>
            <a:r>
              <a:rPr lang="en-US" dirty="0"/>
              <a:t>Typically a subcommittee of the consortium’s  CTE Deans review these proposals and recommends</a:t>
            </a:r>
          </a:p>
        </p:txBody>
      </p:sp>
    </p:spTree>
    <p:extLst>
      <p:ext uri="{BB962C8B-B14F-4D97-AF65-F5344CB8AC3E}">
        <p14:creationId xmlns:p14="http://schemas.microsoft.com/office/powerpoint/2010/main" val="11260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esentation on brainstorming">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Business brainstorming presentation.potx" id="{DE77CA07-3D7A-4CF2-AF02-587F794CB3CB}" vid="{13C2A94F-C0A1-4622-B71C-29A3B00D5E0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Business brainstorming presentation</Template>
  <TotalTime>178</TotalTime>
  <Words>1102</Words>
  <Application>Microsoft Office PowerPoint</Application>
  <PresentationFormat>Widescreen</PresentationFormat>
  <Paragraphs>135</Paragraphs>
  <Slides>25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Calibri</vt:lpstr>
      <vt:lpstr>Century Gothic</vt:lpstr>
      <vt:lpstr>Palatino Linotype</vt:lpstr>
      <vt:lpstr>Wingdings 2</vt:lpstr>
      <vt:lpstr>Presentation on brainstorming</vt:lpstr>
      <vt:lpstr>Curriculum Processes for CTE</vt:lpstr>
      <vt:lpstr>Outcomes For This Session</vt:lpstr>
      <vt:lpstr>   Best Practices for Local CTE Curriculum Approval</vt:lpstr>
      <vt:lpstr>Best Practices for Local CTE Curriculum Approval</vt:lpstr>
      <vt:lpstr>Local Curriculum Committee Approval- Courses</vt:lpstr>
      <vt:lpstr>Local Curriculum Committee Approval- Awards</vt:lpstr>
      <vt:lpstr>Local Board Approval</vt:lpstr>
      <vt:lpstr>Regional Consortium Review</vt:lpstr>
      <vt:lpstr>Who Makes the Recommendation? </vt:lpstr>
      <vt:lpstr>   What are consortia looking for? </vt:lpstr>
      <vt:lpstr>The process?    </vt:lpstr>
      <vt:lpstr>PowerPoint Presentation</vt:lpstr>
      <vt:lpstr>PowerPoint Presentation</vt:lpstr>
      <vt:lpstr>PowerPoint Presentation</vt:lpstr>
      <vt:lpstr>     Step 2 -  Request a LMI report from the Center of Excellence</vt:lpstr>
      <vt:lpstr> Step 3 -    Complete Online Proposal Form - 3 steps!</vt:lpstr>
      <vt:lpstr>Step 5 - Submit</vt:lpstr>
      <vt:lpstr>C-ID Submissions</vt:lpstr>
      <vt:lpstr>Chancellor’s Office Review and Chaptering – Credit Courses</vt:lpstr>
      <vt:lpstr>Chancellor’s Office Review and Chaptering – Credit Awards</vt:lpstr>
      <vt:lpstr>Chancellor’s Office Review and Chaptering – Credit Awards</vt:lpstr>
      <vt:lpstr>Chancellor’s Office Review and Chaptering – Noncredit Curriculum</vt:lpstr>
      <vt:lpstr>Program Review</vt:lpstr>
      <vt:lpstr>Questions?</vt:lpstr>
      <vt:lpstr>Resources</vt:lpstr>
    </vt:vector>
  </TitlesOfParts>
  <Company>Chaffey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Curriculum Processes for CTE</dc:title>
  <dc:creator>Marie Boyd</dc:creator>
  <cp:lastModifiedBy>Marie Boyd</cp:lastModifiedBy>
  <cp:revision>33</cp:revision>
  <dcterms:created xsi:type="dcterms:W3CDTF">2018-04-27T21:14:03Z</dcterms:created>
  <dcterms:modified xsi:type="dcterms:W3CDTF">2018-04-30T20:49:17Z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74069100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