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3" r:id="rId38"/>
    <p:sldId id="292" r:id="rId3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F47814-1410-4B4E-867F-2A86E8CD550B}">
  <a:tblStyle styleId="{EBF47814-1410-4B4E-867F-2A86E8CD550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p:restoredTop sz="94631"/>
  </p:normalViewPr>
  <p:slideViewPr>
    <p:cSldViewPr snapToGrid="0" snapToObjects="1">
      <p:cViewPr varScale="1">
        <p:scale>
          <a:sx n="109" d="100"/>
          <a:sy n="109" d="100"/>
        </p:scale>
        <p:origin x="184"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1" name="Shape 3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9" name="Shape 3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Medina Bill slow down the process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Shape 3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2" name="Shape 3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8" name="Shape 3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3706065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6" name="Shape 3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Shape 1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Shape 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14" name="Shape 14"/>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Shape 5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6" name="Shape 5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7" name="Shape 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58" name="Shape 58"/>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Shape 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61" name="Shape 61"/>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Shape 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18" name="Shape 18"/>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Shape 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23" name="Shape 23"/>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Shape 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29" name="Shape 29"/>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Shape 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33" name="Shape 33"/>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Shape 36"/>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Shape 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38" name="Shape 38"/>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Shape 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42" name="Shape 42"/>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Shape 4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Shape 46"/>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Shape 47"/>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Shape 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49" name="Shape 49"/>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52" name="Shape 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53" name="Shape 53"/>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
        <p:nvSpPr>
          <p:cNvPr id="9" name="Shape 9"/>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hyperlink" Target="http://asccc.org/services" TargetMode="External"/><Relationship Id="rId3" Type="http://schemas.openxmlformats.org/officeDocument/2006/relationships/hyperlink" Target="http://asccc.org/" TargetMode="External"/><Relationship Id="rId7" Type="http://schemas.openxmlformats.org/officeDocument/2006/relationships/hyperlink" Target="http://asccc.org/calendar/list/events"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hyperlink" Target="http://asccc.org/publications" TargetMode="External"/><Relationship Id="rId5" Type="http://schemas.openxmlformats.org/officeDocument/2006/relationships/hyperlink" Target="http://asccc.org/content/application-statewide-service" TargetMode="External"/><Relationship Id="rId4" Type="http://schemas.openxmlformats.org/officeDocument/2006/relationships/hyperlink" Target="mailto:info@asccc.org" TargetMode="External"/><Relationship Id="rId9" Type="http://schemas.openxmlformats.org/officeDocument/2006/relationships/hyperlink" Target="http://asccc.org/disciplines-list"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311700" y="1483225"/>
            <a:ext cx="8520600" cy="1314000"/>
          </a:xfrm>
          <a:prstGeom prst="rect">
            <a:avLst/>
          </a:prstGeom>
        </p:spPr>
        <p:txBody>
          <a:bodyPr spcFirstLastPara="1" wrap="square" lIns="91425" tIns="91425" rIns="91425" bIns="91425" anchor="b" anchorCtr="0">
            <a:noAutofit/>
          </a:bodyPr>
          <a:lstStyle/>
          <a:p>
            <a:pPr marL="0" lvl="0" indent="0" algn="l">
              <a:spcBef>
                <a:spcPts val="0"/>
              </a:spcBef>
              <a:spcAft>
                <a:spcPts val="0"/>
              </a:spcAft>
              <a:buNone/>
            </a:pPr>
            <a:r>
              <a:rPr lang="en" sz="4000">
                <a:latin typeface="Times New Roman"/>
                <a:ea typeface="Times New Roman"/>
                <a:cs typeface="Times New Roman"/>
                <a:sym typeface="Times New Roman"/>
              </a:rPr>
              <a:t>Curriculum Processes, Laws, and Regulations for Noncredit</a:t>
            </a:r>
            <a:endParaRPr sz="4000">
              <a:latin typeface="Times New Roman"/>
              <a:ea typeface="Times New Roman"/>
              <a:cs typeface="Times New Roman"/>
              <a:sym typeface="Times New Roman"/>
            </a:endParaRPr>
          </a:p>
        </p:txBody>
      </p:sp>
      <p:sp>
        <p:nvSpPr>
          <p:cNvPr id="67" name="Shape 67"/>
          <p:cNvSpPr txBox="1">
            <a:spLocks noGrp="1"/>
          </p:cNvSpPr>
          <p:nvPr>
            <p:ph type="subTitle" idx="1"/>
          </p:nvPr>
        </p:nvSpPr>
        <p:spPr>
          <a:xfrm>
            <a:off x="311700" y="2880775"/>
            <a:ext cx="8520600" cy="78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Times New Roman"/>
                <a:ea typeface="Times New Roman"/>
                <a:cs typeface="Times New Roman"/>
                <a:sym typeface="Times New Roman"/>
              </a:rPr>
              <a:t>Randy Beach, ASCCC Executive Committee</a:t>
            </a:r>
            <a:br>
              <a:rPr lang="en" sz="2000">
                <a:latin typeface="Times New Roman"/>
                <a:ea typeface="Times New Roman"/>
                <a:cs typeface="Times New Roman"/>
                <a:sym typeface="Times New Roman"/>
              </a:rPr>
            </a:br>
            <a:r>
              <a:rPr lang="en" sz="2000">
                <a:latin typeface="Times New Roman"/>
                <a:ea typeface="Times New Roman"/>
                <a:cs typeface="Times New Roman"/>
                <a:sym typeface="Times New Roman"/>
              </a:rPr>
              <a:t>Jan Young, ASCCC Noncredit Committee, Glendale Community College</a:t>
            </a:r>
            <a:endParaRPr sz="2000">
              <a:latin typeface="Times New Roman"/>
              <a:ea typeface="Times New Roman"/>
              <a:cs typeface="Times New Roman"/>
              <a:sym typeface="Times New Roman"/>
            </a:endParaRPr>
          </a:p>
          <a:p>
            <a:pPr marL="0" lvl="0" indent="0" algn="l" rtl="0">
              <a:spcBef>
                <a:spcPts val="0"/>
              </a:spcBef>
              <a:spcAft>
                <a:spcPts val="0"/>
              </a:spcAft>
              <a:buNone/>
            </a:pPr>
            <a:r>
              <a:rPr lang="en" sz="2000">
                <a:latin typeface="Times New Roman"/>
                <a:ea typeface="Times New Roman"/>
                <a:cs typeface="Times New Roman"/>
                <a:sym typeface="Times New Roman"/>
              </a:rPr>
              <a:t>2018 ASCCC Career and Noncredit Education Leadership Institute</a:t>
            </a:r>
            <a:br>
              <a:rPr lang="en" sz="2000">
                <a:latin typeface="Times New Roman"/>
                <a:ea typeface="Times New Roman"/>
                <a:cs typeface="Times New Roman"/>
                <a:sym typeface="Times New Roman"/>
              </a:rPr>
            </a:br>
            <a:r>
              <a:rPr lang="en" sz="2000">
                <a:latin typeface="Times New Roman"/>
                <a:ea typeface="Times New Roman"/>
                <a:cs typeface="Times New Roman"/>
                <a:sym typeface="Times New Roman"/>
              </a:rPr>
              <a:t>May 3-5, 2018 Westin South Coast Plaza</a:t>
            </a:r>
            <a:br>
              <a:rPr lang="en" sz="2000">
                <a:latin typeface="Times New Roman"/>
                <a:ea typeface="Times New Roman"/>
                <a:cs typeface="Times New Roman"/>
                <a:sym typeface="Times New Roman"/>
              </a:rPr>
            </a:br>
            <a:endParaRPr sz="2000">
              <a:latin typeface="Times New Roman"/>
              <a:ea typeface="Times New Roman"/>
              <a:cs typeface="Times New Roman"/>
              <a:sym typeface="Times New Roman"/>
            </a:endParaRPr>
          </a:p>
        </p:txBody>
      </p:sp>
      <p:pic>
        <p:nvPicPr>
          <p:cNvPr id="68" name="Shape 68"/>
          <p:cNvPicPr preferRelativeResize="0"/>
          <p:nvPr/>
        </p:nvPicPr>
        <p:blipFill>
          <a:blip r:embed="rId3">
            <a:alphaModFix/>
          </a:blip>
          <a:stretch>
            <a:fillRect/>
          </a:stretch>
        </p:blipFill>
        <p:spPr>
          <a:xfrm>
            <a:off x="2986075" y="583800"/>
            <a:ext cx="3171825" cy="581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Laws and Regulations: Minimum Qualifications</a:t>
            </a:r>
            <a:endParaRPr/>
          </a:p>
        </p:txBody>
      </p:sp>
      <p:sp>
        <p:nvSpPr>
          <p:cNvPr id="140" name="Shape 1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9250" rtl="0">
              <a:spcBef>
                <a:spcPts val="0"/>
              </a:spcBef>
              <a:spcAft>
                <a:spcPts val="0"/>
              </a:spcAft>
              <a:buSzPts val="1900"/>
              <a:buChar char="●"/>
            </a:pPr>
            <a:r>
              <a:rPr lang="en" sz="1900"/>
              <a:t>“Specialized” Minimum Qualifications</a:t>
            </a:r>
            <a:endParaRPr sz="1900"/>
          </a:p>
          <a:p>
            <a:pPr marL="457200" lvl="0" indent="-349250" rtl="0">
              <a:spcBef>
                <a:spcPts val="0"/>
              </a:spcBef>
              <a:spcAft>
                <a:spcPts val="0"/>
              </a:spcAft>
              <a:buSzPts val="1900"/>
              <a:buChar char="●"/>
            </a:pPr>
            <a:r>
              <a:rPr lang="en" sz="1900"/>
              <a:t>Established in Title 5 regulations separately from the Disciplines List</a:t>
            </a:r>
            <a:endParaRPr sz="1900"/>
          </a:p>
          <a:p>
            <a:pPr marL="0" lvl="0" indent="0" rtl="0">
              <a:spcBef>
                <a:spcPts val="1600"/>
              </a:spcBef>
              <a:spcAft>
                <a:spcPts val="1600"/>
              </a:spcAft>
              <a:buNone/>
            </a:pPr>
            <a:endParaRPr sz="1900"/>
          </a:p>
        </p:txBody>
      </p:sp>
      <p:sp>
        <p:nvSpPr>
          <p:cNvPr id="141" name="Shape 1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10</a:t>
            </a:fld>
            <a:endParaRPr/>
          </a:p>
        </p:txBody>
      </p:sp>
      <p:sp>
        <p:nvSpPr>
          <p:cNvPr id="142" name="Shape 142"/>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pic>
        <p:nvPicPr>
          <p:cNvPr id="143" name="Shape 143"/>
          <p:cNvPicPr preferRelativeResize="0"/>
          <p:nvPr/>
        </p:nvPicPr>
        <p:blipFill>
          <a:blip r:embed="rId3">
            <a:alphaModFix/>
          </a:blip>
          <a:stretch>
            <a:fillRect/>
          </a:stretch>
        </p:blipFill>
        <p:spPr>
          <a:xfrm>
            <a:off x="5203750" y="2062250"/>
            <a:ext cx="2036575" cy="2638301"/>
          </a:xfrm>
          <a:prstGeom prst="rect">
            <a:avLst/>
          </a:prstGeom>
          <a:noFill/>
          <a:ln>
            <a:noFill/>
          </a:ln>
        </p:spPr>
      </p:pic>
      <p:sp>
        <p:nvSpPr>
          <p:cNvPr id="144" name="Shape 144"/>
          <p:cNvSpPr txBox="1"/>
          <p:nvPr/>
        </p:nvSpPr>
        <p:spPr>
          <a:xfrm>
            <a:off x="311700" y="1828350"/>
            <a:ext cx="4781400" cy="2310600"/>
          </a:xfrm>
          <a:prstGeom prst="rect">
            <a:avLst/>
          </a:prstGeom>
          <a:noFill/>
          <a:ln>
            <a:noFill/>
          </a:ln>
        </p:spPr>
        <p:txBody>
          <a:bodyPr spcFirstLastPara="1" wrap="square" lIns="91425" tIns="91425" rIns="91425" bIns="91425" anchor="t" anchorCtr="0">
            <a:noAutofit/>
          </a:bodyPr>
          <a:lstStyle/>
          <a:p>
            <a:pPr marL="457200" lvl="0" indent="-349250" rtl="0">
              <a:lnSpc>
                <a:spcPct val="115000"/>
              </a:lnSpc>
              <a:spcBef>
                <a:spcPts val="0"/>
              </a:spcBef>
              <a:spcAft>
                <a:spcPts val="0"/>
              </a:spcAft>
              <a:buClr>
                <a:schemeClr val="dk2"/>
              </a:buClr>
              <a:buSzPts val="1900"/>
              <a:buChar char="●"/>
            </a:pPr>
            <a:r>
              <a:rPr lang="en" sz="1900">
                <a:solidFill>
                  <a:schemeClr val="dk2"/>
                </a:solidFill>
              </a:rPr>
              <a:t>Noncredit included in title 5 and the </a:t>
            </a:r>
            <a:r>
              <a:rPr lang="en" sz="1900" i="1">
                <a:solidFill>
                  <a:schemeClr val="dk2"/>
                </a:solidFill>
              </a:rPr>
              <a:t>Minimum Qualifications for Faculty and Administrators in California Community Colleges </a:t>
            </a:r>
            <a:r>
              <a:rPr lang="en" sz="1900">
                <a:solidFill>
                  <a:schemeClr val="dk2"/>
                </a:solidFill>
              </a:rPr>
              <a:t>Handbook(2017)</a:t>
            </a:r>
            <a:endParaRPr sz="1900">
              <a:solidFill>
                <a:schemeClr val="dk2"/>
              </a:solidFill>
            </a:endParaRPr>
          </a:p>
          <a:p>
            <a:pPr marL="0" lvl="0" indent="0">
              <a:spcBef>
                <a:spcPts val="160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Laws and Regulations: Equivalency</a:t>
            </a:r>
            <a:endParaRPr/>
          </a:p>
        </p:txBody>
      </p:sp>
      <p:sp>
        <p:nvSpPr>
          <p:cNvPr id="150" name="Shape 1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Governing boards may grant faculty equivalency to the minimum qualifications.</a:t>
            </a:r>
            <a:endParaRPr/>
          </a:p>
          <a:p>
            <a:pPr marL="457200" lvl="0" indent="-342900" rtl="0">
              <a:spcBef>
                <a:spcPts val="0"/>
              </a:spcBef>
              <a:spcAft>
                <a:spcPts val="0"/>
              </a:spcAft>
              <a:buSzPts val="1800"/>
              <a:buChar char="●"/>
            </a:pPr>
            <a:r>
              <a:rPr lang="en"/>
              <a:t>Every district must have an equivalency process, with process, criteria, and standards by which the governing board determines that faculty possess qualifications at least equal to the minimum qualifications (Ed Code §87359).</a:t>
            </a:r>
            <a:endParaRPr/>
          </a:p>
          <a:p>
            <a:pPr marL="457200" lvl="0" indent="-342900" rtl="0">
              <a:spcBef>
                <a:spcPts val="0"/>
              </a:spcBef>
              <a:spcAft>
                <a:spcPts val="0"/>
              </a:spcAft>
              <a:buSzPts val="1800"/>
              <a:buChar char="●"/>
            </a:pPr>
            <a:r>
              <a:rPr lang="en"/>
              <a:t>“The process, as well as criteria and standards…shall be developed and agreed upon jointly by …the [local] governing board and the [local] academic senate” and “that the governing board relies primarily upon the advice and judgment of the academic senate” (Ed Code §87359/Title 5 §53430).</a:t>
            </a:r>
            <a:endParaRPr/>
          </a:p>
        </p:txBody>
      </p:sp>
      <p:sp>
        <p:nvSpPr>
          <p:cNvPr id="151" name="Shape 1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11</a:t>
            </a:fld>
            <a:endParaRPr/>
          </a:p>
        </p:txBody>
      </p:sp>
      <p:sp>
        <p:nvSpPr>
          <p:cNvPr id="152" name="Shape 152"/>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Laws and Regulations: Funding</a:t>
            </a:r>
            <a:endParaRPr/>
          </a:p>
        </p:txBody>
      </p:sp>
      <p:sp>
        <p:nvSpPr>
          <p:cNvPr id="158" name="Shape 15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84750.5(d)</a:t>
            </a:r>
            <a:br>
              <a:rPr lang="en"/>
            </a:br>
            <a:r>
              <a:rPr lang="en"/>
              <a:t>(d) The board of governors shall develop the criteria and standards within the following statewide minimum requirements:</a:t>
            </a:r>
            <a:br>
              <a:rPr lang="en"/>
            </a:br>
            <a:r>
              <a:rPr lang="en"/>
              <a:t>(1) The calculations of each community college district’s revenue level for each fiscal year</a:t>
            </a:r>
            <a:br>
              <a:rPr lang="en"/>
            </a:br>
            <a:r>
              <a:rPr lang="en"/>
              <a:t>(2) community college districts to receive an annual allocation based on the number of colleges and comprehensive centers in the community college district…credit instruction funded at $4,367 per FTES</a:t>
            </a:r>
            <a:br>
              <a:rPr lang="en"/>
            </a:br>
            <a:r>
              <a:rPr lang="en"/>
              <a:t>(3) Noncredit instruction funded at $2,626 per FTES</a:t>
            </a:r>
            <a:br>
              <a:rPr lang="en"/>
            </a:br>
            <a:endParaRPr/>
          </a:p>
        </p:txBody>
      </p:sp>
      <p:sp>
        <p:nvSpPr>
          <p:cNvPr id="159" name="Shape 1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12</a:t>
            </a:fld>
            <a:endParaRPr/>
          </a:p>
        </p:txBody>
      </p:sp>
      <p:sp>
        <p:nvSpPr>
          <p:cNvPr id="160" name="Shape 160"/>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Laws and Regulations: Funding</a:t>
            </a:r>
            <a:endParaRPr/>
          </a:p>
        </p:txBody>
      </p:sp>
      <p:sp>
        <p:nvSpPr>
          <p:cNvPr id="166" name="Shape 16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84750.5(d) (continued)</a:t>
            </a:r>
            <a:br>
              <a:rPr lang="en"/>
            </a:br>
            <a:r>
              <a:rPr lang="en"/>
              <a:t>(4) CDCP (career development and college preparation), as authorized pursuant to Section 84760.5, shall be provided as follows: </a:t>
            </a:r>
            <a:br>
              <a:rPr lang="en"/>
            </a:br>
            <a:r>
              <a:rPr lang="en"/>
              <a:t>FY 2006–07, funded at $3,092 per FTES </a:t>
            </a:r>
            <a:br>
              <a:rPr lang="en"/>
            </a:br>
            <a:r>
              <a:rPr lang="en"/>
              <a:t>FY 2015-16, funded at same level as credit (currently $4724 per FTES)</a:t>
            </a:r>
            <a:br>
              <a:rPr lang="en"/>
            </a:br>
            <a:br>
              <a:rPr lang="en"/>
            </a:br>
            <a:br>
              <a:rPr lang="en"/>
            </a:br>
            <a:endParaRPr/>
          </a:p>
        </p:txBody>
      </p:sp>
      <p:sp>
        <p:nvSpPr>
          <p:cNvPr id="167" name="Shape 1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13</a:t>
            </a:fld>
            <a:endParaRPr/>
          </a:p>
        </p:txBody>
      </p:sp>
      <p:sp>
        <p:nvSpPr>
          <p:cNvPr id="168" name="Shape 168"/>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Noncredit Courses: Standards and Criteria (55002(c)</a:t>
            </a:r>
            <a:endParaRPr/>
          </a:p>
        </p:txBody>
      </p:sp>
      <p:sp>
        <p:nvSpPr>
          <p:cNvPr id="174" name="Shape 174"/>
          <p:cNvSpPr txBox="1">
            <a:spLocks noGrp="1"/>
          </p:cNvSpPr>
          <p:nvPr>
            <p:ph type="body" idx="1"/>
          </p:nvPr>
        </p:nvSpPr>
        <p:spPr>
          <a:xfrm>
            <a:off x="226208" y="1505700"/>
            <a:ext cx="8520600" cy="3416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SzPts val="2000"/>
              <a:buChar char="●"/>
            </a:pPr>
            <a:r>
              <a:rPr lang="en" dirty="0"/>
              <a:t>A noncredit course is a course which, at a minimum is </a:t>
            </a:r>
            <a:endParaRPr dirty="0"/>
          </a:p>
          <a:p>
            <a:pPr marL="914400" lvl="1" indent="-355600" rtl="0">
              <a:spcBef>
                <a:spcPts val="0"/>
              </a:spcBef>
              <a:spcAft>
                <a:spcPts val="0"/>
              </a:spcAft>
              <a:buSzPts val="2000"/>
              <a:buChar char="○"/>
            </a:pPr>
            <a:r>
              <a:rPr lang="en" sz="1800" dirty="0"/>
              <a:t>Recommended by the college and/or district curriculum committee</a:t>
            </a:r>
            <a:endParaRPr sz="1800" dirty="0"/>
          </a:p>
          <a:p>
            <a:pPr marL="914400" lvl="1" indent="-355600" rtl="0">
              <a:spcBef>
                <a:spcPts val="0"/>
              </a:spcBef>
              <a:spcAft>
                <a:spcPts val="0"/>
              </a:spcAft>
              <a:buSzPts val="2000"/>
              <a:buChar char="○"/>
            </a:pPr>
            <a:r>
              <a:rPr lang="en" sz="1800" dirty="0"/>
              <a:t>Approved by the district governing board as a course meeting the needs of enrolled students</a:t>
            </a:r>
            <a:endParaRPr sz="1800" dirty="0"/>
          </a:p>
          <a:p>
            <a:pPr marL="457200" lvl="0" indent="-355600" rtl="0">
              <a:spcBef>
                <a:spcPts val="0"/>
              </a:spcBef>
              <a:spcAft>
                <a:spcPts val="0"/>
              </a:spcAft>
              <a:buSzPts val="2000"/>
              <a:buChar char="●"/>
            </a:pPr>
            <a:r>
              <a:rPr lang="en" dirty="0"/>
              <a:t>Noncredit Restrictions</a:t>
            </a:r>
            <a:endParaRPr dirty="0"/>
          </a:p>
          <a:p>
            <a:pPr marL="457200" lvl="0" indent="-355600" rtl="0">
              <a:spcBef>
                <a:spcPts val="0"/>
              </a:spcBef>
              <a:spcAft>
                <a:spcPts val="0"/>
              </a:spcAft>
              <a:buSzPts val="2000"/>
              <a:buChar char="●"/>
            </a:pPr>
            <a:r>
              <a:rPr lang="en" dirty="0"/>
              <a:t>CORs for courses intended for special populations must clearly demonstrate that the course meets the needs of those populations (Immigrant Education, Parenting, Persons with Substantial Disabilities, Older Adults)</a:t>
            </a:r>
            <a:endParaRPr dirty="0"/>
          </a:p>
        </p:txBody>
      </p:sp>
      <p:sp>
        <p:nvSpPr>
          <p:cNvPr id="175" name="Shape 17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14</a:t>
            </a:fld>
            <a:endParaRPr/>
          </a:p>
        </p:txBody>
      </p:sp>
      <p:sp>
        <p:nvSpPr>
          <p:cNvPr id="176" name="Shape 176"/>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Noncredit Courses: Standards and Criteria 55002(c)</a:t>
            </a:r>
            <a:endParaRPr/>
          </a:p>
        </p:txBody>
      </p:sp>
      <p:sp>
        <p:nvSpPr>
          <p:cNvPr id="182" name="Shape 18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SzPts val="2000"/>
              <a:buChar char="●"/>
            </a:pPr>
            <a:r>
              <a:rPr lang="en" sz="2000"/>
              <a:t>Apportionment by positive attendance, not census</a:t>
            </a:r>
            <a:endParaRPr sz="2000"/>
          </a:p>
          <a:p>
            <a:pPr marL="457200" lvl="0" indent="-355600" rtl="0">
              <a:spcBef>
                <a:spcPts val="0"/>
              </a:spcBef>
              <a:spcAft>
                <a:spcPts val="0"/>
              </a:spcAft>
              <a:buSzPts val="2000"/>
              <a:buChar char="●"/>
            </a:pPr>
            <a:r>
              <a:rPr lang="en" sz="2000"/>
              <a:t>Title 5 § 58130 “No state aid or apportionment may be claimed on account of attendance of students in noncredit classes in dancing or recreational physical education”</a:t>
            </a:r>
            <a:br>
              <a:rPr lang="en" sz="2000"/>
            </a:br>
            <a:br>
              <a:rPr lang="en" sz="2000"/>
            </a:br>
            <a:br>
              <a:rPr lang="en" sz="2000"/>
            </a:br>
            <a:br>
              <a:rPr lang="en" sz="2000"/>
            </a:br>
            <a:br>
              <a:rPr lang="en" sz="2000"/>
            </a:br>
            <a:endParaRPr sz="2000"/>
          </a:p>
        </p:txBody>
      </p:sp>
      <p:sp>
        <p:nvSpPr>
          <p:cNvPr id="183" name="Shape 1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15</a:t>
            </a:fld>
            <a:endParaRPr/>
          </a:p>
        </p:txBody>
      </p:sp>
      <p:sp>
        <p:nvSpPr>
          <p:cNvPr id="184" name="Shape 184"/>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Noncredit Courses: Ten Categories</a:t>
            </a:r>
            <a:endParaRPr/>
          </a:p>
        </p:txBody>
      </p:sp>
      <p:sp>
        <p:nvSpPr>
          <p:cNvPr id="190" name="Shape 19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SzPts val="1600"/>
              <a:buAutoNum type="arabicPeriod"/>
            </a:pPr>
            <a:r>
              <a:rPr lang="en" sz="1600"/>
              <a:t>English as a Second Language (ESL)*</a:t>
            </a:r>
            <a:endParaRPr sz="1600"/>
          </a:p>
          <a:p>
            <a:pPr marL="457200" lvl="0" indent="-330200" rtl="0">
              <a:spcBef>
                <a:spcPts val="0"/>
              </a:spcBef>
              <a:spcAft>
                <a:spcPts val="0"/>
              </a:spcAft>
              <a:buSzPts val="1600"/>
              <a:buAutoNum type="arabicPeriod"/>
            </a:pPr>
            <a:r>
              <a:rPr lang="en" sz="1600"/>
              <a:t>Immigrant Education</a:t>
            </a:r>
            <a:endParaRPr sz="1600"/>
          </a:p>
          <a:p>
            <a:pPr marL="457200" lvl="0" indent="-330200" rtl="0">
              <a:spcBef>
                <a:spcPts val="0"/>
              </a:spcBef>
              <a:spcAft>
                <a:spcPts val="0"/>
              </a:spcAft>
              <a:buSzPts val="1600"/>
              <a:buAutoNum type="arabicPeriod"/>
            </a:pPr>
            <a:r>
              <a:rPr lang="en" sz="1600"/>
              <a:t>Elementary and Secondary Basic Skills*</a:t>
            </a:r>
            <a:endParaRPr sz="1600"/>
          </a:p>
          <a:p>
            <a:pPr marL="457200" lvl="0" indent="-330200" rtl="0">
              <a:spcBef>
                <a:spcPts val="0"/>
              </a:spcBef>
              <a:spcAft>
                <a:spcPts val="0"/>
              </a:spcAft>
              <a:buSzPts val="1600"/>
              <a:buAutoNum type="arabicPeriod"/>
            </a:pPr>
            <a:r>
              <a:rPr lang="en" sz="1600"/>
              <a:t>Health and Safety</a:t>
            </a:r>
            <a:endParaRPr sz="1600"/>
          </a:p>
          <a:p>
            <a:pPr marL="457200" lvl="0" indent="-330200" rtl="0">
              <a:spcBef>
                <a:spcPts val="0"/>
              </a:spcBef>
              <a:spcAft>
                <a:spcPts val="0"/>
              </a:spcAft>
              <a:buSzPts val="1600"/>
              <a:buAutoNum type="arabicPeriod"/>
            </a:pPr>
            <a:r>
              <a:rPr lang="en" sz="1600"/>
              <a:t>Substantial Disabilities</a:t>
            </a:r>
            <a:endParaRPr sz="1600"/>
          </a:p>
          <a:p>
            <a:pPr marL="457200" lvl="0" indent="-330200" rtl="0">
              <a:spcBef>
                <a:spcPts val="0"/>
              </a:spcBef>
              <a:spcAft>
                <a:spcPts val="0"/>
              </a:spcAft>
              <a:buSzPts val="1600"/>
              <a:buAutoNum type="arabicPeriod"/>
            </a:pPr>
            <a:r>
              <a:rPr lang="en" sz="1600"/>
              <a:t>Parenting</a:t>
            </a:r>
            <a:endParaRPr sz="1600"/>
          </a:p>
          <a:p>
            <a:pPr marL="457200" lvl="0" indent="-330200" rtl="0">
              <a:spcBef>
                <a:spcPts val="0"/>
              </a:spcBef>
              <a:spcAft>
                <a:spcPts val="0"/>
              </a:spcAft>
              <a:buSzPts val="1600"/>
              <a:buAutoNum type="arabicPeriod"/>
            </a:pPr>
            <a:r>
              <a:rPr lang="en" sz="1600"/>
              <a:t>Home Economics</a:t>
            </a:r>
            <a:endParaRPr sz="1600"/>
          </a:p>
          <a:p>
            <a:pPr marL="457200" lvl="0" indent="-330200" rtl="0">
              <a:spcBef>
                <a:spcPts val="0"/>
              </a:spcBef>
              <a:spcAft>
                <a:spcPts val="0"/>
              </a:spcAft>
              <a:buSzPts val="1600"/>
              <a:buAutoNum type="arabicPeriod"/>
            </a:pPr>
            <a:r>
              <a:rPr lang="en" sz="1600"/>
              <a:t>Courses for Older Adults</a:t>
            </a:r>
            <a:endParaRPr sz="1600"/>
          </a:p>
          <a:p>
            <a:pPr marL="457200" lvl="0" indent="-330200" rtl="0">
              <a:spcBef>
                <a:spcPts val="0"/>
              </a:spcBef>
              <a:spcAft>
                <a:spcPts val="0"/>
              </a:spcAft>
              <a:buSzPts val="1600"/>
              <a:buAutoNum type="arabicPeriod"/>
            </a:pPr>
            <a:r>
              <a:rPr lang="en" sz="1600"/>
              <a:t>Short-term Vocational*</a:t>
            </a:r>
            <a:endParaRPr sz="1600"/>
          </a:p>
          <a:p>
            <a:pPr marL="457200" lvl="0" indent="-330200" rtl="0">
              <a:spcBef>
                <a:spcPts val="0"/>
              </a:spcBef>
              <a:spcAft>
                <a:spcPts val="0"/>
              </a:spcAft>
              <a:buSzPts val="1600"/>
              <a:buAutoNum type="arabicPeriod"/>
            </a:pPr>
            <a:r>
              <a:rPr lang="en" sz="1600"/>
              <a:t>Workforce Preparation*</a:t>
            </a:r>
            <a:endParaRPr sz="1600"/>
          </a:p>
        </p:txBody>
      </p:sp>
      <p:sp>
        <p:nvSpPr>
          <p:cNvPr id="191" name="Shape 19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16</a:t>
            </a:fld>
            <a:endParaRPr/>
          </a:p>
        </p:txBody>
      </p:sp>
      <p:sp>
        <p:nvSpPr>
          <p:cNvPr id="192" name="Shape 192"/>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
        <p:nvSpPr>
          <p:cNvPr id="193" name="Shape 193"/>
          <p:cNvSpPr txBox="1"/>
          <p:nvPr/>
        </p:nvSpPr>
        <p:spPr>
          <a:xfrm>
            <a:off x="3688500" y="4179450"/>
            <a:ext cx="4783800" cy="32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*Areas (1), (3), (9), (10) are eligible for Enhanced Funding if associated with an approved noncredit program.</a:t>
            </a:r>
            <a:endParaRPr sz="1000"/>
          </a:p>
        </p:txBody>
      </p:sp>
      <p:pic>
        <p:nvPicPr>
          <p:cNvPr id="194" name="Shape 194"/>
          <p:cNvPicPr preferRelativeResize="0"/>
          <p:nvPr/>
        </p:nvPicPr>
        <p:blipFill>
          <a:blip r:embed="rId3">
            <a:alphaModFix/>
          </a:blip>
          <a:stretch>
            <a:fillRect/>
          </a:stretch>
        </p:blipFill>
        <p:spPr>
          <a:xfrm>
            <a:off x="4023125" y="898950"/>
            <a:ext cx="4410351" cy="33716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Tale of the Tape: Side by Side Comparison</a:t>
            </a:r>
            <a:endParaRPr/>
          </a:p>
        </p:txBody>
      </p:sp>
      <p:sp>
        <p:nvSpPr>
          <p:cNvPr id="200" name="Shape 200"/>
          <p:cNvSpPr txBox="1">
            <a:spLocks noGrp="1"/>
          </p:cNvSpPr>
          <p:nvPr>
            <p:ph type="body" idx="1"/>
          </p:nvPr>
        </p:nvSpPr>
        <p:spPr>
          <a:xfrm>
            <a:off x="311700" y="1017725"/>
            <a:ext cx="3999900" cy="355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b="1"/>
              <a:t>Credit and CTE</a:t>
            </a:r>
            <a:endParaRPr sz="1600" b="1"/>
          </a:p>
          <a:p>
            <a:pPr marL="457200" lvl="0" indent="-330200" rtl="0">
              <a:spcBef>
                <a:spcPts val="1600"/>
              </a:spcBef>
              <a:spcAft>
                <a:spcPts val="0"/>
              </a:spcAft>
              <a:buSzPts val="1600"/>
              <a:buChar char="●"/>
            </a:pPr>
            <a:r>
              <a:rPr lang="en" sz="1600"/>
              <a:t>Generate apportionment; student fees apply</a:t>
            </a:r>
            <a:endParaRPr sz="1600"/>
          </a:p>
          <a:p>
            <a:pPr marL="457200" lvl="0" indent="-330200" rtl="0">
              <a:spcBef>
                <a:spcPts val="0"/>
              </a:spcBef>
              <a:spcAft>
                <a:spcPts val="0"/>
              </a:spcAft>
              <a:buSzPts val="1600"/>
              <a:buChar char="●"/>
            </a:pPr>
            <a:r>
              <a:rPr lang="en" sz="1600"/>
              <a:t>Fees</a:t>
            </a:r>
            <a:endParaRPr sz="1600"/>
          </a:p>
          <a:p>
            <a:pPr marL="457200" lvl="0" indent="-330200" rtl="0">
              <a:spcBef>
                <a:spcPts val="0"/>
              </a:spcBef>
              <a:spcAft>
                <a:spcPts val="0"/>
              </a:spcAft>
              <a:buSzPts val="1600"/>
              <a:buChar char="●"/>
            </a:pPr>
            <a:r>
              <a:rPr lang="en" sz="1600"/>
              <a:t>Unit granting</a:t>
            </a:r>
            <a:endParaRPr sz="1600"/>
          </a:p>
          <a:p>
            <a:pPr marL="457200" lvl="0" indent="-330200" rtl="0">
              <a:spcBef>
                <a:spcPts val="0"/>
              </a:spcBef>
              <a:spcAft>
                <a:spcPts val="0"/>
              </a:spcAft>
              <a:buSzPts val="1600"/>
              <a:buChar char="●"/>
            </a:pPr>
            <a:r>
              <a:rPr lang="en" sz="1600"/>
              <a:t>Degree applicable and non-degree applicable (basic skills)</a:t>
            </a:r>
            <a:endParaRPr sz="1600"/>
          </a:p>
          <a:p>
            <a:pPr marL="457200" lvl="0" indent="-330200" rtl="0">
              <a:spcBef>
                <a:spcPts val="0"/>
              </a:spcBef>
              <a:spcAft>
                <a:spcPts val="0"/>
              </a:spcAft>
              <a:buSzPts val="1600"/>
              <a:buChar char="●"/>
            </a:pPr>
            <a:r>
              <a:rPr lang="en" sz="1600"/>
              <a:t>Certificates of Achievement</a:t>
            </a:r>
            <a:endParaRPr sz="1600"/>
          </a:p>
          <a:p>
            <a:pPr marL="457200" lvl="0" indent="-330200" rtl="0">
              <a:spcBef>
                <a:spcPts val="0"/>
              </a:spcBef>
              <a:spcAft>
                <a:spcPts val="0"/>
              </a:spcAft>
              <a:buSzPts val="1600"/>
              <a:buChar char="●"/>
            </a:pPr>
            <a:r>
              <a:rPr lang="en" sz="1600"/>
              <a:t>Not designated as repeatable (except in limited circumstances)</a:t>
            </a:r>
            <a:endParaRPr sz="1600"/>
          </a:p>
          <a:p>
            <a:pPr marL="457200" lvl="0" indent="-330200" rtl="0">
              <a:spcBef>
                <a:spcPts val="0"/>
              </a:spcBef>
              <a:spcAft>
                <a:spcPts val="0"/>
              </a:spcAft>
              <a:buSzPts val="1600"/>
              <a:buChar char="●"/>
            </a:pPr>
            <a:r>
              <a:rPr lang="en" sz="1600"/>
              <a:t>Auto-approval and chaptering at the CCCCO</a:t>
            </a:r>
            <a:br>
              <a:rPr lang="en" sz="1600"/>
            </a:br>
            <a:endParaRPr sz="1600"/>
          </a:p>
        </p:txBody>
      </p:sp>
      <p:sp>
        <p:nvSpPr>
          <p:cNvPr id="201" name="Shape 20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17</a:t>
            </a:fld>
            <a:endParaRPr/>
          </a:p>
        </p:txBody>
      </p:sp>
      <p:sp>
        <p:nvSpPr>
          <p:cNvPr id="202" name="Shape 202"/>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
        <p:nvSpPr>
          <p:cNvPr id="203" name="Shape 203"/>
          <p:cNvSpPr txBox="1">
            <a:spLocks noGrp="1"/>
          </p:cNvSpPr>
          <p:nvPr>
            <p:ph type="body" idx="2"/>
          </p:nvPr>
        </p:nvSpPr>
        <p:spPr>
          <a:xfrm>
            <a:off x="4832400" y="1017775"/>
            <a:ext cx="3999900" cy="355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b="1"/>
              <a:t>Noncredit</a:t>
            </a:r>
            <a:endParaRPr sz="1600" b="1"/>
          </a:p>
          <a:p>
            <a:pPr marL="457200" lvl="0" indent="-330200" rtl="0">
              <a:spcBef>
                <a:spcPts val="1600"/>
              </a:spcBef>
              <a:spcAft>
                <a:spcPts val="0"/>
              </a:spcAft>
              <a:buSzPts val="1600"/>
              <a:buChar char="●"/>
            </a:pPr>
            <a:r>
              <a:rPr lang="en" sz="1600"/>
              <a:t>Generate apportionment—two levels (noncredit and enhanced noncredit)</a:t>
            </a:r>
            <a:endParaRPr sz="1600"/>
          </a:p>
          <a:p>
            <a:pPr marL="457200" lvl="0" indent="-330200" rtl="0">
              <a:spcBef>
                <a:spcPts val="0"/>
              </a:spcBef>
              <a:spcAft>
                <a:spcPts val="0"/>
              </a:spcAft>
              <a:buSzPts val="1600"/>
              <a:buChar char="●"/>
            </a:pPr>
            <a:r>
              <a:rPr lang="en" sz="1600"/>
              <a:t>No student fees</a:t>
            </a:r>
            <a:endParaRPr sz="1600"/>
          </a:p>
          <a:p>
            <a:pPr marL="457200" lvl="0" indent="-330200" rtl="0">
              <a:spcBef>
                <a:spcPts val="0"/>
              </a:spcBef>
              <a:spcAft>
                <a:spcPts val="0"/>
              </a:spcAft>
              <a:buSzPts val="1600"/>
              <a:buChar char="●"/>
            </a:pPr>
            <a:r>
              <a:rPr lang="en" sz="1600"/>
              <a:t>No units (positive attendance taken)</a:t>
            </a:r>
            <a:endParaRPr sz="1600"/>
          </a:p>
          <a:p>
            <a:pPr marL="457200" lvl="0" indent="-330200" rtl="0">
              <a:spcBef>
                <a:spcPts val="0"/>
              </a:spcBef>
              <a:spcAft>
                <a:spcPts val="0"/>
              </a:spcAft>
              <a:buSzPts val="1600"/>
              <a:buChar char="●"/>
            </a:pPr>
            <a:r>
              <a:rPr lang="en" sz="1600"/>
              <a:t>Certificates of Competency &amp; Completion</a:t>
            </a:r>
            <a:endParaRPr sz="1600"/>
          </a:p>
          <a:p>
            <a:pPr marL="457200" lvl="0" indent="-330200" rtl="0">
              <a:spcBef>
                <a:spcPts val="0"/>
              </a:spcBef>
              <a:spcAft>
                <a:spcPts val="0"/>
              </a:spcAft>
              <a:buSzPts val="1600"/>
              <a:buChar char="●"/>
            </a:pPr>
            <a:r>
              <a:rPr lang="en" sz="1600"/>
              <a:t>Designated as repeatable</a:t>
            </a:r>
            <a:endParaRPr sz="1600"/>
          </a:p>
          <a:p>
            <a:pPr marL="457200" lvl="0" indent="-330200" rtl="0">
              <a:spcBef>
                <a:spcPts val="0"/>
              </a:spcBef>
              <a:spcAft>
                <a:spcPts val="0"/>
              </a:spcAft>
              <a:buSzPts val="1600"/>
              <a:buChar char="●"/>
            </a:pPr>
            <a:r>
              <a:rPr lang="en" sz="1600"/>
              <a:t>Requires CCCCO approval</a:t>
            </a:r>
            <a:br>
              <a:rPr lang="en" sz="1600"/>
            </a:br>
            <a:endParaRPr sz="1600"/>
          </a:p>
        </p:txBody>
      </p:sp>
      <p:pic>
        <p:nvPicPr>
          <p:cNvPr id="204" name="Shape 204"/>
          <p:cNvPicPr preferRelativeResize="0"/>
          <p:nvPr/>
        </p:nvPicPr>
        <p:blipFill>
          <a:blip r:embed="rId3">
            <a:alphaModFix/>
          </a:blip>
          <a:stretch>
            <a:fillRect/>
          </a:stretch>
        </p:blipFill>
        <p:spPr>
          <a:xfrm>
            <a:off x="6771025" y="3791350"/>
            <a:ext cx="1806050" cy="1384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Elements of the Course Outline of Record</a:t>
            </a:r>
            <a:endParaRPr/>
          </a:p>
        </p:txBody>
      </p:sp>
      <p:sp>
        <p:nvSpPr>
          <p:cNvPr id="210" name="Shape 21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SzPts val="1600"/>
              <a:buChar char="●"/>
            </a:pPr>
            <a:r>
              <a:rPr lang="en" sz="1600" dirty="0"/>
              <a:t>Course number and title</a:t>
            </a:r>
            <a:endParaRPr sz="1600" dirty="0"/>
          </a:p>
          <a:p>
            <a:pPr marL="457200" lvl="0" indent="-330200" rtl="0">
              <a:spcBef>
                <a:spcPts val="0"/>
              </a:spcBef>
              <a:spcAft>
                <a:spcPts val="0"/>
              </a:spcAft>
              <a:buSzPts val="1600"/>
              <a:buChar char="●"/>
            </a:pPr>
            <a:r>
              <a:rPr lang="en" sz="1600" dirty="0"/>
              <a:t>Unit value</a:t>
            </a:r>
            <a:endParaRPr sz="1600" dirty="0"/>
          </a:p>
          <a:p>
            <a:pPr marL="457200" lvl="0" indent="-330200" rtl="0">
              <a:spcBef>
                <a:spcPts val="0"/>
              </a:spcBef>
              <a:spcAft>
                <a:spcPts val="0"/>
              </a:spcAft>
              <a:buSzPts val="1600"/>
              <a:buChar char="●"/>
            </a:pPr>
            <a:r>
              <a:rPr lang="en" sz="1600" dirty="0"/>
              <a:t>Total student learning hours (In &amp; out of class)</a:t>
            </a:r>
            <a:endParaRPr sz="1600" dirty="0"/>
          </a:p>
          <a:p>
            <a:pPr marL="457200" lvl="0" indent="-330200" rtl="0">
              <a:spcBef>
                <a:spcPts val="0"/>
              </a:spcBef>
              <a:spcAft>
                <a:spcPts val="0"/>
              </a:spcAft>
              <a:buSzPts val="1600"/>
              <a:buChar char="●"/>
            </a:pPr>
            <a:r>
              <a:rPr lang="en" sz="1600" dirty="0"/>
              <a:t>Prerequisites, corequisites, advisories on recommended preparation (if any)</a:t>
            </a:r>
            <a:endParaRPr sz="1600" dirty="0"/>
          </a:p>
          <a:p>
            <a:pPr marL="457200" lvl="0" indent="-330200" rtl="0">
              <a:spcBef>
                <a:spcPts val="0"/>
              </a:spcBef>
              <a:spcAft>
                <a:spcPts val="0"/>
              </a:spcAft>
              <a:buSzPts val="1600"/>
              <a:buChar char="●"/>
            </a:pPr>
            <a:r>
              <a:rPr lang="en" sz="1600" dirty="0"/>
              <a:t>Catalog description</a:t>
            </a:r>
            <a:endParaRPr sz="1600" dirty="0"/>
          </a:p>
          <a:p>
            <a:pPr marL="457200" lvl="0" indent="-330200" rtl="0">
              <a:spcBef>
                <a:spcPts val="0"/>
              </a:spcBef>
              <a:spcAft>
                <a:spcPts val="0"/>
              </a:spcAft>
              <a:buSzPts val="1600"/>
              <a:buChar char="●"/>
            </a:pPr>
            <a:r>
              <a:rPr lang="en" sz="1600" dirty="0"/>
              <a:t>Objectives </a:t>
            </a:r>
            <a:endParaRPr sz="1600" dirty="0"/>
          </a:p>
          <a:p>
            <a:pPr marL="457200" lvl="0" indent="-330200" rtl="0">
              <a:spcBef>
                <a:spcPts val="0"/>
              </a:spcBef>
              <a:spcAft>
                <a:spcPts val="0"/>
              </a:spcAft>
              <a:buSzPts val="1600"/>
              <a:buChar char="●"/>
            </a:pPr>
            <a:r>
              <a:rPr lang="en" sz="1600" dirty="0"/>
              <a:t>Content - specific body of knowledge</a:t>
            </a:r>
            <a:endParaRPr sz="1600" dirty="0"/>
          </a:p>
          <a:p>
            <a:pPr marL="457200" lvl="0" indent="-330200" rtl="0">
              <a:spcBef>
                <a:spcPts val="0"/>
              </a:spcBef>
              <a:spcAft>
                <a:spcPts val="0"/>
              </a:spcAft>
              <a:buSzPts val="1600"/>
              <a:buChar char="●"/>
            </a:pPr>
            <a:r>
              <a:rPr lang="en" sz="1600" dirty="0"/>
              <a:t>Types or examples of  assignments</a:t>
            </a:r>
            <a:endParaRPr sz="1600" dirty="0"/>
          </a:p>
          <a:p>
            <a:pPr marL="457200" lvl="0" indent="-330200" rtl="0">
              <a:spcBef>
                <a:spcPts val="0"/>
              </a:spcBef>
              <a:spcAft>
                <a:spcPts val="0"/>
              </a:spcAft>
              <a:buSzPts val="1600"/>
              <a:buChar char="●"/>
            </a:pPr>
            <a:r>
              <a:rPr lang="en" sz="1600" dirty="0"/>
              <a:t>Instructional methodology</a:t>
            </a:r>
            <a:endParaRPr sz="1600" dirty="0"/>
          </a:p>
          <a:p>
            <a:pPr marL="457200" lvl="0" indent="-330200" rtl="0">
              <a:spcBef>
                <a:spcPts val="0"/>
              </a:spcBef>
              <a:spcAft>
                <a:spcPts val="0"/>
              </a:spcAft>
              <a:buSzPts val="1600"/>
              <a:buChar char="●"/>
            </a:pPr>
            <a:r>
              <a:rPr lang="en" sz="1600" dirty="0"/>
              <a:t>Methods of evaluation</a:t>
            </a:r>
            <a:endParaRPr sz="1600" dirty="0"/>
          </a:p>
        </p:txBody>
      </p:sp>
      <p:sp>
        <p:nvSpPr>
          <p:cNvPr id="211" name="Shape 2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18</a:t>
            </a:fld>
            <a:endParaRPr/>
          </a:p>
        </p:txBody>
      </p:sp>
      <p:sp>
        <p:nvSpPr>
          <p:cNvPr id="212" name="Shape 21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SzPts val="1600"/>
              <a:buChar char="●"/>
            </a:pPr>
            <a:r>
              <a:rPr lang="en" sz="1600"/>
              <a:t>Course number and title</a:t>
            </a:r>
            <a:endParaRPr sz="1600"/>
          </a:p>
          <a:p>
            <a:pPr marL="457200" lvl="0" indent="-330200" rtl="0">
              <a:spcBef>
                <a:spcPts val="0"/>
              </a:spcBef>
              <a:spcAft>
                <a:spcPts val="0"/>
              </a:spcAft>
              <a:buSzPts val="1600"/>
              <a:buChar char="●"/>
            </a:pPr>
            <a:r>
              <a:rPr lang="en" sz="1600"/>
              <a:t>Minimum/Maximum Contact Hours</a:t>
            </a:r>
            <a:endParaRPr sz="1600"/>
          </a:p>
          <a:p>
            <a:pPr marL="457200" lvl="0" indent="-330200" rtl="0">
              <a:spcBef>
                <a:spcPts val="0"/>
              </a:spcBef>
              <a:spcAft>
                <a:spcPts val="0"/>
              </a:spcAft>
              <a:buSzPts val="1600"/>
              <a:buChar char="●"/>
            </a:pPr>
            <a:r>
              <a:rPr lang="en" sz="1600"/>
              <a:t>Advisories on recommended preparation (if any)</a:t>
            </a:r>
            <a:endParaRPr sz="1600"/>
          </a:p>
          <a:p>
            <a:pPr marL="457200" lvl="0" indent="-330200" rtl="0">
              <a:spcBef>
                <a:spcPts val="0"/>
              </a:spcBef>
              <a:spcAft>
                <a:spcPts val="0"/>
              </a:spcAft>
              <a:buSzPts val="1600"/>
              <a:buChar char="●"/>
            </a:pPr>
            <a:r>
              <a:rPr lang="en" sz="1600"/>
              <a:t>Catalog description</a:t>
            </a:r>
            <a:endParaRPr sz="1600"/>
          </a:p>
          <a:p>
            <a:pPr marL="457200" lvl="0" indent="-330200" rtl="0">
              <a:spcBef>
                <a:spcPts val="0"/>
              </a:spcBef>
              <a:spcAft>
                <a:spcPts val="0"/>
              </a:spcAft>
              <a:buSzPts val="1600"/>
              <a:buChar char="●"/>
            </a:pPr>
            <a:r>
              <a:rPr lang="en" sz="1600"/>
              <a:t>Objectives </a:t>
            </a:r>
            <a:endParaRPr sz="1600"/>
          </a:p>
          <a:p>
            <a:pPr marL="457200" lvl="0" indent="-330200" rtl="0">
              <a:spcBef>
                <a:spcPts val="0"/>
              </a:spcBef>
              <a:spcAft>
                <a:spcPts val="0"/>
              </a:spcAft>
              <a:buSzPts val="1600"/>
              <a:buChar char="●"/>
            </a:pPr>
            <a:r>
              <a:rPr lang="en" sz="1600"/>
              <a:t>Content - specific body of knowledge</a:t>
            </a:r>
            <a:endParaRPr sz="1600"/>
          </a:p>
          <a:p>
            <a:pPr marL="457200" lvl="0" indent="-330200" rtl="0">
              <a:spcBef>
                <a:spcPts val="0"/>
              </a:spcBef>
              <a:spcAft>
                <a:spcPts val="0"/>
              </a:spcAft>
              <a:buSzPts val="1600"/>
              <a:buChar char="●"/>
            </a:pPr>
            <a:r>
              <a:rPr lang="en" sz="1600"/>
              <a:t>Types or examples of  assignments</a:t>
            </a:r>
            <a:endParaRPr sz="1600"/>
          </a:p>
          <a:p>
            <a:pPr marL="457200" lvl="0" indent="-330200" rtl="0">
              <a:spcBef>
                <a:spcPts val="0"/>
              </a:spcBef>
              <a:spcAft>
                <a:spcPts val="0"/>
              </a:spcAft>
              <a:buSzPts val="1600"/>
              <a:buChar char="●"/>
            </a:pPr>
            <a:r>
              <a:rPr lang="en" sz="1600"/>
              <a:t>Instructional methodology</a:t>
            </a:r>
            <a:endParaRPr sz="1600"/>
          </a:p>
          <a:p>
            <a:pPr marL="457200" lvl="0" indent="-330200" rtl="0">
              <a:spcBef>
                <a:spcPts val="0"/>
              </a:spcBef>
              <a:spcAft>
                <a:spcPts val="0"/>
              </a:spcAft>
              <a:buSzPts val="1600"/>
              <a:buChar char="●"/>
            </a:pPr>
            <a:r>
              <a:rPr lang="en" sz="1600"/>
              <a:t>Methods of evaluation</a:t>
            </a:r>
            <a:endParaRPr sz="1600"/>
          </a:p>
          <a:p>
            <a:pPr marL="0" lvl="0" indent="0" rtl="0">
              <a:spcBef>
                <a:spcPts val="1600"/>
              </a:spcBef>
              <a:spcAft>
                <a:spcPts val="1600"/>
              </a:spcAft>
              <a:buNone/>
            </a:pPr>
            <a:endParaRPr/>
          </a:p>
        </p:txBody>
      </p:sp>
      <p:sp>
        <p:nvSpPr>
          <p:cNvPr id="213" name="Shape 213"/>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
        <p:nvSpPr>
          <p:cNvPr id="214" name="Shape 214"/>
          <p:cNvSpPr txBox="1"/>
          <p:nvPr/>
        </p:nvSpPr>
        <p:spPr>
          <a:xfrm>
            <a:off x="311600" y="871150"/>
            <a:ext cx="8520600" cy="240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a:t>Credit					Noncredit</a:t>
            </a:r>
            <a:endParaRPr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CDCP Funding</a:t>
            </a:r>
            <a:endParaRPr/>
          </a:p>
        </p:txBody>
      </p:sp>
      <p:sp>
        <p:nvSpPr>
          <p:cNvPr id="220" name="Shape 2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SzPts val="2000"/>
              <a:buChar char="●"/>
            </a:pPr>
            <a:r>
              <a:rPr lang="en" sz="2000"/>
              <a:t>EC 84750.5 (d) </a:t>
            </a:r>
            <a:endParaRPr sz="2000"/>
          </a:p>
          <a:p>
            <a:pPr marL="457200" lvl="0" indent="-355600" rtl="0">
              <a:spcBef>
                <a:spcPts val="0"/>
              </a:spcBef>
              <a:spcAft>
                <a:spcPts val="0"/>
              </a:spcAft>
              <a:buSzPts val="2000"/>
              <a:buChar char="●"/>
            </a:pPr>
            <a:r>
              <a:rPr lang="en" sz="2000"/>
              <a:t>Established uniform funding rate for noncredit courses and an enhanced rate for CDCP</a:t>
            </a:r>
            <a:endParaRPr sz="2000"/>
          </a:p>
          <a:p>
            <a:pPr marL="457200" lvl="0" indent="-355600" rtl="0">
              <a:spcBef>
                <a:spcPts val="0"/>
              </a:spcBef>
              <a:spcAft>
                <a:spcPts val="0"/>
              </a:spcAft>
              <a:buSzPts val="2000"/>
              <a:buChar char="●"/>
            </a:pPr>
            <a:r>
              <a:rPr lang="en" sz="2000"/>
              <a:t>FY 2014-15, the California State Legislature approved the enhanced CDCP noncredit rate to be equivalent to the credit FTES funding rate, effective July 1, 2015</a:t>
            </a:r>
            <a:endParaRPr sz="2000"/>
          </a:p>
          <a:p>
            <a:pPr marL="457200" lvl="0" indent="-355600" rtl="0">
              <a:spcBef>
                <a:spcPts val="0"/>
              </a:spcBef>
              <a:spcAft>
                <a:spcPts val="0"/>
              </a:spcAft>
              <a:buSzPts val="2000"/>
              <a:buChar char="●"/>
            </a:pPr>
            <a:r>
              <a:rPr lang="en" sz="2000"/>
              <a:t>2015-16 budget included $49 million to fund the rate increase </a:t>
            </a:r>
            <a:br>
              <a:rPr lang="en" sz="2000"/>
            </a:br>
            <a:endParaRPr sz="2000"/>
          </a:p>
        </p:txBody>
      </p:sp>
      <p:sp>
        <p:nvSpPr>
          <p:cNvPr id="221" name="Shape 2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19</a:t>
            </a:fld>
            <a:endParaRPr/>
          </a:p>
        </p:txBody>
      </p:sp>
      <p:sp>
        <p:nvSpPr>
          <p:cNvPr id="222" name="Shape 222"/>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Description</a:t>
            </a:r>
            <a:endParaRPr/>
          </a:p>
        </p:txBody>
      </p:sp>
      <p:sp>
        <p:nvSpPr>
          <p:cNvPr id="74" name="Shape 7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Noncredit and credit curriculum follow similar processes for development and approval, but there are notably important distinctions between them that faculty should be aware of as they explore and expand noncredit offerings as well as notable differences in laws and regulations. Attendees at this breakout will learn about the commonalities and differences between the two processes, the evolving laws and regulations concerning noncredit,  and the role of the Chancellor’s Office in approving noncredit.</a:t>
            </a:r>
            <a:endParaRPr/>
          </a:p>
        </p:txBody>
      </p:sp>
      <p:sp>
        <p:nvSpPr>
          <p:cNvPr id="75" name="Shape 7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a:t>
            </a:fld>
            <a:endParaRPr/>
          </a:p>
        </p:txBody>
      </p:sp>
      <p:sp>
        <p:nvSpPr>
          <p:cNvPr id="76" name="Shape 76"/>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CDCP Funding</a:t>
            </a:r>
            <a:endParaRPr/>
          </a:p>
        </p:txBody>
      </p:sp>
      <p:sp>
        <p:nvSpPr>
          <p:cNvPr id="228" name="Shape 2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20</a:t>
            </a:fld>
            <a:endParaRPr/>
          </a:p>
        </p:txBody>
      </p:sp>
      <p:sp>
        <p:nvSpPr>
          <p:cNvPr id="229" name="Shape 229"/>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graphicFrame>
        <p:nvGraphicFramePr>
          <p:cNvPr id="230" name="Shape 230"/>
          <p:cNvGraphicFramePr/>
          <p:nvPr/>
        </p:nvGraphicFramePr>
        <p:xfrm>
          <a:off x="311663" y="1220700"/>
          <a:ext cx="8709450" cy="3529482"/>
        </p:xfrm>
        <a:graphic>
          <a:graphicData uri="http://schemas.openxmlformats.org/drawingml/2006/table">
            <a:tbl>
              <a:tblPr>
                <a:noFill/>
                <a:tableStyleId>{EBF47814-1410-4B4E-867F-2A86E8CD550B}</a:tableStyleId>
              </a:tblPr>
              <a:tblGrid>
                <a:gridCol w="2197800">
                  <a:extLst>
                    <a:ext uri="{9D8B030D-6E8A-4147-A177-3AD203B41FA5}">
                      <a16:colId xmlns:a16="http://schemas.microsoft.com/office/drawing/2014/main" val="20000"/>
                    </a:ext>
                  </a:extLst>
                </a:gridCol>
                <a:gridCol w="2170550">
                  <a:extLst>
                    <a:ext uri="{9D8B030D-6E8A-4147-A177-3AD203B41FA5}">
                      <a16:colId xmlns:a16="http://schemas.microsoft.com/office/drawing/2014/main" val="20001"/>
                    </a:ext>
                  </a:extLst>
                </a:gridCol>
                <a:gridCol w="2170550">
                  <a:extLst>
                    <a:ext uri="{9D8B030D-6E8A-4147-A177-3AD203B41FA5}">
                      <a16:colId xmlns:a16="http://schemas.microsoft.com/office/drawing/2014/main" val="20002"/>
                    </a:ext>
                  </a:extLst>
                </a:gridCol>
                <a:gridCol w="2170550">
                  <a:extLst>
                    <a:ext uri="{9D8B030D-6E8A-4147-A177-3AD203B41FA5}">
                      <a16:colId xmlns:a16="http://schemas.microsoft.com/office/drawing/2014/main" val="20003"/>
                    </a:ext>
                  </a:extLst>
                </a:gridCol>
              </a:tblGrid>
              <a:tr h="505575">
                <a:tc>
                  <a:txBody>
                    <a:bodyPr/>
                    <a:lstStyle/>
                    <a:p>
                      <a:pPr marL="0" lvl="0" indent="0" rtl="0">
                        <a:spcBef>
                          <a:spcPts val="0"/>
                        </a:spcBef>
                        <a:spcAft>
                          <a:spcPts val="0"/>
                        </a:spcAft>
                        <a:buNone/>
                      </a:pPr>
                      <a:endParaRPr/>
                    </a:p>
                  </a:txBody>
                  <a:tcPr marL="91425" marR="91425" marT="91425" marB="91425">
                    <a:lnL w="12650" cap="flat" cmpd="sng">
                      <a:solidFill>
                        <a:srgbClr val="70AD47"/>
                      </a:solidFill>
                      <a:prstDash val="solid"/>
                      <a:round/>
                      <a:headEnd type="none" w="sm" len="sm"/>
                      <a:tailEnd type="none" w="sm" len="sm"/>
                    </a:lnL>
                    <a:lnR w="12650" cap="flat" cmpd="sng">
                      <a:solidFill>
                        <a:srgbClr val="70AD47"/>
                      </a:solidFill>
                      <a:prstDash val="solid"/>
                      <a:round/>
                      <a:headEnd type="none" w="sm" len="sm"/>
                      <a:tailEnd type="none" w="sm" len="sm"/>
                    </a:lnR>
                    <a:lnT w="12650" cap="flat" cmpd="sng">
                      <a:solidFill>
                        <a:srgbClr val="70AD47"/>
                      </a:solidFill>
                      <a:prstDash val="solid"/>
                      <a:round/>
                      <a:headEnd type="none" w="sm" len="sm"/>
                      <a:tailEnd type="none" w="sm" len="sm"/>
                    </a:lnT>
                    <a:lnB w="25300" cap="flat" cmpd="sng">
                      <a:solidFill>
                        <a:srgbClr val="70AD4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000" b="1">
                          <a:latin typeface="Calibri"/>
                          <a:ea typeface="Calibri"/>
                          <a:cs typeface="Calibri"/>
                          <a:sym typeface="Calibri"/>
                        </a:rPr>
                        <a:t>2006-07</a:t>
                      </a:r>
                      <a:endParaRPr sz="2000" b="1">
                        <a:latin typeface="Calibri"/>
                        <a:ea typeface="Calibri"/>
                        <a:cs typeface="Calibri"/>
                        <a:sym typeface="Calibri"/>
                      </a:endParaRPr>
                    </a:p>
                  </a:txBody>
                  <a:tcPr marL="91425" marR="91425" marT="91425" marB="91425">
                    <a:lnL w="12650" cap="flat" cmpd="sng">
                      <a:solidFill>
                        <a:srgbClr val="70AD47"/>
                      </a:solidFill>
                      <a:prstDash val="solid"/>
                      <a:round/>
                      <a:headEnd type="none" w="sm" len="sm"/>
                      <a:tailEnd type="none" w="sm" len="sm"/>
                    </a:lnL>
                    <a:lnR w="12650" cap="flat" cmpd="sng">
                      <a:solidFill>
                        <a:srgbClr val="70AD47"/>
                      </a:solidFill>
                      <a:prstDash val="solid"/>
                      <a:round/>
                      <a:headEnd type="none" w="sm" len="sm"/>
                      <a:tailEnd type="none" w="sm" len="sm"/>
                    </a:lnR>
                    <a:lnT w="12650" cap="flat" cmpd="sng">
                      <a:solidFill>
                        <a:srgbClr val="70AD47"/>
                      </a:solidFill>
                      <a:prstDash val="solid"/>
                      <a:round/>
                      <a:headEnd type="none" w="sm" len="sm"/>
                      <a:tailEnd type="none" w="sm" len="sm"/>
                    </a:lnT>
                    <a:lnB w="25300" cap="flat" cmpd="sng">
                      <a:solidFill>
                        <a:srgbClr val="70AD4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000" b="1">
                          <a:latin typeface="Calibri"/>
                          <a:ea typeface="Calibri"/>
                          <a:cs typeface="Calibri"/>
                          <a:sym typeface="Calibri"/>
                        </a:rPr>
                        <a:t>2016-17</a:t>
                      </a:r>
                      <a:endParaRPr sz="2000" b="1">
                        <a:latin typeface="Calibri"/>
                        <a:ea typeface="Calibri"/>
                        <a:cs typeface="Calibri"/>
                        <a:sym typeface="Calibri"/>
                      </a:endParaRPr>
                    </a:p>
                  </a:txBody>
                  <a:tcPr marL="91425" marR="91425" marT="91425" marB="91425">
                    <a:lnL w="12650" cap="flat" cmpd="sng">
                      <a:solidFill>
                        <a:srgbClr val="70AD47"/>
                      </a:solidFill>
                      <a:prstDash val="solid"/>
                      <a:round/>
                      <a:headEnd type="none" w="sm" len="sm"/>
                      <a:tailEnd type="none" w="sm" len="sm"/>
                    </a:lnL>
                    <a:lnR w="12650" cap="flat" cmpd="sng">
                      <a:solidFill>
                        <a:srgbClr val="70AD47"/>
                      </a:solidFill>
                      <a:prstDash val="solid"/>
                      <a:round/>
                      <a:headEnd type="none" w="sm" len="sm"/>
                      <a:tailEnd type="none" w="sm" len="sm"/>
                    </a:lnR>
                    <a:lnT w="12650" cap="flat" cmpd="sng">
                      <a:solidFill>
                        <a:srgbClr val="70AD47"/>
                      </a:solidFill>
                      <a:prstDash val="solid"/>
                      <a:round/>
                      <a:headEnd type="none" w="sm" len="sm"/>
                      <a:tailEnd type="none" w="sm" len="sm"/>
                    </a:lnT>
                    <a:lnB w="25300" cap="flat" cmpd="sng">
                      <a:solidFill>
                        <a:srgbClr val="70AD4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000" b="1">
                          <a:latin typeface="Calibri"/>
                          <a:ea typeface="Calibri"/>
                          <a:cs typeface="Calibri"/>
                          <a:sym typeface="Calibri"/>
                        </a:rPr>
                        <a:t>2017-18</a:t>
                      </a:r>
                      <a:endParaRPr sz="2000" b="1">
                        <a:latin typeface="Calibri"/>
                        <a:ea typeface="Calibri"/>
                        <a:cs typeface="Calibri"/>
                        <a:sym typeface="Calibri"/>
                      </a:endParaRPr>
                    </a:p>
                  </a:txBody>
                  <a:tcPr marL="91425" marR="91425" marT="91425" marB="91425">
                    <a:lnL w="12650" cap="flat" cmpd="sng">
                      <a:solidFill>
                        <a:srgbClr val="70AD47"/>
                      </a:solidFill>
                      <a:prstDash val="solid"/>
                      <a:round/>
                      <a:headEnd type="none" w="sm" len="sm"/>
                      <a:tailEnd type="none" w="sm" len="sm"/>
                    </a:lnL>
                    <a:lnR w="12650" cap="flat" cmpd="sng">
                      <a:solidFill>
                        <a:srgbClr val="70AD47"/>
                      </a:solidFill>
                      <a:prstDash val="solid"/>
                      <a:round/>
                      <a:headEnd type="none" w="sm" len="sm"/>
                      <a:tailEnd type="none" w="sm" len="sm"/>
                    </a:lnR>
                    <a:lnT w="12650" cap="flat" cmpd="sng">
                      <a:solidFill>
                        <a:srgbClr val="70AD47"/>
                      </a:solidFill>
                      <a:prstDash val="solid"/>
                      <a:round/>
                      <a:headEnd type="none" w="sm" len="sm"/>
                      <a:tailEnd type="none" w="sm" len="sm"/>
                    </a:lnT>
                    <a:lnB w="25300" cap="flat" cmpd="sng">
                      <a:solidFill>
                        <a:srgbClr val="70AD47"/>
                      </a:solidFill>
                      <a:prstDash val="solid"/>
                      <a:round/>
                      <a:headEnd type="none" w="sm" len="sm"/>
                      <a:tailEnd type="none" w="sm" len="sm"/>
                    </a:lnB>
                  </a:tcPr>
                </a:tc>
                <a:extLst>
                  <a:ext uri="{0D108BD9-81ED-4DB2-BD59-A6C34878D82A}">
                    <a16:rowId xmlns:a16="http://schemas.microsoft.com/office/drawing/2014/main" val="10000"/>
                  </a:ext>
                </a:extLst>
              </a:tr>
              <a:tr h="901425">
                <a:tc>
                  <a:txBody>
                    <a:bodyPr/>
                    <a:lstStyle/>
                    <a:p>
                      <a:pPr marL="0" lvl="0" indent="0" rtl="0">
                        <a:lnSpc>
                          <a:spcPct val="115000"/>
                        </a:lnSpc>
                        <a:spcBef>
                          <a:spcPts val="0"/>
                        </a:spcBef>
                        <a:spcAft>
                          <a:spcPts val="0"/>
                        </a:spcAft>
                        <a:buNone/>
                      </a:pPr>
                      <a:r>
                        <a:rPr lang="en" sz="2000">
                          <a:latin typeface="Calibri"/>
                          <a:ea typeface="Calibri"/>
                          <a:cs typeface="Calibri"/>
                          <a:sym typeface="Calibri"/>
                        </a:rPr>
                        <a:t>Basic (Regular)</a:t>
                      </a:r>
                      <a:endParaRPr sz="2000">
                        <a:latin typeface="Calibri"/>
                        <a:ea typeface="Calibri"/>
                        <a:cs typeface="Calibri"/>
                        <a:sym typeface="Calibri"/>
                      </a:endParaRPr>
                    </a:p>
                    <a:p>
                      <a:pPr marL="0" lvl="0" indent="0" rtl="0">
                        <a:lnSpc>
                          <a:spcPct val="115000"/>
                        </a:lnSpc>
                        <a:spcBef>
                          <a:spcPts val="0"/>
                        </a:spcBef>
                        <a:spcAft>
                          <a:spcPts val="0"/>
                        </a:spcAft>
                        <a:buNone/>
                      </a:pPr>
                      <a:r>
                        <a:rPr lang="en" sz="2000">
                          <a:latin typeface="Calibri"/>
                          <a:ea typeface="Calibri"/>
                          <a:cs typeface="Calibri"/>
                          <a:sym typeface="Calibri"/>
                        </a:rPr>
                        <a:t>Noncredit</a:t>
                      </a:r>
                      <a:endParaRPr sz="2000">
                        <a:latin typeface="Calibri"/>
                        <a:ea typeface="Calibri"/>
                        <a:cs typeface="Calibri"/>
                        <a:sym typeface="Calibri"/>
                      </a:endParaRPr>
                    </a:p>
                  </a:txBody>
                  <a:tcPr marL="91425" marR="91425" marT="91425" marB="91425">
                    <a:lnL w="12650" cap="flat" cmpd="sng">
                      <a:solidFill>
                        <a:srgbClr val="70AD47"/>
                      </a:solidFill>
                      <a:prstDash val="solid"/>
                      <a:round/>
                      <a:headEnd type="none" w="sm" len="sm"/>
                      <a:tailEnd type="none" w="sm" len="sm"/>
                    </a:lnL>
                    <a:lnR w="12650" cap="flat" cmpd="sng">
                      <a:solidFill>
                        <a:srgbClr val="70AD47"/>
                      </a:solidFill>
                      <a:prstDash val="solid"/>
                      <a:round/>
                      <a:headEnd type="none" w="sm" len="sm"/>
                      <a:tailEnd type="none" w="sm" len="sm"/>
                    </a:lnR>
                    <a:lnT w="25300" cap="flat" cmpd="sng">
                      <a:solidFill>
                        <a:srgbClr val="70AD47"/>
                      </a:solidFill>
                      <a:prstDash val="solid"/>
                      <a:round/>
                      <a:headEnd type="none" w="sm" len="sm"/>
                      <a:tailEnd type="none" w="sm" len="sm"/>
                    </a:lnT>
                    <a:lnB w="12650" cap="flat" cmpd="sng">
                      <a:solidFill>
                        <a:srgbClr val="70AD4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000">
                          <a:latin typeface="Calibri"/>
                          <a:ea typeface="Calibri"/>
                          <a:cs typeface="Calibri"/>
                          <a:sym typeface="Calibri"/>
                        </a:rPr>
                        <a:t>$2626</a:t>
                      </a:r>
                      <a:endParaRPr sz="2000">
                        <a:latin typeface="Calibri"/>
                        <a:ea typeface="Calibri"/>
                        <a:cs typeface="Calibri"/>
                        <a:sym typeface="Calibri"/>
                      </a:endParaRPr>
                    </a:p>
                  </a:txBody>
                  <a:tcPr marL="91425" marR="91425" marT="91425" marB="91425">
                    <a:lnL w="12650" cap="flat" cmpd="sng">
                      <a:solidFill>
                        <a:srgbClr val="70AD47"/>
                      </a:solidFill>
                      <a:prstDash val="solid"/>
                      <a:round/>
                      <a:headEnd type="none" w="sm" len="sm"/>
                      <a:tailEnd type="none" w="sm" len="sm"/>
                    </a:lnL>
                    <a:lnR w="12650" cap="flat" cmpd="sng">
                      <a:solidFill>
                        <a:srgbClr val="70AD47"/>
                      </a:solidFill>
                      <a:prstDash val="solid"/>
                      <a:round/>
                      <a:headEnd type="none" w="sm" len="sm"/>
                      <a:tailEnd type="none" w="sm" len="sm"/>
                    </a:lnR>
                    <a:lnT w="25300" cap="flat" cmpd="sng">
                      <a:solidFill>
                        <a:srgbClr val="70AD47"/>
                      </a:solidFill>
                      <a:prstDash val="solid"/>
                      <a:round/>
                      <a:headEnd type="none" w="sm" len="sm"/>
                      <a:tailEnd type="none" w="sm" len="sm"/>
                    </a:lnT>
                    <a:lnB w="12650" cap="flat" cmpd="sng">
                      <a:solidFill>
                        <a:srgbClr val="70AD4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000">
                          <a:latin typeface="Calibri"/>
                          <a:ea typeface="Calibri"/>
                          <a:cs typeface="Calibri"/>
                          <a:sym typeface="Calibri"/>
                        </a:rPr>
                        <a:t>$2840</a:t>
                      </a:r>
                      <a:endParaRPr sz="2000">
                        <a:latin typeface="Calibri"/>
                        <a:ea typeface="Calibri"/>
                        <a:cs typeface="Calibri"/>
                        <a:sym typeface="Calibri"/>
                      </a:endParaRPr>
                    </a:p>
                  </a:txBody>
                  <a:tcPr marL="91425" marR="91425" marT="91425" marB="91425">
                    <a:lnL w="12650" cap="flat" cmpd="sng">
                      <a:solidFill>
                        <a:srgbClr val="70AD47"/>
                      </a:solidFill>
                      <a:prstDash val="solid"/>
                      <a:round/>
                      <a:headEnd type="none" w="sm" len="sm"/>
                      <a:tailEnd type="none" w="sm" len="sm"/>
                    </a:lnL>
                    <a:lnR w="12650" cap="flat" cmpd="sng">
                      <a:solidFill>
                        <a:srgbClr val="70AD47"/>
                      </a:solidFill>
                      <a:prstDash val="solid"/>
                      <a:round/>
                      <a:headEnd type="none" w="sm" len="sm"/>
                      <a:tailEnd type="none" w="sm" len="sm"/>
                    </a:lnR>
                    <a:lnT w="25300" cap="flat" cmpd="sng">
                      <a:solidFill>
                        <a:srgbClr val="70AD47"/>
                      </a:solidFill>
                      <a:prstDash val="solid"/>
                      <a:round/>
                      <a:headEnd type="none" w="sm" len="sm"/>
                      <a:tailEnd type="none" w="sm" len="sm"/>
                    </a:lnT>
                    <a:lnB w="12650" cap="flat" cmpd="sng">
                      <a:solidFill>
                        <a:srgbClr val="70AD4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000">
                          <a:latin typeface="Calibri"/>
                          <a:ea typeface="Calibri"/>
                          <a:cs typeface="Calibri"/>
                          <a:sym typeface="Calibri"/>
                        </a:rPr>
                        <a:t>$3050</a:t>
                      </a:r>
                      <a:endParaRPr sz="2000">
                        <a:latin typeface="Calibri"/>
                        <a:ea typeface="Calibri"/>
                        <a:cs typeface="Calibri"/>
                        <a:sym typeface="Calibri"/>
                      </a:endParaRPr>
                    </a:p>
                  </a:txBody>
                  <a:tcPr marL="91425" marR="91425" marT="91425" marB="91425">
                    <a:lnL w="12650" cap="flat" cmpd="sng">
                      <a:solidFill>
                        <a:srgbClr val="70AD47"/>
                      </a:solidFill>
                      <a:prstDash val="solid"/>
                      <a:round/>
                      <a:headEnd type="none" w="sm" len="sm"/>
                      <a:tailEnd type="none" w="sm" len="sm"/>
                    </a:lnL>
                    <a:lnR w="12650" cap="flat" cmpd="sng">
                      <a:solidFill>
                        <a:srgbClr val="70AD47"/>
                      </a:solidFill>
                      <a:prstDash val="solid"/>
                      <a:round/>
                      <a:headEnd type="none" w="sm" len="sm"/>
                      <a:tailEnd type="none" w="sm" len="sm"/>
                    </a:lnR>
                    <a:lnT w="25300" cap="flat" cmpd="sng">
                      <a:solidFill>
                        <a:srgbClr val="70AD47"/>
                      </a:solidFill>
                      <a:prstDash val="solid"/>
                      <a:round/>
                      <a:headEnd type="none" w="sm" len="sm"/>
                      <a:tailEnd type="none" w="sm" len="sm"/>
                    </a:lnT>
                    <a:lnB w="12650" cap="flat" cmpd="sng">
                      <a:solidFill>
                        <a:srgbClr val="70AD47"/>
                      </a:solidFill>
                      <a:prstDash val="solid"/>
                      <a:round/>
                      <a:headEnd type="none" w="sm" len="sm"/>
                      <a:tailEnd type="none" w="sm" len="sm"/>
                    </a:lnB>
                  </a:tcPr>
                </a:tc>
                <a:extLst>
                  <a:ext uri="{0D108BD9-81ED-4DB2-BD59-A6C34878D82A}">
                    <a16:rowId xmlns:a16="http://schemas.microsoft.com/office/drawing/2014/main" val="10001"/>
                  </a:ext>
                </a:extLst>
              </a:tr>
              <a:tr h="901425">
                <a:tc>
                  <a:txBody>
                    <a:bodyPr/>
                    <a:lstStyle/>
                    <a:p>
                      <a:pPr marL="0" lvl="0" indent="0" rtl="0">
                        <a:lnSpc>
                          <a:spcPct val="115000"/>
                        </a:lnSpc>
                        <a:spcBef>
                          <a:spcPts val="0"/>
                        </a:spcBef>
                        <a:spcAft>
                          <a:spcPts val="0"/>
                        </a:spcAft>
                        <a:buNone/>
                      </a:pPr>
                      <a:r>
                        <a:rPr lang="en" sz="2000">
                          <a:latin typeface="Calibri"/>
                          <a:ea typeface="Calibri"/>
                          <a:cs typeface="Calibri"/>
                          <a:sym typeface="Calibri"/>
                        </a:rPr>
                        <a:t>Enhanced Noncredit</a:t>
                      </a:r>
                      <a:endParaRPr sz="2000">
                        <a:latin typeface="Calibri"/>
                        <a:ea typeface="Calibri"/>
                        <a:cs typeface="Calibri"/>
                        <a:sym typeface="Calibri"/>
                      </a:endParaRPr>
                    </a:p>
                    <a:p>
                      <a:pPr marL="0" lvl="0" indent="0" rtl="0">
                        <a:lnSpc>
                          <a:spcPct val="115000"/>
                        </a:lnSpc>
                        <a:spcBef>
                          <a:spcPts val="0"/>
                        </a:spcBef>
                        <a:spcAft>
                          <a:spcPts val="0"/>
                        </a:spcAft>
                        <a:buNone/>
                      </a:pPr>
                      <a:r>
                        <a:rPr lang="en" sz="2000">
                          <a:latin typeface="Calibri"/>
                          <a:ea typeface="Calibri"/>
                          <a:cs typeface="Calibri"/>
                          <a:sym typeface="Calibri"/>
                        </a:rPr>
                        <a:t>(CDCP)</a:t>
                      </a:r>
                      <a:endParaRPr sz="2000">
                        <a:latin typeface="Calibri"/>
                        <a:ea typeface="Calibri"/>
                        <a:cs typeface="Calibri"/>
                        <a:sym typeface="Calibri"/>
                      </a:endParaRPr>
                    </a:p>
                  </a:txBody>
                  <a:tcPr marL="91425" marR="91425" marT="91425" marB="91425">
                    <a:lnL w="12650" cap="flat" cmpd="sng">
                      <a:solidFill>
                        <a:srgbClr val="70AD47"/>
                      </a:solidFill>
                      <a:prstDash val="solid"/>
                      <a:round/>
                      <a:headEnd type="none" w="sm" len="sm"/>
                      <a:tailEnd type="none" w="sm" len="sm"/>
                    </a:lnL>
                    <a:lnR w="12650" cap="flat" cmpd="sng">
                      <a:solidFill>
                        <a:srgbClr val="70AD47"/>
                      </a:solidFill>
                      <a:prstDash val="solid"/>
                      <a:round/>
                      <a:headEnd type="none" w="sm" len="sm"/>
                      <a:tailEnd type="none" w="sm" len="sm"/>
                    </a:lnR>
                    <a:lnT w="12650" cap="flat" cmpd="sng">
                      <a:solidFill>
                        <a:srgbClr val="70AD47"/>
                      </a:solidFill>
                      <a:prstDash val="solid"/>
                      <a:round/>
                      <a:headEnd type="none" w="sm" len="sm"/>
                      <a:tailEnd type="none" w="sm" len="sm"/>
                    </a:lnT>
                    <a:lnB w="12650" cap="flat" cmpd="sng">
                      <a:solidFill>
                        <a:srgbClr val="70AD4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000">
                          <a:latin typeface="Calibri"/>
                          <a:ea typeface="Calibri"/>
                          <a:cs typeface="Calibri"/>
                          <a:sym typeface="Calibri"/>
                        </a:rPr>
                        <a:t>$3254</a:t>
                      </a:r>
                      <a:endParaRPr sz="2000">
                        <a:latin typeface="Calibri"/>
                        <a:ea typeface="Calibri"/>
                        <a:cs typeface="Calibri"/>
                        <a:sym typeface="Calibri"/>
                      </a:endParaRPr>
                    </a:p>
                  </a:txBody>
                  <a:tcPr marL="91425" marR="91425" marT="91425" marB="91425">
                    <a:lnL w="12650" cap="flat" cmpd="sng">
                      <a:solidFill>
                        <a:srgbClr val="70AD47"/>
                      </a:solidFill>
                      <a:prstDash val="solid"/>
                      <a:round/>
                      <a:headEnd type="none" w="sm" len="sm"/>
                      <a:tailEnd type="none" w="sm" len="sm"/>
                    </a:lnL>
                    <a:lnR w="12650" cap="flat" cmpd="sng">
                      <a:solidFill>
                        <a:srgbClr val="70AD47"/>
                      </a:solidFill>
                      <a:prstDash val="solid"/>
                      <a:round/>
                      <a:headEnd type="none" w="sm" len="sm"/>
                      <a:tailEnd type="none" w="sm" len="sm"/>
                    </a:lnR>
                    <a:lnT w="12650" cap="flat" cmpd="sng">
                      <a:solidFill>
                        <a:srgbClr val="70AD47"/>
                      </a:solidFill>
                      <a:prstDash val="solid"/>
                      <a:round/>
                      <a:headEnd type="none" w="sm" len="sm"/>
                      <a:tailEnd type="none" w="sm" len="sm"/>
                    </a:lnT>
                    <a:lnB w="12650" cap="flat" cmpd="sng">
                      <a:solidFill>
                        <a:srgbClr val="70AD4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000">
                          <a:latin typeface="Calibri"/>
                          <a:ea typeface="Calibri"/>
                          <a:cs typeface="Calibri"/>
                          <a:sym typeface="Calibri"/>
                        </a:rPr>
                        <a:t>$4724</a:t>
                      </a:r>
                      <a:endParaRPr sz="2000">
                        <a:latin typeface="Calibri"/>
                        <a:ea typeface="Calibri"/>
                        <a:cs typeface="Calibri"/>
                        <a:sym typeface="Calibri"/>
                      </a:endParaRPr>
                    </a:p>
                  </a:txBody>
                  <a:tcPr marL="91425" marR="91425" marT="91425" marB="91425">
                    <a:lnL w="12650" cap="flat" cmpd="sng">
                      <a:solidFill>
                        <a:srgbClr val="70AD47"/>
                      </a:solidFill>
                      <a:prstDash val="solid"/>
                      <a:round/>
                      <a:headEnd type="none" w="sm" len="sm"/>
                      <a:tailEnd type="none" w="sm" len="sm"/>
                    </a:lnL>
                    <a:lnR w="12650" cap="flat" cmpd="sng">
                      <a:solidFill>
                        <a:srgbClr val="70AD47"/>
                      </a:solidFill>
                      <a:prstDash val="solid"/>
                      <a:round/>
                      <a:headEnd type="none" w="sm" len="sm"/>
                      <a:tailEnd type="none" w="sm" len="sm"/>
                    </a:lnR>
                    <a:lnT w="12650" cap="flat" cmpd="sng">
                      <a:solidFill>
                        <a:srgbClr val="70AD47"/>
                      </a:solidFill>
                      <a:prstDash val="solid"/>
                      <a:round/>
                      <a:headEnd type="none" w="sm" len="sm"/>
                      <a:tailEnd type="none" w="sm" len="sm"/>
                    </a:lnT>
                    <a:lnB w="12650" cap="flat" cmpd="sng">
                      <a:solidFill>
                        <a:srgbClr val="70AD4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000">
                          <a:latin typeface="Calibri"/>
                          <a:ea typeface="Calibri"/>
                          <a:cs typeface="Calibri"/>
                          <a:sym typeface="Calibri"/>
                        </a:rPr>
                        <a:t>$5072</a:t>
                      </a:r>
                      <a:endParaRPr sz="2000">
                        <a:latin typeface="Calibri"/>
                        <a:ea typeface="Calibri"/>
                        <a:cs typeface="Calibri"/>
                        <a:sym typeface="Calibri"/>
                      </a:endParaRPr>
                    </a:p>
                  </a:txBody>
                  <a:tcPr marL="91425" marR="91425" marT="91425" marB="91425">
                    <a:lnL w="12650" cap="flat" cmpd="sng">
                      <a:solidFill>
                        <a:srgbClr val="70AD47"/>
                      </a:solidFill>
                      <a:prstDash val="solid"/>
                      <a:round/>
                      <a:headEnd type="none" w="sm" len="sm"/>
                      <a:tailEnd type="none" w="sm" len="sm"/>
                    </a:lnL>
                    <a:lnR w="12650" cap="flat" cmpd="sng">
                      <a:solidFill>
                        <a:srgbClr val="70AD47"/>
                      </a:solidFill>
                      <a:prstDash val="solid"/>
                      <a:round/>
                      <a:headEnd type="none" w="sm" len="sm"/>
                      <a:tailEnd type="none" w="sm" len="sm"/>
                    </a:lnR>
                    <a:lnT w="12650" cap="flat" cmpd="sng">
                      <a:solidFill>
                        <a:srgbClr val="70AD47"/>
                      </a:solidFill>
                      <a:prstDash val="solid"/>
                      <a:round/>
                      <a:headEnd type="none" w="sm" len="sm"/>
                      <a:tailEnd type="none" w="sm" len="sm"/>
                    </a:lnT>
                    <a:lnB w="12650" cap="flat" cmpd="sng">
                      <a:solidFill>
                        <a:srgbClr val="70AD47"/>
                      </a:solidFill>
                      <a:prstDash val="solid"/>
                      <a:round/>
                      <a:headEnd type="none" w="sm" len="sm"/>
                      <a:tailEnd type="none" w="sm" len="sm"/>
                    </a:lnB>
                  </a:tcPr>
                </a:tc>
                <a:extLst>
                  <a:ext uri="{0D108BD9-81ED-4DB2-BD59-A6C34878D82A}">
                    <a16:rowId xmlns:a16="http://schemas.microsoft.com/office/drawing/2014/main" val="10002"/>
                  </a:ext>
                </a:extLst>
              </a:tr>
              <a:tr h="901425">
                <a:tc>
                  <a:txBody>
                    <a:bodyPr/>
                    <a:lstStyle/>
                    <a:p>
                      <a:pPr marL="0" lvl="0" indent="0" rtl="0">
                        <a:lnSpc>
                          <a:spcPct val="115000"/>
                        </a:lnSpc>
                        <a:spcBef>
                          <a:spcPts val="0"/>
                        </a:spcBef>
                        <a:spcAft>
                          <a:spcPts val="0"/>
                        </a:spcAft>
                        <a:buNone/>
                      </a:pPr>
                      <a:r>
                        <a:rPr lang="en" sz="2000">
                          <a:latin typeface="Calibri"/>
                          <a:ea typeface="Calibri"/>
                          <a:cs typeface="Calibri"/>
                          <a:sym typeface="Calibri"/>
                        </a:rPr>
                        <a:t>Credit</a:t>
                      </a:r>
                      <a:endParaRPr sz="2000">
                        <a:latin typeface="Calibri"/>
                        <a:ea typeface="Calibri"/>
                        <a:cs typeface="Calibri"/>
                        <a:sym typeface="Calibri"/>
                      </a:endParaRPr>
                    </a:p>
                  </a:txBody>
                  <a:tcPr marL="91425" marR="91425" marT="91425" marB="91425">
                    <a:lnL w="12650" cap="flat" cmpd="sng">
                      <a:solidFill>
                        <a:srgbClr val="70AD47"/>
                      </a:solidFill>
                      <a:prstDash val="solid"/>
                      <a:round/>
                      <a:headEnd type="none" w="sm" len="sm"/>
                      <a:tailEnd type="none" w="sm" len="sm"/>
                    </a:lnL>
                    <a:lnR w="12650" cap="flat" cmpd="sng">
                      <a:solidFill>
                        <a:srgbClr val="70AD47"/>
                      </a:solidFill>
                      <a:prstDash val="solid"/>
                      <a:round/>
                      <a:headEnd type="none" w="sm" len="sm"/>
                      <a:tailEnd type="none" w="sm" len="sm"/>
                    </a:lnR>
                    <a:lnT w="12650" cap="flat" cmpd="sng">
                      <a:solidFill>
                        <a:srgbClr val="70AD47"/>
                      </a:solidFill>
                      <a:prstDash val="solid"/>
                      <a:round/>
                      <a:headEnd type="none" w="sm" len="sm"/>
                      <a:tailEnd type="none" w="sm" len="sm"/>
                    </a:lnT>
                    <a:lnB w="12650" cap="flat" cmpd="sng">
                      <a:solidFill>
                        <a:srgbClr val="70AD4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000">
                          <a:latin typeface="Calibri"/>
                          <a:ea typeface="Calibri"/>
                          <a:cs typeface="Calibri"/>
                          <a:sym typeface="Calibri"/>
                        </a:rPr>
                        <a:t>$4367</a:t>
                      </a:r>
                      <a:endParaRPr sz="2000">
                        <a:latin typeface="Calibri"/>
                        <a:ea typeface="Calibri"/>
                        <a:cs typeface="Calibri"/>
                        <a:sym typeface="Calibri"/>
                      </a:endParaRPr>
                    </a:p>
                  </a:txBody>
                  <a:tcPr marL="91425" marR="91425" marT="91425" marB="91425">
                    <a:lnL w="12650" cap="flat" cmpd="sng">
                      <a:solidFill>
                        <a:srgbClr val="70AD47"/>
                      </a:solidFill>
                      <a:prstDash val="solid"/>
                      <a:round/>
                      <a:headEnd type="none" w="sm" len="sm"/>
                      <a:tailEnd type="none" w="sm" len="sm"/>
                    </a:lnL>
                    <a:lnR w="12650" cap="flat" cmpd="sng">
                      <a:solidFill>
                        <a:srgbClr val="70AD47"/>
                      </a:solidFill>
                      <a:prstDash val="solid"/>
                      <a:round/>
                      <a:headEnd type="none" w="sm" len="sm"/>
                      <a:tailEnd type="none" w="sm" len="sm"/>
                    </a:lnR>
                    <a:lnT w="12650" cap="flat" cmpd="sng">
                      <a:solidFill>
                        <a:srgbClr val="70AD47"/>
                      </a:solidFill>
                      <a:prstDash val="solid"/>
                      <a:round/>
                      <a:headEnd type="none" w="sm" len="sm"/>
                      <a:tailEnd type="none" w="sm" len="sm"/>
                    </a:lnT>
                    <a:lnB w="12650" cap="flat" cmpd="sng">
                      <a:solidFill>
                        <a:srgbClr val="70AD4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000">
                          <a:latin typeface="Calibri"/>
                          <a:ea typeface="Calibri"/>
                          <a:cs typeface="Calibri"/>
                          <a:sym typeface="Calibri"/>
                        </a:rPr>
                        <a:t>$4724</a:t>
                      </a:r>
                      <a:endParaRPr sz="2000">
                        <a:latin typeface="Calibri"/>
                        <a:ea typeface="Calibri"/>
                        <a:cs typeface="Calibri"/>
                        <a:sym typeface="Calibri"/>
                      </a:endParaRPr>
                    </a:p>
                  </a:txBody>
                  <a:tcPr marL="91425" marR="91425" marT="91425" marB="91425">
                    <a:lnL w="12650" cap="flat" cmpd="sng">
                      <a:solidFill>
                        <a:srgbClr val="70AD47"/>
                      </a:solidFill>
                      <a:prstDash val="solid"/>
                      <a:round/>
                      <a:headEnd type="none" w="sm" len="sm"/>
                      <a:tailEnd type="none" w="sm" len="sm"/>
                    </a:lnL>
                    <a:lnR w="12650" cap="flat" cmpd="sng">
                      <a:solidFill>
                        <a:srgbClr val="70AD47"/>
                      </a:solidFill>
                      <a:prstDash val="solid"/>
                      <a:round/>
                      <a:headEnd type="none" w="sm" len="sm"/>
                      <a:tailEnd type="none" w="sm" len="sm"/>
                    </a:lnR>
                    <a:lnT w="12650" cap="flat" cmpd="sng">
                      <a:solidFill>
                        <a:srgbClr val="70AD47"/>
                      </a:solidFill>
                      <a:prstDash val="solid"/>
                      <a:round/>
                      <a:headEnd type="none" w="sm" len="sm"/>
                      <a:tailEnd type="none" w="sm" len="sm"/>
                    </a:lnT>
                    <a:lnB w="12650" cap="flat" cmpd="sng">
                      <a:solidFill>
                        <a:srgbClr val="70AD4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000">
                          <a:latin typeface="Calibri"/>
                          <a:ea typeface="Calibri"/>
                          <a:cs typeface="Calibri"/>
                          <a:sym typeface="Calibri"/>
                        </a:rPr>
                        <a:t>$5072</a:t>
                      </a:r>
                      <a:endParaRPr sz="2000">
                        <a:latin typeface="Calibri"/>
                        <a:ea typeface="Calibri"/>
                        <a:cs typeface="Calibri"/>
                        <a:sym typeface="Calibri"/>
                      </a:endParaRPr>
                    </a:p>
                  </a:txBody>
                  <a:tcPr marL="91425" marR="91425" marT="91425" marB="91425">
                    <a:lnL w="12650" cap="flat" cmpd="sng">
                      <a:solidFill>
                        <a:srgbClr val="70AD47"/>
                      </a:solidFill>
                      <a:prstDash val="solid"/>
                      <a:round/>
                      <a:headEnd type="none" w="sm" len="sm"/>
                      <a:tailEnd type="none" w="sm" len="sm"/>
                    </a:lnL>
                    <a:lnR w="12650" cap="flat" cmpd="sng">
                      <a:solidFill>
                        <a:srgbClr val="70AD47"/>
                      </a:solidFill>
                      <a:prstDash val="solid"/>
                      <a:round/>
                      <a:headEnd type="none" w="sm" len="sm"/>
                      <a:tailEnd type="none" w="sm" len="sm"/>
                    </a:lnR>
                    <a:lnT w="12650" cap="flat" cmpd="sng">
                      <a:solidFill>
                        <a:srgbClr val="70AD47"/>
                      </a:solidFill>
                      <a:prstDash val="solid"/>
                      <a:round/>
                      <a:headEnd type="none" w="sm" len="sm"/>
                      <a:tailEnd type="none" w="sm" len="sm"/>
                    </a:lnT>
                    <a:lnB w="12650" cap="flat" cmpd="sng">
                      <a:solidFill>
                        <a:srgbClr val="70AD47"/>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Prerequisites and Corequisites</a:t>
            </a:r>
            <a:endParaRPr/>
          </a:p>
        </p:txBody>
      </p:sp>
      <p:sp>
        <p:nvSpPr>
          <p:cNvPr id="236" name="Shape 2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SzPts val="2000"/>
              <a:buChar char="●"/>
            </a:pPr>
            <a:r>
              <a:rPr lang="en" sz="2000"/>
              <a:t>Noncredit typically does not place requisites on other noncredit courses</a:t>
            </a:r>
            <a:endParaRPr sz="2000"/>
          </a:p>
          <a:p>
            <a:pPr marL="457200" lvl="0" indent="-355600" rtl="0">
              <a:spcBef>
                <a:spcPts val="0"/>
              </a:spcBef>
              <a:spcAft>
                <a:spcPts val="0"/>
              </a:spcAft>
              <a:buSzPts val="2000"/>
              <a:buChar char="●"/>
            </a:pPr>
            <a:r>
              <a:rPr lang="en" sz="2000"/>
              <a:t>Courses may be listed as “advisory” or “recommended preparation”</a:t>
            </a:r>
            <a:endParaRPr sz="2000"/>
          </a:p>
          <a:p>
            <a:pPr marL="457200" lvl="0" indent="-355600" rtl="0">
              <a:spcBef>
                <a:spcPts val="0"/>
              </a:spcBef>
              <a:spcAft>
                <a:spcPts val="0"/>
              </a:spcAft>
              <a:buSzPts val="2000"/>
              <a:buChar char="●"/>
            </a:pPr>
            <a:r>
              <a:rPr lang="en" sz="2000"/>
              <a:t>Much discussion around noncredit as prerequisite or corequisite with credit due to AB 705 and Guided Pathways</a:t>
            </a:r>
            <a:endParaRPr sz="2000"/>
          </a:p>
        </p:txBody>
      </p:sp>
      <p:sp>
        <p:nvSpPr>
          <p:cNvPr id="237" name="Shape 2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21</a:t>
            </a:fld>
            <a:endParaRPr/>
          </a:p>
        </p:txBody>
      </p:sp>
      <p:sp>
        <p:nvSpPr>
          <p:cNvPr id="238" name="Shape 238"/>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Mirrored Classes</a:t>
            </a:r>
            <a:endParaRPr/>
          </a:p>
        </p:txBody>
      </p:sp>
      <p:sp>
        <p:nvSpPr>
          <p:cNvPr id="244" name="Shape 2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Mirrored – Dual Listed – Cross Listed</a:t>
            </a:r>
            <a:endParaRPr/>
          </a:p>
          <a:p>
            <a:pPr marL="457200" lvl="0" indent="-342900" rtl="0">
              <a:spcBef>
                <a:spcPts val="0"/>
              </a:spcBef>
              <a:spcAft>
                <a:spcPts val="0"/>
              </a:spcAft>
              <a:buSzPts val="1800"/>
              <a:buChar char="●"/>
            </a:pPr>
            <a:r>
              <a:rPr lang="en"/>
              <a:t>NOT Dual Enrollment</a:t>
            </a:r>
            <a:endParaRPr/>
          </a:p>
          <a:p>
            <a:pPr marL="457200" lvl="0" indent="-342900" rtl="0">
              <a:spcBef>
                <a:spcPts val="0"/>
              </a:spcBef>
              <a:spcAft>
                <a:spcPts val="0"/>
              </a:spcAft>
              <a:buSzPts val="1800"/>
              <a:buChar char="●"/>
            </a:pPr>
            <a:r>
              <a:rPr lang="en"/>
              <a:t>Credit courses that have exact same noncredit version</a:t>
            </a:r>
            <a:endParaRPr/>
          </a:p>
          <a:p>
            <a:pPr marL="914400" lvl="1" indent="-342900" rtl="0">
              <a:spcBef>
                <a:spcPts val="0"/>
              </a:spcBef>
              <a:spcAft>
                <a:spcPts val="0"/>
              </a:spcAft>
              <a:buSzPts val="1800"/>
              <a:buChar char="○"/>
            </a:pPr>
            <a:r>
              <a:rPr lang="en" sz="1800"/>
              <a:t>Same course outlines</a:t>
            </a:r>
            <a:endParaRPr sz="1800"/>
          </a:p>
          <a:p>
            <a:pPr marL="914400" lvl="1" indent="-342900" rtl="0">
              <a:spcBef>
                <a:spcPts val="0"/>
              </a:spcBef>
              <a:spcAft>
                <a:spcPts val="0"/>
              </a:spcAft>
              <a:buSzPts val="1800"/>
              <a:buChar char="○"/>
            </a:pPr>
            <a:r>
              <a:rPr lang="en" sz="1800"/>
              <a:t>Same faculty, time, syllabi</a:t>
            </a:r>
            <a:endParaRPr sz="1800"/>
          </a:p>
          <a:p>
            <a:pPr marL="914400" lvl="1" indent="-342900" rtl="0">
              <a:spcBef>
                <a:spcPts val="0"/>
              </a:spcBef>
              <a:spcAft>
                <a:spcPts val="0"/>
              </a:spcAft>
              <a:buSzPts val="1800"/>
              <a:buChar char="○"/>
            </a:pPr>
            <a:r>
              <a:rPr lang="en" sz="1800"/>
              <a:t>Listed in Schedule of Courses</a:t>
            </a:r>
            <a:endParaRPr sz="1800"/>
          </a:p>
          <a:p>
            <a:pPr marL="914400" lvl="1" indent="-342900" rtl="0">
              <a:spcBef>
                <a:spcPts val="0"/>
              </a:spcBef>
              <a:spcAft>
                <a:spcPts val="0"/>
              </a:spcAft>
              <a:buSzPts val="1800"/>
              <a:buChar char="○"/>
            </a:pPr>
            <a:r>
              <a:rPr lang="en" sz="1800"/>
              <a:t>Usually CTE, some ESL</a:t>
            </a:r>
            <a:endParaRPr sz="1800"/>
          </a:p>
        </p:txBody>
      </p:sp>
      <p:sp>
        <p:nvSpPr>
          <p:cNvPr id="245" name="Shape 2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22</a:t>
            </a:fld>
            <a:endParaRPr/>
          </a:p>
        </p:txBody>
      </p:sp>
      <p:sp>
        <p:nvSpPr>
          <p:cNvPr id="246" name="Shape 246"/>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Mirrored Classes</a:t>
            </a:r>
            <a:endParaRPr/>
          </a:p>
        </p:txBody>
      </p:sp>
      <p:sp>
        <p:nvSpPr>
          <p:cNvPr id="252" name="Shape 2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30200" algn="l" rtl="0">
              <a:lnSpc>
                <a:spcPct val="115000"/>
              </a:lnSpc>
              <a:spcBef>
                <a:spcPts val="0"/>
              </a:spcBef>
              <a:spcAft>
                <a:spcPts val="0"/>
              </a:spcAft>
              <a:buClr>
                <a:schemeClr val="dk2"/>
              </a:buClr>
              <a:buSzPts val="1600"/>
              <a:buFont typeface="Arial"/>
              <a:buChar char="●"/>
            </a:pPr>
            <a:r>
              <a:rPr lang="en" sz="1600"/>
              <a:t>Noncredit version of course is created</a:t>
            </a:r>
            <a:endParaRPr sz="1600"/>
          </a:p>
          <a:p>
            <a:pPr marL="457200" marR="0" lvl="0" indent="-330200" algn="l" rtl="0">
              <a:lnSpc>
                <a:spcPct val="115000"/>
              </a:lnSpc>
              <a:spcBef>
                <a:spcPts val="0"/>
              </a:spcBef>
              <a:spcAft>
                <a:spcPts val="0"/>
              </a:spcAft>
              <a:buClr>
                <a:schemeClr val="dk2"/>
              </a:buClr>
              <a:buSzPts val="1600"/>
              <a:buFont typeface="Arial"/>
              <a:buChar char="●"/>
            </a:pPr>
            <a:r>
              <a:rPr lang="en" sz="1600"/>
              <a:t>Curriculum approval process is the same</a:t>
            </a:r>
            <a:endParaRPr sz="1600"/>
          </a:p>
          <a:p>
            <a:pPr marL="457200" marR="0" lvl="0" indent="-330200" algn="l" rtl="0">
              <a:lnSpc>
                <a:spcPct val="115000"/>
              </a:lnSpc>
              <a:spcBef>
                <a:spcPts val="0"/>
              </a:spcBef>
              <a:spcAft>
                <a:spcPts val="0"/>
              </a:spcAft>
              <a:buClr>
                <a:schemeClr val="dk2"/>
              </a:buClr>
              <a:buSzPts val="1600"/>
              <a:buFont typeface="Arial"/>
              <a:buChar char="●"/>
            </a:pPr>
            <a:r>
              <a:rPr lang="en" sz="1600"/>
              <a:t>CRN created by CCCCO</a:t>
            </a:r>
            <a:endParaRPr sz="1600"/>
          </a:p>
          <a:p>
            <a:pPr marL="457200" marR="0" lvl="0" indent="-330200" algn="l" rtl="0">
              <a:lnSpc>
                <a:spcPct val="115000"/>
              </a:lnSpc>
              <a:spcBef>
                <a:spcPts val="0"/>
              </a:spcBef>
              <a:spcAft>
                <a:spcPts val="0"/>
              </a:spcAft>
              <a:buClr>
                <a:schemeClr val="dk2"/>
              </a:buClr>
              <a:buSzPts val="1600"/>
              <a:buFont typeface="Arial"/>
              <a:buChar char="●"/>
            </a:pPr>
            <a:r>
              <a:rPr lang="en" sz="1600"/>
              <a:t>Number of noncredit seats held at registration </a:t>
            </a:r>
            <a:endParaRPr sz="1600"/>
          </a:p>
          <a:p>
            <a:pPr marL="457200" marR="0" lvl="0" indent="-330200" algn="l" rtl="0">
              <a:lnSpc>
                <a:spcPct val="115000"/>
              </a:lnSpc>
              <a:spcBef>
                <a:spcPts val="0"/>
              </a:spcBef>
              <a:spcAft>
                <a:spcPts val="0"/>
              </a:spcAft>
              <a:buClr>
                <a:schemeClr val="dk2"/>
              </a:buClr>
              <a:buSzPts val="1600"/>
              <a:buFont typeface="Arial"/>
              <a:buChar char="●"/>
            </a:pPr>
            <a:r>
              <a:rPr lang="en" sz="1600"/>
              <a:t>Noncredit student registers for noncredit course</a:t>
            </a:r>
            <a:endParaRPr sz="1600"/>
          </a:p>
          <a:p>
            <a:pPr marL="457200" marR="0" lvl="0" indent="-330200" algn="l" rtl="0">
              <a:lnSpc>
                <a:spcPct val="115000"/>
              </a:lnSpc>
              <a:spcBef>
                <a:spcPts val="0"/>
              </a:spcBef>
              <a:spcAft>
                <a:spcPts val="0"/>
              </a:spcAft>
              <a:buClr>
                <a:schemeClr val="dk2"/>
              </a:buClr>
              <a:buSzPts val="1600"/>
              <a:buFont typeface="Arial"/>
              <a:buChar char="●"/>
            </a:pPr>
            <a:r>
              <a:rPr lang="en" sz="1600"/>
              <a:t>Students attend class first day</a:t>
            </a:r>
            <a:endParaRPr sz="1600"/>
          </a:p>
          <a:p>
            <a:pPr marL="457200" marR="0" lvl="0" indent="-330200" algn="l" rtl="0">
              <a:lnSpc>
                <a:spcPct val="115000"/>
              </a:lnSpc>
              <a:spcBef>
                <a:spcPts val="0"/>
              </a:spcBef>
              <a:spcAft>
                <a:spcPts val="0"/>
              </a:spcAft>
              <a:buClr>
                <a:schemeClr val="dk2"/>
              </a:buClr>
              <a:buSzPts val="1600"/>
              <a:buFont typeface="Arial"/>
              <a:buChar char="●"/>
            </a:pPr>
            <a:r>
              <a:rPr lang="en" sz="1600"/>
              <a:t>Students attend, do the work and all assignments</a:t>
            </a:r>
            <a:endParaRPr sz="1600"/>
          </a:p>
          <a:p>
            <a:pPr marL="457200" marR="0" lvl="0" indent="-330200" algn="l" rtl="0">
              <a:lnSpc>
                <a:spcPct val="115000"/>
              </a:lnSpc>
              <a:spcBef>
                <a:spcPts val="0"/>
              </a:spcBef>
              <a:spcAft>
                <a:spcPts val="0"/>
              </a:spcAft>
              <a:buClr>
                <a:schemeClr val="dk2"/>
              </a:buClr>
              <a:buSzPts val="1600"/>
              <a:buFont typeface="Arial"/>
              <a:buChar char="●"/>
            </a:pPr>
            <a:r>
              <a:rPr lang="en" sz="1600"/>
              <a:t>Can receive a grade of Pass/No Pass</a:t>
            </a:r>
            <a:endParaRPr sz="1600"/>
          </a:p>
          <a:p>
            <a:pPr marL="457200" marR="0" lvl="0" indent="-330200" algn="l" rtl="0">
              <a:lnSpc>
                <a:spcPct val="115000"/>
              </a:lnSpc>
              <a:spcBef>
                <a:spcPts val="0"/>
              </a:spcBef>
              <a:spcAft>
                <a:spcPts val="0"/>
              </a:spcAft>
              <a:buSzPts val="1600"/>
              <a:buChar char="●"/>
            </a:pPr>
            <a:r>
              <a:rPr lang="en" sz="1600"/>
              <a:t>No cost to the student</a:t>
            </a:r>
            <a:endParaRPr sz="1600"/>
          </a:p>
        </p:txBody>
      </p:sp>
      <p:sp>
        <p:nvSpPr>
          <p:cNvPr id="253" name="Shape 2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23</a:t>
            </a:fld>
            <a:endParaRPr/>
          </a:p>
        </p:txBody>
      </p:sp>
      <p:sp>
        <p:nvSpPr>
          <p:cNvPr id="254" name="Shape 254"/>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Noncredit Programs</a:t>
            </a:r>
            <a:endParaRPr/>
          </a:p>
        </p:txBody>
      </p:sp>
      <p:sp>
        <p:nvSpPr>
          <p:cNvPr id="260" name="Shape 26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spcBef>
                <a:spcPts val="0"/>
              </a:spcBef>
              <a:spcAft>
                <a:spcPts val="0"/>
              </a:spcAft>
              <a:buSzPts val="1800"/>
              <a:buChar char="●"/>
            </a:pPr>
            <a:r>
              <a:rPr lang="en"/>
              <a:t>Title 5 § 55155</a:t>
            </a:r>
            <a:endParaRPr/>
          </a:p>
          <a:p>
            <a:pPr marL="457200" lvl="0" indent="-342900" rtl="0">
              <a:spcBef>
                <a:spcPts val="0"/>
              </a:spcBef>
              <a:spcAft>
                <a:spcPts val="0"/>
              </a:spcAft>
              <a:buSzPts val="1800"/>
              <a:buChar char="●"/>
            </a:pPr>
            <a:r>
              <a:rPr lang="en"/>
              <a:t>Any noncredit educational program leading to a  certificate must be approved by College curriculum committee and District governing board</a:t>
            </a:r>
            <a:endParaRPr/>
          </a:p>
          <a:p>
            <a:pPr marL="457200" lvl="0" indent="-342900" rtl="0">
              <a:spcBef>
                <a:spcPts val="0"/>
              </a:spcBef>
              <a:spcAft>
                <a:spcPts val="0"/>
              </a:spcAft>
              <a:buSzPts val="1800"/>
              <a:buChar char="●"/>
            </a:pPr>
            <a:r>
              <a:rPr lang="en"/>
              <a:t>(b) All noncredit educational programs leading to a noncredit certificate of completion or  Noncredit certificate of competency </a:t>
            </a:r>
            <a:br>
              <a:rPr lang="en"/>
            </a:br>
            <a:r>
              <a:rPr lang="en"/>
              <a:t>must be approved by the Chancellor pursuant to section title 5, section 55151 – Career Development and College Preparation</a:t>
            </a:r>
            <a:br>
              <a:rPr lang="en"/>
            </a:br>
            <a:endParaRPr/>
          </a:p>
        </p:txBody>
      </p:sp>
      <p:sp>
        <p:nvSpPr>
          <p:cNvPr id="261" name="Shape 2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24</a:t>
            </a:fld>
            <a:endParaRPr/>
          </a:p>
        </p:txBody>
      </p:sp>
      <p:sp>
        <p:nvSpPr>
          <p:cNvPr id="262" name="Shape 262"/>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Noncredit Programs</a:t>
            </a:r>
            <a:endParaRPr/>
          </a:p>
        </p:txBody>
      </p:sp>
      <p:sp>
        <p:nvSpPr>
          <p:cNvPr id="268" name="Shape 26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 55151. Career Development and College Preparation, subsection (h) </a:t>
            </a:r>
            <a:br>
              <a:rPr lang="en"/>
            </a:br>
            <a:r>
              <a:rPr lang="en"/>
              <a:t>(h) For purposes of this article, the term “certificate of completion” means a document confirming that a student has completed a noncredit educational program of noncredit courses that prepares him or her to progress in a career path or to undertake degree-applicable or non-degree-applicable credit courses. The document must include the name of the certificate and the date awarded, be identified by a Taxonomy of Programs (T.O.P.) Code number and program discipline, identify the goal of the program, and list the courses completed by the student. Ex): Short-term Vocational or Workforce Preparation programs</a:t>
            </a:r>
            <a:br>
              <a:rPr lang="en"/>
            </a:br>
            <a:endParaRPr/>
          </a:p>
        </p:txBody>
      </p:sp>
      <p:sp>
        <p:nvSpPr>
          <p:cNvPr id="269" name="Shape 2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25</a:t>
            </a:fld>
            <a:endParaRPr/>
          </a:p>
        </p:txBody>
      </p:sp>
      <p:sp>
        <p:nvSpPr>
          <p:cNvPr id="270" name="Shape 270"/>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Noncredit Programs</a:t>
            </a:r>
            <a:endParaRPr/>
          </a:p>
        </p:txBody>
      </p:sp>
      <p:sp>
        <p:nvSpPr>
          <p:cNvPr id="276" name="Shape 27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 55151. Career Development and College Preparation, subsection (i) </a:t>
            </a:r>
            <a:br>
              <a:rPr lang="en"/>
            </a:br>
            <a:r>
              <a:rPr lang="en"/>
              <a:t>(i) For purposes of this article, the term “certificate of competency” means a document confirming that a student enrolled in a noncredit educational program of noncredit courses has demonstrated achievement of a set of competencies that prepares him or her to progress in a career path or to undertake degree-applicable or nondegree-applicable credit courses. The document must include the name of the certificate and the date awarded, be identified by a T.O.P. Code number and program discipline, and list the relevant competencies achieved by the student.</a:t>
            </a:r>
            <a:br>
              <a:rPr lang="en"/>
            </a:br>
            <a:r>
              <a:rPr lang="en"/>
              <a:t>Ex): ESL or Basic Skills certificate programs</a:t>
            </a:r>
            <a:br>
              <a:rPr lang="en"/>
            </a:br>
            <a:br>
              <a:rPr lang="en"/>
            </a:br>
            <a:endParaRPr/>
          </a:p>
        </p:txBody>
      </p:sp>
      <p:sp>
        <p:nvSpPr>
          <p:cNvPr id="277" name="Shape 27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26</a:t>
            </a:fld>
            <a:endParaRPr/>
          </a:p>
        </p:txBody>
      </p:sp>
      <p:sp>
        <p:nvSpPr>
          <p:cNvPr id="278" name="Shape 278"/>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t>Noncredit Curriculum Approval Processes </a:t>
            </a:r>
            <a:endParaRPr/>
          </a:p>
          <a:p>
            <a:pPr marL="0" lvl="0" indent="0" rtl="0">
              <a:spcBef>
                <a:spcPts val="0"/>
              </a:spcBef>
              <a:spcAft>
                <a:spcPts val="0"/>
              </a:spcAft>
              <a:buNone/>
            </a:pPr>
            <a:endParaRPr/>
          </a:p>
        </p:txBody>
      </p:sp>
      <p:sp>
        <p:nvSpPr>
          <p:cNvPr id="284" name="Shape 28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Currently, all noncredit curriculum is approved by the CCCCO</a:t>
            </a:r>
            <a:endParaRPr/>
          </a:p>
          <a:p>
            <a:pPr marL="457200" lvl="0" indent="-342900" rtl="0">
              <a:spcBef>
                <a:spcPts val="0"/>
              </a:spcBef>
              <a:spcAft>
                <a:spcPts val="0"/>
              </a:spcAft>
              <a:buSzPts val="1800"/>
              <a:buChar char="●"/>
            </a:pPr>
            <a:r>
              <a:rPr lang="en"/>
              <a:t>Courses must be approved prior to programs</a:t>
            </a:r>
            <a:endParaRPr/>
          </a:p>
          <a:p>
            <a:pPr marL="457200" lvl="0" indent="-342900" rtl="0">
              <a:spcBef>
                <a:spcPts val="0"/>
              </a:spcBef>
              <a:spcAft>
                <a:spcPts val="0"/>
              </a:spcAft>
              <a:buSzPts val="1800"/>
              <a:buChar char="●"/>
            </a:pPr>
            <a:r>
              <a:rPr lang="en"/>
              <a:t>System partners are recommending Title 5 language change to allow for local approval of noncredit </a:t>
            </a:r>
            <a:endParaRPr/>
          </a:p>
        </p:txBody>
      </p:sp>
      <p:sp>
        <p:nvSpPr>
          <p:cNvPr id="285" name="Shape 28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27</a:t>
            </a:fld>
            <a:endParaRPr/>
          </a:p>
        </p:txBody>
      </p:sp>
      <p:sp>
        <p:nvSpPr>
          <p:cNvPr id="286" name="Shape 286"/>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Curriculum Review and Timelines</a:t>
            </a:r>
            <a:endParaRPr/>
          </a:p>
        </p:txBody>
      </p:sp>
      <p:sp>
        <p:nvSpPr>
          <p:cNvPr id="292" name="Shape 29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endParaRPr/>
          </a:p>
        </p:txBody>
      </p:sp>
      <p:sp>
        <p:nvSpPr>
          <p:cNvPr id="293" name="Shape 29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28</a:t>
            </a:fld>
            <a:endParaRPr/>
          </a:p>
        </p:txBody>
      </p:sp>
      <p:sp>
        <p:nvSpPr>
          <p:cNvPr id="294" name="Shape 294"/>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grpSp>
        <p:nvGrpSpPr>
          <p:cNvPr id="295" name="Shape 295"/>
          <p:cNvGrpSpPr/>
          <p:nvPr/>
        </p:nvGrpSpPr>
        <p:grpSpPr>
          <a:xfrm>
            <a:off x="311700" y="1093925"/>
            <a:ext cx="8288601" cy="3629600"/>
            <a:chOff x="311700" y="1017725"/>
            <a:chExt cx="8288601" cy="3629600"/>
          </a:xfrm>
        </p:grpSpPr>
        <p:pic>
          <p:nvPicPr>
            <p:cNvPr id="296" name="Shape 296"/>
            <p:cNvPicPr preferRelativeResize="0"/>
            <p:nvPr/>
          </p:nvPicPr>
          <p:blipFill>
            <a:blip r:embed="rId3">
              <a:alphaModFix/>
            </a:blip>
            <a:stretch>
              <a:fillRect/>
            </a:stretch>
          </p:blipFill>
          <p:spPr>
            <a:xfrm>
              <a:off x="311700" y="1017725"/>
              <a:ext cx="8288599" cy="2337125"/>
            </a:xfrm>
            <a:prstGeom prst="rect">
              <a:avLst/>
            </a:prstGeom>
            <a:noFill/>
            <a:ln>
              <a:noFill/>
            </a:ln>
          </p:spPr>
        </p:pic>
        <p:pic>
          <p:nvPicPr>
            <p:cNvPr id="297" name="Shape 297"/>
            <p:cNvPicPr preferRelativeResize="0"/>
            <p:nvPr/>
          </p:nvPicPr>
          <p:blipFill>
            <a:blip r:embed="rId4">
              <a:alphaModFix/>
            </a:blip>
            <a:stretch>
              <a:fillRect/>
            </a:stretch>
          </p:blipFill>
          <p:spPr>
            <a:xfrm>
              <a:off x="389250" y="3568025"/>
              <a:ext cx="8211051" cy="1079300"/>
            </a:xfrm>
            <a:prstGeom prst="rect">
              <a:avLst/>
            </a:prstGeom>
            <a:noFill/>
            <a:ln>
              <a:noFill/>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Curriculum Review and Timelines</a:t>
            </a:r>
            <a:endParaRPr/>
          </a:p>
        </p:txBody>
      </p:sp>
      <p:sp>
        <p:nvSpPr>
          <p:cNvPr id="303" name="Shape 30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endParaRPr/>
          </a:p>
        </p:txBody>
      </p:sp>
      <p:sp>
        <p:nvSpPr>
          <p:cNvPr id="304" name="Shape 30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29</a:t>
            </a:fld>
            <a:endParaRPr/>
          </a:p>
        </p:txBody>
      </p:sp>
      <p:sp>
        <p:nvSpPr>
          <p:cNvPr id="305" name="Shape 305"/>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pic>
        <p:nvPicPr>
          <p:cNvPr id="306" name="Shape 306"/>
          <p:cNvPicPr preferRelativeResize="0"/>
          <p:nvPr/>
        </p:nvPicPr>
        <p:blipFill>
          <a:blip r:embed="rId3">
            <a:alphaModFix/>
          </a:blip>
          <a:stretch>
            <a:fillRect/>
          </a:stretch>
        </p:blipFill>
        <p:spPr>
          <a:xfrm>
            <a:off x="311695" y="1152485"/>
            <a:ext cx="7300506" cy="2140013"/>
          </a:xfrm>
          <a:prstGeom prst="rect">
            <a:avLst/>
          </a:prstGeom>
          <a:noFill/>
          <a:ln>
            <a:noFill/>
          </a:ln>
        </p:spPr>
      </p:pic>
      <p:pic>
        <p:nvPicPr>
          <p:cNvPr id="307" name="Shape 307"/>
          <p:cNvPicPr preferRelativeResize="0"/>
          <p:nvPr/>
        </p:nvPicPr>
        <p:blipFill>
          <a:blip r:embed="rId4">
            <a:alphaModFix/>
          </a:blip>
          <a:stretch>
            <a:fillRect/>
          </a:stretch>
        </p:blipFill>
        <p:spPr>
          <a:xfrm>
            <a:off x="4590849" y="3671850"/>
            <a:ext cx="4052476" cy="649357"/>
          </a:xfrm>
          <a:prstGeom prst="rect">
            <a:avLst/>
          </a:prstGeom>
          <a:noFill/>
          <a:ln>
            <a:noFill/>
          </a:ln>
        </p:spPr>
      </p:pic>
      <p:pic>
        <p:nvPicPr>
          <p:cNvPr id="308" name="Shape 308"/>
          <p:cNvPicPr preferRelativeResize="0"/>
          <p:nvPr/>
        </p:nvPicPr>
        <p:blipFill>
          <a:blip r:embed="rId5">
            <a:alphaModFix/>
          </a:blip>
          <a:stretch>
            <a:fillRect/>
          </a:stretch>
        </p:blipFill>
        <p:spPr>
          <a:xfrm>
            <a:off x="3333057" y="2614925"/>
            <a:ext cx="1257793" cy="1774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Today’s Learning Outcomes</a:t>
            </a:r>
            <a:endParaRPr/>
          </a:p>
        </p:txBody>
      </p:sp>
      <p:sp>
        <p:nvSpPr>
          <p:cNvPr id="82" name="Shape 8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000"/>
              <a:t>Why are you here today?</a:t>
            </a:r>
            <a:endParaRPr sz="2000"/>
          </a:p>
          <a:p>
            <a:pPr marL="0" lvl="0" indent="0" rtl="0">
              <a:spcBef>
                <a:spcPts val="1600"/>
              </a:spcBef>
              <a:spcAft>
                <a:spcPts val="0"/>
              </a:spcAft>
              <a:buNone/>
            </a:pPr>
            <a:r>
              <a:rPr lang="en" sz="2000"/>
              <a:t>What would you like to learn?</a:t>
            </a:r>
            <a:endParaRPr sz="2000"/>
          </a:p>
          <a:p>
            <a:pPr marL="457200" lvl="0" indent="-355600" rtl="0">
              <a:spcBef>
                <a:spcPts val="1600"/>
              </a:spcBef>
              <a:spcAft>
                <a:spcPts val="0"/>
              </a:spcAft>
              <a:buSzPts val="2000"/>
              <a:buChar char="●"/>
            </a:pPr>
            <a:r>
              <a:rPr lang="en" sz="2000"/>
              <a:t>Understand the statutes and regulations guiding: </a:t>
            </a:r>
            <a:endParaRPr sz="2000"/>
          </a:p>
          <a:p>
            <a:pPr marL="914400" lvl="1" indent="-342900" rtl="0">
              <a:spcBef>
                <a:spcPts val="0"/>
              </a:spcBef>
              <a:spcAft>
                <a:spcPts val="0"/>
              </a:spcAft>
              <a:buSzPts val="1800"/>
              <a:buChar char="○"/>
            </a:pPr>
            <a:r>
              <a:rPr lang="en" sz="1800"/>
              <a:t>noncredit curriculum </a:t>
            </a:r>
            <a:endParaRPr sz="1800"/>
          </a:p>
          <a:p>
            <a:pPr marL="914400" lvl="1" indent="-342900" rtl="0">
              <a:spcBef>
                <a:spcPts val="0"/>
              </a:spcBef>
              <a:spcAft>
                <a:spcPts val="0"/>
              </a:spcAft>
              <a:buSzPts val="1800"/>
              <a:buChar char="○"/>
            </a:pPr>
            <a:r>
              <a:rPr lang="en" sz="1800"/>
              <a:t>apportionment</a:t>
            </a:r>
            <a:endParaRPr sz="1800"/>
          </a:p>
          <a:p>
            <a:pPr marL="914400" lvl="1" indent="-342900" rtl="0">
              <a:spcBef>
                <a:spcPts val="0"/>
              </a:spcBef>
              <a:spcAft>
                <a:spcPts val="0"/>
              </a:spcAft>
              <a:buSzPts val="1800"/>
              <a:buChar char="○"/>
            </a:pPr>
            <a:r>
              <a:rPr lang="en" sz="1800"/>
              <a:t>minimum qualifications</a:t>
            </a:r>
            <a:endParaRPr sz="1800"/>
          </a:p>
          <a:p>
            <a:pPr marL="457200" lvl="0" indent="-355600" rtl="0">
              <a:spcBef>
                <a:spcPts val="0"/>
              </a:spcBef>
              <a:spcAft>
                <a:spcPts val="0"/>
              </a:spcAft>
              <a:buSzPts val="2000"/>
              <a:buChar char="●"/>
            </a:pPr>
            <a:r>
              <a:rPr lang="en" sz="2000"/>
              <a:t>Understand Noncredit Curriculum Standards</a:t>
            </a:r>
            <a:endParaRPr sz="2000"/>
          </a:p>
          <a:p>
            <a:pPr marL="457200" lvl="0" indent="-355600" rtl="0">
              <a:spcBef>
                <a:spcPts val="0"/>
              </a:spcBef>
              <a:spcAft>
                <a:spcPts val="0"/>
              </a:spcAft>
              <a:buSzPts val="2000"/>
              <a:buChar char="●"/>
            </a:pPr>
            <a:r>
              <a:rPr lang="en" sz="2000"/>
              <a:t>Understand Noncredit Curriculum Approval Process</a:t>
            </a:r>
            <a:endParaRPr sz="2000"/>
          </a:p>
        </p:txBody>
      </p:sp>
      <p:sp>
        <p:nvSpPr>
          <p:cNvPr id="83" name="Shape 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3</a:t>
            </a:fld>
            <a:endParaRPr/>
          </a:p>
        </p:txBody>
      </p:sp>
      <p:sp>
        <p:nvSpPr>
          <p:cNvPr id="84" name="Shape 84"/>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What’s New in Legislation</a:t>
            </a:r>
            <a:endParaRPr/>
          </a:p>
        </p:txBody>
      </p:sp>
      <p:sp>
        <p:nvSpPr>
          <p:cNvPr id="314" name="Shape 3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2000"/>
              <a:t>*</a:t>
            </a:r>
            <a:r>
              <a:rPr lang="en" sz="2000" b="1"/>
              <a:t>AB 3101 (Carrillo) CCCApply</a:t>
            </a:r>
            <a:br>
              <a:rPr lang="en" sz="2000"/>
            </a:br>
            <a:r>
              <a:rPr lang="en" sz="2000"/>
              <a:t>This bill would require the board, on or before July 31, 2019, to revise the CCCApply application and enrollment process so that only data that is required by the federal government, or that is otherwise necessary, as determined by the board, is collected during the process. The bill would require the board, to the extent that data can be collected from the student at a later time, to delay the collection of that data until after the student is enrolled.</a:t>
            </a:r>
            <a:endParaRPr sz="2000"/>
          </a:p>
        </p:txBody>
      </p:sp>
      <p:sp>
        <p:nvSpPr>
          <p:cNvPr id="315" name="Shape 3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30</a:t>
            </a:fld>
            <a:endParaRPr/>
          </a:p>
        </p:txBody>
      </p:sp>
      <p:sp>
        <p:nvSpPr>
          <p:cNvPr id="316" name="Shape 316"/>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What’s New in Legislation: CCCApply</a:t>
            </a:r>
            <a:endParaRPr/>
          </a:p>
          <a:p>
            <a:pPr marL="0" lvl="0" indent="0" algn="l" rtl="0">
              <a:spcBef>
                <a:spcPts val="0"/>
              </a:spcBef>
              <a:spcAft>
                <a:spcPts val="0"/>
              </a:spcAft>
              <a:buNone/>
            </a:pPr>
            <a:endParaRPr sz="3000"/>
          </a:p>
        </p:txBody>
      </p:sp>
      <p:sp>
        <p:nvSpPr>
          <p:cNvPr id="322" name="Shape 3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500"/>
              </a:spcBef>
              <a:spcAft>
                <a:spcPts val="0"/>
              </a:spcAft>
              <a:buClr>
                <a:schemeClr val="dk1"/>
              </a:buClr>
              <a:buSzPts val="1100"/>
              <a:buFont typeface="Arial"/>
              <a:buNone/>
            </a:pPr>
            <a:r>
              <a:rPr lang="en" sz="2550">
                <a:solidFill>
                  <a:srgbClr val="83992A"/>
                </a:solidFill>
              </a:rPr>
              <a:t>•</a:t>
            </a:r>
            <a:r>
              <a:rPr lang="en" b="1">
                <a:solidFill>
                  <a:srgbClr val="262626"/>
                </a:solidFill>
              </a:rPr>
              <a:t>Board of Governors of the CA Community Colleges proposed revisions to Title 5 Regulations: </a:t>
            </a:r>
            <a:r>
              <a:rPr lang="en" i="1">
                <a:solidFill>
                  <a:srgbClr val="262626"/>
                </a:solidFill>
              </a:rPr>
              <a:t>second reading in May</a:t>
            </a:r>
            <a:endParaRPr i="1">
              <a:solidFill>
                <a:srgbClr val="262626"/>
              </a:solidFill>
            </a:endParaRPr>
          </a:p>
          <a:p>
            <a:pPr marL="0" lvl="0" indent="0" rtl="0">
              <a:spcBef>
                <a:spcPts val="600"/>
              </a:spcBef>
              <a:spcAft>
                <a:spcPts val="0"/>
              </a:spcAft>
              <a:buClr>
                <a:schemeClr val="dk1"/>
              </a:buClr>
              <a:buSzPts val="1100"/>
              <a:buFont typeface="Arial"/>
              <a:buNone/>
            </a:pPr>
            <a:r>
              <a:rPr lang="en">
                <a:solidFill>
                  <a:srgbClr val="83992A"/>
                </a:solidFill>
              </a:rPr>
              <a:t>•</a:t>
            </a:r>
            <a:r>
              <a:rPr lang="en">
                <a:solidFill>
                  <a:srgbClr val="262626"/>
                </a:solidFill>
              </a:rPr>
              <a:t>§ 58003.3. </a:t>
            </a:r>
            <a:r>
              <a:rPr lang="en" strike="sngStrike">
                <a:solidFill>
                  <a:srgbClr val="262626"/>
                </a:solidFill>
              </a:rPr>
              <a:t>Alien Students.</a:t>
            </a:r>
            <a:r>
              <a:rPr lang="en">
                <a:solidFill>
                  <a:srgbClr val="262626"/>
                </a:solidFill>
              </a:rPr>
              <a:t> Apportionment for Noncredit Courses. </a:t>
            </a:r>
            <a:endParaRPr>
              <a:solidFill>
                <a:srgbClr val="262626"/>
              </a:solidFill>
            </a:endParaRPr>
          </a:p>
          <a:p>
            <a:pPr marL="0" lvl="0" indent="0" rtl="0">
              <a:spcBef>
                <a:spcPts val="600"/>
              </a:spcBef>
              <a:spcAft>
                <a:spcPts val="0"/>
              </a:spcAft>
              <a:buClr>
                <a:schemeClr val="dk1"/>
              </a:buClr>
              <a:buSzPts val="1100"/>
              <a:buFont typeface="Arial"/>
              <a:buNone/>
            </a:pPr>
            <a:r>
              <a:rPr lang="en">
                <a:solidFill>
                  <a:srgbClr val="83992A"/>
                </a:solidFill>
              </a:rPr>
              <a:t>•</a:t>
            </a:r>
            <a:r>
              <a:rPr lang="en">
                <a:solidFill>
                  <a:srgbClr val="262626"/>
                </a:solidFill>
              </a:rPr>
              <a:t>Notwithstanding section 68062 of the Education Code, for the purposes of crediting community college attendance for apportionments from the State School Fund, a community college district may claim the attendance of students living in California </a:t>
            </a:r>
            <a:r>
              <a:rPr lang="en" strike="sngStrike">
                <a:solidFill>
                  <a:srgbClr val="262626"/>
                </a:solidFill>
              </a:rPr>
              <a:t>who have been lawfully admitted to the United States in accordance with all applicable laws of the United States </a:t>
            </a:r>
            <a:r>
              <a:rPr lang="en">
                <a:solidFill>
                  <a:srgbClr val="262626"/>
                </a:solidFill>
              </a:rPr>
              <a:t>and enrolled in noncredit courses in the district. </a:t>
            </a:r>
            <a:endParaRPr>
              <a:solidFill>
                <a:srgbClr val="262626"/>
              </a:solidFill>
            </a:endParaRPr>
          </a:p>
          <a:p>
            <a:pPr marL="0" lvl="0" indent="0">
              <a:spcBef>
                <a:spcPts val="600"/>
              </a:spcBef>
              <a:spcAft>
                <a:spcPts val="1600"/>
              </a:spcAft>
              <a:buNone/>
            </a:pPr>
            <a:endParaRPr/>
          </a:p>
        </p:txBody>
      </p:sp>
      <p:sp>
        <p:nvSpPr>
          <p:cNvPr id="323" name="Shape 3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Governor’s Proposed Funding Formula</a:t>
            </a:r>
            <a:endParaRPr/>
          </a:p>
        </p:txBody>
      </p:sp>
      <p:sp>
        <p:nvSpPr>
          <p:cNvPr id="329" name="Shape 3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Funding Formula, as originally written, does not address noncredit. </a:t>
            </a:r>
            <a:endParaRPr/>
          </a:p>
          <a:p>
            <a:pPr marL="457200" lvl="0" indent="-342900">
              <a:spcBef>
                <a:spcPts val="1600"/>
              </a:spcBef>
              <a:spcAft>
                <a:spcPts val="0"/>
              </a:spcAft>
              <a:buSzPts val="1800"/>
              <a:buChar char="●"/>
            </a:pPr>
            <a:r>
              <a:rPr lang="en"/>
              <a:t>50% apportionment based on FTES </a:t>
            </a:r>
            <a:endParaRPr/>
          </a:p>
          <a:p>
            <a:pPr marL="457200" lvl="0" indent="-342900">
              <a:spcBef>
                <a:spcPts val="0"/>
              </a:spcBef>
              <a:spcAft>
                <a:spcPts val="0"/>
              </a:spcAft>
              <a:buSzPts val="1800"/>
              <a:buChar char="●"/>
            </a:pPr>
            <a:r>
              <a:rPr lang="en"/>
              <a:t>25% for low income students based on number of fee waivers and Pell grants awarded </a:t>
            </a:r>
            <a:endParaRPr/>
          </a:p>
          <a:p>
            <a:pPr marL="457200" lvl="0" indent="-342900" rtl="0">
              <a:spcBef>
                <a:spcPts val="0"/>
              </a:spcBef>
              <a:spcAft>
                <a:spcPts val="0"/>
              </a:spcAft>
              <a:buSzPts val="1800"/>
              <a:buChar char="●"/>
            </a:pPr>
            <a:r>
              <a:rPr lang="en"/>
              <a:t>25% for performance based on degree/certificate completion or transfer </a:t>
            </a:r>
            <a:endParaRPr/>
          </a:p>
          <a:p>
            <a:pPr marL="0" lvl="0" indent="0" rtl="0">
              <a:spcBef>
                <a:spcPts val="1600"/>
              </a:spcBef>
              <a:spcAft>
                <a:spcPts val="0"/>
              </a:spcAft>
              <a:buNone/>
            </a:pPr>
            <a:endParaRPr/>
          </a:p>
          <a:p>
            <a:pPr marL="0" lvl="0" indent="0" rtl="0">
              <a:spcBef>
                <a:spcPts val="1600"/>
              </a:spcBef>
              <a:spcAft>
                <a:spcPts val="0"/>
              </a:spcAft>
              <a:buNone/>
            </a:pPr>
            <a:r>
              <a:rPr lang="en"/>
              <a:t>Need to wait for Governor’s May Revise</a:t>
            </a:r>
            <a:endParaRPr/>
          </a:p>
          <a:p>
            <a:pPr marL="0" lvl="0" indent="0">
              <a:spcBef>
                <a:spcPts val="1600"/>
              </a:spcBef>
              <a:spcAft>
                <a:spcPts val="0"/>
              </a:spcAft>
              <a:buNone/>
            </a:pPr>
            <a:endParaRPr/>
          </a:p>
          <a:p>
            <a:pPr marL="0" lvl="0" indent="0" rtl="0">
              <a:spcBef>
                <a:spcPts val="1600"/>
              </a:spcBef>
              <a:spcAft>
                <a:spcPts val="1600"/>
              </a:spcAft>
              <a:buNone/>
            </a:pPr>
            <a:endParaRPr/>
          </a:p>
        </p:txBody>
      </p:sp>
      <p:sp>
        <p:nvSpPr>
          <p:cNvPr id="330" name="Shape 3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32</a:t>
            </a:fld>
            <a:endParaRPr/>
          </a:p>
        </p:txBody>
      </p:sp>
      <p:sp>
        <p:nvSpPr>
          <p:cNvPr id="331" name="Shape 331"/>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What’s New in Legislation</a:t>
            </a:r>
            <a:endParaRPr/>
          </a:p>
        </p:txBody>
      </p:sp>
      <p:sp>
        <p:nvSpPr>
          <p:cNvPr id="337" name="Shape 3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2000"/>
              <a:t>*AB 2767 (Medina) Funding Formula Study</a:t>
            </a:r>
            <a:br>
              <a:rPr lang="en" sz="2000"/>
            </a:br>
            <a:r>
              <a:rPr lang="en" sz="2000"/>
              <a:t>This bill would require the Legislative Analyst’s Office to conduct a study of the funding formula used to allocate state apportionments by the California Community Colleges for the 2017–18 fiscal year. The bill would require the Legislative Analyst’s Office to submit a report to the Legislature, on or before July 1, 2019, containing its findings from the study and providing recommendations as to various funding formula models the Legislature may wish to adopt for use by the California Community Colleges.</a:t>
            </a:r>
            <a:endParaRPr sz="2000"/>
          </a:p>
        </p:txBody>
      </p:sp>
      <p:sp>
        <p:nvSpPr>
          <p:cNvPr id="338" name="Shape 3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33</a:t>
            </a:fld>
            <a:endParaRPr/>
          </a:p>
        </p:txBody>
      </p:sp>
      <p:sp>
        <p:nvSpPr>
          <p:cNvPr id="339" name="Shape 339"/>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What’s New in Legislation </a:t>
            </a:r>
            <a:endParaRPr/>
          </a:p>
        </p:txBody>
      </p:sp>
      <p:sp>
        <p:nvSpPr>
          <p:cNvPr id="345" name="Shape 345"/>
          <p:cNvSpPr txBox="1">
            <a:spLocks noGrp="1"/>
          </p:cNvSpPr>
          <p:nvPr>
            <p:ph type="body" idx="1"/>
          </p:nvPr>
        </p:nvSpPr>
        <p:spPr>
          <a:xfrm>
            <a:off x="254275" y="1065975"/>
            <a:ext cx="8577900" cy="3714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000"/>
              <a:t>Governor has proposed a new fully online college $120 million</a:t>
            </a:r>
            <a:endParaRPr sz="2000"/>
          </a:p>
          <a:p>
            <a:pPr marL="457200" lvl="0" indent="-355600" rtl="0">
              <a:spcBef>
                <a:spcPts val="1600"/>
              </a:spcBef>
              <a:spcAft>
                <a:spcPts val="0"/>
              </a:spcAft>
              <a:buSzPts val="2000"/>
              <a:buChar char="●"/>
            </a:pPr>
            <a:r>
              <a:rPr lang="en" sz="2000"/>
              <a:t>Targets 2.5 million adults who have a high school diploma but want more education, specifically Latinos.</a:t>
            </a:r>
            <a:endParaRPr sz="2000"/>
          </a:p>
          <a:p>
            <a:pPr marL="457200" lvl="0" indent="-355600" rtl="0">
              <a:spcBef>
                <a:spcPts val="0"/>
              </a:spcBef>
              <a:spcAft>
                <a:spcPts val="0"/>
              </a:spcAft>
              <a:buSzPts val="2000"/>
              <a:buChar char="●"/>
            </a:pPr>
            <a:r>
              <a:rPr lang="en" sz="2000"/>
              <a:t>Working adults who can’t take time off work to attend school</a:t>
            </a:r>
            <a:endParaRPr sz="2000"/>
          </a:p>
          <a:p>
            <a:pPr marL="0" lvl="0" indent="0" rtl="0">
              <a:spcBef>
                <a:spcPts val="1600"/>
              </a:spcBef>
              <a:spcAft>
                <a:spcPts val="0"/>
              </a:spcAft>
              <a:buNone/>
            </a:pPr>
            <a:r>
              <a:rPr lang="en" sz="2000"/>
              <a:t>Colleges question need for separate college instead of using funds to support existing DE programs at colleges. </a:t>
            </a:r>
            <a:endParaRPr sz="2000"/>
          </a:p>
          <a:p>
            <a:pPr marL="0" lvl="0" indent="0" rtl="0">
              <a:spcBef>
                <a:spcPts val="1600"/>
              </a:spcBef>
              <a:spcAft>
                <a:spcPts val="1600"/>
              </a:spcAft>
              <a:buNone/>
            </a:pPr>
            <a:r>
              <a:rPr lang="en" sz="2000"/>
              <a:t>Target audience is the same for noncredit short-term vocational certificates except DE formula for noncredit courses not fiscally viable</a:t>
            </a:r>
            <a:endParaRPr sz="2000"/>
          </a:p>
        </p:txBody>
      </p:sp>
      <p:sp>
        <p:nvSpPr>
          <p:cNvPr id="346" name="Shape 3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34</a:t>
            </a:fld>
            <a:endParaRPr/>
          </a:p>
        </p:txBody>
      </p:sp>
      <p:sp>
        <p:nvSpPr>
          <p:cNvPr id="347" name="Shape 347"/>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What’s New in Legislation</a:t>
            </a:r>
            <a:endParaRPr/>
          </a:p>
        </p:txBody>
      </p:sp>
      <p:sp>
        <p:nvSpPr>
          <p:cNvPr id="353" name="Shape 3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2000"/>
              <a:t>*AB 2621 (Medina) Exclusively Online College Feasibility</a:t>
            </a:r>
            <a:br>
              <a:rPr lang="en" sz="2000"/>
            </a:br>
            <a:r>
              <a:rPr lang="en" sz="2000"/>
              <a:t>This bill would require the Legislative Analyst’s Office to conduct a study on the feasibility of creating an exclusively online community college and to report its findings to the Legislature on or before July 1, 2019.</a:t>
            </a:r>
            <a:endParaRPr sz="2000"/>
          </a:p>
        </p:txBody>
      </p:sp>
      <p:sp>
        <p:nvSpPr>
          <p:cNvPr id="354" name="Shape 3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35</a:t>
            </a:fld>
            <a:endParaRPr/>
          </a:p>
        </p:txBody>
      </p:sp>
      <p:sp>
        <p:nvSpPr>
          <p:cNvPr id="355" name="Shape 355"/>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What’s New in Legislation</a:t>
            </a:r>
            <a:endParaRPr/>
          </a:p>
        </p:txBody>
      </p:sp>
      <p:sp>
        <p:nvSpPr>
          <p:cNvPr id="361" name="Shape 36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2000"/>
              <a:t>*AB 1935 (Irwin) Community Colleges: Tutoring. Existing law identifies nine allowable areas for noncredit instruction. AB 1935 adds supervised tutoring for basic skills and for degree-applicable and transfer-level courses as a noncredit category. Noncredit supervised tutoring would be eligible for state apportionment funding. This bill may be merged with SB 1009 (Wilk), which is similar.</a:t>
            </a:r>
            <a:endParaRPr sz="2000"/>
          </a:p>
        </p:txBody>
      </p:sp>
      <p:sp>
        <p:nvSpPr>
          <p:cNvPr id="362" name="Shape 3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36</a:t>
            </a:fld>
            <a:endParaRPr/>
          </a:p>
        </p:txBody>
      </p:sp>
      <p:sp>
        <p:nvSpPr>
          <p:cNvPr id="363" name="Shape 363"/>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Resources</a:t>
            </a:r>
            <a:endParaRPr dirty="0"/>
          </a:p>
        </p:txBody>
      </p:sp>
      <p:sp>
        <p:nvSpPr>
          <p:cNvPr id="231" name="Shape 2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fontAlgn="base">
              <a:lnSpc>
                <a:spcPct val="100000"/>
              </a:lnSpc>
              <a:spcAft>
                <a:spcPct val="0"/>
              </a:spcAft>
              <a:buClrTx/>
              <a:buSzTx/>
              <a:buFont typeface="Arial" panose="020B0604020202020204" pitchFamily="34" charset="0"/>
              <a:buChar char="•"/>
            </a:pPr>
            <a:r>
              <a:rPr lang="en-US" altLang="en-US" sz="25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ASCCC Website - </a:t>
            </a:r>
            <a:r>
              <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hlinkClick r:id="rId3"/>
              </a:rPr>
              <a:t>http://asccc.org</a:t>
            </a:r>
            <a:endPar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marL="457200" lvl="2" indent="0" fontAlgn="base">
              <a:lnSpc>
                <a:spcPct val="100000"/>
              </a:lnSpc>
              <a:spcBef>
                <a:spcPts val="0"/>
              </a:spcBef>
              <a:spcAft>
                <a:spcPct val="0"/>
              </a:spcAft>
              <a:buClrTx/>
              <a:buSzTx/>
              <a:buFont typeface="Arial" panose="020B0604020202020204" pitchFamily="34" charset="0"/>
              <a:buChar char="•"/>
            </a:pPr>
            <a:r>
              <a:rPr lang="en-US" altLang="en-US" sz="20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Contact the ASCCC </a:t>
            </a:r>
            <a:r>
              <a:rPr lang="mr-IN" altLang="en-US" sz="2000" kern="1200" dirty="0">
                <a:solidFill>
                  <a:prstClr val="black"/>
                </a:solidFill>
                <a:latin typeface="Times New Roman" panose="02020603050405020304" pitchFamily="18" charset="0"/>
                <a:ea typeface="MS PGothic" panose="020B0600070205080204" pitchFamily="34" charset="-128"/>
                <a:cs typeface="Mangal" panose="02040503050203030202" pitchFamily="18" charset="0"/>
              </a:rPr>
              <a:t>–</a:t>
            </a:r>
            <a:r>
              <a:rPr lang="en-US" altLang="en-US" sz="20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 </a:t>
            </a:r>
            <a:r>
              <a:rPr lang="en-US" altLang="en-US" sz="20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hlinkClick r:id="rId4"/>
              </a:rPr>
              <a:t>info@asccc.org</a:t>
            </a:r>
            <a:endParaRPr lang="en-US" altLang="en-US" sz="20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marL="0" lvl="0" indent="0" fontAlgn="base">
              <a:lnSpc>
                <a:spcPct val="100000"/>
              </a:lnSpc>
              <a:spcAft>
                <a:spcPct val="0"/>
              </a:spcAft>
              <a:buClrTx/>
              <a:buSzTx/>
              <a:buFont typeface="Arial" panose="020B0604020202020204" pitchFamily="34" charset="0"/>
              <a:buChar char="•"/>
            </a:pPr>
            <a:r>
              <a:rPr lang="en-US" altLang="en-US" sz="25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Application for Statewide Service - </a:t>
            </a:r>
            <a:r>
              <a:rPr lang="en-US" altLang="en-US" sz="25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hlinkClick r:id="rId5"/>
              </a:rPr>
              <a:t>http://asccc.org/content/application-statewide-service</a:t>
            </a:r>
            <a:endParaRPr lang="en-US" altLang="en-US" sz="25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marL="0" lvl="0" indent="0" fontAlgn="base">
              <a:lnSpc>
                <a:spcPct val="100000"/>
              </a:lnSpc>
              <a:spcAft>
                <a:spcPct val="0"/>
              </a:spcAft>
              <a:buClrTx/>
              <a:buSzTx/>
              <a:buFont typeface="Arial" panose="020B0604020202020204" pitchFamily="34" charset="0"/>
              <a:buChar char="•"/>
            </a:pPr>
            <a:r>
              <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ASCCC Publications - </a:t>
            </a:r>
            <a:r>
              <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hlinkClick r:id="rId6"/>
              </a:rPr>
              <a:t>http://asccc.org/publications</a:t>
            </a:r>
            <a:endPar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marL="0" lvl="0" indent="0" fontAlgn="base">
              <a:lnSpc>
                <a:spcPct val="100000"/>
              </a:lnSpc>
              <a:spcAft>
                <a:spcPct val="0"/>
              </a:spcAft>
              <a:buClrTx/>
              <a:buSzTx/>
              <a:buFont typeface="Arial" panose="020B0604020202020204" pitchFamily="34" charset="0"/>
              <a:buChar char="•"/>
            </a:pPr>
            <a:r>
              <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ASCCC Events - </a:t>
            </a:r>
            <a:r>
              <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hlinkClick r:id="rId7"/>
              </a:rPr>
              <a:t>http://asccc.org/calendar/list/events</a:t>
            </a:r>
            <a:endPar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marL="0" lvl="0" indent="0" fontAlgn="base">
              <a:lnSpc>
                <a:spcPct val="100000"/>
              </a:lnSpc>
              <a:spcAft>
                <a:spcPct val="0"/>
              </a:spcAft>
              <a:buClrTx/>
              <a:buSzTx/>
              <a:buFont typeface="Arial" panose="020B0604020202020204" pitchFamily="34" charset="0"/>
              <a:buChar char="•"/>
            </a:pPr>
            <a:r>
              <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ASCCC Services - </a:t>
            </a:r>
            <a:r>
              <a:rPr lang="en-US" altLang="en-US" sz="22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hlinkClick r:id="rId8"/>
              </a:rPr>
              <a:t>http://asccc.org/services#</a:t>
            </a:r>
            <a:endPar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marL="0" lvl="0" indent="0" fontAlgn="base">
              <a:lnSpc>
                <a:spcPct val="100000"/>
              </a:lnSpc>
              <a:spcAft>
                <a:spcPct val="0"/>
              </a:spcAft>
              <a:buClrTx/>
              <a:buSzTx/>
              <a:buFont typeface="Arial" panose="020B0604020202020204" pitchFamily="34" charset="0"/>
              <a:buChar char="•"/>
            </a:pPr>
            <a:r>
              <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Disciplines List and MQs - </a:t>
            </a:r>
            <a:r>
              <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hlinkClick r:id="rId9"/>
              </a:rPr>
              <a:t>http://asccc.org/disciplines-list</a:t>
            </a:r>
            <a:endPar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232" name="Shape 2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37</a:t>
            </a:fld>
            <a:endParaRPr/>
          </a:p>
        </p:txBody>
      </p:sp>
      <p:sp>
        <p:nvSpPr>
          <p:cNvPr id="233" name="Shape 233"/>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extLst>
      <p:ext uri="{BB962C8B-B14F-4D97-AF65-F5344CB8AC3E}">
        <p14:creationId xmlns:p14="http://schemas.microsoft.com/office/powerpoint/2010/main" val="236120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69" name="Shape 3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endParaRPr/>
          </a:p>
        </p:txBody>
      </p:sp>
      <p:sp>
        <p:nvSpPr>
          <p:cNvPr id="370" name="Shape 37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38</a:t>
            </a:fld>
            <a:endParaRPr/>
          </a:p>
        </p:txBody>
      </p:sp>
      <p:pic>
        <p:nvPicPr>
          <p:cNvPr id="371" name="Shape 371"/>
          <p:cNvPicPr preferRelativeResize="0"/>
          <p:nvPr/>
        </p:nvPicPr>
        <p:blipFill>
          <a:blip r:embed="rId3">
            <a:alphaModFix/>
          </a:blip>
          <a:stretch>
            <a:fillRect/>
          </a:stretch>
        </p:blipFill>
        <p:spPr>
          <a:xfrm>
            <a:off x="1390150" y="445025"/>
            <a:ext cx="6533626" cy="4355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Where Have We Been? Where Are We Going? </a:t>
            </a:r>
            <a:endParaRPr/>
          </a:p>
        </p:txBody>
      </p:sp>
      <p:sp>
        <p:nvSpPr>
          <p:cNvPr id="90" name="Shape 9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SzPts val="2000"/>
              <a:buChar char="●"/>
            </a:pPr>
            <a:r>
              <a:rPr lang="en" sz="2000"/>
              <a:t>The priority of policy makers and the legislature is to move students through to completion and subsequently to transfer and/or careers, as evidenced by:</a:t>
            </a:r>
            <a:endParaRPr sz="2000"/>
          </a:p>
          <a:p>
            <a:pPr marL="914400" lvl="1" indent="-330200" rtl="0">
              <a:spcBef>
                <a:spcPts val="0"/>
              </a:spcBef>
              <a:spcAft>
                <a:spcPts val="0"/>
              </a:spcAft>
              <a:buSzPts val="1600"/>
              <a:buChar char="○"/>
            </a:pPr>
            <a:r>
              <a:rPr lang="en" sz="1600"/>
              <a:t>Realignment of Adult Education from K-12 to CCCs and funding of AEBG.</a:t>
            </a:r>
            <a:endParaRPr sz="1600"/>
          </a:p>
          <a:p>
            <a:pPr marL="914400" lvl="1" indent="-330200" rtl="0">
              <a:spcBef>
                <a:spcPts val="0"/>
              </a:spcBef>
              <a:spcAft>
                <a:spcPts val="0"/>
              </a:spcAft>
              <a:buSzPts val="1600"/>
              <a:buChar char="○"/>
            </a:pPr>
            <a:r>
              <a:rPr lang="en" sz="1600"/>
              <a:t>Equalization of CDCP noncredit apportionment rate with credit.</a:t>
            </a:r>
            <a:endParaRPr sz="1600"/>
          </a:p>
          <a:p>
            <a:pPr marL="914400" lvl="1" indent="-330200" rtl="0">
              <a:spcBef>
                <a:spcPts val="0"/>
              </a:spcBef>
              <a:spcAft>
                <a:spcPts val="0"/>
              </a:spcAft>
              <a:buSzPts val="1600"/>
              <a:buChar char="○"/>
            </a:pPr>
            <a:r>
              <a:rPr lang="en" sz="1600"/>
              <a:t>Establishment of the Strong Workforce Program.</a:t>
            </a:r>
            <a:endParaRPr sz="1600"/>
          </a:p>
          <a:p>
            <a:pPr marL="914400" lvl="1" indent="-330200" rtl="0">
              <a:spcBef>
                <a:spcPts val="0"/>
              </a:spcBef>
              <a:spcAft>
                <a:spcPts val="0"/>
              </a:spcAft>
              <a:buSzPts val="1600"/>
              <a:buChar char="○"/>
            </a:pPr>
            <a:r>
              <a:rPr lang="en" sz="1600"/>
              <a:t>$150 million for Guided Pathways in 2017-2018 budget.</a:t>
            </a:r>
            <a:endParaRPr sz="1600"/>
          </a:p>
          <a:p>
            <a:pPr marL="457200" lvl="0" indent="-355600" rtl="0">
              <a:spcBef>
                <a:spcPts val="0"/>
              </a:spcBef>
              <a:spcAft>
                <a:spcPts val="0"/>
              </a:spcAft>
              <a:buSzPts val="2000"/>
              <a:buChar char="●"/>
            </a:pPr>
            <a:r>
              <a:rPr lang="en" sz="2000"/>
              <a:t>Noncredit can play an integral role in meeting this priority.</a:t>
            </a:r>
            <a:endParaRPr sz="2000"/>
          </a:p>
        </p:txBody>
      </p:sp>
      <p:sp>
        <p:nvSpPr>
          <p:cNvPr id="91" name="Shape 9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4</a:t>
            </a:fld>
            <a:endParaRPr/>
          </a:p>
        </p:txBody>
      </p:sp>
      <p:sp>
        <p:nvSpPr>
          <p:cNvPr id="92" name="Shape 92"/>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Laws and Regulations: Noncredit Curriculum</a:t>
            </a:r>
            <a:endParaRPr/>
          </a:p>
        </p:txBody>
      </p:sp>
      <p:sp>
        <p:nvSpPr>
          <p:cNvPr id="98" name="Shape 9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Credit and noncredit course standards and COR, Title 5 §55002</a:t>
            </a:r>
            <a:endParaRPr/>
          </a:p>
          <a:p>
            <a:pPr marL="457200" lvl="0" indent="-342900" rtl="0">
              <a:spcBef>
                <a:spcPts val="0"/>
              </a:spcBef>
              <a:spcAft>
                <a:spcPts val="0"/>
              </a:spcAft>
              <a:buSzPts val="1800"/>
              <a:buChar char="●"/>
            </a:pPr>
            <a:r>
              <a:rPr lang="en"/>
              <a:t>Approval of noncredit courses and programs § 55150</a:t>
            </a:r>
            <a:endParaRPr/>
          </a:p>
          <a:p>
            <a:pPr marL="457200" lvl="0" indent="-342900" rtl="0">
              <a:spcBef>
                <a:spcPts val="0"/>
              </a:spcBef>
              <a:spcAft>
                <a:spcPts val="0"/>
              </a:spcAft>
              <a:buSzPts val="1800"/>
              <a:buChar char="●"/>
            </a:pPr>
            <a:r>
              <a:rPr lang="en"/>
              <a:t>Noncredit certificates, §55151</a:t>
            </a:r>
            <a:endParaRPr/>
          </a:p>
          <a:p>
            <a:pPr marL="457200" lvl="0" indent="-342900" rtl="0">
              <a:spcBef>
                <a:spcPts val="0"/>
              </a:spcBef>
              <a:spcAft>
                <a:spcPts val="0"/>
              </a:spcAft>
              <a:buSzPts val="1800"/>
              <a:buChar char="●"/>
            </a:pPr>
            <a:r>
              <a:rPr lang="en"/>
              <a:t>Open-Entry/Open-Exit, §58164</a:t>
            </a:r>
            <a:endParaRPr/>
          </a:p>
          <a:p>
            <a:pPr marL="457200" lvl="0" indent="-342900" rtl="0">
              <a:spcBef>
                <a:spcPts val="0"/>
              </a:spcBef>
              <a:spcAft>
                <a:spcPts val="0"/>
              </a:spcAft>
              <a:buSzPts val="1800"/>
              <a:buChar char="●"/>
            </a:pPr>
            <a:r>
              <a:rPr lang="en"/>
              <a:t>Adult High School Diploma, §55154 </a:t>
            </a:r>
            <a:endParaRPr/>
          </a:p>
          <a:p>
            <a:pPr marL="457200" lvl="0" indent="-342900" rtl="0">
              <a:spcBef>
                <a:spcPts val="0"/>
              </a:spcBef>
              <a:spcAft>
                <a:spcPts val="0"/>
              </a:spcAft>
              <a:buSzPts val="1800"/>
              <a:buChar char="●"/>
            </a:pPr>
            <a:r>
              <a:rPr lang="en"/>
              <a:t>Noncredit course repetition, §55002(c)(4)</a:t>
            </a:r>
            <a:endParaRPr/>
          </a:p>
          <a:p>
            <a:pPr marL="457200" lvl="0" indent="-342900" rtl="0">
              <a:spcBef>
                <a:spcPts val="0"/>
              </a:spcBef>
              <a:spcAft>
                <a:spcPts val="0"/>
              </a:spcAft>
              <a:buSzPts val="1800"/>
              <a:buChar char="●"/>
            </a:pPr>
            <a:r>
              <a:rPr lang="en"/>
              <a:t>Apportionment for Course Enrollment, § 58161</a:t>
            </a:r>
            <a:endParaRPr/>
          </a:p>
          <a:p>
            <a:pPr marL="457200" lvl="0" indent="-342900" rtl="0">
              <a:spcBef>
                <a:spcPts val="0"/>
              </a:spcBef>
              <a:spcAft>
                <a:spcPts val="0"/>
              </a:spcAft>
              <a:buSzPts val="1800"/>
              <a:buChar char="●"/>
            </a:pPr>
            <a:r>
              <a:rPr lang="en"/>
              <a:t>Enhanced CDCP Funding, § 55151, pursuant to EC § 84750.5 and 84760.5</a:t>
            </a:r>
            <a:endParaRPr/>
          </a:p>
        </p:txBody>
      </p:sp>
      <p:sp>
        <p:nvSpPr>
          <p:cNvPr id="99" name="Shape 9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5</a:t>
            </a:fld>
            <a:endParaRPr/>
          </a:p>
        </p:txBody>
      </p:sp>
      <p:sp>
        <p:nvSpPr>
          <p:cNvPr id="100" name="Shape 100"/>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52025" y="445025"/>
            <a:ext cx="8480400" cy="1080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b="1"/>
              <a:t>PROGRAM AND COURSE APPROVAL HANDBOOK         (PCAH) 6th EDITION</a:t>
            </a:r>
            <a:endParaRPr sz="2400"/>
          </a:p>
        </p:txBody>
      </p:sp>
      <p:sp>
        <p:nvSpPr>
          <p:cNvPr id="106" name="Shape 106"/>
          <p:cNvSpPr txBox="1">
            <a:spLocks noGrp="1"/>
          </p:cNvSpPr>
          <p:nvPr>
            <p:ph type="body" idx="1"/>
          </p:nvPr>
        </p:nvSpPr>
        <p:spPr>
          <a:xfrm>
            <a:off x="459600" y="1251650"/>
            <a:ext cx="8372700" cy="3317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rtl="0">
              <a:spcBef>
                <a:spcPts val="1600"/>
              </a:spcBef>
              <a:spcAft>
                <a:spcPts val="0"/>
              </a:spcAft>
              <a:buClr>
                <a:schemeClr val="dk1"/>
              </a:buClr>
              <a:buSzPts val="1100"/>
              <a:buFont typeface="Arial"/>
              <a:buNone/>
            </a:pPr>
            <a:r>
              <a:rPr lang="en" sz="3200">
                <a:solidFill>
                  <a:srgbClr val="83992A"/>
                </a:solidFill>
              </a:rPr>
              <a:t>•</a:t>
            </a:r>
            <a:r>
              <a:rPr lang="en" sz="2400" b="1">
                <a:solidFill>
                  <a:srgbClr val="262626"/>
                </a:solidFill>
              </a:rPr>
              <a:t>Part III…Noncredit Curriculum</a:t>
            </a:r>
            <a:endParaRPr sz="2400" b="1">
              <a:solidFill>
                <a:srgbClr val="262626"/>
              </a:solidFill>
            </a:endParaRPr>
          </a:p>
          <a:p>
            <a:pPr marL="0" lvl="0" indent="0">
              <a:spcBef>
                <a:spcPts val="2400"/>
              </a:spcBef>
              <a:spcAft>
                <a:spcPts val="1600"/>
              </a:spcAft>
              <a:buNone/>
            </a:pPr>
            <a:endParaRPr/>
          </a:p>
        </p:txBody>
      </p:sp>
      <p:sp>
        <p:nvSpPr>
          <p:cNvPr id="107" name="Shape 10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6</a:t>
            </a:fld>
            <a:endParaRPr/>
          </a:p>
        </p:txBody>
      </p:sp>
      <p:pic>
        <p:nvPicPr>
          <p:cNvPr id="108" name="Shape 108"/>
          <p:cNvPicPr preferRelativeResize="0"/>
          <p:nvPr/>
        </p:nvPicPr>
        <p:blipFill>
          <a:blip r:embed="rId3">
            <a:alphaModFix/>
          </a:blip>
          <a:stretch>
            <a:fillRect/>
          </a:stretch>
        </p:blipFill>
        <p:spPr>
          <a:xfrm>
            <a:off x="5244149" y="910257"/>
            <a:ext cx="3228300" cy="4049843"/>
          </a:xfrm>
          <a:prstGeom prst="rect">
            <a:avLst/>
          </a:prstGeom>
          <a:noFill/>
          <a:ln>
            <a:noFill/>
          </a:ln>
        </p:spPr>
      </p:pic>
      <p:sp>
        <p:nvSpPr>
          <p:cNvPr id="109" name="Shape 109"/>
          <p:cNvSpPr txBox="1"/>
          <p:nvPr/>
        </p:nvSpPr>
        <p:spPr>
          <a:xfrm rot="10800000" flipH="1">
            <a:off x="2088975" y="5041275"/>
            <a:ext cx="2469900" cy="65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10" name="Shape 110"/>
          <p:cNvSpPr txBox="1"/>
          <p:nvPr/>
        </p:nvSpPr>
        <p:spPr>
          <a:xfrm>
            <a:off x="2218950" y="4939250"/>
            <a:ext cx="5347800" cy="624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Laws and Regulations: Student Contact Hours</a:t>
            </a:r>
            <a:endParaRPr/>
          </a:p>
        </p:txBody>
      </p:sp>
      <p:sp>
        <p:nvSpPr>
          <p:cNvPr id="116" name="Shape 1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9250" rtl="0">
              <a:spcBef>
                <a:spcPts val="0"/>
              </a:spcBef>
              <a:spcAft>
                <a:spcPts val="0"/>
              </a:spcAft>
              <a:buSzPts val="1900"/>
              <a:buChar char="●"/>
            </a:pPr>
            <a:r>
              <a:rPr lang="en" sz="1900"/>
              <a:t>§ 58006. Application of Actual Student Contact Hours of Attendance Procedure</a:t>
            </a:r>
            <a:endParaRPr sz="1900"/>
          </a:p>
          <a:p>
            <a:pPr marL="457200" lvl="0" indent="-349250" rtl="0">
              <a:spcBef>
                <a:spcPts val="0"/>
              </a:spcBef>
              <a:spcAft>
                <a:spcPts val="0"/>
              </a:spcAft>
              <a:buSzPts val="1900"/>
              <a:buChar char="●"/>
            </a:pPr>
            <a:r>
              <a:rPr lang="en" sz="1900"/>
              <a:t>For noncredit, the actual student contact hours of attendance procedure is based upon a count of students present at each course meeting</a:t>
            </a:r>
            <a:endParaRPr sz="1900"/>
          </a:p>
          <a:p>
            <a:pPr marL="457200" lvl="0" indent="-349250" rtl="0">
              <a:spcBef>
                <a:spcPts val="0"/>
              </a:spcBef>
              <a:spcAft>
                <a:spcPts val="0"/>
              </a:spcAft>
              <a:buSzPts val="1900"/>
              <a:buChar char="●"/>
            </a:pPr>
            <a:r>
              <a:rPr lang="en" sz="1900"/>
              <a:t>Applies to</a:t>
            </a:r>
            <a:endParaRPr sz="1900"/>
          </a:p>
          <a:p>
            <a:pPr marL="914400" lvl="1" indent="-323850" rtl="0">
              <a:spcBef>
                <a:spcPts val="0"/>
              </a:spcBef>
              <a:spcAft>
                <a:spcPts val="0"/>
              </a:spcAft>
              <a:buSzPts val="1500"/>
              <a:buChar char="○"/>
            </a:pPr>
            <a:r>
              <a:rPr lang="en" sz="1500"/>
              <a:t>All open entry/open exit courses</a:t>
            </a:r>
            <a:endParaRPr sz="1500"/>
          </a:p>
          <a:p>
            <a:pPr marL="914400" lvl="1" indent="-323850" rtl="0">
              <a:spcBef>
                <a:spcPts val="0"/>
              </a:spcBef>
              <a:spcAft>
                <a:spcPts val="0"/>
              </a:spcAft>
              <a:buSzPts val="1500"/>
              <a:buChar char="○"/>
            </a:pPr>
            <a:r>
              <a:rPr lang="en" sz="1500"/>
              <a:t>All noncredit courses otherwise eligible for state aid (some exceptions) </a:t>
            </a:r>
            <a:endParaRPr sz="1500"/>
          </a:p>
          <a:p>
            <a:pPr marL="914400" lvl="1" indent="-323850" rtl="0">
              <a:spcBef>
                <a:spcPts val="0"/>
              </a:spcBef>
              <a:spcAft>
                <a:spcPts val="0"/>
              </a:spcAft>
              <a:buSzPts val="1500"/>
              <a:buChar char="○"/>
            </a:pPr>
            <a:r>
              <a:rPr lang="en" sz="1500"/>
              <a:t>Students actively enrolled in apprenticeship courses of related and supplemental instruction</a:t>
            </a:r>
            <a:endParaRPr sz="1500"/>
          </a:p>
          <a:p>
            <a:pPr marL="457200" lvl="0" indent="-323850" rtl="0">
              <a:spcBef>
                <a:spcPts val="0"/>
              </a:spcBef>
              <a:spcAft>
                <a:spcPts val="0"/>
              </a:spcAft>
              <a:buSzPts val="1500"/>
              <a:buChar char="●"/>
            </a:pPr>
            <a:r>
              <a:rPr lang="en" sz="1500"/>
              <a:t>§ 58007 Addresses Noncredit attendance accounting </a:t>
            </a:r>
            <a:endParaRPr sz="1500"/>
          </a:p>
        </p:txBody>
      </p:sp>
      <p:sp>
        <p:nvSpPr>
          <p:cNvPr id="117" name="Shape 1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7</a:t>
            </a:fld>
            <a:endParaRPr/>
          </a:p>
        </p:txBody>
      </p:sp>
      <p:sp>
        <p:nvSpPr>
          <p:cNvPr id="118" name="Shape 118"/>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Laws and Regulations: Distance Education</a:t>
            </a:r>
            <a:endParaRPr/>
          </a:p>
        </p:txBody>
      </p:sp>
      <p:sp>
        <p:nvSpPr>
          <p:cNvPr id="124" name="Shape 1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23850" rtl="0">
              <a:spcBef>
                <a:spcPts val="0"/>
              </a:spcBef>
              <a:spcAft>
                <a:spcPts val="0"/>
              </a:spcAft>
              <a:buSzPts val="1500"/>
              <a:buChar char="●"/>
            </a:pPr>
            <a:r>
              <a:rPr lang="en" sz="1900"/>
              <a:t>Noncredit can be taught online</a:t>
            </a:r>
            <a:endParaRPr sz="1900"/>
          </a:p>
          <a:p>
            <a:pPr marL="457200" lvl="0" indent="-349250" rtl="0">
              <a:spcBef>
                <a:spcPts val="0"/>
              </a:spcBef>
              <a:spcAft>
                <a:spcPts val="0"/>
              </a:spcAft>
              <a:buSzPts val="1900"/>
              <a:buChar char="●"/>
            </a:pPr>
            <a:r>
              <a:rPr lang="en" sz="1900"/>
              <a:t>Course Outline of Record must indicate instructional hours, out-of-class hours, and instructor contact hours</a:t>
            </a:r>
            <a:endParaRPr sz="1900"/>
          </a:p>
          <a:p>
            <a:pPr marL="457200" lvl="0" indent="-349250" rtl="0">
              <a:spcBef>
                <a:spcPts val="0"/>
              </a:spcBef>
              <a:spcAft>
                <a:spcPts val="0"/>
              </a:spcAft>
              <a:buSzPts val="1900"/>
              <a:buChar char="●"/>
            </a:pPr>
            <a:r>
              <a:rPr lang="en" sz="1900"/>
              <a:t>Must calculate “WSCH factor “ which includes class instruction, out-of-class time, and instructor contact (as defined by Title 5 Section 55376(b) and found in Attendance Manual p. 3.13)</a:t>
            </a:r>
            <a:endParaRPr sz="1900"/>
          </a:p>
          <a:p>
            <a:pPr marL="457200" lvl="0" indent="-349250" rtl="0">
              <a:spcBef>
                <a:spcPts val="0"/>
              </a:spcBef>
              <a:spcAft>
                <a:spcPts val="0"/>
              </a:spcAft>
              <a:buSzPts val="1900"/>
              <a:buChar char="●"/>
            </a:pPr>
            <a:r>
              <a:rPr lang="en" sz="1900"/>
              <a:t>Calculate 1/5 and 3/5 points of attendance hours using WSCH factor and taking an average</a:t>
            </a:r>
            <a:endParaRPr sz="1900"/>
          </a:p>
          <a:p>
            <a:pPr marL="457200" lvl="0" indent="-349250" rtl="0">
              <a:spcBef>
                <a:spcPts val="0"/>
              </a:spcBef>
              <a:spcAft>
                <a:spcPts val="0"/>
              </a:spcAft>
              <a:buSzPts val="1900"/>
              <a:buChar char="●"/>
            </a:pPr>
            <a:r>
              <a:rPr lang="en" sz="1900"/>
              <a:t>FTES may be less than using traditional formula for calculating FTES</a:t>
            </a:r>
            <a:br>
              <a:rPr lang="en" sz="1900"/>
            </a:br>
            <a:endParaRPr sz="1900"/>
          </a:p>
        </p:txBody>
      </p:sp>
      <p:sp>
        <p:nvSpPr>
          <p:cNvPr id="125" name="Shape 1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8</a:t>
            </a:fld>
            <a:endParaRPr/>
          </a:p>
        </p:txBody>
      </p:sp>
      <p:sp>
        <p:nvSpPr>
          <p:cNvPr id="126" name="Shape 126"/>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Laws and Regulations: Minimum Qualifications</a:t>
            </a:r>
            <a:endParaRPr/>
          </a:p>
        </p:txBody>
      </p:sp>
      <p:sp>
        <p:nvSpPr>
          <p:cNvPr id="132" name="Shape 1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9250" rtl="0">
              <a:spcBef>
                <a:spcPts val="0"/>
              </a:spcBef>
              <a:spcAft>
                <a:spcPts val="0"/>
              </a:spcAft>
              <a:buSzPts val="1900"/>
              <a:buChar char="●"/>
            </a:pPr>
            <a:r>
              <a:rPr lang="en" sz="1900"/>
              <a:t>“Basic MQs” for credit instructors, counselors, and librarians are the minimum degree and experience requirements specified in Title 5 §53410.  </a:t>
            </a:r>
            <a:endParaRPr sz="1900"/>
          </a:p>
          <a:p>
            <a:pPr marL="457200" lvl="0" indent="-349250" rtl="0">
              <a:spcBef>
                <a:spcPts val="0"/>
              </a:spcBef>
              <a:spcAft>
                <a:spcPts val="0"/>
              </a:spcAft>
              <a:buSzPts val="1900"/>
              <a:buChar char="●"/>
            </a:pPr>
            <a:r>
              <a:rPr lang="en" sz="1900"/>
              <a:t>Discipline-specific MQs in the Disciplines List</a:t>
            </a:r>
            <a:endParaRPr sz="1900"/>
          </a:p>
          <a:p>
            <a:pPr marL="457200" lvl="0" indent="-349250" rtl="0">
              <a:spcBef>
                <a:spcPts val="0"/>
              </a:spcBef>
              <a:spcAft>
                <a:spcPts val="0"/>
              </a:spcAft>
              <a:buSzPts val="1900"/>
              <a:buChar char="●"/>
            </a:pPr>
            <a:r>
              <a:rPr lang="en" sz="1900"/>
              <a:t>Define the fields of study or professional experience to required to fit within a discipline.</a:t>
            </a:r>
            <a:endParaRPr sz="1900"/>
          </a:p>
          <a:p>
            <a:pPr marL="457200" lvl="0" indent="-349250" rtl="0">
              <a:spcBef>
                <a:spcPts val="0"/>
              </a:spcBef>
              <a:spcAft>
                <a:spcPts val="0"/>
              </a:spcAft>
              <a:buSzPts val="1900"/>
              <a:buChar char="●"/>
            </a:pPr>
            <a:r>
              <a:rPr lang="en" sz="1900"/>
              <a:t>Must conform to the degree and experience requirements of §53410.</a:t>
            </a:r>
            <a:br>
              <a:rPr lang="en" sz="1900"/>
            </a:br>
            <a:br>
              <a:rPr lang="en" sz="1900"/>
            </a:br>
            <a:br>
              <a:rPr lang="en" sz="1900"/>
            </a:br>
            <a:br>
              <a:rPr lang="en" sz="1900"/>
            </a:br>
            <a:endParaRPr sz="1900"/>
          </a:p>
        </p:txBody>
      </p:sp>
      <p:sp>
        <p:nvSpPr>
          <p:cNvPr id="133" name="Shape 1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9</a:t>
            </a:fld>
            <a:endParaRPr/>
          </a:p>
        </p:txBody>
      </p:sp>
      <p:sp>
        <p:nvSpPr>
          <p:cNvPr id="134" name="Shape 134"/>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2191</Words>
  <Application>Microsoft Macintosh PowerPoint</Application>
  <PresentationFormat>On-screen Show (16:9)</PresentationFormat>
  <Paragraphs>286</Paragraphs>
  <Slides>38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MS PGothic</vt:lpstr>
      <vt:lpstr>Arial</vt:lpstr>
      <vt:lpstr>Calibri</vt:lpstr>
      <vt:lpstr>Mangal</vt:lpstr>
      <vt:lpstr>Times New Roman</vt:lpstr>
      <vt:lpstr>Simple Light</vt:lpstr>
      <vt:lpstr>Curriculum Processes, Laws, and Regulations for Noncredit</vt:lpstr>
      <vt:lpstr>Description</vt:lpstr>
      <vt:lpstr>Today’s Learning Outcomes</vt:lpstr>
      <vt:lpstr>Where Have We Been? Where Are We Going? </vt:lpstr>
      <vt:lpstr>Laws and Regulations: Noncredit Curriculum</vt:lpstr>
      <vt:lpstr>PROGRAM AND COURSE APPROVAL HANDBOOK         (PCAH) 6th EDITION</vt:lpstr>
      <vt:lpstr>Laws and Regulations: Student Contact Hours</vt:lpstr>
      <vt:lpstr>Laws and Regulations: Distance Education</vt:lpstr>
      <vt:lpstr>Laws and Regulations: Minimum Qualifications</vt:lpstr>
      <vt:lpstr>Laws and Regulations: Minimum Qualifications</vt:lpstr>
      <vt:lpstr>Laws and Regulations: Equivalency</vt:lpstr>
      <vt:lpstr>Laws and Regulations: Funding</vt:lpstr>
      <vt:lpstr>Laws and Regulations: Funding</vt:lpstr>
      <vt:lpstr>Noncredit Courses: Standards and Criteria (55002(c)</vt:lpstr>
      <vt:lpstr>Noncredit Courses: Standards and Criteria 55002(c)</vt:lpstr>
      <vt:lpstr>Noncredit Courses: Ten Categories</vt:lpstr>
      <vt:lpstr>Tale of the Tape: Side by Side Comparison</vt:lpstr>
      <vt:lpstr>Elements of the Course Outline of Record</vt:lpstr>
      <vt:lpstr>CDCP Funding</vt:lpstr>
      <vt:lpstr>CDCP Funding</vt:lpstr>
      <vt:lpstr>Prerequisites and Corequisites</vt:lpstr>
      <vt:lpstr>Mirrored Classes</vt:lpstr>
      <vt:lpstr>Mirrored Classes</vt:lpstr>
      <vt:lpstr>Noncredit Programs</vt:lpstr>
      <vt:lpstr>Noncredit Programs</vt:lpstr>
      <vt:lpstr>Noncredit Programs</vt:lpstr>
      <vt:lpstr>Noncredit Curriculum Approval Processes  </vt:lpstr>
      <vt:lpstr>Curriculum Review and Timelines</vt:lpstr>
      <vt:lpstr>Curriculum Review and Timelines</vt:lpstr>
      <vt:lpstr>What’s New in Legislation</vt:lpstr>
      <vt:lpstr>What’s New in Legislation: CCCApply </vt:lpstr>
      <vt:lpstr>Governor’s Proposed Funding Formula</vt:lpstr>
      <vt:lpstr>What’s New in Legislation</vt:lpstr>
      <vt:lpstr>What’s New in Legislation </vt:lpstr>
      <vt:lpstr>What’s New in Legislation</vt:lpstr>
      <vt:lpstr>What’s New in Legislation</vt:lpstr>
      <vt:lpstr>Resources</vt:lpstr>
      <vt:lpstr>PowerPoint Presentation</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Processes, Laws, and Regulations for Noncredit</dc:title>
  <cp:lastModifiedBy>Randy Beach</cp:lastModifiedBy>
  <cp:revision>2</cp:revision>
  <dcterms:modified xsi:type="dcterms:W3CDTF">2018-05-08T19:30:29Z</dcterms:modified>
</cp:coreProperties>
</file>