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2"/>
  </p:sldMasterIdLst>
  <p:notesMasterIdLst>
    <p:notesMasterId r:id="rId20"/>
  </p:notesMasterIdLst>
  <p:sldIdLst>
    <p:sldId id="272" r:id="rId3"/>
    <p:sldId id="280" r:id="rId4"/>
    <p:sldId id="279" r:id="rId5"/>
    <p:sldId id="277" r:id="rId6"/>
    <p:sldId id="273" r:id="rId7"/>
    <p:sldId id="278" r:id="rId8"/>
    <p:sldId id="274" r:id="rId9"/>
    <p:sldId id="281" r:id="rId10"/>
    <p:sldId id="282" r:id="rId11"/>
    <p:sldId id="283" r:id="rId12"/>
    <p:sldId id="284" r:id="rId13"/>
    <p:sldId id="275" r:id="rId14"/>
    <p:sldId id="276" r:id="rId15"/>
    <p:sldId id="285" r:id="rId16"/>
    <p:sldId id="286" r:id="rId17"/>
    <p:sldId id="287" r:id="rId18"/>
    <p:sldId id="28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60"/>
  </p:normalViewPr>
  <p:slideViewPr>
    <p:cSldViewPr snapToGrid="0">
      <p:cViewPr varScale="1">
        <p:scale>
          <a:sx n="113" d="100"/>
          <a:sy n="113" d="100"/>
        </p:scale>
        <p:origin x="-104" y="-1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6/30/16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30" name="Date Placeholder 29"/>
          <p:cNvSpPr>
            <a:spLocks noGrp="1"/>
          </p:cNvSpPr>
          <p:nvPr>
            <p:ph type="dt" sz="half" idx="10"/>
          </p:nvPr>
        </p:nvSpPr>
        <p:spPr/>
        <p:txBody>
          <a:bodyPr/>
          <a:lstStyle/>
          <a:p>
            <a:fld id="{021A1D30-C0A0-4124-A783-34D9F15FA0FE}" type="datetime1">
              <a:rPr lang="en-US" smtClean="0"/>
              <a:t>6/30/16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cxnSp>
        <p:nvCxnSpPr>
          <p:cNvPr id="5" name="Straight Connector 4"/>
          <p:cNvCxnSpPr/>
          <p:nvPr/>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D2D5871-AB0F-4B3D-8861-97E78CB7B47E}" type="datetime1">
              <a:rPr lang="en-US" smtClean="0"/>
              <a:t>6/30/16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18406-4C3F-4F3E-80BD-A22568EA37EB}" type="datetime1">
              <a:rPr lang="en-US" smtClean="0"/>
              <a:t>6/30/16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F28077-7188-48C5-8679-2287FAC952E9}" type="datetime1">
              <a:rPr lang="en-US" smtClean="0"/>
              <a:t>6/30/16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DCB740-6776-4EE9-99FD-96D592FA5A23}" type="datetime1">
              <a:rPr lang="en-US" smtClean="0"/>
              <a:t>6/30/16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5F6BD99-6FFD-46C5-B5E2-43A34BDA2566}" type="datetime1">
              <a:rPr lang="en-US" smtClean="0"/>
              <a:t>6/30/16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022678E-214C-4CF8-97C7-95015FB02960}" type="datetime1">
              <a:rPr lang="en-US" smtClean="0"/>
              <a:t>6/30/16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5660E0-FA77-4473-A859-74127B089143}" type="datetime1">
              <a:rPr lang="en-US" smtClean="0"/>
              <a:t>6/30/16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6/30/16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197C5C-1CD1-417D-A89C-14747F5222C7}" type="datetime1">
              <a:rPr lang="en-US" smtClean="0"/>
              <a:t>6/30/16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5" name="Date Placeholder 4"/>
          <p:cNvSpPr>
            <a:spLocks noGrp="1"/>
          </p:cNvSpPr>
          <p:nvPr>
            <p:ph type="dt" sz="half" idx="10"/>
          </p:nvPr>
        </p:nvSpPr>
        <p:spPr/>
        <p:txBody>
          <a:bodyPr/>
          <a:lstStyle/>
          <a:p>
            <a:fld id="{1359EFBB-CFA1-4AA8-9123-F0B52DBD84FE}" type="datetime1">
              <a:rPr lang="en-US" smtClean="0"/>
              <a:t>6/30/16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1"/>
                </a:solidFill>
              </a:defRPr>
            </a:lvl1pPr>
          </a:lstStyle>
          <a:p>
            <a:fld id="{61146459-E3C3-4969-9224-5ED50B492D17}" type="datetime1">
              <a:rPr lang="en-US" smtClean="0"/>
              <a:t>6/30/16</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1"/>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1"/>
                </a:solidFill>
              </a:defRPr>
            </a:lvl1pPr>
          </a:lstStyle>
          <a:p>
            <a:fld id="{401CF334-2D5C-4859-84A6-CA7E6E43FAEB}" type="slidenum">
              <a:rPr lang="en-US" smtClean="0"/>
              <a:pPr/>
              <a:t>‹#›</a:t>
            </a:fld>
            <a:endParaRPr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mp"/><Relationship Id="rId3" Type="http://schemas.openxmlformats.org/officeDocument/2006/relationships/image" Target="../media/image8.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mp"/><Relationship Id="rId3" Type="http://schemas.openxmlformats.org/officeDocument/2006/relationships/image" Target="../media/image10.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mailto:kelly.fowler@scccd.edu" TargetMode="External"/><Relationship Id="rId4" Type="http://schemas.openxmlformats.org/officeDocument/2006/relationships/hyperlink" Target="mailto:dixie.krimm@imperial.edu" TargetMode="External"/><Relationship Id="rId1" Type="http://schemas.openxmlformats.org/officeDocument/2006/relationships/slideLayout" Target="../slideLayouts/slideLayout2.xml"/><Relationship Id="rId2" Type="http://schemas.openxmlformats.org/officeDocument/2006/relationships/hyperlink" Target="mailto:michael.heumann@imperial.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85000" lnSpcReduction="10000"/>
          </a:bodyPr>
          <a:lstStyle/>
          <a:p>
            <a:r>
              <a:rPr lang="en-US" sz="2000" dirty="0" smtClean="0"/>
              <a:t>Michael Heumann, Imperial Valley College, Facilitator</a:t>
            </a:r>
          </a:p>
          <a:p>
            <a:r>
              <a:rPr lang="en-US" sz="2000" dirty="0" smtClean="0"/>
              <a:t>Kelly Fowler, Clovis College</a:t>
            </a:r>
          </a:p>
          <a:p>
            <a:r>
              <a:rPr lang="en-US" sz="2000" dirty="0" smtClean="0"/>
              <a:t>Dixie Krimm, Imperial Valley College</a:t>
            </a:r>
          </a:p>
          <a:p>
            <a:endParaRPr lang="en-US" sz="2000" dirty="0"/>
          </a:p>
          <a:p>
            <a:endParaRPr lang="en-US" sz="2000" dirty="0"/>
          </a:p>
          <a:p>
            <a:r>
              <a:rPr lang="en-US" sz="2000" dirty="0" smtClean="0"/>
              <a:t>July 8, 2016</a:t>
            </a:r>
            <a:endParaRPr lang="en-US" sz="2000" dirty="0"/>
          </a:p>
          <a:p>
            <a:endParaRPr lang="en-US" dirty="0"/>
          </a:p>
        </p:txBody>
      </p:sp>
      <p:sp>
        <p:nvSpPr>
          <p:cNvPr id="4" name="Title 3"/>
          <p:cNvSpPr>
            <a:spLocks noGrp="1"/>
          </p:cNvSpPr>
          <p:nvPr>
            <p:ph type="ctrTitle"/>
          </p:nvPr>
        </p:nvSpPr>
        <p:spPr/>
        <p:txBody>
          <a:bodyPr/>
          <a:lstStyle/>
          <a:p>
            <a:r>
              <a:rPr lang="en-US" dirty="0" smtClean="0"/>
              <a:t>Curriculum Specialists</a:t>
            </a:r>
            <a:br>
              <a:rPr lang="en-US" dirty="0" smtClean="0"/>
            </a:br>
            <a:r>
              <a:rPr lang="en-US" dirty="0" smtClean="0"/>
              <a:t>Roles and Responsibilities</a:t>
            </a:r>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l="174" b="26280"/>
          <a:stretch/>
        </p:blipFill>
        <p:spPr>
          <a:xfrm>
            <a:off x="1700646" y="792272"/>
            <a:ext cx="8659090" cy="3119320"/>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845" y="4007948"/>
            <a:ext cx="8655628" cy="2539875"/>
          </a:xfrm>
          <a:prstGeom prst="rect">
            <a:avLst/>
          </a:prstGeom>
        </p:spPr>
      </p:pic>
    </p:spTree>
    <p:extLst>
      <p:ext uri="{BB962C8B-B14F-4D97-AF65-F5344CB8AC3E}">
        <p14:creationId xmlns:p14="http://schemas.microsoft.com/office/powerpoint/2010/main" val="41501361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5282" y="437403"/>
            <a:ext cx="8136083" cy="3726649"/>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282" y="4202654"/>
            <a:ext cx="8136083" cy="2195117"/>
          </a:xfrm>
          <a:prstGeom prst="rect">
            <a:avLst/>
          </a:prstGeom>
        </p:spPr>
      </p:pic>
    </p:spTree>
    <p:extLst>
      <p:ext uri="{BB962C8B-B14F-4D97-AF65-F5344CB8AC3E}">
        <p14:creationId xmlns:p14="http://schemas.microsoft.com/office/powerpoint/2010/main" val="8612104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Assist with development of agendas</a:t>
            </a:r>
          </a:p>
          <a:p>
            <a:r>
              <a:rPr lang="en-US" dirty="0" smtClean="0"/>
              <a:t>Facilitate </a:t>
            </a:r>
            <a:r>
              <a:rPr lang="en-US" dirty="0"/>
              <a:t>meeting </a:t>
            </a:r>
            <a:r>
              <a:rPr lang="en-US" dirty="0" smtClean="0"/>
              <a:t>schedule</a:t>
            </a:r>
            <a:endParaRPr lang="en-US" dirty="0"/>
          </a:p>
          <a:p>
            <a:r>
              <a:rPr lang="en-US" dirty="0" smtClean="0"/>
              <a:t>Monitor curriculum system for proposals</a:t>
            </a:r>
            <a:endParaRPr lang="en-US" dirty="0"/>
          </a:p>
          <a:p>
            <a:r>
              <a:rPr lang="en-US" dirty="0" smtClean="0"/>
              <a:t>Discuss proposals with the curriculum chair</a:t>
            </a:r>
          </a:p>
          <a:p>
            <a:r>
              <a:rPr lang="en-US" dirty="0" smtClean="0"/>
              <a:t>Inspect documentation for accuracy and completeness</a:t>
            </a:r>
            <a:endParaRPr lang="en-US" dirty="0"/>
          </a:p>
          <a:p>
            <a:r>
              <a:rPr lang="en-US" dirty="0" smtClean="0"/>
              <a:t>Take meeting minutes</a:t>
            </a:r>
            <a:endParaRPr lang="en-US" dirty="0"/>
          </a:p>
          <a:p>
            <a:r>
              <a:rPr lang="en-US" dirty="0" smtClean="0"/>
              <a:t>Prepare documents for reporting </a:t>
            </a:r>
            <a:endParaRPr lang="en-US" dirty="0"/>
          </a:p>
          <a:p>
            <a:endParaRPr lang="en-US" dirty="0"/>
          </a:p>
        </p:txBody>
      </p:sp>
      <p:sp>
        <p:nvSpPr>
          <p:cNvPr id="3" name="Title 2"/>
          <p:cNvSpPr>
            <a:spLocks noGrp="1"/>
          </p:cNvSpPr>
          <p:nvPr>
            <p:ph type="title"/>
          </p:nvPr>
        </p:nvSpPr>
        <p:spPr/>
        <p:txBody>
          <a:bodyPr/>
          <a:lstStyle/>
          <a:p>
            <a:r>
              <a:rPr lang="en-US" dirty="0" smtClean="0"/>
              <a:t>Administrative Support</a:t>
            </a:r>
            <a:endParaRPr lang="en-US" dirty="0"/>
          </a:p>
        </p:txBody>
      </p:sp>
    </p:spTree>
    <p:extLst>
      <p:ext uri="{BB962C8B-B14F-4D97-AF65-F5344CB8AC3E}">
        <p14:creationId xmlns:p14="http://schemas.microsoft.com/office/powerpoint/2010/main" val="11508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Faculty Support</a:t>
            </a:r>
          </a:p>
          <a:p>
            <a:pPr lvl="1"/>
            <a:r>
              <a:rPr lang="en-US" dirty="0" smtClean="0"/>
              <a:t>Provide </a:t>
            </a:r>
            <a:r>
              <a:rPr lang="en-US" dirty="0"/>
              <a:t>information on and interpretation of policies, procedures and </a:t>
            </a:r>
            <a:r>
              <a:rPr lang="en-US" dirty="0" smtClean="0"/>
              <a:t>regulations.</a:t>
            </a:r>
          </a:p>
          <a:p>
            <a:pPr lvl="2"/>
            <a:r>
              <a:rPr lang="en-US" dirty="0" smtClean="0"/>
              <a:t>PCAH</a:t>
            </a:r>
          </a:p>
          <a:p>
            <a:pPr lvl="2"/>
            <a:r>
              <a:rPr lang="en-US" dirty="0" smtClean="0"/>
              <a:t>COR</a:t>
            </a:r>
          </a:p>
          <a:p>
            <a:pPr lvl="2"/>
            <a:r>
              <a:rPr lang="en-US" dirty="0" smtClean="0"/>
              <a:t>Resources</a:t>
            </a:r>
          </a:p>
          <a:p>
            <a:pPr lvl="1"/>
            <a:r>
              <a:rPr lang="en-US" dirty="0" smtClean="0"/>
              <a:t>Provide technical support for curriculum system.</a:t>
            </a:r>
          </a:p>
          <a:p>
            <a:r>
              <a:rPr lang="en-US" dirty="0" smtClean="0"/>
              <a:t>Staff Support</a:t>
            </a:r>
          </a:p>
          <a:p>
            <a:pPr lvl="1"/>
            <a:r>
              <a:rPr lang="en-US" dirty="0"/>
              <a:t>Department staff training </a:t>
            </a:r>
          </a:p>
          <a:p>
            <a:pPr lvl="1"/>
            <a:r>
              <a:rPr lang="en-US" dirty="0"/>
              <a:t>Dissemination of information to appropriate </a:t>
            </a:r>
            <a:r>
              <a:rPr lang="en-US" dirty="0" smtClean="0"/>
              <a:t>staff</a:t>
            </a:r>
            <a:endParaRPr lang="en-US" dirty="0"/>
          </a:p>
        </p:txBody>
      </p:sp>
      <p:sp>
        <p:nvSpPr>
          <p:cNvPr id="3" name="Title 2"/>
          <p:cNvSpPr>
            <a:spLocks noGrp="1"/>
          </p:cNvSpPr>
          <p:nvPr>
            <p:ph type="title"/>
          </p:nvPr>
        </p:nvSpPr>
        <p:spPr/>
        <p:txBody>
          <a:bodyPr/>
          <a:lstStyle/>
          <a:p>
            <a:r>
              <a:rPr lang="en-US" dirty="0" smtClean="0"/>
              <a:t>Faculty &amp; Staff Support</a:t>
            </a:r>
            <a:endParaRPr lang="en-US" dirty="0"/>
          </a:p>
        </p:txBody>
      </p:sp>
    </p:spTree>
    <p:extLst>
      <p:ext uri="{BB962C8B-B14F-4D97-AF65-F5344CB8AC3E}">
        <p14:creationId xmlns:p14="http://schemas.microsoft.com/office/powerpoint/2010/main" val="32520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46460"/>
            <a:ext cx="5837218" cy="4155663"/>
          </a:xfrm>
        </p:spPr>
        <p:txBody>
          <a:bodyPr/>
          <a:lstStyle/>
          <a:p>
            <a:r>
              <a:rPr lang="en-US" dirty="0" smtClean="0"/>
              <a:t>Write your curriculum for you</a:t>
            </a:r>
          </a:p>
          <a:p>
            <a:r>
              <a:rPr lang="en-US" dirty="0" smtClean="0"/>
              <a:t>Revise proposals</a:t>
            </a:r>
            <a:endParaRPr lang="en-US" dirty="0" smtClean="0"/>
          </a:p>
          <a:p>
            <a:pPr lvl="1"/>
            <a:r>
              <a:rPr lang="en-US" dirty="0" smtClean="0"/>
              <a:t>These are the jobs of </a:t>
            </a:r>
            <a:r>
              <a:rPr lang="en-US" dirty="0" smtClean="0"/>
              <a:t>faculty</a:t>
            </a:r>
          </a:p>
          <a:p>
            <a:r>
              <a:rPr lang="en-US" dirty="0"/>
              <a:t>Approve any curriculum changes</a:t>
            </a:r>
          </a:p>
          <a:p>
            <a:pPr lvl="1"/>
            <a:r>
              <a:rPr lang="en-US" dirty="0" smtClean="0"/>
              <a:t>These are the jobs of faculty and administrators</a:t>
            </a:r>
          </a:p>
          <a:p>
            <a:r>
              <a:rPr lang="en-US" dirty="0" smtClean="0"/>
              <a:t>Articulation (job of articulation officers)</a:t>
            </a:r>
            <a:endParaRPr lang="en-US" dirty="0" smtClean="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What Curriculum Specialists WON’T DO</a:t>
            </a:r>
            <a:endParaRPr lang="en-US" dirty="0"/>
          </a:p>
        </p:txBody>
      </p:sp>
      <p:pic>
        <p:nvPicPr>
          <p:cNvPr id="4" name="Picture 3"/>
          <p:cNvPicPr>
            <a:picLocks noChangeAspect="1"/>
          </p:cNvPicPr>
          <p:nvPr/>
        </p:nvPicPr>
        <p:blipFill>
          <a:blip r:embed="rId2"/>
          <a:stretch>
            <a:fillRect/>
          </a:stretch>
        </p:blipFill>
        <p:spPr>
          <a:xfrm>
            <a:off x="6873375" y="1918480"/>
            <a:ext cx="4348630" cy="4348630"/>
          </a:xfrm>
          <a:prstGeom prst="rect">
            <a:avLst/>
          </a:prstGeom>
        </p:spPr>
      </p:pic>
    </p:spTree>
    <p:extLst>
      <p:ext uri="{BB962C8B-B14F-4D97-AF65-F5344CB8AC3E}">
        <p14:creationId xmlns:p14="http://schemas.microsoft.com/office/powerpoint/2010/main" val="54207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905" y="2039216"/>
            <a:ext cx="10972800" cy="2689035"/>
          </a:xfrm>
        </p:spPr>
        <p:txBody>
          <a:bodyPr>
            <a:noAutofit/>
          </a:bodyPr>
          <a:lstStyle/>
          <a:p>
            <a:pPr marL="0" indent="0" algn="ctr">
              <a:buNone/>
            </a:pPr>
            <a:r>
              <a:rPr lang="en-US" sz="4800" dirty="0">
                <a:solidFill>
                  <a:schemeClr val="accent2">
                    <a:lumMod val="50000"/>
                  </a:schemeClr>
                </a:solidFill>
              </a:rPr>
              <a:t>Perspectives of </a:t>
            </a:r>
            <a:r>
              <a:rPr lang="en-US" sz="4800" dirty="0" smtClean="0">
                <a:solidFill>
                  <a:schemeClr val="accent2">
                    <a:lumMod val="50000"/>
                  </a:schemeClr>
                </a:solidFill>
              </a:rPr>
              <a:t>a Curriculum </a:t>
            </a:r>
            <a:r>
              <a:rPr lang="en-US" sz="4800" dirty="0">
                <a:solidFill>
                  <a:schemeClr val="accent2">
                    <a:lumMod val="50000"/>
                  </a:schemeClr>
                </a:solidFill>
              </a:rPr>
              <a:t>Chair and </a:t>
            </a:r>
            <a:r>
              <a:rPr lang="en-US" sz="4800" dirty="0" smtClean="0">
                <a:solidFill>
                  <a:schemeClr val="accent2">
                    <a:lumMod val="50000"/>
                  </a:schemeClr>
                </a:solidFill>
              </a:rPr>
              <a:t>an Administrator </a:t>
            </a:r>
            <a:r>
              <a:rPr lang="en-US" sz="4800" dirty="0">
                <a:solidFill>
                  <a:schemeClr val="accent2">
                    <a:lumMod val="50000"/>
                  </a:schemeClr>
                </a:solidFill>
              </a:rPr>
              <a:t>regarding the role of Curriculum Specialists</a:t>
            </a:r>
          </a:p>
        </p:txBody>
      </p:sp>
    </p:spTree>
    <p:extLst>
      <p:ext uri="{BB962C8B-B14F-4D97-AF65-F5344CB8AC3E}">
        <p14:creationId xmlns:p14="http://schemas.microsoft.com/office/powerpoint/2010/main" val="9709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1434" y="2632259"/>
            <a:ext cx="11074400" cy="1143000"/>
          </a:xfrm>
        </p:spPr>
        <p:txBody>
          <a:bodyPr/>
          <a:lstStyle/>
          <a:p>
            <a:pPr algn="ctr"/>
            <a:r>
              <a:rPr lang="en-US" dirty="0" smtClean="0"/>
              <a:t>Questions?</a:t>
            </a:r>
            <a:endParaRPr lang="en-US" dirty="0"/>
          </a:p>
        </p:txBody>
      </p:sp>
    </p:spTree>
    <p:extLst>
      <p:ext uri="{BB962C8B-B14F-4D97-AF65-F5344CB8AC3E}">
        <p14:creationId xmlns:p14="http://schemas.microsoft.com/office/powerpoint/2010/main" val="392424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3200" dirty="0" smtClean="0"/>
          </a:p>
          <a:p>
            <a:r>
              <a:rPr lang="en-US" sz="3200" dirty="0" smtClean="0"/>
              <a:t>Michael Heumann, </a:t>
            </a:r>
            <a:r>
              <a:rPr lang="en-US" sz="3200" dirty="0" smtClean="0">
                <a:hlinkClick r:id="rId2"/>
              </a:rPr>
              <a:t>michael.heumann@imperial.edu</a:t>
            </a:r>
            <a:r>
              <a:rPr lang="en-US" sz="3200" dirty="0" smtClean="0"/>
              <a:t> </a:t>
            </a:r>
          </a:p>
          <a:p>
            <a:endParaRPr lang="en-US" sz="3200" dirty="0" smtClean="0"/>
          </a:p>
          <a:p>
            <a:r>
              <a:rPr lang="en-US" sz="3200" dirty="0" smtClean="0"/>
              <a:t>Kelly </a:t>
            </a:r>
            <a:r>
              <a:rPr lang="en-US" sz="3200" dirty="0"/>
              <a:t>Fowler, </a:t>
            </a:r>
            <a:r>
              <a:rPr lang="en-US" sz="3200" dirty="0">
                <a:hlinkClick r:id="rId3"/>
              </a:rPr>
              <a:t>kelly.fowler@</a:t>
            </a:r>
            <a:r>
              <a:rPr lang="en-US" sz="3200" dirty="0" smtClean="0">
                <a:hlinkClick r:id="rId3"/>
              </a:rPr>
              <a:t>scccd.edu</a:t>
            </a:r>
            <a:r>
              <a:rPr lang="en-US" sz="3200" dirty="0" smtClean="0"/>
              <a:t> </a:t>
            </a:r>
            <a:endParaRPr lang="en-US" sz="3200" dirty="0"/>
          </a:p>
          <a:p>
            <a:endParaRPr lang="en-US" sz="3200" dirty="0" smtClean="0"/>
          </a:p>
          <a:p>
            <a:r>
              <a:rPr lang="en-US" sz="3200" dirty="0" smtClean="0"/>
              <a:t>Dixie </a:t>
            </a:r>
            <a:r>
              <a:rPr lang="en-US" sz="3200" dirty="0" err="1" smtClean="0"/>
              <a:t>Krimm</a:t>
            </a:r>
            <a:r>
              <a:rPr lang="en-US" sz="3200" dirty="0" smtClean="0"/>
              <a:t>, </a:t>
            </a:r>
            <a:r>
              <a:rPr lang="en-US" sz="3200" dirty="0" smtClean="0">
                <a:hlinkClick r:id="rId4"/>
              </a:rPr>
              <a:t>dixie.krimm@imperial.edu</a:t>
            </a:r>
            <a:endParaRPr lang="en-US" sz="3200" dirty="0" smtClean="0"/>
          </a:p>
          <a:p>
            <a:endParaRPr lang="en-US" dirty="0" smtClean="0"/>
          </a:p>
        </p:txBody>
      </p:sp>
      <p:sp>
        <p:nvSpPr>
          <p:cNvPr id="2" name="Title 1"/>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19121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35480"/>
            <a:ext cx="6622470" cy="4389120"/>
          </a:xfrm>
        </p:spPr>
        <p:txBody>
          <a:bodyPr>
            <a:normAutofit fontScale="92500" lnSpcReduction="20000"/>
          </a:bodyPr>
          <a:lstStyle/>
          <a:p>
            <a:r>
              <a:rPr lang="en-US" dirty="0" smtClean="0"/>
              <a:t>History of Curriculum Specialist position</a:t>
            </a:r>
          </a:p>
          <a:p>
            <a:r>
              <a:rPr lang="en-US" dirty="0" smtClean="0"/>
              <a:t>Basic job duties of Curriculum Specialists</a:t>
            </a:r>
          </a:p>
          <a:p>
            <a:r>
              <a:rPr lang="en-US" dirty="0" smtClean="0"/>
              <a:t>Basic skills required of Curriculum Specialists</a:t>
            </a:r>
          </a:p>
          <a:p>
            <a:r>
              <a:rPr lang="en-US" dirty="0" smtClean="0"/>
              <a:t>Role Curriculum Specialists play on campus in regards to:</a:t>
            </a:r>
          </a:p>
          <a:p>
            <a:pPr lvl="1"/>
            <a:r>
              <a:rPr lang="en-US" dirty="0" smtClean="0"/>
              <a:t>Administrative Support</a:t>
            </a:r>
          </a:p>
          <a:p>
            <a:pPr lvl="1"/>
            <a:r>
              <a:rPr lang="en-US" dirty="0" smtClean="0"/>
              <a:t>Faculty Support</a:t>
            </a:r>
          </a:p>
          <a:p>
            <a:pPr lvl="1"/>
            <a:r>
              <a:rPr lang="en-US" dirty="0" smtClean="0"/>
              <a:t>Staff Support</a:t>
            </a:r>
          </a:p>
          <a:p>
            <a:r>
              <a:rPr lang="en-US" dirty="0" smtClean="0"/>
              <a:t>Perspectives of Curriculum Chair and Administrator regarding the role of Curriculum Specialists</a:t>
            </a:r>
          </a:p>
          <a:p>
            <a:endParaRPr lang="en-US" dirty="0"/>
          </a:p>
        </p:txBody>
      </p:sp>
      <p:sp>
        <p:nvSpPr>
          <p:cNvPr id="3" name="Title 2"/>
          <p:cNvSpPr>
            <a:spLocks noGrp="1"/>
          </p:cNvSpPr>
          <p:nvPr>
            <p:ph type="title"/>
          </p:nvPr>
        </p:nvSpPr>
        <p:spPr/>
        <p:txBody>
          <a:bodyPr/>
          <a:lstStyle/>
          <a:p>
            <a:r>
              <a:rPr lang="en-US" dirty="0" smtClean="0"/>
              <a:t>What We Will Talk About</a:t>
            </a:r>
            <a:endParaRPr lang="en-US" dirty="0"/>
          </a:p>
        </p:txBody>
      </p:sp>
      <p:pic>
        <p:nvPicPr>
          <p:cNvPr id="4" name="Picture 3"/>
          <p:cNvPicPr>
            <a:picLocks noChangeAspect="1"/>
          </p:cNvPicPr>
          <p:nvPr/>
        </p:nvPicPr>
        <p:blipFill>
          <a:blip r:embed="rId2"/>
          <a:stretch>
            <a:fillRect/>
          </a:stretch>
        </p:blipFill>
        <p:spPr>
          <a:xfrm>
            <a:off x="7096513" y="2483520"/>
            <a:ext cx="4239793" cy="3304395"/>
          </a:xfrm>
          <a:prstGeom prst="rect">
            <a:avLst/>
          </a:prstGeom>
        </p:spPr>
      </p:pic>
    </p:spTree>
    <p:extLst>
      <p:ext uri="{BB962C8B-B14F-4D97-AF65-F5344CB8AC3E}">
        <p14:creationId xmlns:p14="http://schemas.microsoft.com/office/powerpoint/2010/main" val="402434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35480"/>
            <a:ext cx="7863361" cy="4389120"/>
          </a:xfrm>
        </p:spPr>
        <p:txBody>
          <a:bodyPr>
            <a:normAutofit fontScale="85000" lnSpcReduction="20000"/>
          </a:bodyPr>
          <a:lstStyle/>
          <a:p>
            <a:r>
              <a:rPr lang="en-US" dirty="0" smtClean="0"/>
              <a:t>Curriculum used to be an entirely paper process—from the development of a course outline to the submissions to the Chancellor’s Office.</a:t>
            </a:r>
          </a:p>
          <a:p>
            <a:r>
              <a:rPr lang="en-US" dirty="0" smtClean="0"/>
              <a:t>In late 2000s, software products for curriculum management started being promoted, and colleges implemented systems to start housing course management and course information.</a:t>
            </a:r>
          </a:p>
          <a:p>
            <a:r>
              <a:rPr lang="en-US" dirty="0" smtClean="0"/>
              <a:t>Development of the Chancellor’s Office Inventory system.</a:t>
            </a:r>
          </a:p>
          <a:p>
            <a:pPr lvl="1"/>
            <a:r>
              <a:rPr lang="en-US" dirty="0" smtClean="0"/>
              <a:t>In 2010 the Chancellor’s Office implemented the inventory system.</a:t>
            </a:r>
          </a:p>
          <a:p>
            <a:pPr lvl="1"/>
            <a:r>
              <a:rPr lang="en-US" dirty="0" smtClean="0"/>
              <a:t>So much to “clean up”!</a:t>
            </a:r>
          </a:p>
          <a:p>
            <a:pPr lvl="1"/>
            <a:r>
              <a:rPr lang="en-US" dirty="0" smtClean="0"/>
              <a:t>Who’s job is it?</a:t>
            </a:r>
          </a:p>
          <a:p>
            <a:pPr lvl="1"/>
            <a:r>
              <a:rPr lang="en-US" dirty="0" smtClean="0"/>
              <a:t>More changes, more work.</a:t>
            </a:r>
          </a:p>
          <a:p>
            <a:pPr lvl="1"/>
            <a:r>
              <a:rPr lang="en-US" dirty="0" smtClean="0"/>
              <a:t>Hello Specialist. </a:t>
            </a:r>
            <a:r>
              <a:rPr lang="en-US" dirty="0" smtClean="0">
                <a:sym typeface="Wingdings" panose="05000000000000000000" pitchFamily="2" charset="2"/>
              </a:rPr>
              <a:t></a:t>
            </a:r>
            <a:endParaRPr lang="en-US" dirty="0"/>
          </a:p>
        </p:txBody>
      </p:sp>
      <p:sp>
        <p:nvSpPr>
          <p:cNvPr id="3" name="Title 2"/>
          <p:cNvSpPr>
            <a:spLocks noGrp="1"/>
          </p:cNvSpPr>
          <p:nvPr>
            <p:ph type="title"/>
          </p:nvPr>
        </p:nvSpPr>
        <p:spPr/>
        <p:txBody>
          <a:bodyPr>
            <a:normAutofit fontScale="90000"/>
          </a:bodyPr>
          <a:lstStyle/>
          <a:p>
            <a:r>
              <a:rPr lang="en-US" dirty="0" smtClean="0"/>
              <a:t>Background – From paper to electronic	</a:t>
            </a:r>
            <a:endParaRPr lang="en-US" dirty="0"/>
          </a:p>
        </p:txBody>
      </p:sp>
      <p:pic>
        <p:nvPicPr>
          <p:cNvPr id="4" name="Picture 3"/>
          <p:cNvPicPr>
            <a:picLocks noChangeAspect="1"/>
          </p:cNvPicPr>
          <p:nvPr/>
        </p:nvPicPr>
        <p:blipFill>
          <a:blip r:embed="rId2"/>
          <a:stretch>
            <a:fillRect/>
          </a:stretch>
        </p:blipFill>
        <p:spPr>
          <a:xfrm>
            <a:off x="8502045" y="3024684"/>
            <a:ext cx="3339441" cy="2210615"/>
          </a:xfrm>
          <a:prstGeom prst="rect">
            <a:avLst/>
          </a:prstGeom>
        </p:spPr>
      </p:pic>
    </p:spTree>
    <p:extLst>
      <p:ext uri="{BB962C8B-B14F-4D97-AF65-F5344CB8AC3E}">
        <p14:creationId xmlns:p14="http://schemas.microsoft.com/office/powerpoint/2010/main" val="359849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35480"/>
            <a:ext cx="7679167" cy="4389120"/>
          </a:xfrm>
        </p:spPr>
        <p:txBody>
          <a:bodyPr>
            <a:normAutofit lnSpcReduction="10000"/>
          </a:bodyPr>
          <a:lstStyle/>
          <a:p>
            <a:r>
              <a:rPr lang="en-US" dirty="0" smtClean="0"/>
              <a:t>Need to know administrative structure and functions of community colleges</a:t>
            </a:r>
          </a:p>
          <a:p>
            <a:pPr lvl="1"/>
            <a:r>
              <a:rPr lang="en-US" dirty="0" smtClean="0"/>
              <a:t>What is the district’s organizational structure?</a:t>
            </a:r>
          </a:p>
          <a:p>
            <a:pPr lvl="1"/>
            <a:r>
              <a:rPr lang="en-US" dirty="0" smtClean="0"/>
              <a:t>Who are the members of the college’s </a:t>
            </a:r>
            <a:r>
              <a:rPr lang="en-US" dirty="0"/>
              <a:t>curriculum </a:t>
            </a:r>
            <a:r>
              <a:rPr lang="en-US" dirty="0" smtClean="0"/>
              <a:t>committee?</a:t>
            </a:r>
          </a:p>
          <a:p>
            <a:pPr lvl="1"/>
            <a:r>
              <a:rPr lang="en-US" dirty="0" smtClean="0"/>
              <a:t>What are the institution’s policies and procedures as they relate to curriculum?</a:t>
            </a:r>
          </a:p>
          <a:p>
            <a:r>
              <a:rPr lang="en-US" dirty="0" smtClean="0"/>
              <a:t>Technology </a:t>
            </a:r>
          </a:p>
          <a:p>
            <a:pPr lvl="1"/>
            <a:r>
              <a:rPr lang="en-US" dirty="0" smtClean="0"/>
              <a:t>Which programs are used for curricular activities?</a:t>
            </a:r>
          </a:p>
          <a:p>
            <a:pPr lvl="2"/>
            <a:r>
              <a:rPr lang="en-US" dirty="0" smtClean="0"/>
              <a:t>Excel, Banner, PeopleSoft, </a:t>
            </a:r>
            <a:r>
              <a:rPr lang="en-US" dirty="0" err="1" smtClean="0"/>
              <a:t>Datatel</a:t>
            </a:r>
            <a:r>
              <a:rPr lang="en-US" dirty="0" smtClean="0"/>
              <a:t>, </a:t>
            </a:r>
            <a:r>
              <a:rPr lang="en-US" dirty="0" err="1" smtClean="0"/>
              <a:t>CurricUNET</a:t>
            </a:r>
            <a:r>
              <a:rPr lang="en-US" dirty="0" smtClean="0"/>
              <a:t>, Course Leaf, </a:t>
            </a:r>
            <a:r>
              <a:rPr lang="en-US" dirty="0" err="1" smtClean="0"/>
              <a:t>eLumen</a:t>
            </a:r>
            <a:r>
              <a:rPr lang="en-US" dirty="0" smtClean="0"/>
              <a:t>, in-house systems</a:t>
            </a:r>
          </a:p>
          <a:p>
            <a:pPr marL="393192" lvl="1" indent="0">
              <a:buNone/>
            </a:pPr>
            <a:endParaRPr lang="en-US" dirty="0"/>
          </a:p>
        </p:txBody>
      </p:sp>
      <p:sp>
        <p:nvSpPr>
          <p:cNvPr id="3" name="Title 2"/>
          <p:cNvSpPr>
            <a:spLocks noGrp="1"/>
          </p:cNvSpPr>
          <p:nvPr>
            <p:ph type="title"/>
          </p:nvPr>
        </p:nvSpPr>
        <p:spPr/>
        <p:txBody>
          <a:bodyPr>
            <a:noAutofit/>
          </a:bodyPr>
          <a:lstStyle/>
          <a:p>
            <a:r>
              <a:rPr lang="en-US" sz="4000" dirty="0" smtClean="0"/>
              <a:t>Curriculum Specialist </a:t>
            </a:r>
            <a:br>
              <a:rPr lang="en-US" sz="4000" dirty="0" smtClean="0"/>
            </a:br>
            <a:r>
              <a:rPr lang="en-US" sz="4000" dirty="0" smtClean="0"/>
              <a:t>Needs a Knowledge Base</a:t>
            </a:r>
            <a:endParaRPr lang="en-US" sz="4000" dirty="0"/>
          </a:p>
        </p:txBody>
      </p:sp>
      <p:pic>
        <p:nvPicPr>
          <p:cNvPr id="4" name="Picture 3"/>
          <p:cNvPicPr>
            <a:picLocks noChangeAspect="1"/>
          </p:cNvPicPr>
          <p:nvPr/>
        </p:nvPicPr>
        <p:blipFill>
          <a:blip r:embed="rId2"/>
          <a:stretch>
            <a:fillRect/>
          </a:stretch>
        </p:blipFill>
        <p:spPr>
          <a:xfrm>
            <a:off x="8383280" y="2523725"/>
            <a:ext cx="3200400" cy="2489200"/>
          </a:xfrm>
          <a:prstGeom prst="rect">
            <a:avLst/>
          </a:prstGeom>
        </p:spPr>
      </p:pic>
    </p:spTree>
    <p:extLst>
      <p:ext uri="{BB962C8B-B14F-4D97-AF65-F5344CB8AC3E}">
        <p14:creationId xmlns:p14="http://schemas.microsoft.com/office/powerpoint/2010/main" val="16433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Under </a:t>
            </a:r>
            <a:r>
              <a:rPr lang="en-US" dirty="0"/>
              <a:t>the direction of the Vice President for Academic Services, or designee, provide highly responsible, complex, and sensitive administrative and technical </a:t>
            </a:r>
            <a:r>
              <a:rPr lang="en-US" dirty="0" smtClean="0"/>
              <a:t>support. (Imperial Valley College – Curriculum and Academic Systems Specialist)</a:t>
            </a:r>
          </a:p>
          <a:p>
            <a:pPr lvl="1"/>
            <a:r>
              <a:rPr lang="en-US" dirty="0" smtClean="0"/>
              <a:t>Curriculum Specialist titles can vary from college to college.</a:t>
            </a:r>
          </a:p>
          <a:p>
            <a:pPr lvl="2"/>
            <a:r>
              <a:rPr lang="en-US" dirty="0"/>
              <a:t>Curriculum Scheduling Coordinator, </a:t>
            </a:r>
            <a:r>
              <a:rPr lang="en-US" dirty="0" smtClean="0"/>
              <a:t>Curriculum </a:t>
            </a:r>
            <a:r>
              <a:rPr lang="en-US" dirty="0"/>
              <a:t>&amp; Scheduling </a:t>
            </a:r>
            <a:r>
              <a:rPr lang="en-US" dirty="0" smtClean="0"/>
              <a:t>Specialist, Instructional Analyst, Curriculum Secretary, Curriculum Resource Specialist</a:t>
            </a:r>
          </a:p>
          <a:p>
            <a:pPr marL="393192" lvl="1" indent="0">
              <a:buNone/>
            </a:pPr>
            <a:endParaRPr lang="en-US" dirty="0" smtClean="0"/>
          </a:p>
          <a:p>
            <a:pPr lvl="1"/>
            <a:r>
              <a:rPr lang="en-US" dirty="0" smtClean="0"/>
              <a:t>Sometimes the role is part of another job. </a:t>
            </a:r>
          </a:p>
          <a:p>
            <a:pPr lvl="2"/>
            <a:r>
              <a:rPr lang="en-US" dirty="0" smtClean="0"/>
              <a:t>Academic Services Tech, Staff Assistant/Curriculum, Administrative Assistant, Administrative Technician-Curriculum, Instruction Office Assistant/Curriculum</a:t>
            </a:r>
            <a:endParaRPr lang="en-US" dirty="0"/>
          </a:p>
        </p:txBody>
      </p:sp>
      <p:sp>
        <p:nvSpPr>
          <p:cNvPr id="3" name="Title 2"/>
          <p:cNvSpPr>
            <a:spLocks noGrp="1"/>
          </p:cNvSpPr>
          <p:nvPr>
            <p:ph type="title"/>
          </p:nvPr>
        </p:nvSpPr>
        <p:spPr/>
        <p:txBody>
          <a:bodyPr/>
          <a:lstStyle/>
          <a:p>
            <a:r>
              <a:rPr lang="en-US" dirty="0" smtClean="0"/>
              <a:t>Job Description Basics:</a:t>
            </a:r>
            <a:endParaRPr lang="en-US" dirty="0"/>
          </a:p>
        </p:txBody>
      </p:sp>
    </p:spTree>
    <p:extLst>
      <p:ext uri="{BB962C8B-B14F-4D97-AF65-F5344CB8AC3E}">
        <p14:creationId xmlns:p14="http://schemas.microsoft.com/office/powerpoint/2010/main" val="150891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61985"/>
            <a:ext cx="6137747" cy="4162615"/>
          </a:xfrm>
        </p:spPr>
        <p:txBody>
          <a:bodyPr>
            <a:normAutofit fontScale="92500" lnSpcReduction="10000"/>
          </a:bodyPr>
          <a:lstStyle/>
          <a:p>
            <a:r>
              <a:rPr lang="en-US" dirty="0"/>
              <a:t>Serve as technical resource to faculty and administrators in preparation of curriculum proposals to assure compliance with State and local rules, regulations and policies</a:t>
            </a:r>
            <a:r>
              <a:rPr lang="en-US" dirty="0" smtClean="0"/>
              <a:t>.</a:t>
            </a:r>
          </a:p>
          <a:p>
            <a:pPr marL="393192" lvl="1" indent="0">
              <a:buNone/>
            </a:pPr>
            <a:endParaRPr lang="en-US" dirty="0"/>
          </a:p>
          <a:p>
            <a:r>
              <a:rPr lang="en-US" dirty="0"/>
              <a:t>Plan and coordinate the development and publishing of the college catalog</a:t>
            </a:r>
            <a:r>
              <a:rPr lang="en-US" dirty="0" smtClean="0"/>
              <a:t>.</a:t>
            </a:r>
          </a:p>
          <a:p>
            <a:pPr marL="0" indent="0">
              <a:buNone/>
            </a:pPr>
            <a:endParaRPr lang="en-US" dirty="0"/>
          </a:p>
          <a:p>
            <a:r>
              <a:rPr lang="en-US" dirty="0"/>
              <a:t>Serve as a liaison to the Chancellor’s Office for curriculum related matters. </a:t>
            </a:r>
          </a:p>
          <a:p>
            <a:endParaRPr lang="en-US" dirty="0"/>
          </a:p>
        </p:txBody>
      </p:sp>
      <p:sp>
        <p:nvSpPr>
          <p:cNvPr id="3" name="Title 2"/>
          <p:cNvSpPr>
            <a:spLocks noGrp="1"/>
          </p:cNvSpPr>
          <p:nvPr>
            <p:ph type="title"/>
          </p:nvPr>
        </p:nvSpPr>
        <p:spPr>
          <a:xfrm>
            <a:off x="609600" y="704088"/>
            <a:ext cx="10972800" cy="1143000"/>
          </a:xfrm>
        </p:spPr>
        <p:txBody>
          <a:bodyPr/>
          <a:lstStyle/>
          <a:p>
            <a:r>
              <a:rPr lang="en-US" dirty="0" smtClean="0"/>
              <a:t>Job Description Basics:</a:t>
            </a:r>
            <a:endParaRPr lang="en-US" dirty="0"/>
          </a:p>
        </p:txBody>
      </p:sp>
      <p:pic>
        <p:nvPicPr>
          <p:cNvPr id="5" name="Picture 4"/>
          <p:cNvPicPr>
            <a:picLocks noChangeAspect="1"/>
          </p:cNvPicPr>
          <p:nvPr/>
        </p:nvPicPr>
        <p:blipFill>
          <a:blip r:embed="rId2"/>
          <a:stretch>
            <a:fillRect/>
          </a:stretch>
        </p:blipFill>
        <p:spPr>
          <a:xfrm>
            <a:off x="7619849" y="2551396"/>
            <a:ext cx="3873444" cy="3375176"/>
          </a:xfrm>
          <a:prstGeom prst="rect">
            <a:avLst/>
          </a:prstGeom>
        </p:spPr>
      </p:pic>
    </p:spTree>
    <p:extLst>
      <p:ext uri="{BB962C8B-B14F-4D97-AF65-F5344CB8AC3E}">
        <p14:creationId xmlns:p14="http://schemas.microsoft.com/office/powerpoint/2010/main" val="154708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1128" y="2171806"/>
            <a:ext cx="10972800" cy="4052383"/>
          </a:xfrm>
        </p:spPr>
        <p:txBody>
          <a:bodyPr>
            <a:normAutofit/>
          </a:bodyPr>
          <a:lstStyle/>
          <a:p>
            <a:r>
              <a:rPr lang="en-US" dirty="0"/>
              <a:t>Coordinate and maintain curriculum databases</a:t>
            </a:r>
            <a:r>
              <a:rPr lang="en-US" dirty="0" smtClean="0"/>
              <a:t>.</a:t>
            </a:r>
          </a:p>
          <a:p>
            <a:pPr marL="0" indent="0">
              <a:buNone/>
            </a:pPr>
            <a:endParaRPr lang="en-US" dirty="0"/>
          </a:p>
          <a:p>
            <a:pPr lvl="1"/>
            <a:r>
              <a:rPr lang="en-US" dirty="0"/>
              <a:t>These vary between colleges.  </a:t>
            </a:r>
            <a:r>
              <a:rPr lang="en-US" dirty="0" smtClean="0"/>
              <a:t>Imperial </a:t>
            </a:r>
            <a:r>
              <a:rPr lang="en-US" dirty="0"/>
              <a:t>Valley College uses Banner, CurricUNET, and </a:t>
            </a:r>
            <a:r>
              <a:rPr lang="en-US" dirty="0" err="1"/>
              <a:t>DegreeWorks</a:t>
            </a:r>
            <a:r>
              <a:rPr lang="en-US" dirty="0"/>
              <a:t>.  </a:t>
            </a:r>
            <a:r>
              <a:rPr lang="en-US" dirty="0" smtClean="0"/>
              <a:t>Others include PeopleSoft, </a:t>
            </a:r>
            <a:r>
              <a:rPr lang="en-US" dirty="0" err="1" smtClean="0"/>
              <a:t>DataTel</a:t>
            </a:r>
            <a:r>
              <a:rPr lang="en-US" dirty="0" smtClean="0"/>
              <a:t>, etc.</a:t>
            </a:r>
          </a:p>
          <a:p>
            <a:pPr marL="393192" lvl="1" indent="0">
              <a:buNone/>
            </a:pPr>
            <a:endParaRPr lang="en-US" dirty="0" smtClean="0"/>
          </a:p>
          <a:p>
            <a:pPr lvl="1"/>
            <a:r>
              <a:rPr lang="en-US" dirty="0" smtClean="0"/>
              <a:t>Curriculum </a:t>
            </a:r>
            <a:r>
              <a:rPr lang="en-US" dirty="0"/>
              <a:t>items do not update automatically between all systems</a:t>
            </a:r>
            <a:r>
              <a:rPr lang="en-US" dirty="0" smtClean="0"/>
              <a:t>.</a:t>
            </a:r>
          </a:p>
          <a:p>
            <a:pPr marL="393192" lvl="1" indent="0">
              <a:buNone/>
            </a:pPr>
            <a:endParaRPr lang="en-US" dirty="0"/>
          </a:p>
          <a:p>
            <a:pPr lvl="1"/>
            <a:r>
              <a:rPr lang="en-US" dirty="0"/>
              <a:t>We </a:t>
            </a:r>
            <a:r>
              <a:rPr lang="en-US" b="1" dirty="0" smtClean="0"/>
              <a:t>ALL </a:t>
            </a:r>
            <a:r>
              <a:rPr lang="en-US" dirty="0" smtClean="0"/>
              <a:t>work </a:t>
            </a:r>
            <a:r>
              <a:rPr lang="en-US" dirty="0"/>
              <a:t>with the Chancellor’s Office Inventory System  </a:t>
            </a:r>
          </a:p>
        </p:txBody>
      </p:sp>
      <p:sp>
        <p:nvSpPr>
          <p:cNvPr id="3" name="Title 2"/>
          <p:cNvSpPr>
            <a:spLocks noGrp="1"/>
          </p:cNvSpPr>
          <p:nvPr>
            <p:ph type="title"/>
          </p:nvPr>
        </p:nvSpPr>
        <p:spPr>
          <a:xfrm>
            <a:off x="609600" y="704088"/>
            <a:ext cx="10972800" cy="1143000"/>
          </a:xfrm>
        </p:spPr>
        <p:txBody>
          <a:bodyPr/>
          <a:lstStyle/>
          <a:p>
            <a:r>
              <a:rPr lang="en-US" dirty="0" smtClean="0"/>
              <a:t>Job Description Basics:</a:t>
            </a:r>
            <a:endParaRPr lang="en-US" dirty="0"/>
          </a:p>
        </p:txBody>
      </p:sp>
    </p:spTree>
    <p:extLst>
      <p:ext uri="{BB962C8B-B14F-4D97-AF65-F5344CB8AC3E}">
        <p14:creationId xmlns:p14="http://schemas.microsoft.com/office/powerpoint/2010/main" val="33395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Curriculum Inventory System</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191" y="1909075"/>
            <a:ext cx="10736187" cy="4415525"/>
          </a:xfrm>
        </p:spPr>
      </p:pic>
    </p:spTree>
    <p:extLst>
      <p:ext uri="{BB962C8B-B14F-4D97-AF65-F5344CB8AC3E}">
        <p14:creationId xmlns:p14="http://schemas.microsoft.com/office/powerpoint/2010/main" val="31451236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88573"/>
            <a:ext cx="10972800" cy="4236027"/>
          </a:xfrm>
        </p:spPr>
        <p:txBody>
          <a:bodyPr/>
          <a:lstStyle/>
          <a:p>
            <a:r>
              <a:rPr lang="en-US" dirty="0" smtClean="0"/>
              <a:t>A primary responsibility for the curriculum specialist is reporting to the Chancellor’s Office</a:t>
            </a:r>
          </a:p>
          <a:p>
            <a:pPr lvl="1"/>
            <a:r>
              <a:rPr lang="en-US" dirty="0" smtClean="0"/>
              <a:t>After local approval of course and program proposals they must be submitted to the Chancellor’s Office Curriculum Inventory system.</a:t>
            </a:r>
          </a:p>
          <a:p>
            <a:pPr lvl="1"/>
            <a:r>
              <a:rPr lang="en-US" dirty="0" smtClean="0"/>
              <a:t>The Curriculum Inventory is used to electronically submit new program and course proposals, to modify existing programs and courses, and to deactivate or delete programs and courses no loner offered at the community college.</a:t>
            </a:r>
          </a:p>
          <a:p>
            <a:pPr lvl="1"/>
            <a:r>
              <a:rPr lang="en-US" dirty="0" smtClean="0"/>
              <a:t>Ideally the individual responsible for submissions is the curriculum specialist.</a:t>
            </a:r>
            <a:endParaRPr lang="en-US" dirty="0"/>
          </a:p>
        </p:txBody>
      </p:sp>
      <p:sp>
        <p:nvSpPr>
          <p:cNvPr id="4" name="Title 2"/>
          <p:cNvSpPr>
            <a:spLocks noGrp="1"/>
          </p:cNvSpPr>
          <p:nvPr>
            <p:ph type="title"/>
          </p:nvPr>
        </p:nvSpPr>
        <p:spPr>
          <a:xfrm>
            <a:off x="609600" y="704088"/>
            <a:ext cx="10972800" cy="1143000"/>
          </a:xfrm>
        </p:spPr>
        <p:txBody>
          <a:bodyPr>
            <a:normAutofit/>
          </a:bodyPr>
          <a:lstStyle/>
          <a:p>
            <a:r>
              <a:rPr lang="en-US" dirty="0" smtClean="0"/>
              <a:t>Curriculum Inventory System</a:t>
            </a:r>
            <a:endParaRPr lang="en-US" dirty="0"/>
          </a:p>
        </p:txBody>
      </p:sp>
    </p:spTree>
    <p:extLst>
      <p:ext uri="{BB962C8B-B14F-4D97-AF65-F5344CB8AC3E}">
        <p14:creationId xmlns:p14="http://schemas.microsoft.com/office/powerpoint/2010/main" val="235043666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 xmlns:thm15="http://schemas.microsoft.com/office/thememl/2012/main" name="Presentation on brainstorming" id="{C229246F-E851-40FB-8E1D-535DCA6AFD71}" vid="{8D346C02-FE09-4A8E-BC58-EB73E373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E57A2-D666-4652-B423-3EEF5C79D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brainstorming presentation</Template>
  <TotalTime>0</TotalTime>
  <Words>685</Words>
  <Application>Microsoft Macintosh PowerPoint</Application>
  <PresentationFormat>Custom</PresentationFormat>
  <Paragraphs>95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Presentation on brainstorming</vt:lpstr>
      <vt:lpstr>Curriculum Specialists Roles and Responsibilities</vt:lpstr>
      <vt:lpstr>What We Will Talk About</vt:lpstr>
      <vt:lpstr>Background – From paper to electronic </vt:lpstr>
      <vt:lpstr>Curriculum Specialist  Needs a Knowledge Base</vt:lpstr>
      <vt:lpstr>Job Description Basics:</vt:lpstr>
      <vt:lpstr>Job Description Basics:</vt:lpstr>
      <vt:lpstr>Job Description Basics:</vt:lpstr>
      <vt:lpstr>Curriculum Inventory System</vt:lpstr>
      <vt:lpstr>Curriculum Inventory System</vt:lpstr>
      <vt:lpstr>PowerPoint Presentation</vt:lpstr>
      <vt:lpstr>PowerPoint Presentation</vt:lpstr>
      <vt:lpstr>Administrative Support</vt:lpstr>
      <vt:lpstr>Faculty &amp; Staff Support</vt:lpstr>
      <vt:lpstr>What Curriculum Specialists WON’T DO</vt:lpstr>
      <vt:lpstr>PowerPoint Presentation</vt:lpstr>
      <vt:lpstr>Questions?</vt:lpstr>
      <vt:lpstr>Contact Information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2016-06-28T23:42:27Z</dcterms:created>
  <dcterms:modified xsi:type="dcterms:W3CDTF">2016-06-30T22:59:17Z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TC034606379991</vt:lpwstr>
  </property>
</Properties>
</file>