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15"/>
  </p:notesMasterIdLst>
  <p:sldIdLst>
    <p:sldId id="256" r:id="rId2"/>
    <p:sldId id="257" r:id="rId3"/>
    <p:sldId id="258" r:id="rId4"/>
    <p:sldId id="260" r:id="rId5"/>
    <p:sldId id="314" r:id="rId6"/>
    <p:sldId id="259" r:id="rId7"/>
    <p:sldId id="319" r:id="rId8"/>
    <p:sldId id="320" r:id="rId9"/>
    <p:sldId id="322" r:id="rId10"/>
    <p:sldId id="323" r:id="rId11"/>
    <p:sldId id="264" r:id="rId12"/>
    <p:sldId id="300" r:id="rId13"/>
    <p:sldId id="308" r:id="rId1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rgbClr val="FFFFFF"/>
          </a:solidFill>
        </a:fill>
      </a:tcStyle>
    </a:band2H>
    <a:firstCol>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Row>
  </a:tblStyle>
  <a:tblStyle styleId="{C7B018BB-80A7-4F77-B60F-C8B233D01FF8}"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FDD"/>
          </a:solidFill>
        </a:fill>
      </a:tcStyle>
    </a:wholeTbl>
    <a:band2H>
      <a:tcTxStyle/>
      <a:tcStyle>
        <a:tcBdr/>
        <a:fill>
          <a:solidFill>
            <a:srgbClr val="EEF0EF"/>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D1D0"/>
          </a:solidFill>
        </a:fill>
      </a:tcStyle>
    </a:wholeTbl>
    <a:band2H>
      <a:tcTxStyle/>
      <a:tcStyle>
        <a:tcBdr/>
        <a:fill>
          <a:solidFill>
            <a:srgbClr val="EBE9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6CECD"/>
          </a:solidFill>
        </a:fill>
      </a:tcStyle>
    </a:wholeTbl>
    <a:band2H>
      <a:tcTxStyle/>
      <a:tcStyle>
        <a:tcBdr/>
        <a:fill>
          <a:solidFill>
            <a:srgbClr val="EBE8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292934"/>
      </a:tcTxStyle>
      <a:tcStyle>
        <a:tcBdr>
          <a:left>
            <a:ln w="12700" cap="flat">
              <a:noFill/>
              <a:miter lim="400000"/>
            </a:ln>
          </a:left>
          <a:right>
            <a:ln w="12700" cap="flat">
              <a:noFill/>
              <a:miter lim="400000"/>
            </a:ln>
          </a:right>
          <a:top>
            <a:ln w="50800" cap="flat">
              <a:solidFill>
                <a:srgbClr val="292934"/>
              </a:solidFill>
              <a:prstDash val="solid"/>
              <a:round/>
            </a:ln>
          </a:top>
          <a:bottom>
            <a:ln w="25400" cap="flat">
              <a:solidFill>
                <a:srgbClr val="292934"/>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292934"/>
              </a:solidFill>
              <a:prstDash val="solid"/>
              <a:round/>
            </a:ln>
          </a:top>
          <a:bottom>
            <a:ln w="25400" cap="flat">
              <a:solidFill>
                <a:srgbClr val="292934"/>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CBCC"/>
          </a:solidFill>
        </a:fill>
      </a:tcStyle>
    </a:wholeTbl>
    <a:band2H>
      <a:tcTxStyle/>
      <a:tcStyle>
        <a:tcBdr/>
        <a:fill>
          <a:solidFill>
            <a:srgbClr val="E7E7E7"/>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92934"/>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92934"/>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9293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689"/>
  </p:normalViewPr>
  <p:slideViewPr>
    <p:cSldViewPr snapToGrid="0" snapToObjects="1">
      <p:cViewPr varScale="1">
        <p:scale>
          <a:sx n="88" d="100"/>
          <a:sy n="88" d="100"/>
        </p:scale>
        <p:origin x="920" y="1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7" name="Shape 167"/>
          <p:cNvSpPr>
            <a:spLocks noGrp="1" noRot="1" noChangeAspect="1"/>
          </p:cNvSpPr>
          <p:nvPr>
            <p:ph type="sldImg"/>
          </p:nvPr>
        </p:nvSpPr>
        <p:spPr>
          <a:xfrm>
            <a:off x="1143000" y="685800"/>
            <a:ext cx="4572000" cy="3429000"/>
          </a:xfrm>
          <a:prstGeom prst="rect">
            <a:avLst/>
          </a:prstGeom>
        </p:spPr>
        <p:txBody>
          <a:bodyPr/>
          <a:lstStyle/>
          <a:p>
            <a:endParaRPr/>
          </a:p>
        </p:txBody>
      </p:sp>
      <p:sp>
        <p:nvSpPr>
          <p:cNvPr id="168" name="Shape 16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89ADD61-EEF5-2348-83D8-FD04C3E15CEC}" type="datetime2">
              <a:rPr lang="en-US" smtClean="0"/>
              <a:t>Friday, May 18,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BB820B-186E-2947-BB12-3EC4A5DE4DE0}" type="datetime2">
              <a:rPr lang="en-US" smtClean="0"/>
              <a:t>Friday, May 18,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55F10D-FAD2-844B-B5DC-69912D5C3A11}" type="datetime2">
              <a:rPr lang="en-US" smtClean="0"/>
              <a:t>Friday, May 18,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123EB8-BA5D-8242-B3E4-7D5DE5AEAA1A}" type="datetime2">
              <a:rPr lang="en-US" smtClean="0"/>
              <a:t>Friday, May 18,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29D327-9D85-1647-A682-BA316D483935}" type="datetime2">
              <a:rPr lang="en-US" smtClean="0"/>
              <a:t>Friday, May 18,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3EF31A-1829-024C-A3D7-62AA97CD9086}" type="datetime2">
              <a:rPr lang="en-US" smtClean="0"/>
              <a:t>Friday, May 18,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79D408-94E1-DE46-A54B-93A38F0830E0}" type="datetime2">
              <a:rPr lang="en-US" smtClean="0"/>
              <a:t>Friday, May 18, 2018</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uk-UA" smtClean="0"/>
              <a:t>‹#›</a:t>
            </a:fld>
            <a:endParaRPr lang="uk-UA"/>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318B85-11A9-BA4A-8FCB-2174F8DE5769}" type="datetime2">
              <a:rPr lang="en-US" smtClean="0"/>
              <a:t>Friday, May 18, 2018</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C8613C-1104-AD4D-A075-FA92784E9231}" type="datetime2">
              <a:rPr lang="en-US" smtClean="0"/>
              <a:t>Friday, May 18, 2018</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8B7E43-37BF-7B46-A4FA-D118562AF4DA}" type="datetime2">
              <a:rPr lang="en-US" smtClean="0"/>
              <a:t>Friday, May 18,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F9FE51-5740-DA43-B8FA-B6D33B557C9D}" type="datetime2">
              <a:rPr lang="en-US" smtClean="0"/>
              <a:t>Friday, May 18,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DB7A719-DBB8-2B47-9A59-0DB77E3FF046}" type="datetime2">
              <a:rPr lang="en-US" smtClean="0"/>
              <a:t>Friday, May 18, 2018</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6CB4B4D-7CA3-9044-876B-883B54F8677D}" type="slidenum">
              <a:rPr lang="uk-UA" smtClean="0"/>
              <a:t>‹#›</a:t>
            </a:fld>
            <a:endParaRPr lang="uk-UA"/>
          </a:p>
        </p:txBody>
      </p:sp>
    </p:spTree>
    <p:extLst>
      <p:ext uri="{BB962C8B-B14F-4D97-AF65-F5344CB8AC3E}">
        <p14:creationId xmlns:p14="http://schemas.microsoft.com/office/powerpoint/2010/main" val="34446411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itle 1"/>
          <p:cNvSpPr txBox="1">
            <a:spLocks noGrp="1"/>
          </p:cNvSpPr>
          <p:nvPr>
            <p:ph type="ctrTitle"/>
          </p:nvPr>
        </p:nvSpPr>
        <p:spPr>
          <a:prstGeom prst="rect">
            <a:avLst/>
          </a:prstGeom>
        </p:spPr>
        <p:txBody>
          <a:bodyPr/>
          <a:lstStyle/>
          <a:p>
            <a:r>
              <a:rPr lang="en-US" dirty="0"/>
              <a:t>Curriculum update</a:t>
            </a:r>
            <a:endParaRPr dirty="0"/>
          </a:p>
        </p:txBody>
      </p:sp>
      <p:sp>
        <p:nvSpPr>
          <p:cNvPr id="171" name="Subtitle 2"/>
          <p:cNvSpPr txBox="1">
            <a:spLocks noGrp="1"/>
          </p:cNvSpPr>
          <p:nvPr>
            <p:ph type="subTitle" idx="1"/>
          </p:nvPr>
        </p:nvSpPr>
        <p:spPr>
          <a:xfrm>
            <a:off x="2743200" y="4026124"/>
            <a:ext cx="6400800" cy="2831876"/>
          </a:xfrm>
          <a:prstGeom prst="rect">
            <a:avLst/>
          </a:prstGeom>
        </p:spPr>
        <p:txBody>
          <a:bodyPr/>
          <a:lstStyle/>
          <a:p>
            <a:pPr algn="r"/>
            <a:r>
              <a:rPr dirty="0"/>
              <a:t>Craig Rutan, </a:t>
            </a:r>
            <a:r>
              <a:rPr lang="en-US" dirty="0"/>
              <a:t>ASCCC Curriculum Chair</a:t>
            </a:r>
          </a:p>
          <a:p>
            <a:pPr algn="r"/>
            <a:endParaRPr lang="en-US" dirty="0"/>
          </a:p>
          <a:p>
            <a:pPr algn="r"/>
            <a:endParaRPr lang="en-US" dirty="0"/>
          </a:p>
          <a:p>
            <a:pPr algn="r"/>
            <a:r>
              <a:rPr lang="en-US" dirty="0">
                <a:solidFill>
                  <a:srgbClr val="0070C0"/>
                </a:solidFill>
              </a:rPr>
              <a:t>2018 ASCCC Spring Curriculum Regional</a:t>
            </a:r>
          </a:p>
          <a:p>
            <a:pPr algn="r"/>
            <a:endParaRPr dirty="0"/>
          </a:p>
        </p:txBody>
      </p:sp>
      <p:pic>
        <p:nvPicPr>
          <p:cNvPr id="4" name="Picture 3" descr="ASCCC_Logo"/>
          <p:cNvPicPr/>
          <p:nvPr/>
        </p:nvPicPr>
        <p:blipFill>
          <a:blip r:embed="rId2"/>
          <a:srcRect/>
          <a:stretch>
            <a:fillRect/>
          </a:stretch>
        </p:blipFill>
        <p:spPr bwMode="auto">
          <a:xfrm>
            <a:off x="2455633" y="444468"/>
            <a:ext cx="4308934" cy="92713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FCC26-812C-5A40-91DF-CA596BE943E3}"/>
              </a:ext>
            </a:extLst>
          </p:cNvPr>
          <p:cNvSpPr>
            <a:spLocks noGrp="1"/>
          </p:cNvSpPr>
          <p:nvPr>
            <p:ph type="title"/>
          </p:nvPr>
        </p:nvSpPr>
        <p:spPr/>
        <p:txBody>
          <a:bodyPr/>
          <a:lstStyle/>
          <a:p>
            <a:r>
              <a:rPr lang="en-US" dirty="0"/>
              <a:t>Social Justice Studies ADTs</a:t>
            </a:r>
          </a:p>
        </p:txBody>
      </p:sp>
      <p:sp>
        <p:nvSpPr>
          <p:cNvPr id="3" name="Content Placeholder 2">
            <a:extLst>
              <a:ext uri="{FF2B5EF4-FFF2-40B4-BE49-F238E27FC236}">
                <a16:creationId xmlns:a16="http://schemas.microsoft.com/office/drawing/2014/main" id="{B2A167E3-372D-864E-A512-5E011F5FD78E}"/>
              </a:ext>
            </a:extLst>
          </p:cNvPr>
          <p:cNvSpPr>
            <a:spLocks noGrp="1"/>
          </p:cNvSpPr>
          <p:nvPr>
            <p:ph idx="1"/>
          </p:nvPr>
        </p:nvSpPr>
        <p:spPr/>
        <p:txBody>
          <a:bodyPr/>
          <a:lstStyle/>
          <a:p>
            <a:r>
              <a:rPr lang="en-US" dirty="0"/>
              <a:t>Originally had 5 specific program TOP codes and one general that could only be used once</a:t>
            </a:r>
          </a:p>
          <a:p>
            <a:r>
              <a:rPr lang="en-US" dirty="0"/>
              <a:t>Added three program specific TOP codes </a:t>
            </a:r>
          </a:p>
          <a:p>
            <a:pPr lvl="1"/>
            <a:r>
              <a:rPr lang="en-US" dirty="0"/>
              <a:t>African American Studies</a:t>
            </a:r>
          </a:p>
          <a:p>
            <a:pPr lvl="1"/>
            <a:r>
              <a:rPr lang="en-US" dirty="0"/>
              <a:t>Native American Studies</a:t>
            </a:r>
          </a:p>
          <a:p>
            <a:pPr lvl="1"/>
            <a:r>
              <a:rPr lang="en-US" dirty="0"/>
              <a:t>Asian American Studies</a:t>
            </a:r>
          </a:p>
          <a:p>
            <a:r>
              <a:rPr lang="en-US" dirty="0"/>
              <a:t>Colleges can now have more than one degree in the general SJS TOP Code, but the degrees cannot currently have unique titles.</a:t>
            </a:r>
          </a:p>
          <a:p>
            <a:r>
              <a:rPr lang="en-US" dirty="0"/>
              <a:t>The Academic Senate is working with the Chancellor’s Office to address the title issue to allow colleges to name their different degrees under the general SJS TOP Code</a:t>
            </a:r>
          </a:p>
        </p:txBody>
      </p:sp>
    </p:spTree>
    <p:extLst>
      <p:ext uri="{BB962C8B-B14F-4D97-AF65-F5344CB8AC3E}">
        <p14:creationId xmlns:p14="http://schemas.microsoft.com/office/powerpoint/2010/main" val="3992494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Title 1"/>
          <p:cNvSpPr txBox="1">
            <a:spLocks noGrp="1"/>
          </p:cNvSpPr>
          <p:nvPr>
            <p:ph type="title"/>
          </p:nvPr>
        </p:nvSpPr>
        <p:spPr>
          <a:prstGeom prst="rect">
            <a:avLst/>
          </a:prstGeom>
        </p:spPr>
        <p:txBody>
          <a:bodyPr/>
          <a:lstStyle>
            <a:lvl1pPr>
              <a:defRPr sz="4300"/>
            </a:lvl1pPr>
          </a:lstStyle>
          <a:p>
            <a:r>
              <a:t>Chancellor’s Office Curriculum Inventory (COCI)</a:t>
            </a:r>
          </a:p>
        </p:txBody>
      </p:sp>
      <p:sp>
        <p:nvSpPr>
          <p:cNvPr id="195" name="Text Placeholder 2"/>
          <p:cNvSpPr txBox="1">
            <a:spLocks noGrp="1"/>
          </p:cNvSpPr>
          <p:nvPr>
            <p:ph type="body" idx="1"/>
          </p:nvPr>
        </p:nvSpPr>
        <p:spPr>
          <a:prstGeom prst="rect">
            <a:avLst/>
          </a:prstGeom>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Title 1"/>
          <p:cNvSpPr txBox="1">
            <a:spLocks noGrp="1"/>
          </p:cNvSpPr>
          <p:nvPr>
            <p:ph type="title"/>
          </p:nvPr>
        </p:nvSpPr>
        <p:spPr>
          <a:prstGeom prst="rect">
            <a:avLst/>
          </a:prstGeom>
        </p:spPr>
        <p:txBody>
          <a:bodyPr/>
          <a:lstStyle/>
          <a:p>
            <a:r>
              <a:rPr lang="en-US" dirty="0"/>
              <a:t>COCI Still Struggling</a:t>
            </a:r>
            <a:endParaRPr dirty="0"/>
          </a:p>
        </p:txBody>
      </p:sp>
      <p:sp>
        <p:nvSpPr>
          <p:cNvPr id="192" name="Content Placeholder 2"/>
          <p:cNvSpPr txBox="1">
            <a:spLocks noGrp="1"/>
          </p:cNvSpPr>
          <p:nvPr>
            <p:ph idx="1"/>
          </p:nvPr>
        </p:nvSpPr>
        <p:spPr>
          <a:prstGeom prst="rect">
            <a:avLst/>
          </a:prstGeom>
        </p:spPr>
        <p:txBody>
          <a:bodyPr/>
          <a:lstStyle/>
          <a:p>
            <a:r>
              <a:rPr lang="en-US" dirty="0"/>
              <a:t>There are continuing issues with the functionality of the Chancellor’s Office Curriculum Inventory (COCI)</a:t>
            </a:r>
          </a:p>
          <a:p>
            <a:r>
              <a:rPr lang="en-US" dirty="0"/>
              <a:t>The Tech Center is working diligently to fix the functionality issues</a:t>
            </a:r>
          </a:p>
          <a:p>
            <a:r>
              <a:rPr lang="en-US" dirty="0"/>
              <a:t>Major release is scheduled for June which should add conditional field displays (only displaying fields that are required for the particular submission type) to the system</a:t>
            </a:r>
          </a:p>
          <a:p>
            <a:r>
              <a:rPr lang="en-US" dirty="0"/>
              <a:t>Representatives from the Tech Center will be at the Curriculum Institute and there will be breakouts related to using the </a:t>
            </a:r>
            <a:r>
              <a:rPr lang="en-US"/>
              <a:t>Curriculum Inventory</a:t>
            </a:r>
            <a:endParaRPr lang="en-US" dirty="0"/>
          </a:p>
        </p:txBody>
      </p:sp>
    </p:spTree>
    <p:extLst>
      <p:ext uri="{BB962C8B-B14F-4D97-AF65-F5344CB8AC3E}">
        <p14:creationId xmlns:p14="http://schemas.microsoft.com/office/powerpoint/2010/main" val="594498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33491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Title 3"/>
          <p:cNvSpPr txBox="1">
            <a:spLocks noGrp="1"/>
          </p:cNvSpPr>
          <p:nvPr>
            <p:ph type="title"/>
          </p:nvPr>
        </p:nvSpPr>
        <p:spPr>
          <a:prstGeom prst="rect">
            <a:avLst/>
          </a:prstGeom>
        </p:spPr>
        <p:txBody>
          <a:bodyPr/>
          <a:lstStyle/>
          <a:p>
            <a:r>
              <a:rPr lang="en-US" dirty="0"/>
              <a:t>Upcoming changes to streamlining</a:t>
            </a:r>
            <a:endParaRPr dirty="0"/>
          </a:p>
        </p:txBody>
      </p:sp>
      <p:sp>
        <p:nvSpPr>
          <p:cNvPr id="174" name="Text Placeholder 4"/>
          <p:cNvSpPr txBox="1">
            <a:spLocks noGrp="1"/>
          </p:cNvSpPr>
          <p:nvPr>
            <p:ph type="body" idx="1"/>
          </p:nvPr>
        </p:nvSpPr>
        <p:spPr>
          <a:prstGeom prst="rect">
            <a:avLst/>
          </a:prstGeom>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Title 1"/>
          <p:cNvSpPr txBox="1">
            <a:spLocks noGrp="1"/>
          </p:cNvSpPr>
          <p:nvPr>
            <p:ph type="title"/>
          </p:nvPr>
        </p:nvSpPr>
        <p:spPr>
          <a:prstGeom prst="rect">
            <a:avLst/>
          </a:prstGeom>
        </p:spPr>
        <p:txBody>
          <a:bodyPr/>
          <a:lstStyle/>
          <a:p>
            <a:r>
              <a:rPr lang="en-US" dirty="0"/>
              <a:t>Cooperative Work Experience</a:t>
            </a:r>
            <a:endParaRPr dirty="0"/>
          </a:p>
        </p:txBody>
      </p:sp>
      <p:sp>
        <p:nvSpPr>
          <p:cNvPr id="177" name="Content Placeholder 2"/>
          <p:cNvSpPr txBox="1">
            <a:spLocks noGrp="1"/>
          </p:cNvSpPr>
          <p:nvPr>
            <p:ph idx="1"/>
          </p:nvPr>
        </p:nvSpPr>
        <p:spPr>
          <a:prstGeom prst="rect">
            <a:avLst/>
          </a:prstGeom>
        </p:spPr>
        <p:txBody>
          <a:bodyPr/>
          <a:lstStyle/>
          <a:p>
            <a:r>
              <a:rPr lang="en-US" dirty="0"/>
              <a:t>The Board of Governors approved changes to the title 5 regulations on cooperative work experience</a:t>
            </a:r>
          </a:p>
          <a:p>
            <a:pPr lvl="1"/>
            <a:r>
              <a:rPr lang="en-US" dirty="0"/>
              <a:t>Can use half unit increments</a:t>
            </a:r>
          </a:p>
          <a:p>
            <a:pPr lvl="1"/>
            <a:r>
              <a:rPr lang="en-US" dirty="0"/>
              <a:t>Locally maintain your work experience plan (must be approved by the local governing board) instead of submitting it to the Workforce and Economic Development Division at the Chancellor’s Office</a:t>
            </a:r>
          </a:p>
          <a:p>
            <a:r>
              <a:rPr lang="en-US" dirty="0"/>
              <a:t>Cooperative work experience courses will be added to automated course approval and will be included in the streamlining memo in fall 2018</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itle 1"/>
          <p:cNvSpPr txBox="1">
            <a:spLocks noGrp="1"/>
          </p:cNvSpPr>
          <p:nvPr>
            <p:ph type="title"/>
          </p:nvPr>
        </p:nvSpPr>
        <p:spPr>
          <a:prstGeom prst="rect">
            <a:avLst/>
          </a:prstGeom>
        </p:spPr>
        <p:txBody>
          <a:bodyPr>
            <a:normAutofit fontScale="90000"/>
          </a:bodyPr>
          <a:lstStyle/>
          <a:p>
            <a:r>
              <a:rPr lang="en-US" dirty="0"/>
              <a:t>Nonsubstantial and Substantial Changes to Credit Programs</a:t>
            </a:r>
            <a:endParaRPr dirty="0"/>
          </a:p>
        </p:txBody>
      </p:sp>
      <p:sp>
        <p:nvSpPr>
          <p:cNvPr id="183" name="Content Placeholder 2"/>
          <p:cNvSpPr txBox="1">
            <a:spLocks noGrp="1"/>
          </p:cNvSpPr>
          <p:nvPr>
            <p:ph idx="1"/>
          </p:nvPr>
        </p:nvSpPr>
        <p:spPr>
          <a:prstGeom prst="rect">
            <a:avLst/>
          </a:prstGeom>
        </p:spPr>
        <p:txBody>
          <a:bodyPr>
            <a:normAutofit/>
          </a:bodyPr>
          <a:lstStyle/>
          <a:p>
            <a:r>
              <a:rPr lang="en-US" dirty="0"/>
              <a:t>The original definitions of substantial and nonsubstantial changes were modified when the Chancellor’s Office implemented the Curriculum Inventory</a:t>
            </a:r>
          </a:p>
          <a:p>
            <a:r>
              <a:rPr lang="en-US" dirty="0"/>
              <a:t>5C agreed that the two types of changes should be eliminated and that there should just be new programs or modifications.</a:t>
            </a:r>
          </a:p>
          <a:p>
            <a:r>
              <a:rPr lang="en-US" dirty="0"/>
              <a:t>If the changes are deemed significant (changing the program goal), then the program will be considered new and will receive a new control number</a:t>
            </a:r>
          </a:p>
          <a:p>
            <a:r>
              <a:rPr lang="en-US" dirty="0"/>
              <a:t>All modifications will receive automated approval </a:t>
            </a:r>
          </a:p>
          <a:p>
            <a:r>
              <a:rPr lang="en-US" dirty="0"/>
              <a:t>This will be included in the Fall 2018 certification memo</a:t>
            </a:r>
          </a:p>
          <a:p>
            <a:r>
              <a:rPr lang="en-US" b="1" dirty="0"/>
              <a:t>This will not include ADTs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AA/AS Degrees with Local Program Goal</a:t>
            </a:r>
          </a:p>
        </p:txBody>
      </p:sp>
      <p:sp>
        <p:nvSpPr>
          <p:cNvPr id="3" name="Content Placeholder 2"/>
          <p:cNvSpPr>
            <a:spLocks noGrp="1"/>
          </p:cNvSpPr>
          <p:nvPr>
            <p:ph idx="1"/>
          </p:nvPr>
        </p:nvSpPr>
        <p:spPr/>
        <p:txBody>
          <a:bodyPr>
            <a:normAutofit/>
          </a:bodyPr>
          <a:lstStyle/>
          <a:p>
            <a:r>
              <a:rPr lang="en-US" dirty="0"/>
              <a:t>Most associate degrees will have a program goal of local under the 6</a:t>
            </a:r>
            <a:r>
              <a:rPr lang="en-US" baseline="30000" dirty="0"/>
              <a:t>th</a:t>
            </a:r>
            <a:r>
              <a:rPr lang="en-US" dirty="0"/>
              <a:t> edition of the Program and Course Approval Handbook (PCAH)</a:t>
            </a:r>
          </a:p>
          <a:p>
            <a:r>
              <a:rPr lang="en-US" dirty="0"/>
              <a:t>5C has agreed that programs with a local goal only need to the approval of the local curriculum committee (and academic senate) and the governing board and should not require the approval of the Chancellor’s Office. </a:t>
            </a:r>
          </a:p>
          <a:p>
            <a:r>
              <a:rPr lang="en-US" dirty="0"/>
              <a:t>These types of programs would receive automated approval in COCI.</a:t>
            </a:r>
          </a:p>
          <a:p>
            <a:r>
              <a:rPr lang="en-US" dirty="0"/>
              <a:t>This will be included in the Fall 2018 certification memo</a:t>
            </a:r>
          </a:p>
        </p:txBody>
      </p:sp>
    </p:spTree>
    <p:extLst>
      <p:ext uri="{BB962C8B-B14F-4D97-AF65-F5344CB8AC3E}">
        <p14:creationId xmlns:p14="http://schemas.microsoft.com/office/powerpoint/2010/main" val="1965131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prstGeom prst="rect">
            <a:avLst/>
          </a:prstGeom>
        </p:spPr>
        <p:txBody>
          <a:bodyPr/>
          <a:lstStyle/>
          <a:p>
            <a:r>
              <a:rPr lang="en-US" dirty="0"/>
              <a:t>Noncredit</a:t>
            </a:r>
            <a:endParaRPr dirty="0"/>
          </a:p>
        </p:txBody>
      </p:sp>
      <p:sp>
        <p:nvSpPr>
          <p:cNvPr id="180" name="Content Placeholder 2"/>
          <p:cNvSpPr txBox="1">
            <a:spLocks noGrp="1"/>
          </p:cNvSpPr>
          <p:nvPr>
            <p:ph idx="1"/>
          </p:nvPr>
        </p:nvSpPr>
        <p:spPr>
          <a:prstGeom prst="rect">
            <a:avLst/>
          </a:prstGeom>
        </p:spPr>
        <p:txBody>
          <a:bodyPr/>
          <a:lstStyle/>
          <a:p>
            <a:pPr>
              <a:defRPr sz="2200"/>
            </a:pPr>
            <a:r>
              <a:rPr lang="en-US" dirty="0"/>
              <a:t>Noncredit was not included in the initial streamlining efforts</a:t>
            </a:r>
          </a:p>
          <a:p>
            <a:pPr>
              <a:defRPr sz="2200"/>
            </a:pPr>
            <a:r>
              <a:rPr lang="en-US" dirty="0"/>
              <a:t>Discussions about the automated approval of noncredit certificates and mirrored courses has begun</a:t>
            </a:r>
          </a:p>
          <a:p>
            <a:pPr>
              <a:defRPr sz="2200"/>
            </a:pPr>
            <a:r>
              <a:rPr lang="en-US" dirty="0"/>
              <a:t>Discussions and possible regulatory changes are waiting for the Chancellor’s Office Legal Division to evaluate the pertinent sections of education code to determine whether approval can be shifted to local governing boards</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FE196-6ECA-AE4B-8634-02C33D63EC6F}"/>
              </a:ext>
            </a:extLst>
          </p:cNvPr>
          <p:cNvSpPr>
            <a:spLocks noGrp="1"/>
          </p:cNvSpPr>
          <p:nvPr>
            <p:ph type="title"/>
          </p:nvPr>
        </p:nvSpPr>
        <p:spPr/>
        <p:txBody>
          <a:bodyPr/>
          <a:lstStyle/>
          <a:p>
            <a:r>
              <a:rPr lang="en-US" dirty="0"/>
              <a:t>Updates on degrees and certificates</a:t>
            </a:r>
          </a:p>
        </p:txBody>
      </p:sp>
      <p:sp>
        <p:nvSpPr>
          <p:cNvPr id="3" name="Text Placeholder 2">
            <a:extLst>
              <a:ext uri="{FF2B5EF4-FFF2-40B4-BE49-F238E27FC236}">
                <a16:creationId xmlns:a16="http://schemas.microsoft.com/office/drawing/2014/main" id="{B794AB8B-3BBA-2C4B-84E7-63FE08D1B55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65400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28557-D3DD-E344-B27D-00B6A9C848A8}"/>
              </a:ext>
            </a:extLst>
          </p:cNvPr>
          <p:cNvSpPr>
            <a:spLocks noGrp="1"/>
          </p:cNvSpPr>
          <p:nvPr>
            <p:ph type="title"/>
          </p:nvPr>
        </p:nvSpPr>
        <p:spPr/>
        <p:txBody>
          <a:bodyPr/>
          <a:lstStyle/>
          <a:p>
            <a:r>
              <a:rPr lang="en-US" dirty="0"/>
              <a:t>Credit Certificates</a:t>
            </a:r>
          </a:p>
        </p:txBody>
      </p:sp>
      <p:sp>
        <p:nvSpPr>
          <p:cNvPr id="3" name="Content Placeholder 2">
            <a:extLst>
              <a:ext uri="{FF2B5EF4-FFF2-40B4-BE49-F238E27FC236}">
                <a16:creationId xmlns:a16="http://schemas.microsoft.com/office/drawing/2014/main" id="{5775DC67-9579-9348-BD73-001FE68031E8}"/>
              </a:ext>
            </a:extLst>
          </p:cNvPr>
          <p:cNvSpPr>
            <a:spLocks noGrp="1"/>
          </p:cNvSpPr>
          <p:nvPr>
            <p:ph idx="1"/>
          </p:nvPr>
        </p:nvSpPr>
        <p:spPr/>
        <p:txBody>
          <a:bodyPr/>
          <a:lstStyle/>
          <a:p>
            <a:r>
              <a:rPr lang="en-US" dirty="0"/>
              <a:t>Changes to Title 5 §55070 will have a second reading at the July Board of Governors meeting.</a:t>
            </a:r>
          </a:p>
          <a:p>
            <a:r>
              <a:rPr lang="en-US" dirty="0"/>
              <a:t>The revisions include</a:t>
            </a:r>
          </a:p>
          <a:p>
            <a:pPr lvl="1"/>
            <a:r>
              <a:rPr lang="en-US" dirty="0"/>
              <a:t>Lowering the requirement for mandatory submission from 18 units to 16 units</a:t>
            </a:r>
          </a:p>
          <a:p>
            <a:pPr lvl="1"/>
            <a:r>
              <a:rPr lang="en-US" dirty="0"/>
              <a:t>Lowering the minimum threshold for submission from 12 units to 8</a:t>
            </a:r>
          </a:p>
          <a:p>
            <a:r>
              <a:rPr lang="en-US" dirty="0"/>
              <a:t>If your college has certificate programs between 16 and 17.5 units that have not been approved by the Chancellor’s Office, start preparing them for submission now.</a:t>
            </a:r>
          </a:p>
        </p:txBody>
      </p:sp>
    </p:spTree>
    <p:extLst>
      <p:ext uri="{BB962C8B-B14F-4D97-AF65-F5344CB8AC3E}">
        <p14:creationId xmlns:p14="http://schemas.microsoft.com/office/powerpoint/2010/main" val="2897266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DFB39-1004-F741-8E6A-148A740D6B35}"/>
              </a:ext>
            </a:extLst>
          </p:cNvPr>
          <p:cNvSpPr>
            <a:spLocks noGrp="1"/>
          </p:cNvSpPr>
          <p:nvPr>
            <p:ph type="title"/>
          </p:nvPr>
        </p:nvSpPr>
        <p:spPr/>
        <p:txBody>
          <a:bodyPr/>
          <a:lstStyle/>
          <a:p>
            <a:r>
              <a:rPr lang="en-US" dirty="0"/>
              <a:t>Area of Emphasis AA/AS Degrees</a:t>
            </a:r>
          </a:p>
        </p:txBody>
      </p:sp>
      <p:sp>
        <p:nvSpPr>
          <p:cNvPr id="3" name="Content Placeholder 2">
            <a:extLst>
              <a:ext uri="{FF2B5EF4-FFF2-40B4-BE49-F238E27FC236}">
                <a16:creationId xmlns:a16="http://schemas.microsoft.com/office/drawing/2014/main" id="{46DBCBB2-FF8A-C441-A12C-F421298C5FBB}"/>
              </a:ext>
            </a:extLst>
          </p:cNvPr>
          <p:cNvSpPr>
            <a:spLocks noGrp="1"/>
          </p:cNvSpPr>
          <p:nvPr>
            <p:ph idx="1"/>
          </p:nvPr>
        </p:nvSpPr>
        <p:spPr/>
        <p:txBody>
          <a:bodyPr/>
          <a:lstStyle/>
          <a:p>
            <a:r>
              <a:rPr lang="en-US" dirty="0"/>
              <a:t>5C has developed a FAQ document for these degrees that will help to clarify what qualifies as an area of emphasis</a:t>
            </a:r>
          </a:p>
          <a:p>
            <a:r>
              <a:rPr lang="en-US" dirty="0"/>
              <a:t>Submission of these degrees is still under discussion, but maintaining the documentation locally and not uploading it into COCI has been proposed</a:t>
            </a:r>
          </a:p>
          <a:p>
            <a:r>
              <a:rPr lang="en-US" dirty="0"/>
              <a:t>These degrees will be included in automated approval beginning in Fall 2018</a:t>
            </a:r>
          </a:p>
          <a:p>
            <a:r>
              <a:rPr lang="en-US" dirty="0"/>
              <a:t>Look for the FAQ and submission information at the Curriculum Institute in July</a:t>
            </a:r>
          </a:p>
        </p:txBody>
      </p:sp>
    </p:spTree>
    <p:extLst>
      <p:ext uri="{BB962C8B-B14F-4D97-AF65-F5344CB8AC3E}">
        <p14:creationId xmlns:p14="http://schemas.microsoft.com/office/powerpoint/2010/main" val="38019875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ppt/theme/theme2.xml><?xml version="1.0" encoding="utf-8"?>
<a:theme xmlns:a="http://schemas.openxmlformats.org/drawingml/2006/main" name="Clarity">
  <a:themeElements>
    <a:clrScheme name="Clarity">
      <a:dk1>
        <a:srgbClr val="000000"/>
      </a:dk1>
      <a:lt1>
        <a:srgbClr val="FFFFFF"/>
      </a:lt1>
      <a:dk2>
        <a:srgbClr val="A7A7A7"/>
      </a:dk2>
      <a:lt2>
        <a:srgbClr val="535353"/>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FF00FF"/>
      </a:folHlink>
    </a:clrScheme>
    <a:fontScheme name="Clarity">
      <a:majorFont>
        <a:latin typeface="Helvetica"/>
        <a:ea typeface="Helvetica"/>
        <a:cs typeface="Helvetica"/>
      </a:majorFont>
      <a:minorFont>
        <a:latin typeface="Calibri"/>
        <a:ea typeface="Calibri"/>
        <a:cs typeface="Calibri"/>
      </a:minorFont>
    </a:fontScheme>
    <a:fmtScheme name="Clarit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2700000" rotWithShape="0">
              <a:srgbClr val="000000">
                <a:alpha val="60000"/>
              </a:srgbClr>
            </a:outerShdw>
          </a:effectLst>
        </a:effectStyle>
        <a:effectStyle>
          <a:effectLst>
            <a:outerShdw blurRad="38100" dist="25400" dir="2700000" rotWithShape="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6425" cap="flat">
          <a:solidFill>
            <a:schemeClr val="accent1"/>
          </a:solidFill>
          <a:prstDash val="solid"/>
          <a:round/>
        </a:ln>
        <a:effectLst>
          <a:outerShdw blurRad="38100" dist="25400" dir="2700000" rotWithShape="0">
            <a:srgbClr val="000000">
              <a:alpha val="60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6425"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211</TotalTime>
  <Words>666</Words>
  <Application>Microsoft Macintosh PowerPoint</Application>
  <PresentationFormat>On-screen Show (4:3)</PresentationFormat>
  <Paragraphs>54</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ASCCC</vt:lpstr>
      <vt:lpstr>Curriculum update</vt:lpstr>
      <vt:lpstr>Upcoming changes to streamlining</vt:lpstr>
      <vt:lpstr>Cooperative Work Experience</vt:lpstr>
      <vt:lpstr>Nonsubstantial and Substantial Changes to Credit Programs</vt:lpstr>
      <vt:lpstr>AA/AS Degrees with Local Program Goal</vt:lpstr>
      <vt:lpstr>Noncredit</vt:lpstr>
      <vt:lpstr>Updates on degrees and certificates</vt:lpstr>
      <vt:lpstr>Credit Certificates</vt:lpstr>
      <vt:lpstr>Area of Emphasis AA/AS Degrees</vt:lpstr>
      <vt:lpstr>Social Justice Studies ADTs</vt:lpstr>
      <vt:lpstr>Chancellor’s Office Curriculum Inventory (COCI)</vt:lpstr>
      <vt:lpstr>COCI Still Struggling</vt:lpstr>
      <vt:lpstr>Questions?</vt:lpstr>
    </vt:vector>
  </TitlesOfParts>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new with curriculum</dc:title>
  <dc:creator>Guleff, Virginia</dc:creator>
  <cp:lastModifiedBy>Rutan, Craig</cp:lastModifiedBy>
  <cp:revision>28</cp:revision>
  <dcterms:modified xsi:type="dcterms:W3CDTF">2018-05-19T03:33:32Z</dcterms:modified>
</cp:coreProperties>
</file>