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75" r:id="rId11"/>
    <p:sldId id="276" r:id="rId12"/>
    <p:sldId id="277" r:id="rId13"/>
    <p:sldId id="265" r:id="rId14"/>
    <p:sldId id="269" r:id="rId15"/>
    <p:sldId id="270" r:id="rId16"/>
    <p:sldId id="271" r:id="rId17"/>
    <p:sldId id="272" r:id="rId18"/>
    <p:sldId id="273" r:id="rId19"/>
    <p:sldId id="274" r:id="rId20"/>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3" d="100"/>
          <a:sy n="83" d="100"/>
        </p:scale>
        <p:origin x="-107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6" name="Shape 26"/>
          <p:cNvSpPr>
            <a:spLocks noGrp="1" noRot="1" noChangeAspect="1"/>
          </p:cNvSpPr>
          <p:nvPr>
            <p:ph type="sldImg"/>
          </p:nvPr>
        </p:nvSpPr>
        <p:spPr>
          <a:xfrm>
            <a:off x="1143000" y="685800"/>
            <a:ext cx="4572000" cy="3429000"/>
          </a:xfrm>
          <a:prstGeom prst="rect">
            <a:avLst/>
          </a:prstGeom>
        </p:spPr>
        <p:txBody>
          <a:bodyPr/>
          <a:lstStyle/>
          <a:p>
            <a:endParaRPr/>
          </a:p>
        </p:txBody>
      </p:sp>
      <p:sp>
        <p:nvSpPr>
          <p:cNvPr id="27" name="Shape 27"/>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845654428"/>
      </p:ext>
    </p:extLst>
  </p:cSld>
  <p:clrMap bg1="lt1" tx1="dk1" bg2="lt2" tx2="dk2" accent1="accent1" accent2="accent2" accent3="accent3" accent4="accent4" accent5="accent5" accent6="accent6" hlink="hlink" folHlink="folHlink"/>
  <p:notesStyle>
    <a:lvl1pPr defTabSz="457200" latinLnBrk="0">
      <a:spcBef>
        <a:spcPts val="400"/>
      </a:spcBef>
      <a:defRPr sz="1200">
        <a:latin typeface="+mj-lt"/>
        <a:ea typeface="+mj-ea"/>
        <a:cs typeface="+mj-cs"/>
        <a:sym typeface="Calibri"/>
      </a:defRPr>
    </a:lvl1pPr>
    <a:lvl2pPr indent="228600" defTabSz="457200" latinLnBrk="0">
      <a:spcBef>
        <a:spcPts val="400"/>
      </a:spcBef>
      <a:defRPr sz="1200">
        <a:latin typeface="+mj-lt"/>
        <a:ea typeface="+mj-ea"/>
        <a:cs typeface="+mj-cs"/>
        <a:sym typeface="Calibri"/>
      </a:defRPr>
    </a:lvl2pPr>
    <a:lvl3pPr indent="457200" defTabSz="457200" latinLnBrk="0">
      <a:spcBef>
        <a:spcPts val="400"/>
      </a:spcBef>
      <a:defRPr sz="1200">
        <a:latin typeface="+mj-lt"/>
        <a:ea typeface="+mj-ea"/>
        <a:cs typeface="+mj-cs"/>
        <a:sym typeface="Calibri"/>
      </a:defRPr>
    </a:lvl3pPr>
    <a:lvl4pPr indent="685800" defTabSz="457200" latinLnBrk="0">
      <a:spcBef>
        <a:spcPts val="400"/>
      </a:spcBef>
      <a:defRPr sz="1200">
        <a:latin typeface="+mj-lt"/>
        <a:ea typeface="+mj-ea"/>
        <a:cs typeface="+mj-cs"/>
        <a:sym typeface="Calibri"/>
      </a:defRPr>
    </a:lvl4pPr>
    <a:lvl5pPr indent="914400" defTabSz="457200" latinLnBrk="0">
      <a:spcBef>
        <a:spcPts val="400"/>
      </a:spcBef>
      <a:defRPr sz="1200">
        <a:latin typeface="+mj-lt"/>
        <a:ea typeface="+mj-ea"/>
        <a:cs typeface="+mj-cs"/>
        <a:sym typeface="Calibri"/>
      </a:defRPr>
    </a:lvl5pPr>
    <a:lvl6pPr indent="1143000" defTabSz="457200" latinLnBrk="0">
      <a:spcBef>
        <a:spcPts val="400"/>
      </a:spcBef>
      <a:defRPr sz="1200">
        <a:latin typeface="+mj-lt"/>
        <a:ea typeface="+mj-ea"/>
        <a:cs typeface="+mj-cs"/>
        <a:sym typeface="Calibri"/>
      </a:defRPr>
    </a:lvl6pPr>
    <a:lvl7pPr indent="1371600" defTabSz="457200" latinLnBrk="0">
      <a:spcBef>
        <a:spcPts val="400"/>
      </a:spcBef>
      <a:defRPr sz="1200">
        <a:latin typeface="+mj-lt"/>
        <a:ea typeface="+mj-ea"/>
        <a:cs typeface="+mj-cs"/>
        <a:sym typeface="Calibri"/>
      </a:defRPr>
    </a:lvl7pPr>
    <a:lvl8pPr indent="1600200" defTabSz="457200" latinLnBrk="0">
      <a:spcBef>
        <a:spcPts val="400"/>
      </a:spcBef>
      <a:defRPr sz="1200">
        <a:latin typeface="+mj-lt"/>
        <a:ea typeface="+mj-ea"/>
        <a:cs typeface="+mj-cs"/>
        <a:sym typeface="Calibri"/>
      </a:defRPr>
    </a:lvl8pPr>
    <a:lvl9pPr indent="1828800" defTabSz="457200" latinLnBrk="0">
      <a:spcBef>
        <a:spcPts val="400"/>
      </a:spcBef>
      <a:defRPr sz="1200">
        <a:latin typeface="+mj-lt"/>
        <a:ea typeface="+mj-ea"/>
        <a:cs typeface="+mj-cs"/>
        <a:sym typeface="Calibri"/>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Shape 75"/>
          <p:cNvSpPr>
            <a:spLocks noGrp="1" noRot="1" noChangeAspect="1"/>
          </p:cNvSpPr>
          <p:nvPr>
            <p:ph type="sldImg"/>
          </p:nvPr>
        </p:nvSpPr>
        <p:spPr>
          <a:prstGeom prst="rect">
            <a:avLst/>
          </a:prstGeom>
        </p:spPr>
        <p:txBody>
          <a:bodyPr/>
          <a:lstStyle/>
          <a:p>
            <a:endParaRPr/>
          </a:p>
        </p:txBody>
      </p:sp>
      <p:sp>
        <p:nvSpPr>
          <p:cNvPr id="76" name="Shape 76"/>
          <p:cNvSpPr>
            <a:spLocks noGrp="1"/>
          </p:cNvSpPr>
          <p:nvPr>
            <p:ph type="body" sz="quarter" idx="1"/>
          </p:nvPr>
        </p:nvSpPr>
        <p:spPr>
          <a:prstGeom prst="rect">
            <a:avLst/>
          </a:prstGeom>
        </p:spPr>
        <p:txBody>
          <a:bodyPr/>
          <a:lstStyle/>
          <a:p>
            <a:r>
              <a:t>Do not be afraid to claim responsibility for a problem in order to calm a situation, even if it is not really your fault.</a:t>
            </a:r>
          </a:p>
          <a:p>
            <a:endParaRPr/>
          </a:p>
          <a:p>
            <a:r>
              <a:t>Such victories are likely to haunt you later.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Default">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11" name="Shape 11"/>
          <p:cNvSpPr>
            <a:spLocks noGrp="1"/>
          </p:cNvSpPr>
          <p:nvPr>
            <p:ph type="sldNum" sz="quarter" idx="2"/>
          </p:nvPr>
        </p:nvSpPr>
        <p:spPr>
          <a:xfrm>
            <a:off x="8422821" y="6404293"/>
            <a:ext cx="263980" cy="269239"/>
          </a:xfrm>
          <a:prstGeom prst="rect">
            <a:avLst/>
          </a:prstGeom>
        </p:spPr>
        <p:txBody>
          <a:bodyPr/>
          <a:lstStyle>
            <a:lvl1pPr defTabSz="457200">
              <a:defRPr>
                <a:solidFill>
                  <a:srgbClr val="898989"/>
                </a:solidFill>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457200" y="92075"/>
            <a:ext cx="8229600" cy="1508126"/>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chor="ctr">
            <a:normAutofit/>
          </a:bodyPr>
          <a:lstStyle/>
          <a:p>
            <a:r>
              <a:t>Title Text</a:t>
            </a:r>
          </a:p>
        </p:txBody>
      </p:sp>
      <p:sp>
        <p:nvSpPr>
          <p:cNvPr id="3" name="Shape 3"/>
          <p:cNvSpPr>
            <a:spLocks noGrp="1"/>
          </p:cNvSpPr>
          <p:nvPr>
            <p:ph type="body" idx="1"/>
          </p:nvPr>
        </p:nvSpPr>
        <p:spPr>
          <a:xfrm>
            <a:off x="457200" y="1600199"/>
            <a:ext cx="8229600" cy="5257802"/>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a:bodyPr>
          <a:lstStyle/>
          <a:p>
            <a:r>
              <a:t>Body Level One</a:t>
            </a:r>
          </a:p>
          <a:p>
            <a:pPr lvl="1"/>
            <a:r>
              <a:t>Body Level Two</a:t>
            </a:r>
          </a:p>
          <a:p>
            <a:pPr lvl="2"/>
            <a:r>
              <a:t>Body Level Three</a:t>
            </a:r>
          </a:p>
          <a:p>
            <a:pPr lvl="3"/>
            <a:r>
              <a:t>Body Level Four</a:t>
            </a:r>
          </a:p>
          <a:p>
            <a:pPr lvl="4"/>
            <a:r>
              <a:t>Body Level Five</a:t>
            </a:r>
          </a:p>
        </p:txBody>
      </p:sp>
      <p:sp>
        <p:nvSpPr>
          <p:cNvPr id="4" name="Shape 4"/>
          <p:cNvSpPr>
            <a:spLocks noGrp="1"/>
          </p:cNvSpPr>
          <p:nvPr>
            <p:ph type="sldNum" sz="quarter" idx="2"/>
          </p:nvPr>
        </p:nvSpPr>
        <p:spPr>
          <a:xfrm>
            <a:off x="8422820" y="6404293"/>
            <a:ext cx="263980" cy="269239"/>
          </a:xfrm>
          <a:prstGeom prst="rect">
            <a:avLst/>
          </a:prstGeom>
          <a:ln w="12700">
            <a:miter lim="400000"/>
          </a:ln>
        </p:spPr>
        <p:txBody>
          <a:bodyPr wrap="none" lIns="45718" tIns="45718" rIns="45718" bIns="45718" anchor="ctr">
            <a:spAutoFit/>
          </a:bodyPr>
          <a:lstStyle>
            <a:lvl1pPr algn="r">
              <a:defRPr sz="1200">
                <a:solidFill>
                  <a:srgbClr val="888888"/>
                </a:solidFill>
                <a:latin typeface="+mj-lt"/>
                <a:ea typeface="+mj-ea"/>
                <a:cs typeface="+mj-cs"/>
                <a:sym typeface="Calibri"/>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Lst>
  <p:transition xmlns:p14="http://schemas.microsoft.com/office/powerpoint/2010/main" spd="med"/>
  <p:txStyles>
    <p:titleStyle>
      <a:lvl1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1pPr>
      <a:lvl2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2pPr>
      <a:lvl3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3pPr>
      <a:lvl4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4pPr>
      <a:lvl5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5pPr>
      <a:lvl6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6pPr>
      <a:lvl7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7pPr>
      <a:lvl8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8pPr>
      <a:lvl9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9pPr>
    </p:titleStyle>
    <p:bodyStyle>
      <a:lvl1pPr marL="342900" marR="0" indent="-3429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1pPr>
      <a:lvl2pPr marL="783771" marR="0" indent="-326571"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2pPr>
      <a:lvl3pPr marL="1219200" marR="0" indent="-3048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3pPr>
      <a:lvl4pPr marL="17373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4pPr>
      <a:lvl5pPr marL="21945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5pPr>
      <a:lvl6pPr marL="2692400" marR="0" indent="-4064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6pPr>
      <a:lvl7pPr marL="3149600" marR="0" indent="-4064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7pPr>
      <a:lvl8pPr marL="3606800" marR="0" indent="-4064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8pPr>
      <a:lvl9pPr marL="4064000" marR="0" indent="-4064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1pPr>
      <a:lvl2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2pPr>
      <a:lvl3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3pPr>
      <a:lvl4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4pPr>
      <a:lvl5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5pPr>
      <a:lvl6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6pPr>
      <a:lvl7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7pPr>
      <a:lvl8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8pPr>
      <a:lvl9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7.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Shape 29"/>
          <p:cNvSpPr>
            <a:spLocks noGrp="1"/>
          </p:cNvSpPr>
          <p:nvPr>
            <p:ph type="title" idx="4294967295"/>
          </p:nvPr>
        </p:nvSpPr>
        <p:spPr>
          <a:xfrm>
            <a:off x="457200" y="274637"/>
            <a:ext cx="8229600" cy="3916363"/>
          </a:xfrm>
          <a:prstGeom prst="rect">
            <a:avLst/>
          </a:prstGeom>
        </p:spPr>
        <p:txBody>
          <a:bodyPr/>
          <a:lstStyle/>
          <a:p>
            <a:pPr defTabSz="457200">
              <a:defRPr sz="5400" b="1"/>
            </a:pPr>
            <a:r>
              <a:t>Curriculum and Emotions –</a:t>
            </a:r>
            <a:br/>
            <a:r>
              <a:t>Solving Problems and Managing Conflict</a:t>
            </a:r>
          </a:p>
        </p:txBody>
      </p:sp>
      <p:sp>
        <p:nvSpPr>
          <p:cNvPr id="30" name="Shape 30"/>
          <p:cNvSpPr>
            <a:spLocks noGrp="1"/>
          </p:cNvSpPr>
          <p:nvPr>
            <p:ph type="body" sz="half" idx="4294967295"/>
          </p:nvPr>
        </p:nvSpPr>
        <p:spPr>
          <a:xfrm>
            <a:off x="457200" y="4114799"/>
            <a:ext cx="8229600" cy="2011365"/>
          </a:xfrm>
          <a:prstGeom prst="rect">
            <a:avLst/>
          </a:prstGeom>
        </p:spPr>
        <p:txBody>
          <a:bodyPr/>
          <a:lstStyle/>
          <a:p>
            <a:pPr algn="ctr" defTabSz="457200">
              <a:spcBef>
                <a:spcPts val="900"/>
              </a:spcBef>
              <a:buSzTx/>
              <a:buNone/>
              <a:defRPr sz="4000"/>
            </a:pPr>
            <a:r>
              <a:t>Julie Bruno, Sierra College</a:t>
            </a:r>
          </a:p>
          <a:p>
            <a:pPr algn="ctr" defTabSz="457200">
              <a:spcBef>
                <a:spcPts val="900"/>
              </a:spcBef>
              <a:buSzTx/>
              <a:buNone/>
              <a:defRPr sz="4000"/>
            </a:pPr>
            <a:r>
              <a:t>April Pavlik, Los Angeles City College</a:t>
            </a:r>
          </a:p>
        </p:txBody>
      </p:sp>
    </p:spTree>
  </p:cSld>
  <p:clrMapOvr>
    <a:masterClrMapping/>
  </p:clrMapOvr>
  <p:transition xmlns:p14="http://schemas.microsoft.com/office/powerpoint/2010/mai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61"/>
          <p:cNvSpPr txBox="1">
            <a:spLocks/>
          </p:cNvSpPr>
          <p:nvPr/>
        </p:nvSpPr>
        <p:spPr>
          <a:xfrm>
            <a:off x="457200" y="274637"/>
            <a:ext cx="8229600" cy="1143001"/>
          </a:xfrm>
          <a:prstGeom prst="rect">
            <a:avLst/>
          </a:prstGeom>
        </p:spPr>
        <p:txBody>
          <a:bodyPr>
            <a:normAutofit fontScale="97500"/>
          </a:bodyPr>
          <a:lstStyle>
            <a:lvl1pPr marL="0" marR="0" indent="0" algn="ctr" defTabSz="832103" rtl="0" latinLnBrk="0">
              <a:lnSpc>
                <a:spcPct val="100000"/>
              </a:lnSpc>
              <a:spcBef>
                <a:spcPts val="0"/>
              </a:spcBef>
              <a:spcAft>
                <a:spcPts val="0"/>
              </a:spcAft>
              <a:buClrTx/>
              <a:buSzTx/>
              <a:buFontTx/>
              <a:buNone/>
              <a:tabLst/>
              <a:defRPr sz="3500" b="0" i="0" u="none" strike="noStrike" cap="none" spc="0" baseline="0">
                <a:ln>
                  <a:noFill/>
                </a:ln>
                <a:solidFill>
                  <a:srgbClr val="000000"/>
                </a:solidFill>
                <a:uFillTx/>
                <a:latin typeface="+mj-lt"/>
                <a:ea typeface="+mj-ea"/>
                <a:cs typeface="+mj-cs"/>
                <a:sym typeface="Calibri"/>
              </a:defRPr>
            </a:lvl1pPr>
            <a:lvl2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2pPr>
            <a:lvl3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3pPr>
            <a:lvl4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4pPr>
            <a:lvl5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5pPr>
            <a:lvl6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6pPr>
            <a:lvl7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7pPr>
            <a:lvl8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8pPr>
            <a:lvl9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9pPr>
          </a:lstStyle>
          <a:p>
            <a:r>
              <a:rPr lang="en-US" smtClean="0"/>
              <a:t>Acknowledge the Different Types of Conflict and Respond Appropriately</a:t>
            </a:r>
            <a:endParaRPr lang="en-US" dirty="0"/>
          </a:p>
        </p:txBody>
      </p:sp>
      <p:sp>
        <p:nvSpPr>
          <p:cNvPr id="3" name="Shape 62"/>
          <p:cNvSpPr txBox="1">
            <a:spLocks/>
          </p:cNvSpPr>
          <p:nvPr/>
        </p:nvSpPr>
        <p:spPr>
          <a:xfrm>
            <a:off x="457200" y="1600199"/>
            <a:ext cx="8229600" cy="4525965"/>
          </a:xfrm>
          <a:prstGeom prst="rect">
            <a:avLst/>
          </a:prstGeom>
        </p:spPr>
        <p:txBody>
          <a:bodyPr/>
          <a:lstStyle>
            <a:lvl1pPr marL="342900" marR="0" indent="-3429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1pPr>
            <a:lvl2pPr marL="783771" marR="0" indent="-326571"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2pPr>
            <a:lvl3pPr marL="1219200" marR="0" indent="-3048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3pPr>
            <a:lvl4pPr marL="17373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4pPr>
            <a:lvl5pPr marL="21945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5pPr>
            <a:lvl6pPr marL="2692400" marR="0" indent="-4064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6pPr>
            <a:lvl7pPr marL="3149600" marR="0" indent="-4064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7pPr>
            <a:lvl8pPr marL="3606800" marR="0" indent="-4064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8pPr>
            <a:lvl9pPr marL="4064000" marR="0" indent="-4064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9pPr>
          </a:lstStyle>
          <a:p>
            <a:pPr marL="318897" indent="-318897" defTabSz="850391">
              <a:lnSpc>
                <a:spcPct val="90000"/>
              </a:lnSpc>
              <a:defRPr sz="2900"/>
            </a:pPr>
            <a:r>
              <a:rPr lang="en-US" sz="2900" smtClean="0"/>
              <a:t>Process Conflicts</a:t>
            </a:r>
          </a:p>
          <a:p>
            <a:pPr marL="690943" lvl="1" indent="-265747" defTabSz="850391">
              <a:lnSpc>
                <a:spcPct val="90000"/>
              </a:lnSpc>
              <a:spcBef>
                <a:spcPts val="600"/>
              </a:spcBef>
              <a:defRPr sz="2600"/>
            </a:pPr>
            <a:r>
              <a:rPr lang="en-US" sz="2600" smtClean="0"/>
              <a:t>Ask yourself, “How much control do I have over this process conflict?”</a:t>
            </a:r>
          </a:p>
          <a:p>
            <a:pPr marL="690943" lvl="1" indent="-265747" defTabSz="850391">
              <a:lnSpc>
                <a:spcPct val="90000"/>
              </a:lnSpc>
              <a:spcBef>
                <a:spcPts val="600"/>
              </a:spcBef>
              <a:defRPr sz="2600"/>
            </a:pPr>
            <a:r>
              <a:rPr lang="en-US" sz="2600" smtClean="0"/>
              <a:t>Identify the root cause of the problem and analyze the improvement opportunity</a:t>
            </a:r>
          </a:p>
          <a:p>
            <a:pPr marL="690943" lvl="1" indent="-265747" defTabSz="850391">
              <a:lnSpc>
                <a:spcPct val="90000"/>
              </a:lnSpc>
              <a:spcBef>
                <a:spcPts val="600"/>
              </a:spcBef>
              <a:defRPr sz="2600"/>
            </a:pPr>
            <a:r>
              <a:rPr lang="en-US" sz="2600" smtClean="0"/>
              <a:t>Talk first to the owner of the process.</a:t>
            </a:r>
          </a:p>
          <a:p>
            <a:pPr marL="690943" lvl="1" indent="-265747" defTabSz="850391">
              <a:lnSpc>
                <a:spcPct val="90000"/>
              </a:lnSpc>
              <a:spcBef>
                <a:spcPts val="600"/>
              </a:spcBef>
              <a:defRPr sz="2600"/>
            </a:pPr>
            <a:r>
              <a:rPr lang="en-US" sz="2600" smtClean="0"/>
              <a:t>Describe the current problem and get agreement.</a:t>
            </a:r>
          </a:p>
          <a:p>
            <a:pPr marL="690943" lvl="1" indent="-265747" defTabSz="850391">
              <a:lnSpc>
                <a:spcPct val="90000"/>
              </a:lnSpc>
              <a:spcBef>
                <a:spcPts val="600"/>
              </a:spcBef>
              <a:defRPr sz="2600"/>
            </a:pPr>
            <a:r>
              <a:rPr lang="en-US" sz="2600" smtClean="0"/>
              <a:t>Suggest a workable solution and action plan.</a:t>
            </a:r>
          </a:p>
          <a:p>
            <a:pPr marL="690943" lvl="1" indent="-265747" defTabSz="850391">
              <a:lnSpc>
                <a:spcPct val="90000"/>
              </a:lnSpc>
              <a:spcBef>
                <a:spcPts val="600"/>
              </a:spcBef>
              <a:defRPr sz="2600"/>
            </a:pPr>
            <a:r>
              <a:rPr lang="en-US" sz="2600" smtClean="0"/>
              <a:t>Follow-through on the plan and give recognition to the owner of the process.</a:t>
            </a:r>
            <a:endParaRPr lang="en-US" sz="2600" dirty="0"/>
          </a:p>
        </p:txBody>
      </p:sp>
    </p:spTree>
    <p:extLst>
      <p:ext uri="{BB962C8B-B14F-4D97-AF65-F5344CB8AC3E}">
        <p14:creationId xmlns:p14="http://schemas.microsoft.com/office/powerpoint/2010/main" val="2996419529"/>
      </p:ext>
    </p:extLst>
  </p:cSld>
  <p:clrMapOvr>
    <a:masterClrMapping/>
  </p:clrMapOvr>
  <p:transition xmlns:p14="http://schemas.microsoft.com/office/powerpoint/2010/mai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64"/>
          <p:cNvSpPr txBox="1">
            <a:spLocks/>
          </p:cNvSpPr>
          <p:nvPr/>
        </p:nvSpPr>
        <p:spPr>
          <a:xfrm>
            <a:off x="457200" y="274637"/>
            <a:ext cx="8229600" cy="1143001"/>
          </a:xfrm>
          <a:prstGeom prst="rect">
            <a:avLst/>
          </a:prstGeom>
        </p:spPr>
        <p:txBody>
          <a:bodyPr>
            <a:normAutofit fontScale="97500"/>
          </a:bodyPr>
          <a:lstStyle>
            <a:lvl1pPr marL="0" marR="0" indent="0" algn="ctr" defTabSz="832103" rtl="0" latinLnBrk="0">
              <a:lnSpc>
                <a:spcPct val="100000"/>
              </a:lnSpc>
              <a:spcBef>
                <a:spcPts val="0"/>
              </a:spcBef>
              <a:spcAft>
                <a:spcPts val="0"/>
              </a:spcAft>
              <a:buClrTx/>
              <a:buSzTx/>
              <a:buFontTx/>
              <a:buNone/>
              <a:tabLst/>
              <a:defRPr sz="3500" b="0" i="0" u="none" strike="noStrike" cap="none" spc="0" baseline="0">
                <a:ln>
                  <a:noFill/>
                </a:ln>
                <a:solidFill>
                  <a:srgbClr val="000000"/>
                </a:solidFill>
                <a:uFillTx/>
                <a:latin typeface="+mj-lt"/>
                <a:ea typeface="+mj-ea"/>
                <a:cs typeface="+mj-cs"/>
                <a:sym typeface="Calibri"/>
              </a:defRPr>
            </a:lvl1pPr>
            <a:lvl2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2pPr>
            <a:lvl3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3pPr>
            <a:lvl4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4pPr>
            <a:lvl5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5pPr>
            <a:lvl6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6pPr>
            <a:lvl7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7pPr>
            <a:lvl8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8pPr>
            <a:lvl9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9pPr>
          </a:lstStyle>
          <a:p>
            <a:r>
              <a:rPr lang="en-US" smtClean="0"/>
              <a:t>Acknowledge the Different Types of Conflict and Respond Appropriately</a:t>
            </a:r>
            <a:endParaRPr lang="en-US" dirty="0"/>
          </a:p>
        </p:txBody>
      </p:sp>
      <p:sp>
        <p:nvSpPr>
          <p:cNvPr id="3" name="Shape 65"/>
          <p:cNvSpPr txBox="1">
            <a:spLocks/>
          </p:cNvSpPr>
          <p:nvPr/>
        </p:nvSpPr>
        <p:spPr>
          <a:xfrm>
            <a:off x="457200" y="1600199"/>
            <a:ext cx="8229600" cy="4525965"/>
          </a:xfrm>
          <a:prstGeom prst="rect">
            <a:avLst/>
          </a:prstGeom>
        </p:spPr>
        <p:txBody>
          <a:bodyPr/>
          <a:lstStyle>
            <a:lvl1pPr marL="342900" marR="0" indent="-3429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1pPr>
            <a:lvl2pPr marL="783771" marR="0" indent="-326571"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2pPr>
            <a:lvl3pPr marL="1219200" marR="0" indent="-3048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3pPr>
            <a:lvl4pPr marL="17373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4pPr>
            <a:lvl5pPr marL="21945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5pPr>
            <a:lvl6pPr marL="2692400" marR="0" indent="-4064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6pPr>
            <a:lvl7pPr marL="3149600" marR="0" indent="-4064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7pPr>
            <a:lvl8pPr marL="3606800" marR="0" indent="-4064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8pPr>
            <a:lvl9pPr marL="4064000" marR="0" indent="-4064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9pPr>
          </a:lstStyle>
          <a:p>
            <a:pPr marL="339470" indent="-339470" defTabSz="905255">
              <a:spcBef>
                <a:spcPts val="600"/>
              </a:spcBef>
              <a:defRPr sz="2800"/>
            </a:pPr>
            <a:r>
              <a:rPr lang="en-US" sz="2800" dirty="0" smtClean="0"/>
              <a:t>Role conflict</a:t>
            </a:r>
          </a:p>
          <a:p>
            <a:pPr marL="735519" lvl="1" indent="-282891" defTabSz="905255">
              <a:spcBef>
                <a:spcPts val="500"/>
              </a:spcBef>
              <a:defRPr sz="2400"/>
            </a:pPr>
            <a:r>
              <a:rPr lang="en-US" sz="2400" dirty="0" smtClean="0"/>
              <a:t>Ask yourself, “Exactly how do I perceive my role in relation to others involved in this issue?”</a:t>
            </a:r>
          </a:p>
          <a:p>
            <a:pPr marL="735519" lvl="1" indent="-282891" defTabSz="905255">
              <a:spcBef>
                <a:spcPts val="500"/>
              </a:spcBef>
              <a:defRPr sz="2400"/>
            </a:pPr>
            <a:r>
              <a:rPr lang="en-US" sz="2400" dirty="0" smtClean="0"/>
              <a:t>Take responsibility for clarifying your role with others involved.</a:t>
            </a:r>
          </a:p>
          <a:p>
            <a:pPr marL="735519" lvl="1" indent="-282891" defTabSz="905255">
              <a:spcBef>
                <a:spcPts val="500"/>
              </a:spcBef>
              <a:defRPr sz="2400"/>
            </a:pPr>
            <a:r>
              <a:rPr lang="en-US" sz="2400" dirty="0" smtClean="0"/>
              <a:t>Be prepared to change your perception of your role.</a:t>
            </a:r>
          </a:p>
          <a:p>
            <a:pPr marL="735519" lvl="1" indent="-282891" defTabSz="905255">
              <a:spcBef>
                <a:spcPts val="500"/>
              </a:spcBef>
              <a:defRPr sz="2400"/>
            </a:pPr>
            <a:r>
              <a:rPr lang="en-US" sz="2400" dirty="0" smtClean="0"/>
              <a:t>Show your willingness to be flexible in achieving your organization’s goals.</a:t>
            </a:r>
          </a:p>
          <a:p>
            <a:pPr marL="735519" lvl="1" indent="-282891" defTabSz="905255">
              <a:spcBef>
                <a:spcPts val="500"/>
              </a:spcBef>
              <a:defRPr sz="2400"/>
            </a:pPr>
            <a:r>
              <a:rPr lang="en-US" sz="2400" dirty="0" smtClean="0"/>
              <a:t>Stay positive. View any role change in terms of the opportunities it presents.</a:t>
            </a:r>
            <a:endParaRPr lang="en-US" sz="2400" dirty="0"/>
          </a:p>
        </p:txBody>
      </p:sp>
    </p:spTree>
    <p:extLst>
      <p:ext uri="{BB962C8B-B14F-4D97-AF65-F5344CB8AC3E}">
        <p14:creationId xmlns:p14="http://schemas.microsoft.com/office/powerpoint/2010/main" val="256635823"/>
      </p:ext>
    </p:extLst>
  </p:cSld>
  <p:clrMapOvr>
    <a:masterClrMapping/>
  </p:clrMapOvr>
  <p:transition xmlns:p14="http://schemas.microsoft.com/office/powerpoint/2010/mai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67"/>
          <p:cNvSpPr txBox="1">
            <a:spLocks/>
          </p:cNvSpPr>
          <p:nvPr/>
        </p:nvSpPr>
        <p:spPr>
          <a:xfrm>
            <a:off x="457200" y="274637"/>
            <a:ext cx="8229600" cy="1143001"/>
          </a:xfrm>
          <a:prstGeom prst="rect">
            <a:avLst/>
          </a:prstGeom>
        </p:spPr>
        <p:txBody>
          <a:bodyPr>
            <a:normAutofit fontScale="97500"/>
          </a:bodyPr>
          <a:lstStyle>
            <a:lvl1pPr marL="0" marR="0" indent="0" algn="ctr" defTabSz="832103" rtl="0" latinLnBrk="0">
              <a:lnSpc>
                <a:spcPct val="100000"/>
              </a:lnSpc>
              <a:spcBef>
                <a:spcPts val="0"/>
              </a:spcBef>
              <a:spcAft>
                <a:spcPts val="0"/>
              </a:spcAft>
              <a:buClrTx/>
              <a:buSzTx/>
              <a:buFontTx/>
              <a:buNone/>
              <a:tabLst/>
              <a:defRPr sz="3500" b="0" i="0" u="none" strike="noStrike" cap="none" spc="0" baseline="0">
                <a:ln>
                  <a:noFill/>
                </a:ln>
                <a:solidFill>
                  <a:srgbClr val="000000"/>
                </a:solidFill>
                <a:uFillTx/>
                <a:latin typeface="+mj-lt"/>
                <a:ea typeface="+mj-ea"/>
                <a:cs typeface="+mj-cs"/>
                <a:sym typeface="Calibri"/>
              </a:defRPr>
            </a:lvl1pPr>
            <a:lvl2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2pPr>
            <a:lvl3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3pPr>
            <a:lvl4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4pPr>
            <a:lvl5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5pPr>
            <a:lvl6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6pPr>
            <a:lvl7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7pPr>
            <a:lvl8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8pPr>
            <a:lvl9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9pPr>
          </a:lstStyle>
          <a:p>
            <a:r>
              <a:rPr lang="en-US" smtClean="0"/>
              <a:t>Acknowledge the Different Types of Conflict and Respond Appropriately</a:t>
            </a:r>
            <a:endParaRPr lang="en-US" dirty="0"/>
          </a:p>
        </p:txBody>
      </p:sp>
      <p:sp>
        <p:nvSpPr>
          <p:cNvPr id="3" name="Shape 68"/>
          <p:cNvSpPr txBox="1">
            <a:spLocks/>
          </p:cNvSpPr>
          <p:nvPr/>
        </p:nvSpPr>
        <p:spPr>
          <a:xfrm>
            <a:off x="228600" y="1477807"/>
            <a:ext cx="8686800" cy="4525965"/>
          </a:xfrm>
          <a:prstGeom prst="rect">
            <a:avLst/>
          </a:prstGeom>
        </p:spPr>
        <p:txBody>
          <a:bodyPr/>
          <a:lstStyle>
            <a:lvl1pPr marL="342900" marR="0" indent="-3429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1pPr>
            <a:lvl2pPr marL="783771" marR="0" indent="-326571"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2pPr>
            <a:lvl3pPr marL="1219200" marR="0" indent="-3048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3pPr>
            <a:lvl4pPr marL="17373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4pPr>
            <a:lvl5pPr marL="21945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5pPr>
            <a:lvl6pPr marL="2692400" marR="0" indent="-4064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6pPr>
            <a:lvl7pPr marL="3149600" marR="0" indent="-4064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7pPr>
            <a:lvl8pPr marL="3606800" marR="0" indent="-4064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8pPr>
            <a:lvl9pPr marL="4064000" marR="0" indent="-4064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9pPr>
          </a:lstStyle>
          <a:p>
            <a:pPr>
              <a:lnSpc>
                <a:spcPct val="80000"/>
              </a:lnSpc>
              <a:spcBef>
                <a:spcPts val="500"/>
              </a:spcBef>
              <a:defRPr sz="2400"/>
            </a:pPr>
            <a:r>
              <a:rPr lang="en-US" sz="2800" dirty="0" smtClean="0"/>
              <a:t>Interpersonal Conflict</a:t>
            </a:r>
          </a:p>
          <a:p>
            <a:pPr lvl="1">
              <a:lnSpc>
                <a:spcPct val="80000"/>
              </a:lnSpc>
              <a:spcBef>
                <a:spcPts val="400"/>
              </a:spcBef>
              <a:defRPr sz="1800"/>
            </a:pPr>
            <a:r>
              <a:rPr lang="en-US" sz="2400" dirty="0" smtClean="0"/>
              <a:t>Reflect on personal biases and prejudices in relation to the conflict</a:t>
            </a:r>
          </a:p>
          <a:p>
            <a:pPr lvl="1">
              <a:lnSpc>
                <a:spcPct val="80000"/>
              </a:lnSpc>
              <a:spcBef>
                <a:spcPts val="400"/>
              </a:spcBef>
              <a:defRPr sz="1800"/>
            </a:pPr>
            <a:r>
              <a:rPr lang="en-US" sz="2400" dirty="0" smtClean="0"/>
              <a:t>Write down three behaviors that you could change in order to reduce the conflict in this relationship. Commit to following through on these changes for at least three months.</a:t>
            </a:r>
          </a:p>
          <a:p>
            <a:pPr lvl="1">
              <a:lnSpc>
                <a:spcPct val="96000"/>
              </a:lnSpc>
              <a:spcBef>
                <a:spcPts val="400"/>
              </a:spcBef>
              <a:defRPr sz="1800"/>
            </a:pPr>
            <a:r>
              <a:rPr lang="en-US" sz="2400" dirty="0" smtClean="0"/>
              <a:t>Ask the other person involved how you could defuse the existing conflict. Encourage feedback that might seem brutally honest.</a:t>
            </a:r>
          </a:p>
          <a:p>
            <a:pPr lvl="1">
              <a:lnSpc>
                <a:spcPct val="80000"/>
              </a:lnSpc>
              <a:spcBef>
                <a:spcPts val="400"/>
              </a:spcBef>
              <a:defRPr sz="1800"/>
            </a:pPr>
            <a:r>
              <a:rPr lang="en-US" sz="2400" dirty="0" smtClean="0"/>
              <a:t>Put yourself in their position. How do you think they view your commitment to reducing conflict in your relationship? Why?</a:t>
            </a:r>
          </a:p>
          <a:p>
            <a:pPr lvl="1">
              <a:lnSpc>
                <a:spcPct val="80000"/>
              </a:lnSpc>
              <a:spcBef>
                <a:spcPts val="400"/>
              </a:spcBef>
              <a:defRPr sz="1800"/>
            </a:pPr>
            <a:r>
              <a:rPr lang="en-US" sz="2400" dirty="0" smtClean="0"/>
              <a:t>Make a list of 5 strengths that you see in the other person. Then list five ways that improving this relationship would benefit you.</a:t>
            </a:r>
            <a:endParaRPr lang="en-US" sz="2400" dirty="0"/>
          </a:p>
        </p:txBody>
      </p:sp>
    </p:spTree>
    <p:extLst>
      <p:ext uri="{BB962C8B-B14F-4D97-AF65-F5344CB8AC3E}">
        <p14:creationId xmlns:p14="http://schemas.microsoft.com/office/powerpoint/2010/main" val="3310775106"/>
      </p:ext>
    </p:extLst>
  </p:cSld>
  <p:clrMapOvr>
    <a:masterClrMapping/>
  </p:clrMapOvr>
  <p:transition xmlns:p14="http://schemas.microsoft.com/office/powerpoint/2010/mai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Shape 58"/>
          <p:cNvSpPr>
            <a:spLocks noGrp="1"/>
          </p:cNvSpPr>
          <p:nvPr>
            <p:ph type="title" idx="4294967295"/>
          </p:nvPr>
        </p:nvSpPr>
        <p:spPr>
          <a:xfrm>
            <a:off x="609600" y="457198"/>
            <a:ext cx="7772400" cy="1143003"/>
          </a:xfrm>
          <a:prstGeom prst="rect">
            <a:avLst/>
          </a:prstGeom>
        </p:spPr>
        <p:txBody>
          <a:bodyPr>
            <a:normAutofit fontScale="90000"/>
          </a:bodyPr>
          <a:lstStyle>
            <a:lvl1pPr defTabSz="452627">
              <a:defRPr sz="3500" b="1"/>
            </a:lvl1pPr>
          </a:lstStyle>
          <a:p>
            <a:r>
              <a:t>Good Practices to Avert, Manage, or Resolve Conflict</a:t>
            </a:r>
          </a:p>
        </p:txBody>
      </p:sp>
      <p:sp>
        <p:nvSpPr>
          <p:cNvPr id="59" name="Shape 59"/>
          <p:cNvSpPr>
            <a:spLocks noGrp="1"/>
          </p:cNvSpPr>
          <p:nvPr>
            <p:ph type="body" idx="4294967295"/>
          </p:nvPr>
        </p:nvSpPr>
        <p:spPr>
          <a:xfrm>
            <a:off x="533400" y="1676400"/>
            <a:ext cx="8229600" cy="4724400"/>
          </a:xfrm>
          <a:prstGeom prst="rect">
            <a:avLst/>
          </a:prstGeom>
        </p:spPr>
        <p:txBody>
          <a:bodyPr/>
          <a:lstStyle/>
          <a:p>
            <a:pPr defTabSz="457200">
              <a:spcBef>
                <a:spcPts val="600"/>
              </a:spcBef>
              <a:buFont typeface="Wingdings"/>
              <a:buChar char="◇"/>
              <a:defRPr sz="2800"/>
            </a:pPr>
            <a:r>
              <a:t>Take nothing personally</a:t>
            </a:r>
          </a:p>
          <a:p>
            <a:pPr defTabSz="457200">
              <a:spcBef>
                <a:spcPts val="600"/>
              </a:spcBef>
              <a:buFont typeface="Wingdings"/>
              <a:buChar char="◇"/>
              <a:defRPr sz="2800"/>
            </a:pPr>
            <a:r>
              <a:t>Listen, Listen, Listen</a:t>
            </a:r>
          </a:p>
          <a:p>
            <a:pPr defTabSz="457200">
              <a:spcBef>
                <a:spcPts val="600"/>
              </a:spcBef>
              <a:buFont typeface="Wingdings"/>
              <a:buChar char="◇"/>
              <a:defRPr sz="2800"/>
            </a:pPr>
            <a:r>
              <a:t>Presume good intent</a:t>
            </a:r>
          </a:p>
          <a:p>
            <a:pPr defTabSz="457200">
              <a:spcBef>
                <a:spcPts val="600"/>
              </a:spcBef>
              <a:buFont typeface="Wingdings"/>
              <a:buChar char="◇"/>
              <a:defRPr sz="2800"/>
            </a:pPr>
            <a:r>
              <a:t>Anticipate interests and personalities</a:t>
            </a:r>
          </a:p>
          <a:p>
            <a:pPr defTabSz="457200">
              <a:spcBef>
                <a:spcPts val="600"/>
              </a:spcBef>
              <a:buFont typeface="Wingdings"/>
              <a:buChar char="◇"/>
              <a:defRPr sz="2800"/>
            </a:pPr>
            <a:r>
              <a:t>Recognize and address both content and emotion</a:t>
            </a:r>
          </a:p>
          <a:p>
            <a:pPr defTabSz="457200">
              <a:spcBef>
                <a:spcPts val="600"/>
              </a:spcBef>
              <a:buFont typeface="Wingdings"/>
              <a:buChar char="◇"/>
              <a:defRPr sz="2800"/>
            </a:pPr>
            <a:r>
              <a:t>Adapt and model effective conflict management</a:t>
            </a:r>
          </a:p>
        </p:txBody>
      </p:sp>
    </p:spTree>
  </p:cSld>
  <p:clrMapOvr>
    <a:masterClrMapping/>
  </p:clrMapOvr>
  <p:transition xmlns:p14="http://schemas.microsoft.com/office/powerpoint/2010/main" spd="slow"/>
  <p:timing>
    <p:tnLst>
      <p:par>
        <p:cTn xmlns:p14="http://schemas.microsoft.com/office/powerpoint/2010/mai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59">
                                            <p:bg/>
                                          </p:spTgt>
                                        </p:tgtEl>
                                        <p:attrNameLst>
                                          <p:attrName>style.visibility</p:attrName>
                                        </p:attrNameLst>
                                      </p:cBhvr>
                                      <p:to>
                                        <p:strVal val="visible"/>
                                      </p:to>
                                    </p:set>
                                  </p:childTnLst>
                                </p:cTn>
                              </p:par>
                              <p:par>
                                <p:cTn id="7" presetID="1" presetClass="entr" presetSubtype="0" fill="hold" grpId="1" nodeType="withEffect">
                                  <p:stCondLst>
                                    <p:cond delay="0"/>
                                  </p:stCondLst>
                                  <p:iterate>
                                    <p:tmAbs val="0"/>
                                  </p:iterate>
                                  <p:childTnLst>
                                    <p:set>
                                      <p:cBhvr>
                                        <p:cTn id="8" fill="hold"/>
                                        <p:tgtEl>
                                          <p:spTgt spid="59">
                                            <p:txEl>
                                              <p:pRg st="0" end="0"/>
                                            </p:txEl>
                                          </p:spTgt>
                                        </p:tgtEl>
                                        <p:attrNameLst>
                                          <p:attrName>style.visibility</p:attrName>
                                        </p:attrNameLst>
                                      </p:cBhvr>
                                      <p:to>
                                        <p:strVal val="visible"/>
                                      </p:to>
                                    </p:set>
                                  </p:childTnLst>
                                </p:cTn>
                              </p:par>
                            </p:childTnLst>
                          </p:cTn>
                        </p:par>
                        <p:par>
                          <p:cTn id="9" fill="hold">
                            <p:stCondLst>
                              <p:cond delay="0"/>
                            </p:stCondLst>
                            <p:childTnLst>
                              <p:par>
                                <p:cTn id="10" presetID="1" presetClass="entr" presetSubtype="0" fill="hold" grpId="1" nodeType="afterEffect">
                                  <p:stCondLst>
                                    <p:cond delay="0"/>
                                  </p:stCondLst>
                                  <p:iterate>
                                    <p:tmAbs val="0"/>
                                  </p:iterate>
                                  <p:childTnLst>
                                    <p:set>
                                      <p:cBhvr>
                                        <p:cTn id="11" fill="hold"/>
                                        <p:tgtEl>
                                          <p:spTgt spid="59">
                                            <p:txEl>
                                              <p:pRg st="1" end="1"/>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1" nodeType="clickEffect">
                                  <p:stCondLst>
                                    <p:cond delay="0"/>
                                  </p:stCondLst>
                                  <p:iterate>
                                    <p:tmAbs val="0"/>
                                  </p:iterate>
                                  <p:childTnLst>
                                    <p:set>
                                      <p:cBhvr>
                                        <p:cTn id="15" fill="hold"/>
                                        <p:tgtEl>
                                          <p:spTgt spid="59">
                                            <p:txEl>
                                              <p:pRg st="2" end="2"/>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1" nodeType="clickEffect">
                                  <p:stCondLst>
                                    <p:cond delay="0"/>
                                  </p:stCondLst>
                                  <p:iterate>
                                    <p:tmAbs val="0"/>
                                  </p:iterate>
                                  <p:childTnLst>
                                    <p:set>
                                      <p:cBhvr>
                                        <p:cTn id="19" fill="hold"/>
                                        <p:tgtEl>
                                          <p:spTgt spid="59">
                                            <p:txEl>
                                              <p:pRg st="3" end="3"/>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1" nodeType="clickEffect">
                                  <p:stCondLst>
                                    <p:cond delay="0"/>
                                  </p:stCondLst>
                                  <p:iterate>
                                    <p:tmAbs val="0"/>
                                  </p:iterate>
                                  <p:childTnLst>
                                    <p:set>
                                      <p:cBhvr>
                                        <p:cTn id="23" fill="hold"/>
                                        <p:tgtEl>
                                          <p:spTgt spid="59">
                                            <p:txEl>
                                              <p:pRg st="4" end="4"/>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1" nodeType="clickEffect">
                                  <p:stCondLst>
                                    <p:cond delay="0"/>
                                  </p:stCondLst>
                                  <p:iterate>
                                    <p:tmAbs val="0"/>
                                  </p:iterate>
                                  <p:childTnLst>
                                    <p:set>
                                      <p:cBhvr>
                                        <p:cTn id="27" fill="hold"/>
                                        <p:tgtEl>
                                          <p:spTgt spid="5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1" build="p" bldLvl="5" animBg="1" advAuto="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Shape 70"/>
          <p:cNvSpPr>
            <a:spLocks noGrp="1"/>
          </p:cNvSpPr>
          <p:nvPr>
            <p:ph type="title" idx="4294967295"/>
          </p:nvPr>
        </p:nvSpPr>
        <p:spPr>
          <a:xfrm>
            <a:off x="457200" y="274637"/>
            <a:ext cx="8229600" cy="1143001"/>
          </a:xfrm>
          <a:prstGeom prst="rect">
            <a:avLst/>
          </a:prstGeom>
        </p:spPr>
        <p:txBody>
          <a:bodyPr>
            <a:normAutofit fontScale="90000"/>
          </a:bodyPr>
          <a:lstStyle>
            <a:lvl1pPr defTabSz="370331">
              <a:defRPr sz="3500" b="1"/>
            </a:lvl1pPr>
          </a:lstStyle>
          <a:p>
            <a:r>
              <a:t>Good Practices to Avert, Manage, or Resolve Conflict</a:t>
            </a:r>
          </a:p>
        </p:txBody>
      </p:sp>
      <p:sp>
        <p:nvSpPr>
          <p:cNvPr id="71" name="Shape 71"/>
          <p:cNvSpPr>
            <a:spLocks noGrp="1"/>
          </p:cNvSpPr>
          <p:nvPr>
            <p:ph type="body" idx="4294967295"/>
          </p:nvPr>
        </p:nvSpPr>
        <p:spPr>
          <a:xfrm>
            <a:off x="457200" y="1600200"/>
            <a:ext cx="8229600" cy="4525963"/>
          </a:xfrm>
          <a:prstGeom prst="rect">
            <a:avLst/>
          </a:prstGeom>
        </p:spPr>
        <p:txBody>
          <a:bodyPr/>
          <a:lstStyle/>
          <a:p>
            <a:pPr defTabSz="457200">
              <a:spcBef>
                <a:spcPts val="600"/>
              </a:spcBef>
              <a:buFont typeface="Wingdings"/>
              <a:buChar char="◇"/>
              <a:defRPr sz="2800"/>
            </a:pPr>
            <a:r>
              <a:t>Be informed: get as much information as possible before discussing. </a:t>
            </a:r>
          </a:p>
          <a:p>
            <a:pPr defTabSz="457200">
              <a:spcBef>
                <a:spcPts val="600"/>
              </a:spcBef>
              <a:buFont typeface="Wingdings"/>
              <a:buChar char="◇"/>
              <a:defRPr sz="2800"/>
            </a:pPr>
            <a:r>
              <a:t>Provide Context for discussion.</a:t>
            </a:r>
          </a:p>
          <a:p>
            <a:pPr defTabSz="457200">
              <a:spcBef>
                <a:spcPts val="600"/>
              </a:spcBef>
              <a:buFont typeface="Wingdings"/>
              <a:buChar char="◇"/>
              <a:defRPr sz="2800"/>
            </a:pPr>
            <a:r>
              <a:t>Define terms and conditions.</a:t>
            </a:r>
          </a:p>
          <a:p>
            <a:pPr defTabSz="457200">
              <a:spcBef>
                <a:spcPts val="600"/>
              </a:spcBef>
              <a:buFont typeface="Wingdings"/>
              <a:buChar char="◇"/>
              <a:defRPr sz="2800"/>
            </a:pPr>
            <a:r>
              <a:t>Keep the interests of the students and college overall in the forefront of your mind </a:t>
            </a:r>
          </a:p>
          <a:p>
            <a:pPr defTabSz="457200">
              <a:spcBef>
                <a:spcPts val="600"/>
              </a:spcBef>
              <a:buFont typeface="Wingdings"/>
              <a:buChar char="◇"/>
              <a:defRPr sz="2800"/>
            </a:pPr>
            <a:r>
              <a:t>Guide all participants to do the same.</a:t>
            </a:r>
          </a:p>
          <a:p>
            <a:pPr defTabSz="457200">
              <a:spcBef>
                <a:spcPts val="600"/>
              </a:spcBef>
              <a:buFont typeface="Wingdings"/>
              <a:buChar char="◇"/>
              <a:defRPr sz="2800"/>
            </a:pPr>
            <a:r>
              <a:t>Share college policy or state regulations that apply to the situation.</a:t>
            </a:r>
          </a:p>
        </p:txBody>
      </p:sp>
    </p:spTree>
  </p:cSld>
  <p:clrMapOvr>
    <a:masterClrMapping/>
  </p:clrMapOvr>
  <p:transition xmlns:p14="http://schemas.microsoft.com/office/powerpoint/2010/mai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Shape 73"/>
          <p:cNvSpPr>
            <a:spLocks noGrp="1"/>
          </p:cNvSpPr>
          <p:nvPr>
            <p:ph type="title" idx="4294967295"/>
          </p:nvPr>
        </p:nvSpPr>
        <p:spPr>
          <a:xfrm>
            <a:off x="457200" y="274637"/>
            <a:ext cx="8229600" cy="1143001"/>
          </a:xfrm>
          <a:prstGeom prst="rect">
            <a:avLst/>
          </a:prstGeom>
        </p:spPr>
        <p:txBody>
          <a:bodyPr>
            <a:normAutofit fontScale="90000"/>
          </a:bodyPr>
          <a:lstStyle>
            <a:lvl1pPr defTabSz="452627">
              <a:defRPr sz="3500" b="1"/>
            </a:lvl1pPr>
          </a:lstStyle>
          <a:p>
            <a:r>
              <a:t>Good Practices to Avert, Manage, or Resolve Conflict</a:t>
            </a:r>
          </a:p>
        </p:txBody>
      </p:sp>
      <p:sp>
        <p:nvSpPr>
          <p:cNvPr id="74" name="Shape 74"/>
          <p:cNvSpPr>
            <a:spLocks noGrp="1"/>
          </p:cNvSpPr>
          <p:nvPr>
            <p:ph type="body" idx="4294967295"/>
          </p:nvPr>
        </p:nvSpPr>
        <p:spPr>
          <a:xfrm>
            <a:off x="533400" y="1600200"/>
            <a:ext cx="7924800" cy="4343400"/>
          </a:xfrm>
          <a:prstGeom prst="rect">
            <a:avLst/>
          </a:prstGeom>
        </p:spPr>
        <p:txBody>
          <a:bodyPr/>
          <a:lstStyle/>
          <a:p>
            <a:pPr defTabSz="457200">
              <a:spcBef>
                <a:spcPts val="600"/>
              </a:spcBef>
              <a:buFont typeface="Wingdings"/>
              <a:buChar char="◇"/>
              <a:defRPr sz="2800"/>
            </a:pPr>
            <a:r>
              <a:t>Make sure everyone has the opportunity to participate. </a:t>
            </a:r>
          </a:p>
          <a:p>
            <a:pPr defTabSz="457200">
              <a:spcBef>
                <a:spcPts val="600"/>
              </a:spcBef>
              <a:buFont typeface="Wingdings"/>
              <a:buChar char="◇"/>
              <a:defRPr sz="2800"/>
            </a:pPr>
            <a:r>
              <a:t>Find Agreement where you can.</a:t>
            </a:r>
          </a:p>
          <a:p>
            <a:pPr defTabSz="457200">
              <a:spcBef>
                <a:spcPts val="600"/>
              </a:spcBef>
              <a:buFont typeface="Wingdings"/>
              <a:buChar char="◇"/>
              <a:defRPr sz="2800"/>
            </a:pPr>
            <a:r>
              <a:t>Take breaks.</a:t>
            </a:r>
          </a:p>
          <a:p>
            <a:pPr defTabSz="457200">
              <a:spcBef>
                <a:spcPts val="600"/>
              </a:spcBef>
              <a:buFont typeface="Wingdings"/>
              <a:buChar char="◇"/>
              <a:defRPr sz="2800"/>
            </a:pPr>
            <a:r>
              <a:t>Robert’s Rules of Order can help to keep the discussion professional. </a:t>
            </a:r>
          </a:p>
          <a:p>
            <a:pPr defTabSz="457200">
              <a:spcBef>
                <a:spcPts val="600"/>
              </a:spcBef>
              <a:buFont typeface="Wingdings"/>
              <a:buChar char="◇"/>
              <a:defRPr sz="2800"/>
            </a:pPr>
            <a:r>
              <a:t>Fall on your sword, if necessary.</a:t>
            </a:r>
          </a:p>
          <a:p>
            <a:pPr defTabSz="457200">
              <a:spcBef>
                <a:spcPts val="600"/>
              </a:spcBef>
              <a:buFont typeface="Wingdings"/>
              <a:buChar char="◇"/>
              <a:defRPr sz="2800"/>
            </a:pPr>
            <a:r>
              <a:t>Resist the urge to pursue or claim personal victories over others.  </a:t>
            </a:r>
          </a:p>
        </p:txBody>
      </p:sp>
    </p:spTree>
  </p:cSld>
  <p:clrMapOvr>
    <a:masterClrMapping/>
  </p:clrMapOvr>
  <p:transition xmlns:p14="http://schemas.microsoft.com/office/powerpoint/2010/main" spd="slow"/>
  <p:timing>
    <p:tnLst>
      <p:par>
        <p:cTn xmlns:p14="http://schemas.microsoft.com/office/powerpoint/2010/mai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74">
                                            <p:bg/>
                                          </p:spTgt>
                                        </p:tgtEl>
                                        <p:attrNameLst>
                                          <p:attrName>style.visibility</p:attrName>
                                        </p:attrNameLst>
                                      </p:cBhvr>
                                      <p:to>
                                        <p:strVal val="visible"/>
                                      </p:to>
                                    </p:set>
                                  </p:childTnLst>
                                </p:cTn>
                              </p:par>
                              <p:par>
                                <p:cTn id="7" presetID="1" presetClass="entr" presetSubtype="0" fill="hold" grpId="1" nodeType="withEffect">
                                  <p:stCondLst>
                                    <p:cond delay="0"/>
                                  </p:stCondLst>
                                  <p:iterate>
                                    <p:tmAbs val="0"/>
                                  </p:iterate>
                                  <p:childTnLst>
                                    <p:set>
                                      <p:cBhvr>
                                        <p:cTn id="8" fill="hold"/>
                                        <p:tgtEl>
                                          <p:spTgt spid="74">
                                            <p:txEl>
                                              <p:pRg st="0" end="0"/>
                                            </p:txEl>
                                          </p:spTgt>
                                        </p:tgtEl>
                                        <p:attrNameLst>
                                          <p:attrName>style.visibility</p:attrName>
                                        </p:attrNameLst>
                                      </p:cBhvr>
                                      <p:to>
                                        <p:strVal val="visible"/>
                                      </p:to>
                                    </p:set>
                                  </p:childTnLst>
                                </p:cTn>
                              </p:par>
                            </p:childTnLst>
                          </p:cTn>
                        </p:par>
                        <p:par>
                          <p:cTn id="9" fill="hold">
                            <p:stCondLst>
                              <p:cond delay="0"/>
                            </p:stCondLst>
                            <p:childTnLst>
                              <p:par>
                                <p:cTn id="10" presetID="1" presetClass="entr" presetSubtype="0" fill="hold" grpId="1" nodeType="afterEffect">
                                  <p:stCondLst>
                                    <p:cond delay="0"/>
                                  </p:stCondLst>
                                  <p:iterate>
                                    <p:tmAbs val="0"/>
                                  </p:iterate>
                                  <p:childTnLst>
                                    <p:set>
                                      <p:cBhvr>
                                        <p:cTn id="11" fill="hold"/>
                                        <p:tgtEl>
                                          <p:spTgt spid="74">
                                            <p:txEl>
                                              <p:pRg st="1" end="1"/>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1" nodeType="clickEffect">
                                  <p:stCondLst>
                                    <p:cond delay="0"/>
                                  </p:stCondLst>
                                  <p:iterate>
                                    <p:tmAbs val="0"/>
                                  </p:iterate>
                                  <p:childTnLst>
                                    <p:set>
                                      <p:cBhvr>
                                        <p:cTn id="15" fill="hold"/>
                                        <p:tgtEl>
                                          <p:spTgt spid="74">
                                            <p:txEl>
                                              <p:pRg st="2" end="2"/>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1" nodeType="clickEffect">
                                  <p:stCondLst>
                                    <p:cond delay="0"/>
                                  </p:stCondLst>
                                  <p:iterate>
                                    <p:tmAbs val="0"/>
                                  </p:iterate>
                                  <p:childTnLst>
                                    <p:set>
                                      <p:cBhvr>
                                        <p:cTn id="19" fill="hold"/>
                                        <p:tgtEl>
                                          <p:spTgt spid="74">
                                            <p:txEl>
                                              <p:pRg st="3" end="3"/>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1" nodeType="clickEffect">
                                  <p:stCondLst>
                                    <p:cond delay="0"/>
                                  </p:stCondLst>
                                  <p:iterate>
                                    <p:tmAbs val="0"/>
                                  </p:iterate>
                                  <p:childTnLst>
                                    <p:set>
                                      <p:cBhvr>
                                        <p:cTn id="23" fill="hold"/>
                                        <p:tgtEl>
                                          <p:spTgt spid="74">
                                            <p:txEl>
                                              <p:pRg st="4" end="4"/>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1" nodeType="clickEffect">
                                  <p:stCondLst>
                                    <p:cond delay="0"/>
                                  </p:stCondLst>
                                  <p:iterate>
                                    <p:tmAbs val="0"/>
                                  </p:iterate>
                                  <p:childTnLst>
                                    <p:set>
                                      <p:cBhvr>
                                        <p:cTn id="27" fill="hold"/>
                                        <p:tgtEl>
                                          <p:spTgt spid="7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1" build="p" bldLvl="5" animBg="1" advAuto="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8" name="image7.jpeg" descr="th.jpeg"/>
          <p:cNvPicPr>
            <a:picLocks noChangeAspect="1"/>
          </p:cNvPicPr>
          <p:nvPr/>
        </p:nvPicPr>
        <p:blipFill>
          <a:blip r:embed="rId2">
            <a:extLst/>
          </a:blip>
          <a:stretch>
            <a:fillRect/>
          </a:stretch>
        </p:blipFill>
        <p:spPr>
          <a:xfrm>
            <a:off x="2667000" y="838200"/>
            <a:ext cx="4114800" cy="5202238"/>
          </a:xfrm>
          <a:prstGeom prst="rect">
            <a:avLst/>
          </a:prstGeom>
          <a:ln w="12700">
            <a:miter lim="400000"/>
          </a:ln>
        </p:spPr>
      </p:pic>
    </p:spTree>
  </p:cSld>
  <p:clrMapOvr>
    <a:masterClrMapping/>
  </p:clrMapOvr>
  <p:transition xmlns:p14="http://schemas.microsoft.com/office/powerpoint/2010/mai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Shape 80"/>
          <p:cNvSpPr>
            <a:spLocks noGrp="1"/>
          </p:cNvSpPr>
          <p:nvPr>
            <p:ph type="title" idx="4294967295"/>
          </p:nvPr>
        </p:nvSpPr>
        <p:spPr>
          <a:xfrm>
            <a:off x="685800" y="381000"/>
            <a:ext cx="7772400" cy="838200"/>
          </a:xfrm>
          <a:prstGeom prst="rect">
            <a:avLst/>
          </a:prstGeom>
        </p:spPr>
        <p:txBody>
          <a:bodyPr/>
          <a:lstStyle>
            <a:lvl1pPr defTabSz="457200">
              <a:defRPr sz="3600" b="1"/>
            </a:lvl1pPr>
          </a:lstStyle>
          <a:p>
            <a:r>
              <a:t>Scenario #1</a:t>
            </a:r>
          </a:p>
        </p:txBody>
      </p:sp>
      <p:sp>
        <p:nvSpPr>
          <p:cNvPr id="81" name="Shape 81"/>
          <p:cNvSpPr>
            <a:spLocks noGrp="1"/>
          </p:cNvSpPr>
          <p:nvPr>
            <p:ph type="body" idx="4294967295"/>
          </p:nvPr>
        </p:nvSpPr>
        <p:spPr>
          <a:xfrm>
            <a:off x="685800" y="1371600"/>
            <a:ext cx="7772400" cy="4876800"/>
          </a:xfrm>
          <a:prstGeom prst="rect">
            <a:avLst/>
          </a:prstGeom>
        </p:spPr>
        <p:txBody>
          <a:bodyPr/>
          <a:lstStyle>
            <a:lvl1pPr defTabSz="457200">
              <a:lnSpc>
                <a:spcPct val="90000"/>
              </a:lnSpc>
              <a:spcBef>
                <a:spcPts val="500"/>
              </a:spcBef>
              <a:defRPr sz="2400">
                <a:latin typeface="Times New Roman"/>
                <a:ea typeface="Times New Roman"/>
                <a:cs typeface="Times New Roman"/>
                <a:sym typeface="Times New Roman"/>
              </a:defRPr>
            </a:lvl1pPr>
          </a:lstStyle>
          <a:p>
            <a:r>
              <a:t>Your Student Learning Outcomes Committee is a sub- committee of your Curriculum Committee, which in turn reports to the academic senate.  The faculty chair of the SLO Committee is resisting requests from the curriculum chair to make more complete reports to the Curriculum Committee and to bring decisions to the Curriculum Committee for ratification.  The SLO chair claims that her committee has developed expertise in the area of SLOs beyond that held by the average Curriculum Committee member and that this expertise should be respected by allowing the SLO committee to work without having its decisions questioned.  Everyone is frustrated with the situation. How can it be resolved?</a:t>
            </a:r>
          </a:p>
        </p:txBody>
      </p:sp>
    </p:spTree>
  </p:cSld>
  <p:clrMapOvr>
    <a:masterClrMapping/>
  </p:clrMapOvr>
  <p:transition xmlns:p14="http://schemas.microsoft.com/office/powerpoint/2010/mai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Shape 83"/>
          <p:cNvSpPr>
            <a:spLocks noGrp="1"/>
          </p:cNvSpPr>
          <p:nvPr>
            <p:ph type="title" idx="4294967295"/>
          </p:nvPr>
        </p:nvSpPr>
        <p:spPr>
          <a:xfrm>
            <a:off x="685800" y="381000"/>
            <a:ext cx="7772400" cy="838200"/>
          </a:xfrm>
          <a:prstGeom prst="rect">
            <a:avLst/>
          </a:prstGeom>
        </p:spPr>
        <p:txBody>
          <a:bodyPr/>
          <a:lstStyle>
            <a:lvl1pPr defTabSz="457200">
              <a:defRPr sz="3600" b="1"/>
            </a:lvl1pPr>
          </a:lstStyle>
          <a:p>
            <a:r>
              <a:t>Scenario #2</a:t>
            </a:r>
          </a:p>
        </p:txBody>
      </p:sp>
      <p:sp>
        <p:nvSpPr>
          <p:cNvPr id="84" name="Shape 84"/>
          <p:cNvSpPr>
            <a:spLocks noGrp="1"/>
          </p:cNvSpPr>
          <p:nvPr>
            <p:ph type="body" idx="4294967295"/>
          </p:nvPr>
        </p:nvSpPr>
        <p:spPr>
          <a:xfrm>
            <a:off x="685800" y="1371600"/>
            <a:ext cx="7772400" cy="4876800"/>
          </a:xfrm>
          <a:prstGeom prst="rect">
            <a:avLst/>
          </a:prstGeom>
        </p:spPr>
        <p:txBody>
          <a:bodyPr/>
          <a:lstStyle>
            <a:lvl1pPr marL="308608" indent="-308608" defTabSz="411479">
              <a:lnSpc>
                <a:spcPct val="90000"/>
              </a:lnSpc>
              <a:spcBef>
                <a:spcPts val="500"/>
              </a:spcBef>
              <a:defRPr sz="2100">
                <a:latin typeface="Times New Roman"/>
                <a:ea typeface="Times New Roman"/>
                <a:cs typeface="Times New Roman"/>
                <a:sym typeface="Times New Roman"/>
              </a:defRPr>
            </a:lvl1pPr>
          </a:lstStyle>
          <a:p>
            <a:r>
              <a:t>Welcome to the end of the Spring Semester when faculty become increasing concerned about the status of the approval of new courses.  As a part of the curriculum process a notification for a new course is sent to the Curriculum Committee members and posted for faculty at large.  The proposed new course is an Anthropology course, with an ethnographic component. The student, in the beginning of the semester, is taught the basics of how to use a camera. The Photography department when reviewing the course outline has concerns that this course is teaching photography, and the instructor does not meet minimum qualifications as they teach anthropology. Not only is this concern voiced to the curriculum chair, but also brought as a challenge to the Curriculum committee meeting where the course is reviewed by faculty. Additionally, the concern is brought to the Senate Meeting where the course is approved and forwarded to our board. Everyone is frustrated with the situation. How can it be resolved?</a:t>
            </a:r>
          </a:p>
        </p:txBody>
      </p:sp>
    </p:spTree>
  </p:cSld>
  <p:clrMapOvr>
    <a:masterClrMapping/>
  </p:clrMapOvr>
  <p:transition xmlns:p14="http://schemas.microsoft.com/office/powerpoint/2010/mai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Shape 86"/>
          <p:cNvSpPr>
            <a:spLocks noGrp="1"/>
          </p:cNvSpPr>
          <p:nvPr>
            <p:ph type="title" idx="4294967295"/>
          </p:nvPr>
        </p:nvSpPr>
        <p:spPr>
          <a:xfrm>
            <a:off x="685800" y="1676400"/>
            <a:ext cx="7772400" cy="1362075"/>
          </a:xfrm>
          <a:prstGeom prst="rect">
            <a:avLst/>
          </a:prstGeom>
        </p:spPr>
        <p:txBody>
          <a:bodyPr anchor="t"/>
          <a:lstStyle>
            <a:lvl1pPr defTabSz="457200">
              <a:defRPr sz="4000" b="1"/>
            </a:lvl1pPr>
          </a:lstStyle>
          <a:p>
            <a:r>
              <a:t>Questions? Comments?</a:t>
            </a:r>
          </a:p>
        </p:txBody>
      </p:sp>
      <p:sp>
        <p:nvSpPr>
          <p:cNvPr id="87" name="Shape 87"/>
          <p:cNvSpPr/>
          <p:nvPr/>
        </p:nvSpPr>
        <p:spPr>
          <a:xfrm>
            <a:off x="838200" y="3352799"/>
            <a:ext cx="7772400" cy="688339"/>
          </a:xfrm>
          <a:prstGeom prst="rect">
            <a:avLst/>
          </a:prstGeom>
          <a:ln w="12700">
            <a:miter lim="400000"/>
          </a:ln>
          <a:effectLst>
            <a:outerShdw blurRad="63500" dist="12699" dir="2700000" rotWithShape="0">
              <a:srgbClr val="808080">
                <a:alpha val="75000"/>
              </a:srgbClr>
            </a:outerShdw>
          </a:effectLst>
          <a:extLst>
            <a:ext uri="{C572A759-6A51-4108-AA02-DFA0A04FC94B}">
              <ma14:wrappingTextBoxFlag xmlns:ma14="http://schemas.microsoft.com/office/mac/drawingml/2011/main" val="1"/>
            </a:ext>
          </a:extLst>
        </p:spPr>
        <p:txBody>
          <a:bodyPr lIns="45718" tIns="45718" rIns="45718" bIns="45718">
            <a:spAutoFit/>
          </a:bodyPr>
          <a:lstStyle>
            <a:lvl1pPr algn="ctr" defTabSz="457200">
              <a:defRPr sz="4000" b="1">
                <a:solidFill>
                  <a:srgbClr val="1F497D"/>
                </a:solidFill>
                <a:latin typeface="+mj-lt"/>
                <a:ea typeface="+mj-ea"/>
                <a:cs typeface="+mj-cs"/>
                <a:sym typeface="Calibri"/>
              </a:defRPr>
            </a:lvl1pPr>
          </a:lstStyle>
          <a:p>
            <a:r>
              <a:t>Thank you!</a:t>
            </a:r>
          </a:p>
        </p:txBody>
      </p:sp>
    </p:spTree>
  </p:cSld>
  <p:clrMapOvr>
    <a:masterClrMapping/>
  </p:clrMapOvr>
  <p:transition xmlns:p14="http://schemas.microsoft.com/office/powerpoint/2010/main" spd="slow"/>
  <p:timing>
    <p:tnLst>
      <p:par>
        <p:cTn xmlns:p14="http://schemas.microsoft.com/office/powerpoint/2010/mai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8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2" nodeType="clickEffect">
                                  <p:stCondLst>
                                    <p:cond delay="0"/>
                                  </p:stCondLst>
                                  <p:iterate>
                                    <p:tmAbs val="0"/>
                                  </p:iterate>
                                  <p:childTnLst>
                                    <p:set>
                                      <p:cBhvr>
                                        <p:cTn id="10" fill="hold"/>
                                        <p:tgtEl>
                                          <p:spTgt spid="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 grpId="1" animBg="1" advAuto="0"/>
      <p:bldP spid="87" grpId="2" animBg="1" advAuto="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hape 32"/>
          <p:cNvSpPr>
            <a:spLocks noGrp="1"/>
          </p:cNvSpPr>
          <p:nvPr>
            <p:ph type="title" idx="4294967295"/>
          </p:nvPr>
        </p:nvSpPr>
        <p:spPr>
          <a:xfrm>
            <a:off x="457200" y="274637"/>
            <a:ext cx="8229600" cy="1143001"/>
          </a:xfrm>
          <a:prstGeom prst="rect">
            <a:avLst/>
          </a:prstGeom>
        </p:spPr>
        <p:txBody>
          <a:bodyPr/>
          <a:lstStyle>
            <a:lvl1pPr defTabSz="457200">
              <a:defRPr b="1"/>
            </a:lvl1pPr>
          </a:lstStyle>
          <a:p>
            <a:r>
              <a:t>Overview</a:t>
            </a:r>
          </a:p>
        </p:txBody>
      </p:sp>
      <p:sp>
        <p:nvSpPr>
          <p:cNvPr id="33" name="Shape 33"/>
          <p:cNvSpPr>
            <a:spLocks noGrp="1"/>
          </p:cNvSpPr>
          <p:nvPr>
            <p:ph type="body" idx="4294967295"/>
          </p:nvPr>
        </p:nvSpPr>
        <p:spPr>
          <a:xfrm>
            <a:off x="685800" y="1600200"/>
            <a:ext cx="7772400" cy="4495800"/>
          </a:xfrm>
          <a:prstGeom prst="rect">
            <a:avLst/>
          </a:prstGeom>
        </p:spPr>
        <p:txBody>
          <a:bodyPr/>
          <a:lstStyle/>
          <a:p>
            <a:pPr defTabSz="457200"/>
            <a:r>
              <a:t>Temperature Check</a:t>
            </a:r>
          </a:p>
          <a:p>
            <a:pPr defTabSz="457200"/>
            <a:r>
              <a:t>Sources of Conflict</a:t>
            </a:r>
          </a:p>
          <a:p>
            <a:pPr defTabSz="457200"/>
            <a:r>
              <a:t>Conflict Styles</a:t>
            </a:r>
          </a:p>
          <a:p>
            <a:pPr defTabSz="457200"/>
            <a:r>
              <a:t>Considerations</a:t>
            </a:r>
          </a:p>
          <a:p>
            <a:pPr defTabSz="457200"/>
            <a:r>
              <a:t>Good Practices</a:t>
            </a:r>
          </a:p>
          <a:p>
            <a:pPr defTabSz="457200"/>
            <a:r>
              <a:t>Scenarios</a:t>
            </a:r>
          </a:p>
        </p:txBody>
      </p:sp>
    </p:spTree>
  </p:cSld>
  <p:clrMapOvr>
    <a:masterClrMapping/>
  </p:clrMapOvr>
  <p:transition xmlns:p14="http://schemas.microsoft.com/office/powerpoint/2010/mai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Shape 35"/>
          <p:cNvSpPr>
            <a:spLocks noGrp="1"/>
          </p:cNvSpPr>
          <p:nvPr>
            <p:ph type="title" idx="4294967295"/>
          </p:nvPr>
        </p:nvSpPr>
        <p:spPr>
          <a:xfrm>
            <a:off x="457200" y="274637"/>
            <a:ext cx="8229600" cy="1143001"/>
          </a:xfrm>
          <a:prstGeom prst="rect">
            <a:avLst/>
          </a:prstGeom>
        </p:spPr>
        <p:txBody>
          <a:bodyPr/>
          <a:lstStyle>
            <a:lvl1pPr defTabSz="457200">
              <a:defRPr b="1"/>
            </a:lvl1pPr>
          </a:lstStyle>
          <a:p>
            <a:r>
              <a:t>Temperature Check</a:t>
            </a:r>
          </a:p>
        </p:txBody>
      </p:sp>
      <p:pic>
        <p:nvPicPr>
          <p:cNvPr id="36" name="image2.jpeg" descr="normal-dog-temperature.jpg"/>
          <p:cNvPicPr>
            <a:picLocks noChangeAspect="1"/>
          </p:cNvPicPr>
          <p:nvPr/>
        </p:nvPicPr>
        <p:blipFill>
          <a:blip r:embed="rId2">
            <a:extLst/>
          </a:blip>
          <a:stretch>
            <a:fillRect/>
          </a:stretch>
        </p:blipFill>
        <p:spPr>
          <a:xfrm>
            <a:off x="994273" y="1935161"/>
            <a:ext cx="7155454" cy="4389439"/>
          </a:xfrm>
          <a:prstGeom prst="rect">
            <a:avLst/>
          </a:prstGeom>
          <a:ln w="12700">
            <a:miter lim="400000"/>
          </a:ln>
        </p:spPr>
      </p:pic>
    </p:spTree>
  </p:cSld>
  <p:clrMapOvr>
    <a:masterClrMapping/>
  </p:clrMapOvr>
  <p:transition xmlns:p14="http://schemas.microsoft.com/office/powerpoint/2010/mai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Shape 38"/>
          <p:cNvSpPr>
            <a:spLocks noGrp="1"/>
          </p:cNvSpPr>
          <p:nvPr>
            <p:ph type="title" idx="4294967295"/>
          </p:nvPr>
        </p:nvSpPr>
        <p:spPr>
          <a:xfrm>
            <a:off x="838200" y="457198"/>
            <a:ext cx="7772400" cy="1143003"/>
          </a:xfrm>
          <a:prstGeom prst="rect">
            <a:avLst/>
          </a:prstGeom>
        </p:spPr>
        <p:txBody>
          <a:bodyPr>
            <a:normAutofit fontScale="90000"/>
          </a:bodyPr>
          <a:lstStyle/>
          <a:p>
            <a:pPr defTabSz="457200">
              <a:defRPr b="1"/>
            </a:pPr>
            <a:r>
              <a:t>Conflict Management</a:t>
            </a:r>
            <a:br/>
            <a:r>
              <a:rPr sz="2800"/>
              <a:t>Typical Sources of Conflict in Curriculum</a:t>
            </a:r>
          </a:p>
        </p:txBody>
      </p:sp>
      <p:sp>
        <p:nvSpPr>
          <p:cNvPr id="39" name="Shape 39"/>
          <p:cNvSpPr>
            <a:spLocks noGrp="1"/>
          </p:cNvSpPr>
          <p:nvPr>
            <p:ph type="body" idx="4294967295"/>
          </p:nvPr>
        </p:nvSpPr>
        <p:spPr>
          <a:xfrm>
            <a:off x="838200" y="1905000"/>
            <a:ext cx="7772400" cy="4114800"/>
          </a:xfrm>
          <a:prstGeom prst="rect">
            <a:avLst/>
          </a:prstGeom>
        </p:spPr>
        <p:txBody>
          <a:bodyPr/>
          <a:lstStyle/>
          <a:p>
            <a:pPr defTabSz="457200">
              <a:spcBef>
                <a:spcPts val="500"/>
              </a:spcBef>
              <a:buFont typeface="Wingdings"/>
              <a:buChar char="⬥"/>
              <a:defRPr sz="2400"/>
            </a:pPr>
            <a:r>
              <a:t>Conflict between faculty</a:t>
            </a:r>
          </a:p>
          <a:p>
            <a:pPr defTabSz="457200">
              <a:spcBef>
                <a:spcPts val="500"/>
              </a:spcBef>
              <a:buFont typeface="Wingdings"/>
              <a:buChar char="⬥"/>
              <a:defRPr sz="2400"/>
            </a:pPr>
            <a:r>
              <a:t>Conflict between faculty and administration</a:t>
            </a:r>
          </a:p>
          <a:p>
            <a:pPr defTabSz="457200">
              <a:spcBef>
                <a:spcPts val="500"/>
              </a:spcBef>
              <a:buFont typeface="Wingdings"/>
              <a:buChar char="⬥"/>
              <a:defRPr sz="2400"/>
            </a:pPr>
            <a:r>
              <a:t>Conflict between faculty and curriculum specialists </a:t>
            </a:r>
          </a:p>
          <a:p>
            <a:pPr defTabSz="457200">
              <a:spcBef>
                <a:spcPts val="500"/>
              </a:spcBef>
              <a:buFont typeface="Wingdings"/>
              <a:buChar char="⬥"/>
              <a:defRPr sz="2400"/>
            </a:pPr>
            <a:r>
              <a:t>Conflict between Curriculum Chair and committee</a:t>
            </a:r>
          </a:p>
          <a:p>
            <a:pPr defTabSz="457200">
              <a:spcBef>
                <a:spcPts val="500"/>
              </a:spcBef>
              <a:buFont typeface="Wingdings"/>
              <a:buChar char="⬥"/>
              <a:defRPr sz="2400"/>
            </a:pPr>
            <a:r>
              <a:t>Conflict between Curriculum Committee and Senate</a:t>
            </a:r>
          </a:p>
          <a:p>
            <a:pPr defTabSz="457200">
              <a:spcBef>
                <a:spcPts val="500"/>
              </a:spcBef>
              <a:buFont typeface="Wingdings"/>
              <a:buChar char="⬥"/>
              <a:defRPr sz="2400"/>
            </a:pPr>
            <a:r>
              <a:t>What else?</a:t>
            </a:r>
          </a:p>
        </p:txBody>
      </p:sp>
    </p:spTree>
  </p:cSld>
  <p:clrMapOvr>
    <a:masterClrMapping/>
  </p:clrMapOvr>
  <p:transition xmlns:p14="http://schemas.microsoft.com/office/powerpoint/2010/main" spd="slow"/>
  <p:timing>
    <p:tnLst>
      <p:par>
        <p:cTn xmlns:p14="http://schemas.microsoft.com/office/powerpoint/2010/mai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39">
                                            <p:bg/>
                                          </p:spTgt>
                                        </p:tgtEl>
                                        <p:attrNameLst>
                                          <p:attrName>style.visibility</p:attrName>
                                        </p:attrNameLst>
                                      </p:cBhvr>
                                      <p:to>
                                        <p:strVal val="visible"/>
                                      </p:to>
                                    </p:set>
                                  </p:childTnLst>
                                </p:cTn>
                              </p:par>
                              <p:par>
                                <p:cTn id="7" presetID="1" presetClass="entr" presetSubtype="0" fill="hold" grpId="1" nodeType="withEffect">
                                  <p:stCondLst>
                                    <p:cond delay="0"/>
                                  </p:stCondLst>
                                  <p:iterate>
                                    <p:tmAbs val="0"/>
                                  </p:iterate>
                                  <p:childTnLst>
                                    <p:set>
                                      <p:cBhvr>
                                        <p:cTn id="8" fill="hold"/>
                                        <p:tgtEl>
                                          <p:spTgt spid="39">
                                            <p:txEl>
                                              <p:pRg st="0" end="0"/>
                                            </p:txEl>
                                          </p:spTgt>
                                        </p:tgtEl>
                                        <p:attrNameLst>
                                          <p:attrName>style.visibility</p:attrName>
                                        </p:attrNameLst>
                                      </p:cBhvr>
                                      <p:to>
                                        <p:strVal val="visible"/>
                                      </p:to>
                                    </p:set>
                                  </p:childTnLst>
                                </p:cTn>
                              </p:par>
                            </p:childTnLst>
                          </p:cTn>
                        </p:par>
                        <p:par>
                          <p:cTn id="9" fill="hold">
                            <p:stCondLst>
                              <p:cond delay="0"/>
                            </p:stCondLst>
                            <p:childTnLst>
                              <p:par>
                                <p:cTn id="10" presetID="1" presetClass="entr" presetSubtype="0" fill="hold" grpId="1" nodeType="afterEffect">
                                  <p:stCondLst>
                                    <p:cond delay="0"/>
                                  </p:stCondLst>
                                  <p:iterate>
                                    <p:tmAbs val="0"/>
                                  </p:iterate>
                                  <p:childTnLst>
                                    <p:set>
                                      <p:cBhvr>
                                        <p:cTn id="11" fill="hold"/>
                                        <p:tgtEl>
                                          <p:spTgt spid="39">
                                            <p:txEl>
                                              <p:pRg st="1" end="1"/>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1" nodeType="clickEffect">
                                  <p:stCondLst>
                                    <p:cond delay="0"/>
                                  </p:stCondLst>
                                  <p:iterate>
                                    <p:tmAbs val="0"/>
                                  </p:iterate>
                                  <p:childTnLst>
                                    <p:set>
                                      <p:cBhvr>
                                        <p:cTn id="15" fill="hold"/>
                                        <p:tgtEl>
                                          <p:spTgt spid="39">
                                            <p:txEl>
                                              <p:pRg st="2" end="2"/>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1" nodeType="clickEffect">
                                  <p:stCondLst>
                                    <p:cond delay="0"/>
                                  </p:stCondLst>
                                  <p:iterate>
                                    <p:tmAbs val="0"/>
                                  </p:iterate>
                                  <p:childTnLst>
                                    <p:set>
                                      <p:cBhvr>
                                        <p:cTn id="19" fill="hold"/>
                                        <p:tgtEl>
                                          <p:spTgt spid="39">
                                            <p:txEl>
                                              <p:pRg st="3" end="3"/>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1" nodeType="clickEffect">
                                  <p:stCondLst>
                                    <p:cond delay="0"/>
                                  </p:stCondLst>
                                  <p:iterate>
                                    <p:tmAbs val="0"/>
                                  </p:iterate>
                                  <p:childTnLst>
                                    <p:set>
                                      <p:cBhvr>
                                        <p:cTn id="23" fill="hold"/>
                                        <p:tgtEl>
                                          <p:spTgt spid="39">
                                            <p:txEl>
                                              <p:pRg st="4" end="4"/>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1" nodeType="clickEffect">
                                  <p:stCondLst>
                                    <p:cond delay="0"/>
                                  </p:stCondLst>
                                  <p:iterate>
                                    <p:tmAbs val="0"/>
                                  </p:iterate>
                                  <p:childTnLst>
                                    <p:set>
                                      <p:cBhvr>
                                        <p:cTn id="27" fill="hold"/>
                                        <p:tgtEl>
                                          <p:spTgt spid="3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1" build="p" bldLvl="5" animBg="1" advAuto="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Shape 41"/>
          <p:cNvSpPr>
            <a:spLocks noGrp="1"/>
          </p:cNvSpPr>
          <p:nvPr>
            <p:ph type="title" idx="4294967295"/>
          </p:nvPr>
        </p:nvSpPr>
        <p:spPr>
          <a:xfrm>
            <a:off x="457200" y="274636"/>
            <a:ext cx="8229600" cy="1325564"/>
          </a:xfrm>
          <a:prstGeom prst="rect">
            <a:avLst/>
          </a:prstGeom>
        </p:spPr>
        <p:txBody>
          <a:bodyPr/>
          <a:lstStyle>
            <a:lvl1pPr defTabSz="434340">
              <a:defRPr sz="4100" b="1"/>
            </a:lvl1pPr>
          </a:lstStyle>
          <a:p>
            <a:r>
              <a:t>Curriculum Committee and Conflict</a:t>
            </a:r>
          </a:p>
        </p:txBody>
      </p:sp>
      <p:pic>
        <p:nvPicPr>
          <p:cNvPr id="42" name="image3.jpeg" descr="images-2.jpeg"/>
          <p:cNvPicPr>
            <a:picLocks noChangeAspect="1"/>
          </p:cNvPicPr>
          <p:nvPr/>
        </p:nvPicPr>
        <p:blipFill>
          <a:blip r:embed="rId2">
            <a:extLst/>
          </a:blip>
          <a:stretch>
            <a:fillRect/>
          </a:stretch>
        </p:blipFill>
        <p:spPr>
          <a:xfrm>
            <a:off x="2057400" y="1752600"/>
            <a:ext cx="4940300" cy="3990975"/>
          </a:xfrm>
          <a:prstGeom prst="rect">
            <a:avLst/>
          </a:prstGeom>
          <a:ln w="12700">
            <a:miter lim="400000"/>
          </a:ln>
        </p:spPr>
      </p:pic>
    </p:spTree>
  </p:cSld>
  <p:clrMapOvr>
    <a:masterClrMapping/>
  </p:clrMapOvr>
  <p:transition xmlns:p14="http://schemas.microsoft.com/office/powerpoint/2010/mai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Shape 44"/>
          <p:cNvSpPr>
            <a:spLocks noGrp="1"/>
          </p:cNvSpPr>
          <p:nvPr>
            <p:ph type="title" idx="4294967295"/>
          </p:nvPr>
        </p:nvSpPr>
        <p:spPr>
          <a:xfrm>
            <a:off x="457200" y="274637"/>
            <a:ext cx="8229600" cy="1143001"/>
          </a:xfrm>
          <a:prstGeom prst="rect">
            <a:avLst/>
          </a:prstGeom>
        </p:spPr>
        <p:txBody>
          <a:bodyPr/>
          <a:lstStyle>
            <a:lvl1pPr defTabSz="457200">
              <a:defRPr b="1"/>
            </a:lvl1pPr>
          </a:lstStyle>
          <a:p>
            <a:r>
              <a:t>Conflict and Emotions</a:t>
            </a:r>
          </a:p>
        </p:txBody>
      </p:sp>
      <p:sp>
        <p:nvSpPr>
          <p:cNvPr id="45" name="Shape 45"/>
          <p:cNvSpPr>
            <a:spLocks noGrp="1"/>
          </p:cNvSpPr>
          <p:nvPr>
            <p:ph type="body" idx="4294967295"/>
          </p:nvPr>
        </p:nvSpPr>
        <p:spPr>
          <a:xfrm>
            <a:off x="457200" y="1600200"/>
            <a:ext cx="8229600" cy="4525963"/>
          </a:xfrm>
          <a:prstGeom prst="rect">
            <a:avLst/>
          </a:prstGeom>
        </p:spPr>
        <p:txBody>
          <a:bodyPr/>
          <a:lstStyle/>
          <a:p>
            <a:pPr defTabSz="457200"/>
            <a:r>
              <a:t>Emotions inherent in decision-making.</a:t>
            </a:r>
          </a:p>
          <a:p>
            <a:pPr defTabSz="457200"/>
            <a:r>
              <a:t>Emotions can act as “triggers” to conflict.</a:t>
            </a:r>
          </a:p>
          <a:p>
            <a:pPr defTabSz="457200"/>
            <a:r>
              <a:t>Some are able to identify emotions and respond, others react.</a:t>
            </a:r>
          </a:p>
          <a:p>
            <a:pPr defTabSz="457200"/>
            <a:r>
              <a:t>Messages to others include both content and relational aspects.</a:t>
            </a:r>
          </a:p>
          <a:p>
            <a:pPr defTabSz="457200"/>
            <a:r>
              <a:t> Adaptation is key.</a:t>
            </a:r>
          </a:p>
        </p:txBody>
      </p:sp>
    </p:spTree>
  </p:cSld>
  <p:clrMapOvr>
    <a:masterClrMapping/>
  </p:clrMapOvr>
  <p:transition xmlns:p14="http://schemas.microsoft.com/office/powerpoint/2010/mai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Shape 47"/>
          <p:cNvSpPr>
            <a:spLocks noGrp="1"/>
          </p:cNvSpPr>
          <p:nvPr>
            <p:ph type="title" idx="4294967295"/>
          </p:nvPr>
        </p:nvSpPr>
        <p:spPr>
          <a:xfrm>
            <a:off x="457200" y="274637"/>
            <a:ext cx="8229600" cy="1143001"/>
          </a:xfrm>
          <a:prstGeom prst="rect">
            <a:avLst/>
          </a:prstGeom>
        </p:spPr>
        <p:txBody>
          <a:bodyPr/>
          <a:lstStyle>
            <a:lvl1pPr defTabSz="457200">
              <a:defRPr b="1"/>
            </a:lvl1pPr>
          </a:lstStyle>
          <a:p>
            <a:r>
              <a:t>Conflict Management Styles</a:t>
            </a:r>
          </a:p>
        </p:txBody>
      </p:sp>
      <p:sp>
        <p:nvSpPr>
          <p:cNvPr id="48" name="Shape 48"/>
          <p:cNvSpPr>
            <a:spLocks noGrp="1"/>
          </p:cNvSpPr>
          <p:nvPr>
            <p:ph type="body" idx="4294967295"/>
          </p:nvPr>
        </p:nvSpPr>
        <p:spPr>
          <a:xfrm>
            <a:off x="457200" y="1600200"/>
            <a:ext cx="8229600" cy="4525963"/>
          </a:xfrm>
          <a:prstGeom prst="rect">
            <a:avLst/>
          </a:prstGeom>
        </p:spPr>
        <p:txBody>
          <a:bodyPr/>
          <a:lstStyle/>
          <a:p>
            <a:pPr defTabSz="457200"/>
            <a:r>
              <a:t>Avoidance</a:t>
            </a:r>
          </a:p>
          <a:p>
            <a:pPr defTabSz="457200"/>
            <a:r>
              <a:t>Accommodation</a:t>
            </a:r>
          </a:p>
          <a:p>
            <a:pPr defTabSz="457200"/>
            <a:r>
              <a:t>Competition</a:t>
            </a:r>
          </a:p>
          <a:p>
            <a:pPr defTabSz="457200"/>
            <a:r>
              <a:t>Compromise</a:t>
            </a:r>
          </a:p>
          <a:p>
            <a:pPr defTabSz="457200"/>
            <a:r>
              <a:t>Collaboration</a:t>
            </a:r>
          </a:p>
          <a:p>
            <a:pPr defTabSz="457200"/>
            <a:endParaRPr/>
          </a:p>
          <a:p>
            <a:pPr algn="ctr" defTabSz="457200">
              <a:buSzTx/>
              <a:buNone/>
            </a:pPr>
            <a:r>
              <a:t>Constructive or Destructive?</a:t>
            </a:r>
          </a:p>
        </p:txBody>
      </p:sp>
      <p:pic>
        <p:nvPicPr>
          <p:cNvPr id="49" name="image4.jpeg" descr="Argument.jpg"/>
          <p:cNvPicPr>
            <a:picLocks noChangeAspect="1"/>
          </p:cNvPicPr>
          <p:nvPr/>
        </p:nvPicPr>
        <p:blipFill>
          <a:blip r:embed="rId2">
            <a:extLst/>
          </a:blip>
          <a:stretch>
            <a:fillRect/>
          </a:stretch>
        </p:blipFill>
        <p:spPr>
          <a:xfrm>
            <a:off x="4191000" y="2133600"/>
            <a:ext cx="4767263" cy="2514600"/>
          </a:xfrm>
          <a:prstGeom prst="rect">
            <a:avLst/>
          </a:prstGeom>
          <a:ln w="12700">
            <a:miter lim="400000"/>
          </a:ln>
        </p:spPr>
      </p:pic>
    </p:spTree>
  </p:cSld>
  <p:clrMapOvr>
    <a:masterClrMapping/>
  </p:clrMapOvr>
  <p:transition xmlns:p14="http://schemas.microsoft.com/office/powerpoint/2010/mai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Shape 51"/>
          <p:cNvSpPr>
            <a:spLocks noGrp="1"/>
          </p:cNvSpPr>
          <p:nvPr>
            <p:ph type="title" idx="4294967295"/>
          </p:nvPr>
        </p:nvSpPr>
        <p:spPr>
          <a:xfrm>
            <a:off x="457200" y="274637"/>
            <a:ext cx="8229600" cy="1143001"/>
          </a:xfrm>
          <a:prstGeom prst="rect">
            <a:avLst/>
          </a:prstGeom>
        </p:spPr>
        <p:txBody>
          <a:bodyPr/>
          <a:lstStyle>
            <a:lvl1pPr defTabSz="457200">
              <a:defRPr b="1"/>
            </a:lvl1pPr>
          </a:lstStyle>
          <a:p>
            <a:r>
              <a:t>Decide how to manage conflict</a:t>
            </a:r>
          </a:p>
        </p:txBody>
      </p:sp>
      <p:pic>
        <p:nvPicPr>
          <p:cNvPr id="52" name="image5.jpeg" descr="Unknown.jpeg"/>
          <p:cNvPicPr>
            <a:picLocks noChangeAspect="1"/>
          </p:cNvPicPr>
          <p:nvPr/>
        </p:nvPicPr>
        <p:blipFill>
          <a:blip r:embed="rId2">
            <a:extLst/>
          </a:blip>
          <a:stretch>
            <a:fillRect/>
          </a:stretch>
        </p:blipFill>
        <p:spPr>
          <a:xfrm>
            <a:off x="1828800" y="1676400"/>
            <a:ext cx="5410200" cy="4125913"/>
          </a:xfrm>
          <a:prstGeom prst="rect">
            <a:avLst/>
          </a:prstGeom>
          <a:ln w="12700">
            <a:miter lim="400000"/>
          </a:ln>
        </p:spPr>
      </p:pic>
    </p:spTree>
  </p:cSld>
  <p:clrMapOvr>
    <a:masterClrMapping/>
  </p:clrMapOvr>
  <p:transition xmlns:p14="http://schemas.microsoft.com/office/powerpoint/2010/mai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Shape 54"/>
          <p:cNvSpPr>
            <a:spLocks noGrp="1"/>
          </p:cNvSpPr>
          <p:nvPr>
            <p:ph type="title" idx="4294967295"/>
          </p:nvPr>
        </p:nvSpPr>
        <p:spPr>
          <a:xfrm>
            <a:off x="457200" y="304798"/>
            <a:ext cx="7772400" cy="1143004"/>
          </a:xfrm>
          <a:prstGeom prst="rect">
            <a:avLst/>
          </a:prstGeom>
        </p:spPr>
        <p:txBody>
          <a:bodyPr/>
          <a:lstStyle>
            <a:lvl1pPr defTabSz="457200">
              <a:defRPr b="1"/>
            </a:lvl1pPr>
          </a:lstStyle>
          <a:p>
            <a:r>
              <a:t>Considerations</a:t>
            </a:r>
          </a:p>
        </p:txBody>
      </p:sp>
      <p:sp>
        <p:nvSpPr>
          <p:cNvPr id="55" name="Shape 55"/>
          <p:cNvSpPr>
            <a:spLocks noGrp="1"/>
          </p:cNvSpPr>
          <p:nvPr>
            <p:ph type="body" idx="4294967295"/>
          </p:nvPr>
        </p:nvSpPr>
        <p:spPr>
          <a:xfrm>
            <a:off x="685800" y="1371600"/>
            <a:ext cx="8153400" cy="4648200"/>
          </a:xfrm>
          <a:prstGeom prst="rect">
            <a:avLst/>
          </a:prstGeom>
        </p:spPr>
        <p:txBody>
          <a:bodyPr/>
          <a:lstStyle/>
          <a:p>
            <a:pPr marL="325754" indent="-325754" defTabSz="434340">
              <a:spcBef>
                <a:spcPts val="600"/>
              </a:spcBef>
              <a:defRPr sz="2800"/>
            </a:pPr>
            <a:r>
              <a:t>What is at issue?</a:t>
            </a:r>
          </a:p>
          <a:p>
            <a:pPr marL="325754" indent="-325754" defTabSz="434340">
              <a:spcBef>
                <a:spcPts val="600"/>
              </a:spcBef>
              <a:defRPr sz="2800"/>
            </a:pPr>
            <a:r>
              <a:t>What are the interests?</a:t>
            </a:r>
          </a:p>
          <a:p>
            <a:pPr marL="325754" indent="-325754" defTabSz="434340">
              <a:spcBef>
                <a:spcPts val="600"/>
              </a:spcBef>
              <a:defRPr sz="2800"/>
            </a:pPr>
            <a:r>
              <a:t>Who should be involved?</a:t>
            </a:r>
          </a:p>
          <a:p>
            <a:pPr marL="325754" indent="-325754" defTabSz="434340">
              <a:spcBef>
                <a:spcPts val="600"/>
              </a:spcBef>
              <a:defRPr sz="2800"/>
            </a:pPr>
            <a:r>
              <a:t>Who should be consulted?</a:t>
            </a:r>
          </a:p>
          <a:p>
            <a:pPr marL="325754" indent="-325754" defTabSz="434340">
              <a:spcBef>
                <a:spcPts val="600"/>
              </a:spcBef>
              <a:defRPr sz="2800"/>
            </a:pPr>
            <a:r>
              <a:t>Are there emotions connected to the situation?</a:t>
            </a:r>
          </a:p>
          <a:p>
            <a:pPr marL="325754" indent="-325754" defTabSz="434340">
              <a:spcBef>
                <a:spcPts val="600"/>
              </a:spcBef>
              <a:defRPr sz="2800"/>
            </a:pPr>
            <a:r>
              <a:t>What policies, procedures, or processes may affect the issues, interests, problems, or solutions?</a:t>
            </a:r>
          </a:p>
          <a:p>
            <a:pPr marL="325754" indent="-325754" defTabSz="434340">
              <a:spcBef>
                <a:spcPts val="600"/>
              </a:spcBef>
              <a:defRPr sz="2800"/>
            </a:pPr>
            <a:r>
              <a:t>What is the conflict culture?</a:t>
            </a:r>
          </a:p>
        </p:txBody>
      </p:sp>
      <p:pic>
        <p:nvPicPr>
          <p:cNvPr id="56" name="image6.jpeg" descr="images-1.jpg"/>
          <p:cNvPicPr>
            <a:picLocks noChangeAspect="1"/>
          </p:cNvPicPr>
          <p:nvPr/>
        </p:nvPicPr>
        <p:blipFill>
          <a:blip r:embed="rId2">
            <a:extLst/>
          </a:blip>
          <a:stretch>
            <a:fillRect/>
          </a:stretch>
        </p:blipFill>
        <p:spPr>
          <a:xfrm>
            <a:off x="5486400" y="1219200"/>
            <a:ext cx="3606800" cy="2260600"/>
          </a:xfrm>
          <a:prstGeom prst="rect">
            <a:avLst/>
          </a:prstGeom>
          <a:ln w="12700">
            <a:miter lim="400000"/>
          </a:ln>
        </p:spPr>
      </p:pic>
    </p:spTree>
  </p:cSld>
  <p:clrMapOvr>
    <a:masterClrMapping/>
  </p:clrMapOvr>
  <p:transition xmlns:p14="http://schemas.microsoft.com/office/powerpoint/2010/main" spd="slow"/>
  <p:timing>
    <p:tnLst>
      <p:par>
        <p:cTn xmlns:p14="http://schemas.microsoft.com/office/powerpoint/2010/mai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55">
                                            <p:bg/>
                                          </p:spTgt>
                                        </p:tgtEl>
                                        <p:attrNameLst>
                                          <p:attrName>style.visibility</p:attrName>
                                        </p:attrNameLst>
                                      </p:cBhvr>
                                      <p:to>
                                        <p:strVal val="visible"/>
                                      </p:to>
                                    </p:set>
                                  </p:childTnLst>
                                </p:cTn>
                              </p:par>
                              <p:par>
                                <p:cTn id="7" presetID="1" presetClass="entr" presetSubtype="0" fill="hold" grpId="1" nodeType="withEffect">
                                  <p:stCondLst>
                                    <p:cond delay="0"/>
                                  </p:stCondLst>
                                  <p:iterate>
                                    <p:tmAbs val="0"/>
                                  </p:iterate>
                                  <p:childTnLst>
                                    <p:set>
                                      <p:cBhvr>
                                        <p:cTn id="8" fill="hold"/>
                                        <p:tgtEl>
                                          <p:spTgt spid="55">
                                            <p:txEl>
                                              <p:pRg st="0" end="0"/>
                                            </p:txEl>
                                          </p:spTgt>
                                        </p:tgtEl>
                                        <p:attrNameLst>
                                          <p:attrName>style.visibility</p:attrName>
                                        </p:attrNameLst>
                                      </p:cBhvr>
                                      <p:to>
                                        <p:strVal val="visible"/>
                                      </p:to>
                                    </p:set>
                                  </p:childTnLst>
                                </p:cTn>
                              </p:par>
                            </p:childTnLst>
                          </p:cTn>
                        </p:par>
                        <p:par>
                          <p:cTn id="9" fill="hold">
                            <p:stCondLst>
                              <p:cond delay="0"/>
                            </p:stCondLst>
                            <p:childTnLst>
                              <p:par>
                                <p:cTn id="10" presetID="1" presetClass="entr" presetSubtype="0" fill="hold" grpId="1" nodeType="afterEffect">
                                  <p:stCondLst>
                                    <p:cond delay="0"/>
                                  </p:stCondLst>
                                  <p:iterate>
                                    <p:tmAbs val="0"/>
                                  </p:iterate>
                                  <p:childTnLst>
                                    <p:set>
                                      <p:cBhvr>
                                        <p:cTn id="11" fill="hold"/>
                                        <p:tgtEl>
                                          <p:spTgt spid="55">
                                            <p:txEl>
                                              <p:pRg st="1" end="1"/>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1" nodeType="clickEffect">
                                  <p:stCondLst>
                                    <p:cond delay="0"/>
                                  </p:stCondLst>
                                  <p:iterate>
                                    <p:tmAbs val="0"/>
                                  </p:iterate>
                                  <p:childTnLst>
                                    <p:set>
                                      <p:cBhvr>
                                        <p:cTn id="15" fill="hold"/>
                                        <p:tgtEl>
                                          <p:spTgt spid="55">
                                            <p:txEl>
                                              <p:pRg st="2" end="2"/>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1" nodeType="clickEffect">
                                  <p:stCondLst>
                                    <p:cond delay="0"/>
                                  </p:stCondLst>
                                  <p:iterate>
                                    <p:tmAbs val="0"/>
                                  </p:iterate>
                                  <p:childTnLst>
                                    <p:set>
                                      <p:cBhvr>
                                        <p:cTn id="19" fill="hold"/>
                                        <p:tgtEl>
                                          <p:spTgt spid="55">
                                            <p:txEl>
                                              <p:pRg st="3" end="3"/>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1" nodeType="clickEffect">
                                  <p:stCondLst>
                                    <p:cond delay="0"/>
                                  </p:stCondLst>
                                  <p:iterate>
                                    <p:tmAbs val="0"/>
                                  </p:iterate>
                                  <p:childTnLst>
                                    <p:set>
                                      <p:cBhvr>
                                        <p:cTn id="23" fill="hold"/>
                                        <p:tgtEl>
                                          <p:spTgt spid="55">
                                            <p:txEl>
                                              <p:pRg st="4" end="4"/>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1" nodeType="clickEffect">
                                  <p:stCondLst>
                                    <p:cond delay="0"/>
                                  </p:stCondLst>
                                  <p:iterate>
                                    <p:tmAbs val="0"/>
                                  </p:iterate>
                                  <p:childTnLst>
                                    <p:set>
                                      <p:cBhvr>
                                        <p:cTn id="27" fill="hold"/>
                                        <p:tgtEl>
                                          <p:spTgt spid="55">
                                            <p:txEl>
                                              <p:pRg st="5" end="5"/>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1" nodeType="clickEffect">
                                  <p:stCondLst>
                                    <p:cond delay="0"/>
                                  </p:stCondLst>
                                  <p:iterate>
                                    <p:tmAbs val="0"/>
                                  </p:iterate>
                                  <p:childTnLst>
                                    <p:set>
                                      <p:cBhvr>
                                        <p:cTn id="31" fill="hold"/>
                                        <p:tgtEl>
                                          <p:spTgt spid="5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1" build="p" bldLvl="5" animBg="1" advAuto="0"/>
    </p:bldLst>
  </p:timing>
</p:sld>
</file>

<file path=ppt/theme/theme1.xml><?xml version="1.0" encoding="utf-8"?>
<a:theme xmlns:a="http://schemas.openxmlformats.org/drawingml/2006/main" name="ASCCC">
  <a:themeElements>
    <a:clrScheme name="ASCCC">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ASCCC">
      <a:majorFont>
        <a:latin typeface="Calibri"/>
        <a:ea typeface="Calibri"/>
        <a:cs typeface="Calibri"/>
      </a:majorFont>
      <a:minorFont>
        <a:latin typeface="Helvetica"/>
        <a:ea typeface="Helvetica"/>
        <a:cs typeface="Helvetica"/>
      </a:minorFont>
    </a:fontScheme>
    <a:fmtScheme name="ASCCC">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ASCCC">
  <a:themeElements>
    <a:clrScheme name="ASCCC">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ASCCC">
      <a:majorFont>
        <a:latin typeface="Calibri"/>
        <a:ea typeface="Calibri"/>
        <a:cs typeface="Calibri"/>
      </a:majorFont>
      <a:minorFont>
        <a:latin typeface="Helvetica"/>
        <a:ea typeface="Helvetica"/>
        <a:cs typeface="Helvetica"/>
      </a:minorFont>
    </a:fontScheme>
    <a:fmtScheme name="ASCCC">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972</Words>
  <Application>Microsoft Macintosh PowerPoint</Application>
  <PresentationFormat>On-screen Show (4:3)</PresentationFormat>
  <Paragraphs>94</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ASCCC</vt:lpstr>
      <vt:lpstr>Curriculum and Emotions – Solving Problems and Managing Conflict</vt:lpstr>
      <vt:lpstr>Overview</vt:lpstr>
      <vt:lpstr>Temperature Check</vt:lpstr>
      <vt:lpstr>Conflict Management Typical Sources of Conflict in Curriculum</vt:lpstr>
      <vt:lpstr>Curriculum Committee and Conflict</vt:lpstr>
      <vt:lpstr>Conflict and Emotions</vt:lpstr>
      <vt:lpstr>Conflict Management Styles</vt:lpstr>
      <vt:lpstr>Decide how to manage conflict</vt:lpstr>
      <vt:lpstr>Considerations</vt:lpstr>
      <vt:lpstr>PowerPoint Presentation</vt:lpstr>
      <vt:lpstr>PowerPoint Presentation</vt:lpstr>
      <vt:lpstr>PowerPoint Presentation</vt:lpstr>
      <vt:lpstr>Good Practices to Avert, Manage, or Resolve Conflict</vt:lpstr>
      <vt:lpstr>Good Practices to Avert, Manage, or Resolve Conflict</vt:lpstr>
      <vt:lpstr>Good Practices to Avert, Manage, or Resolve Conflict</vt:lpstr>
      <vt:lpstr>PowerPoint Presentation</vt:lpstr>
      <vt:lpstr>Scenario #1</vt:lpstr>
      <vt:lpstr>Scenario #2</vt:lpstr>
      <vt:lpstr>Questions? Comments?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Curriculum and Emotions – Solving Problems and Managing Conflict</dc:title>
  <cp:lastModifiedBy>Julie Bruno</cp:lastModifiedBy>
  <cp:revision>1</cp:revision>
  <dcterms:modified xsi:type="dcterms:W3CDTF">2016-07-11T21:03:54Z</dcterms:modified>
</cp:coreProperties>
</file>