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8"/>
  </p:notesMasterIdLst>
  <p:handoutMasterIdLst>
    <p:handoutMasterId r:id="rId29"/>
  </p:handoutMasterIdLst>
  <p:sldIdLst>
    <p:sldId id="256" r:id="rId2"/>
    <p:sldId id="265" r:id="rId3"/>
    <p:sldId id="275" r:id="rId4"/>
    <p:sldId id="296" r:id="rId5"/>
    <p:sldId id="297" r:id="rId6"/>
    <p:sldId id="277" r:id="rId7"/>
    <p:sldId id="267" r:id="rId8"/>
    <p:sldId id="278" r:id="rId9"/>
    <p:sldId id="268" r:id="rId10"/>
    <p:sldId id="279" r:id="rId11"/>
    <p:sldId id="269" r:id="rId12"/>
    <p:sldId id="280" r:id="rId13"/>
    <p:sldId id="270" r:id="rId14"/>
    <p:sldId id="281" r:id="rId15"/>
    <p:sldId id="282" r:id="rId16"/>
    <p:sldId id="295" r:id="rId17"/>
    <p:sldId id="298" r:id="rId18"/>
    <p:sldId id="271" r:id="rId19"/>
    <p:sldId id="272" r:id="rId20"/>
    <p:sldId id="300" r:id="rId21"/>
    <p:sldId id="273" r:id="rId22"/>
    <p:sldId id="301" r:id="rId23"/>
    <p:sldId id="304" r:id="rId24"/>
    <p:sldId id="303" r:id="rId25"/>
    <p:sldId id="274" r:id="rId26"/>
    <p:sldId id="264" r:id="rId27"/>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Pilati" initials="MP"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58"/>
    <p:restoredTop sz="94374"/>
  </p:normalViewPr>
  <p:slideViewPr>
    <p:cSldViewPr snapToGrid="0" snapToObjects="1">
      <p:cViewPr varScale="1">
        <p:scale>
          <a:sx n="62" d="100"/>
          <a:sy n="62" d="100"/>
        </p:scale>
        <p:origin x="-1412" y="-60"/>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17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05T15:08:30.769" idx="1">
    <p:pos x="10" y="10"/>
    <p:text/>
    <p:extLst>
      <p:ext uri="{C676402C-5697-4E1C-873F-D02D1690AC5C}">
        <p15:threadingInfo xmlns:p15="http://schemas.microsoft.com/office/powerpoint/2012/main" timeZoneBias="420"/>
      </p:ext>
    </p:extLst>
  </p:cm>
</p:cmLst>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EDD02F-543C-9048-857A-4D4AA59E33A2}" type="doc">
      <dgm:prSet loTypeId="urn:microsoft.com/office/officeart/2005/8/layout/venn2" loCatId="" qsTypeId="urn:microsoft.com/office/officeart/2005/8/quickstyle/3d3" qsCatId="3D" csTypeId="urn:microsoft.com/office/officeart/2005/8/colors/accent1_3" csCatId="accent1" phldr="1"/>
      <dgm:spPr/>
      <dgm:t>
        <a:bodyPr/>
        <a:lstStyle/>
        <a:p>
          <a:endParaRPr lang="en-US"/>
        </a:p>
      </dgm:t>
    </dgm:pt>
    <dgm:pt modelId="{2D5E8155-81CF-B844-8530-9EFD54387379}">
      <dgm:prSet phldrT="[Text]" custT="1"/>
      <dgm:spPr/>
      <dgm:t>
        <a:bodyPr/>
        <a:lstStyle/>
        <a:p>
          <a:r>
            <a:rPr lang="en-US" sz="1800" dirty="0"/>
            <a:t>Teaching and Learning</a:t>
          </a:r>
        </a:p>
      </dgm:t>
    </dgm:pt>
    <dgm:pt modelId="{44226D6F-BAB5-2B4A-BBE9-E57662D6AF40}" type="parTrans" cxnId="{4F09B87D-B67F-8C4D-BAB3-628E12439052}">
      <dgm:prSet/>
      <dgm:spPr/>
      <dgm:t>
        <a:bodyPr/>
        <a:lstStyle/>
        <a:p>
          <a:endParaRPr lang="en-US"/>
        </a:p>
      </dgm:t>
    </dgm:pt>
    <dgm:pt modelId="{8F73A845-C49C-BA42-82D6-8E61F276E712}" type="sibTrans" cxnId="{4F09B87D-B67F-8C4D-BAB3-628E12439052}">
      <dgm:prSet/>
      <dgm:spPr/>
      <dgm:t>
        <a:bodyPr/>
        <a:lstStyle/>
        <a:p>
          <a:endParaRPr lang="en-US"/>
        </a:p>
      </dgm:t>
    </dgm:pt>
    <dgm:pt modelId="{63B77EE6-8D0B-044C-8618-B69690800460}">
      <dgm:prSet phldrT="[Text]" custT="1"/>
      <dgm:spPr/>
      <dgm:t>
        <a:bodyPr/>
        <a:lstStyle/>
        <a:p>
          <a:r>
            <a:rPr lang="en-US" sz="1800" dirty="0"/>
            <a:t>Guided Exploration and Progression</a:t>
          </a:r>
        </a:p>
      </dgm:t>
    </dgm:pt>
    <dgm:pt modelId="{59A1B77A-7024-2642-AF52-DBA1CBB17642}" type="parTrans" cxnId="{D66BFB7A-65C2-2940-AED2-7850A14AB7FD}">
      <dgm:prSet/>
      <dgm:spPr/>
      <dgm:t>
        <a:bodyPr/>
        <a:lstStyle/>
        <a:p>
          <a:endParaRPr lang="en-US"/>
        </a:p>
      </dgm:t>
    </dgm:pt>
    <dgm:pt modelId="{A78AFB3D-9689-DC47-A79E-BCC371F8D12E}" type="sibTrans" cxnId="{D66BFB7A-65C2-2940-AED2-7850A14AB7FD}">
      <dgm:prSet/>
      <dgm:spPr/>
      <dgm:t>
        <a:bodyPr/>
        <a:lstStyle/>
        <a:p>
          <a:endParaRPr lang="en-US"/>
        </a:p>
      </dgm:t>
    </dgm:pt>
    <dgm:pt modelId="{E3091F65-39B6-7E45-AB20-263698335C8B}">
      <dgm:prSet phldrT="[Text]" custT="1"/>
      <dgm:spPr/>
      <dgm:t>
        <a:bodyPr/>
        <a:lstStyle/>
        <a:p>
          <a:r>
            <a:rPr lang="en-US" sz="1800" dirty="0"/>
            <a:t>Academic and Student Support</a:t>
          </a:r>
        </a:p>
      </dgm:t>
    </dgm:pt>
    <dgm:pt modelId="{761AE660-E340-FC45-A47D-0786B5408EAD}" type="parTrans" cxnId="{E7DC4F5B-3DBB-3F4C-920F-1127D4A7A659}">
      <dgm:prSet/>
      <dgm:spPr/>
      <dgm:t>
        <a:bodyPr/>
        <a:lstStyle/>
        <a:p>
          <a:endParaRPr lang="en-US"/>
        </a:p>
      </dgm:t>
    </dgm:pt>
    <dgm:pt modelId="{F0B446A5-9663-DD49-A1D9-955BDA52EEF8}" type="sibTrans" cxnId="{E7DC4F5B-3DBB-3F4C-920F-1127D4A7A659}">
      <dgm:prSet/>
      <dgm:spPr/>
      <dgm:t>
        <a:bodyPr/>
        <a:lstStyle/>
        <a:p>
          <a:endParaRPr lang="en-US"/>
        </a:p>
      </dgm:t>
    </dgm:pt>
    <dgm:pt modelId="{9B384389-ED1E-4845-AC5B-B0B12A7FAE1E}">
      <dgm:prSet phldrT="[Text]" custT="1"/>
      <dgm:spPr/>
      <dgm:t>
        <a:bodyPr/>
        <a:lstStyle/>
        <a:p>
          <a:r>
            <a:rPr lang="en-US" sz="1800" dirty="0"/>
            <a:t>Clear Pathways and Programs</a:t>
          </a:r>
        </a:p>
      </dgm:t>
    </dgm:pt>
    <dgm:pt modelId="{F52065EC-A7A0-E94D-98F9-8C596233DA0D}" type="parTrans" cxnId="{3359892C-B3CA-7B45-85B8-1D4785E53B86}">
      <dgm:prSet/>
      <dgm:spPr/>
      <dgm:t>
        <a:bodyPr/>
        <a:lstStyle/>
        <a:p>
          <a:endParaRPr lang="en-US"/>
        </a:p>
      </dgm:t>
    </dgm:pt>
    <dgm:pt modelId="{08D955EA-E638-764E-B122-025701CAEAD6}" type="sibTrans" cxnId="{3359892C-B3CA-7B45-85B8-1D4785E53B86}">
      <dgm:prSet/>
      <dgm:spPr/>
      <dgm:t>
        <a:bodyPr/>
        <a:lstStyle/>
        <a:p>
          <a:endParaRPr lang="en-US"/>
        </a:p>
      </dgm:t>
    </dgm:pt>
    <dgm:pt modelId="{86A7DA33-F633-0D4E-A688-4A32D48977B9}" type="pres">
      <dgm:prSet presAssocID="{CAEDD02F-543C-9048-857A-4D4AA59E33A2}" presName="Name0" presStyleCnt="0">
        <dgm:presLayoutVars>
          <dgm:chMax val="7"/>
          <dgm:resizeHandles val="exact"/>
        </dgm:presLayoutVars>
      </dgm:prSet>
      <dgm:spPr/>
      <dgm:t>
        <a:bodyPr/>
        <a:lstStyle/>
        <a:p>
          <a:endParaRPr lang="en-US"/>
        </a:p>
      </dgm:t>
    </dgm:pt>
    <dgm:pt modelId="{DC92DC6A-5F67-484A-870A-FBC0B39EE1C2}" type="pres">
      <dgm:prSet presAssocID="{CAEDD02F-543C-9048-857A-4D4AA59E33A2}" presName="comp1" presStyleCnt="0"/>
      <dgm:spPr/>
    </dgm:pt>
    <dgm:pt modelId="{F07C9814-9B91-5741-B178-F0FDEAA64758}" type="pres">
      <dgm:prSet presAssocID="{CAEDD02F-543C-9048-857A-4D4AA59E33A2}" presName="circle1" presStyleLbl="node1" presStyleIdx="0" presStyleCnt="4" custScaleX="102724" custScaleY="100000"/>
      <dgm:spPr/>
      <dgm:t>
        <a:bodyPr/>
        <a:lstStyle/>
        <a:p>
          <a:endParaRPr lang="en-US"/>
        </a:p>
      </dgm:t>
    </dgm:pt>
    <dgm:pt modelId="{3E808BA1-5309-9D45-BCCF-AE7918784F86}" type="pres">
      <dgm:prSet presAssocID="{CAEDD02F-543C-9048-857A-4D4AA59E33A2}" presName="c1text" presStyleLbl="node1" presStyleIdx="0" presStyleCnt="4">
        <dgm:presLayoutVars>
          <dgm:bulletEnabled val="1"/>
        </dgm:presLayoutVars>
      </dgm:prSet>
      <dgm:spPr/>
      <dgm:t>
        <a:bodyPr/>
        <a:lstStyle/>
        <a:p>
          <a:endParaRPr lang="en-US"/>
        </a:p>
      </dgm:t>
    </dgm:pt>
    <dgm:pt modelId="{4D8D0F9B-6C34-1B42-8D0B-5FA3F6290512}" type="pres">
      <dgm:prSet presAssocID="{CAEDD02F-543C-9048-857A-4D4AA59E33A2}" presName="comp2" presStyleCnt="0"/>
      <dgm:spPr/>
    </dgm:pt>
    <dgm:pt modelId="{3DE69643-09D7-6B40-9E84-8C61B40B08FB}" type="pres">
      <dgm:prSet presAssocID="{CAEDD02F-543C-9048-857A-4D4AA59E33A2}" presName="circle2" presStyleLbl="node1" presStyleIdx="1" presStyleCnt="4" custScaleY="104123" custLinFactNeighborX="0" custLinFactNeighborY="2433"/>
      <dgm:spPr/>
      <dgm:t>
        <a:bodyPr/>
        <a:lstStyle/>
        <a:p>
          <a:endParaRPr lang="en-US"/>
        </a:p>
      </dgm:t>
    </dgm:pt>
    <dgm:pt modelId="{3011F837-8987-2B40-B269-8D9637FCEAE1}" type="pres">
      <dgm:prSet presAssocID="{CAEDD02F-543C-9048-857A-4D4AA59E33A2}" presName="c2text" presStyleLbl="node1" presStyleIdx="1" presStyleCnt="4">
        <dgm:presLayoutVars>
          <dgm:bulletEnabled val="1"/>
        </dgm:presLayoutVars>
      </dgm:prSet>
      <dgm:spPr/>
      <dgm:t>
        <a:bodyPr/>
        <a:lstStyle/>
        <a:p>
          <a:endParaRPr lang="en-US"/>
        </a:p>
      </dgm:t>
    </dgm:pt>
    <dgm:pt modelId="{1953254F-B826-AA4F-96E3-F6214AF95A2D}" type="pres">
      <dgm:prSet presAssocID="{CAEDD02F-543C-9048-857A-4D4AA59E33A2}" presName="comp3" presStyleCnt="0"/>
      <dgm:spPr/>
    </dgm:pt>
    <dgm:pt modelId="{37FCEEA9-EBD0-A64D-BC69-A8817EF10F75}" type="pres">
      <dgm:prSet presAssocID="{CAEDD02F-543C-9048-857A-4D4AA59E33A2}" presName="circle3" presStyleLbl="node1" presStyleIdx="2" presStyleCnt="4"/>
      <dgm:spPr/>
      <dgm:t>
        <a:bodyPr/>
        <a:lstStyle/>
        <a:p>
          <a:endParaRPr lang="en-US"/>
        </a:p>
      </dgm:t>
    </dgm:pt>
    <dgm:pt modelId="{72A9DF4D-E85E-5A4F-BB93-D323A9F20366}" type="pres">
      <dgm:prSet presAssocID="{CAEDD02F-543C-9048-857A-4D4AA59E33A2}" presName="c3text" presStyleLbl="node1" presStyleIdx="2" presStyleCnt="4">
        <dgm:presLayoutVars>
          <dgm:bulletEnabled val="1"/>
        </dgm:presLayoutVars>
      </dgm:prSet>
      <dgm:spPr/>
      <dgm:t>
        <a:bodyPr/>
        <a:lstStyle/>
        <a:p>
          <a:endParaRPr lang="en-US"/>
        </a:p>
      </dgm:t>
    </dgm:pt>
    <dgm:pt modelId="{ECD9CEE1-4FF2-8649-94EF-EB085375CBD0}" type="pres">
      <dgm:prSet presAssocID="{CAEDD02F-543C-9048-857A-4D4AA59E33A2}" presName="comp4" presStyleCnt="0"/>
      <dgm:spPr/>
    </dgm:pt>
    <dgm:pt modelId="{8783FBD2-5703-A345-9B9C-B40519C17842}" type="pres">
      <dgm:prSet presAssocID="{CAEDD02F-543C-9048-857A-4D4AA59E33A2}" presName="circle4" presStyleLbl="node1" presStyleIdx="3" presStyleCnt="4"/>
      <dgm:spPr/>
      <dgm:t>
        <a:bodyPr/>
        <a:lstStyle/>
        <a:p>
          <a:endParaRPr lang="en-US"/>
        </a:p>
      </dgm:t>
    </dgm:pt>
    <dgm:pt modelId="{07189B08-9685-0146-8E35-5811CFF013E8}" type="pres">
      <dgm:prSet presAssocID="{CAEDD02F-543C-9048-857A-4D4AA59E33A2}" presName="c4text" presStyleLbl="node1" presStyleIdx="3" presStyleCnt="4">
        <dgm:presLayoutVars>
          <dgm:bulletEnabled val="1"/>
        </dgm:presLayoutVars>
      </dgm:prSet>
      <dgm:spPr/>
      <dgm:t>
        <a:bodyPr/>
        <a:lstStyle/>
        <a:p>
          <a:endParaRPr lang="en-US"/>
        </a:p>
      </dgm:t>
    </dgm:pt>
  </dgm:ptLst>
  <dgm:cxnLst>
    <dgm:cxn modelId="{9484F49C-5F8F-9E4D-B0BA-04F65A291C23}" type="presOf" srcId="{CAEDD02F-543C-9048-857A-4D4AA59E33A2}" destId="{86A7DA33-F633-0D4E-A688-4A32D48977B9}" srcOrd="0" destOrd="0" presId="urn:microsoft.com/office/officeart/2005/8/layout/venn2"/>
    <dgm:cxn modelId="{619FCB21-F5A2-8046-8CB1-28157A02F3C2}" type="presOf" srcId="{9B384389-ED1E-4845-AC5B-B0B12A7FAE1E}" destId="{8783FBD2-5703-A345-9B9C-B40519C17842}" srcOrd="0" destOrd="0" presId="urn:microsoft.com/office/officeart/2005/8/layout/venn2"/>
    <dgm:cxn modelId="{E9C463FC-F3E8-9B45-836F-FF4D479A666E}" type="presOf" srcId="{9B384389-ED1E-4845-AC5B-B0B12A7FAE1E}" destId="{07189B08-9685-0146-8E35-5811CFF013E8}" srcOrd="1" destOrd="0" presId="urn:microsoft.com/office/officeart/2005/8/layout/venn2"/>
    <dgm:cxn modelId="{D66BFB7A-65C2-2940-AED2-7850A14AB7FD}" srcId="{CAEDD02F-543C-9048-857A-4D4AA59E33A2}" destId="{63B77EE6-8D0B-044C-8618-B69690800460}" srcOrd="1" destOrd="0" parTransId="{59A1B77A-7024-2642-AF52-DBA1CBB17642}" sibTransId="{A78AFB3D-9689-DC47-A79E-BCC371F8D12E}"/>
    <dgm:cxn modelId="{E092A65C-1D1F-4846-82A8-1A02CD5AE618}" type="presOf" srcId="{2D5E8155-81CF-B844-8530-9EFD54387379}" destId="{F07C9814-9B91-5741-B178-F0FDEAA64758}" srcOrd="0" destOrd="0" presId="urn:microsoft.com/office/officeart/2005/8/layout/venn2"/>
    <dgm:cxn modelId="{5C90D1F9-2695-764F-87E4-0692377E90E2}" type="presOf" srcId="{E3091F65-39B6-7E45-AB20-263698335C8B}" destId="{72A9DF4D-E85E-5A4F-BB93-D323A9F20366}" srcOrd="1" destOrd="0" presId="urn:microsoft.com/office/officeart/2005/8/layout/venn2"/>
    <dgm:cxn modelId="{756BEC87-EE92-964A-9F10-6A1E166556AA}" type="presOf" srcId="{2D5E8155-81CF-B844-8530-9EFD54387379}" destId="{3E808BA1-5309-9D45-BCCF-AE7918784F86}" srcOrd="1" destOrd="0" presId="urn:microsoft.com/office/officeart/2005/8/layout/venn2"/>
    <dgm:cxn modelId="{3359892C-B3CA-7B45-85B8-1D4785E53B86}" srcId="{CAEDD02F-543C-9048-857A-4D4AA59E33A2}" destId="{9B384389-ED1E-4845-AC5B-B0B12A7FAE1E}" srcOrd="3" destOrd="0" parTransId="{F52065EC-A7A0-E94D-98F9-8C596233DA0D}" sibTransId="{08D955EA-E638-764E-B122-025701CAEAD6}"/>
    <dgm:cxn modelId="{4F09B87D-B67F-8C4D-BAB3-628E12439052}" srcId="{CAEDD02F-543C-9048-857A-4D4AA59E33A2}" destId="{2D5E8155-81CF-B844-8530-9EFD54387379}" srcOrd="0" destOrd="0" parTransId="{44226D6F-BAB5-2B4A-BBE9-E57662D6AF40}" sibTransId="{8F73A845-C49C-BA42-82D6-8E61F276E712}"/>
    <dgm:cxn modelId="{30202B9B-D941-CC4F-AD02-9C7A1A34126D}" type="presOf" srcId="{63B77EE6-8D0B-044C-8618-B69690800460}" destId="{3011F837-8987-2B40-B269-8D9637FCEAE1}" srcOrd="1" destOrd="0" presId="urn:microsoft.com/office/officeart/2005/8/layout/venn2"/>
    <dgm:cxn modelId="{2F77280C-4E43-D946-9102-C88258048263}" type="presOf" srcId="{E3091F65-39B6-7E45-AB20-263698335C8B}" destId="{37FCEEA9-EBD0-A64D-BC69-A8817EF10F75}" srcOrd="0" destOrd="0" presId="urn:microsoft.com/office/officeart/2005/8/layout/venn2"/>
    <dgm:cxn modelId="{571488BF-1F13-2140-9CDC-2FD40B377C20}" type="presOf" srcId="{63B77EE6-8D0B-044C-8618-B69690800460}" destId="{3DE69643-09D7-6B40-9E84-8C61B40B08FB}" srcOrd="0" destOrd="0" presId="urn:microsoft.com/office/officeart/2005/8/layout/venn2"/>
    <dgm:cxn modelId="{E7DC4F5B-3DBB-3F4C-920F-1127D4A7A659}" srcId="{CAEDD02F-543C-9048-857A-4D4AA59E33A2}" destId="{E3091F65-39B6-7E45-AB20-263698335C8B}" srcOrd="2" destOrd="0" parTransId="{761AE660-E340-FC45-A47D-0786B5408EAD}" sibTransId="{F0B446A5-9663-DD49-A1D9-955BDA52EEF8}"/>
    <dgm:cxn modelId="{E766145A-706D-DA4A-A90B-81F10CE7A4B4}" type="presParOf" srcId="{86A7DA33-F633-0D4E-A688-4A32D48977B9}" destId="{DC92DC6A-5F67-484A-870A-FBC0B39EE1C2}" srcOrd="0" destOrd="0" presId="urn:microsoft.com/office/officeart/2005/8/layout/venn2"/>
    <dgm:cxn modelId="{786214B8-D8FD-8940-AC75-AB7A985BC2CC}" type="presParOf" srcId="{DC92DC6A-5F67-484A-870A-FBC0B39EE1C2}" destId="{F07C9814-9B91-5741-B178-F0FDEAA64758}" srcOrd="0" destOrd="0" presId="urn:microsoft.com/office/officeart/2005/8/layout/venn2"/>
    <dgm:cxn modelId="{D427FD1C-0641-3346-BBD7-AC5D3B3D44A0}" type="presParOf" srcId="{DC92DC6A-5F67-484A-870A-FBC0B39EE1C2}" destId="{3E808BA1-5309-9D45-BCCF-AE7918784F86}" srcOrd="1" destOrd="0" presId="urn:microsoft.com/office/officeart/2005/8/layout/venn2"/>
    <dgm:cxn modelId="{93B8AE47-331F-5F44-B284-CDAB6B80932C}" type="presParOf" srcId="{86A7DA33-F633-0D4E-A688-4A32D48977B9}" destId="{4D8D0F9B-6C34-1B42-8D0B-5FA3F6290512}" srcOrd="1" destOrd="0" presId="urn:microsoft.com/office/officeart/2005/8/layout/venn2"/>
    <dgm:cxn modelId="{6B3C8754-427F-F94C-B663-7AA441B78B5A}" type="presParOf" srcId="{4D8D0F9B-6C34-1B42-8D0B-5FA3F6290512}" destId="{3DE69643-09D7-6B40-9E84-8C61B40B08FB}" srcOrd="0" destOrd="0" presId="urn:microsoft.com/office/officeart/2005/8/layout/venn2"/>
    <dgm:cxn modelId="{F3026F7A-7F86-654D-B6F2-F3FE26585D9D}" type="presParOf" srcId="{4D8D0F9B-6C34-1B42-8D0B-5FA3F6290512}" destId="{3011F837-8987-2B40-B269-8D9637FCEAE1}" srcOrd="1" destOrd="0" presId="urn:microsoft.com/office/officeart/2005/8/layout/venn2"/>
    <dgm:cxn modelId="{83210A50-6772-BD45-B244-08BABBCE3EBF}" type="presParOf" srcId="{86A7DA33-F633-0D4E-A688-4A32D48977B9}" destId="{1953254F-B826-AA4F-96E3-F6214AF95A2D}" srcOrd="2" destOrd="0" presId="urn:microsoft.com/office/officeart/2005/8/layout/venn2"/>
    <dgm:cxn modelId="{32BC7148-0ACD-7741-A91D-7A57614C62D8}" type="presParOf" srcId="{1953254F-B826-AA4F-96E3-F6214AF95A2D}" destId="{37FCEEA9-EBD0-A64D-BC69-A8817EF10F75}" srcOrd="0" destOrd="0" presId="urn:microsoft.com/office/officeart/2005/8/layout/venn2"/>
    <dgm:cxn modelId="{6604A6CB-672C-EE48-83A1-F49B2AFEDF7B}" type="presParOf" srcId="{1953254F-B826-AA4F-96E3-F6214AF95A2D}" destId="{72A9DF4D-E85E-5A4F-BB93-D323A9F20366}" srcOrd="1" destOrd="0" presId="urn:microsoft.com/office/officeart/2005/8/layout/venn2"/>
    <dgm:cxn modelId="{480AD1C3-44D7-E742-A913-F8A9DD2BEF25}" type="presParOf" srcId="{86A7DA33-F633-0D4E-A688-4A32D48977B9}" destId="{ECD9CEE1-4FF2-8649-94EF-EB085375CBD0}" srcOrd="3" destOrd="0" presId="urn:microsoft.com/office/officeart/2005/8/layout/venn2"/>
    <dgm:cxn modelId="{A287DE0F-ADEA-CF41-817D-48BC6D31AE94}" type="presParOf" srcId="{ECD9CEE1-4FF2-8649-94EF-EB085375CBD0}" destId="{8783FBD2-5703-A345-9B9C-B40519C17842}" srcOrd="0" destOrd="0" presId="urn:microsoft.com/office/officeart/2005/8/layout/venn2"/>
    <dgm:cxn modelId="{363B85E6-3DF9-BE40-8AFD-533ABC3C6C36}" type="presParOf" srcId="{ECD9CEE1-4FF2-8649-94EF-EB085375CBD0}" destId="{07189B08-9685-0146-8E35-5811CFF013E8}"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6CE65F-CFEF-4243-AECD-31BEA686892E}" type="doc">
      <dgm:prSet loTypeId="urn:microsoft.com/office/officeart/2005/8/layout/cycle4#2" loCatId="" qsTypeId="urn:microsoft.com/office/officeart/2005/8/quickstyle/simple4" qsCatId="simple" csTypeId="urn:microsoft.com/office/officeart/2005/8/colors/accent1_2" csCatId="accent1" phldr="1"/>
      <dgm:spPr/>
      <dgm:t>
        <a:bodyPr/>
        <a:lstStyle/>
        <a:p>
          <a:endParaRPr lang="en-US"/>
        </a:p>
      </dgm:t>
    </dgm:pt>
    <dgm:pt modelId="{69C05C51-BF6E-E449-A301-0F4BB6542C38}">
      <dgm:prSet phldrT="[Text]"/>
      <dgm:spPr/>
      <dgm:t>
        <a:bodyPr/>
        <a:lstStyle/>
        <a:p>
          <a:r>
            <a:rPr lang="en-US" dirty="0"/>
            <a:t>Clear pathways and programs</a:t>
          </a:r>
        </a:p>
      </dgm:t>
    </dgm:pt>
    <dgm:pt modelId="{B59B4505-E813-064C-96D1-A6AC0B104DB6}" type="parTrans" cxnId="{E7F4DA84-81C9-BD4E-9808-3E5DA47444F4}">
      <dgm:prSet/>
      <dgm:spPr/>
      <dgm:t>
        <a:bodyPr/>
        <a:lstStyle/>
        <a:p>
          <a:endParaRPr lang="en-US"/>
        </a:p>
      </dgm:t>
    </dgm:pt>
    <dgm:pt modelId="{F79C4E78-F559-AA4E-BC2D-F78342EC830A}" type="sibTrans" cxnId="{E7F4DA84-81C9-BD4E-9808-3E5DA47444F4}">
      <dgm:prSet/>
      <dgm:spPr/>
      <dgm:t>
        <a:bodyPr/>
        <a:lstStyle/>
        <a:p>
          <a:endParaRPr lang="en-US"/>
        </a:p>
      </dgm:t>
    </dgm:pt>
    <dgm:pt modelId="{E2A28B8B-37A8-1B41-81C4-6AF1E4FEB0FA}">
      <dgm:prSet phldrT="[Text]" custT="1"/>
      <dgm:spPr/>
      <dgm:t>
        <a:bodyPr/>
        <a:lstStyle/>
        <a:p>
          <a:r>
            <a:rPr lang="en-US" sz="1400" dirty="0"/>
            <a:t>Curriculum</a:t>
          </a:r>
        </a:p>
      </dgm:t>
    </dgm:pt>
    <dgm:pt modelId="{EB124BF8-A84A-B443-B957-3EBB1F38139B}" type="parTrans" cxnId="{D3D65AA7-F77C-2C46-AA24-2EE77F5982DF}">
      <dgm:prSet/>
      <dgm:spPr/>
      <dgm:t>
        <a:bodyPr/>
        <a:lstStyle/>
        <a:p>
          <a:endParaRPr lang="en-US"/>
        </a:p>
      </dgm:t>
    </dgm:pt>
    <dgm:pt modelId="{B7663A3B-9785-C641-B84E-E94611BB3D6E}" type="sibTrans" cxnId="{D3D65AA7-F77C-2C46-AA24-2EE77F5982DF}">
      <dgm:prSet/>
      <dgm:spPr/>
      <dgm:t>
        <a:bodyPr/>
        <a:lstStyle/>
        <a:p>
          <a:endParaRPr lang="en-US"/>
        </a:p>
      </dgm:t>
    </dgm:pt>
    <dgm:pt modelId="{05BFC133-399A-0D47-B69E-BB11F649CBED}">
      <dgm:prSet phldrT="[Text]"/>
      <dgm:spPr/>
      <dgm:t>
        <a:bodyPr/>
        <a:lstStyle/>
        <a:p>
          <a:r>
            <a:rPr lang="en-US" dirty="0"/>
            <a:t>Guided Exploration and Progress</a:t>
          </a:r>
        </a:p>
      </dgm:t>
    </dgm:pt>
    <dgm:pt modelId="{F0098D94-17DE-044C-BB6B-86E30E410F5D}" type="parTrans" cxnId="{A27ED0DE-9C96-9B44-87E8-F6E06CA7FDED}">
      <dgm:prSet/>
      <dgm:spPr/>
      <dgm:t>
        <a:bodyPr/>
        <a:lstStyle/>
        <a:p>
          <a:endParaRPr lang="en-US"/>
        </a:p>
      </dgm:t>
    </dgm:pt>
    <dgm:pt modelId="{612C8D6B-9495-514A-A5B4-4B9FD50AC390}" type="sibTrans" cxnId="{A27ED0DE-9C96-9B44-87E8-F6E06CA7FDED}">
      <dgm:prSet/>
      <dgm:spPr/>
      <dgm:t>
        <a:bodyPr/>
        <a:lstStyle/>
        <a:p>
          <a:endParaRPr lang="en-US"/>
        </a:p>
      </dgm:t>
    </dgm:pt>
    <dgm:pt modelId="{6AB71816-34A7-0C4E-81D5-9C8C133E3B25}">
      <dgm:prSet phldrT="[Text]" custT="1"/>
      <dgm:spPr/>
      <dgm:t>
        <a:bodyPr/>
        <a:lstStyle/>
        <a:p>
          <a:r>
            <a:rPr lang="en-US" sz="1400" dirty="0"/>
            <a:t>Curriculum</a:t>
          </a:r>
        </a:p>
      </dgm:t>
    </dgm:pt>
    <dgm:pt modelId="{9D8695C3-8740-3A47-B58E-38DABDE33116}" type="parTrans" cxnId="{EB155BBF-3748-2941-A2DF-101B3A54AE25}">
      <dgm:prSet/>
      <dgm:spPr/>
      <dgm:t>
        <a:bodyPr/>
        <a:lstStyle/>
        <a:p>
          <a:endParaRPr lang="en-US"/>
        </a:p>
      </dgm:t>
    </dgm:pt>
    <dgm:pt modelId="{134F6593-05F0-C549-BB66-36DE7A48325F}" type="sibTrans" cxnId="{EB155BBF-3748-2941-A2DF-101B3A54AE25}">
      <dgm:prSet/>
      <dgm:spPr/>
      <dgm:t>
        <a:bodyPr/>
        <a:lstStyle/>
        <a:p>
          <a:endParaRPr lang="en-US"/>
        </a:p>
      </dgm:t>
    </dgm:pt>
    <dgm:pt modelId="{F3D98577-6CBC-5C48-B36D-2C537012475E}">
      <dgm:prSet phldrT="[Text]"/>
      <dgm:spPr/>
      <dgm:t>
        <a:bodyPr/>
        <a:lstStyle/>
        <a:p>
          <a:r>
            <a:rPr lang="en-US" dirty="0"/>
            <a:t>Academic and Student Support</a:t>
          </a:r>
        </a:p>
      </dgm:t>
    </dgm:pt>
    <dgm:pt modelId="{BC55AF75-F510-A04E-A4FE-C155AC9D1E02}" type="parTrans" cxnId="{E8664606-6759-6340-ADE2-6D87F1A17DDD}">
      <dgm:prSet/>
      <dgm:spPr/>
      <dgm:t>
        <a:bodyPr/>
        <a:lstStyle/>
        <a:p>
          <a:endParaRPr lang="en-US"/>
        </a:p>
      </dgm:t>
    </dgm:pt>
    <dgm:pt modelId="{FAAB0B14-4AA4-934C-8691-C550B1493C9E}" type="sibTrans" cxnId="{E8664606-6759-6340-ADE2-6D87F1A17DDD}">
      <dgm:prSet/>
      <dgm:spPr/>
      <dgm:t>
        <a:bodyPr/>
        <a:lstStyle/>
        <a:p>
          <a:endParaRPr lang="en-US"/>
        </a:p>
      </dgm:t>
    </dgm:pt>
    <dgm:pt modelId="{7A57615B-4E59-C045-8E9A-3B80201363C3}">
      <dgm:prSet phldrT="[Text]" custT="1"/>
      <dgm:spPr/>
      <dgm:t>
        <a:bodyPr/>
        <a:lstStyle/>
        <a:p>
          <a:r>
            <a:rPr lang="en-US" sz="1400" dirty="0"/>
            <a:t>Curriculum</a:t>
          </a:r>
        </a:p>
      </dgm:t>
    </dgm:pt>
    <dgm:pt modelId="{CEB42F53-7123-884D-B719-FCE5E77627E7}" type="parTrans" cxnId="{EAF97366-A513-5949-A249-461055264157}">
      <dgm:prSet/>
      <dgm:spPr/>
      <dgm:t>
        <a:bodyPr/>
        <a:lstStyle/>
        <a:p>
          <a:endParaRPr lang="en-US"/>
        </a:p>
      </dgm:t>
    </dgm:pt>
    <dgm:pt modelId="{1342B31A-41C1-1143-A17E-055A878962CF}" type="sibTrans" cxnId="{EAF97366-A513-5949-A249-461055264157}">
      <dgm:prSet/>
      <dgm:spPr/>
      <dgm:t>
        <a:bodyPr/>
        <a:lstStyle/>
        <a:p>
          <a:endParaRPr lang="en-US"/>
        </a:p>
      </dgm:t>
    </dgm:pt>
    <dgm:pt modelId="{B74EDBB3-E128-DA45-82A4-8AD797CBA545}">
      <dgm:prSet phldrT="[Text]"/>
      <dgm:spPr/>
      <dgm:t>
        <a:bodyPr/>
        <a:lstStyle/>
        <a:p>
          <a:r>
            <a:rPr lang="en-US" dirty="0"/>
            <a:t>Teaching and Learning</a:t>
          </a:r>
        </a:p>
      </dgm:t>
    </dgm:pt>
    <dgm:pt modelId="{F542A9E6-7610-0240-9132-B6EE5EC86A67}" type="parTrans" cxnId="{BDA0AC30-89F9-A148-A203-DFDA3DC5AD8C}">
      <dgm:prSet/>
      <dgm:spPr/>
      <dgm:t>
        <a:bodyPr/>
        <a:lstStyle/>
        <a:p>
          <a:endParaRPr lang="en-US"/>
        </a:p>
      </dgm:t>
    </dgm:pt>
    <dgm:pt modelId="{88653128-1052-C54F-8A42-656D6B88E59D}" type="sibTrans" cxnId="{BDA0AC30-89F9-A148-A203-DFDA3DC5AD8C}">
      <dgm:prSet/>
      <dgm:spPr/>
      <dgm:t>
        <a:bodyPr/>
        <a:lstStyle/>
        <a:p>
          <a:endParaRPr lang="en-US"/>
        </a:p>
      </dgm:t>
    </dgm:pt>
    <dgm:pt modelId="{5FE18A65-22AC-C34D-9A8A-CA54BCBF719A}">
      <dgm:prSet custT="1"/>
      <dgm:spPr/>
      <dgm:t>
        <a:bodyPr/>
        <a:lstStyle/>
        <a:p>
          <a:r>
            <a:rPr lang="en-US" sz="1400" dirty="0"/>
            <a:t>Educational Programs</a:t>
          </a:r>
        </a:p>
      </dgm:t>
    </dgm:pt>
    <dgm:pt modelId="{E596220B-6725-5C4F-AE16-8F20863DFA6D}" type="parTrans" cxnId="{3F5C15B1-41DD-4E42-B641-C25A705F13C8}">
      <dgm:prSet/>
      <dgm:spPr/>
      <dgm:t>
        <a:bodyPr/>
        <a:lstStyle/>
        <a:p>
          <a:endParaRPr lang="en-US"/>
        </a:p>
      </dgm:t>
    </dgm:pt>
    <dgm:pt modelId="{8B23CF91-D0EC-F74C-A1DD-75304A38BCB2}" type="sibTrans" cxnId="{3F5C15B1-41DD-4E42-B641-C25A705F13C8}">
      <dgm:prSet/>
      <dgm:spPr/>
      <dgm:t>
        <a:bodyPr/>
        <a:lstStyle/>
        <a:p>
          <a:endParaRPr lang="en-US"/>
        </a:p>
      </dgm:t>
    </dgm:pt>
    <dgm:pt modelId="{8E7EE51A-958B-E140-A533-CCA84DE97297}">
      <dgm:prSet custT="1"/>
      <dgm:spPr/>
      <dgm:t>
        <a:bodyPr/>
        <a:lstStyle/>
        <a:p>
          <a:r>
            <a:rPr lang="en-US" sz="1400" dirty="0"/>
            <a:t>Degree and Certificate Requirements</a:t>
          </a:r>
        </a:p>
      </dgm:t>
    </dgm:pt>
    <dgm:pt modelId="{04EDD710-F34B-8E42-AE7B-0F334232689A}" type="parTrans" cxnId="{8D4794AC-3D14-9749-A211-B71ED8E6E4A6}">
      <dgm:prSet/>
      <dgm:spPr/>
      <dgm:t>
        <a:bodyPr/>
        <a:lstStyle/>
        <a:p>
          <a:endParaRPr lang="en-US"/>
        </a:p>
      </dgm:t>
    </dgm:pt>
    <dgm:pt modelId="{2EC525CA-3C04-B249-8BCF-7359A4ED0190}" type="sibTrans" cxnId="{8D4794AC-3D14-9749-A211-B71ED8E6E4A6}">
      <dgm:prSet/>
      <dgm:spPr/>
      <dgm:t>
        <a:bodyPr/>
        <a:lstStyle/>
        <a:p>
          <a:endParaRPr lang="en-US"/>
        </a:p>
      </dgm:t>
    </dgm:pt>
    <dgm:pt modelId="{A723BB35-C22E-4F43-91CB-49A4135F9DD9}">
      <dgm:prSet custT="1"/>
      <dgm:spPr/>
      <dgm:t>
        <a:bodyPr/>
        <a:lstStyle/>
        <a:p>
          <a:r>
            <a:rPr lang="en-US" sz="1400" dirty="0"/>
            <a:t>Student Preparation and Success</a:t>
          </a:r>
        </a:p>
      </dgm:t>
    </dgm:pt>
    <dgm:pt modelId="{E81A21B1-55B4-3C4A-8157-FF48A443F2DE}" type="parTrans" cxnId="{1C443E70-C79B-744D-A3CB-5A3DE85C0FAF}">
      <dgm:prSet/>
      <dgm:spPr/>
      <dgm:t>
        <a:bodyPr/>
        <a:lstStyle/>
        <a:p>
          <a:endParaRPr lang="en-US"/>
        </a:p>
      </dgm:t>
    </dgm:pt>
    <dgm:pt modelId="{2FFF4DCD-91D8-8F4E-BBE4-025DC7834B13}" type="sibTrans" cxnId="{1C443E70-C79B-744D-A3CB-5A3DE85C0FAF}">
      <dgm:prSet/>
      <dgm:spPr/>
      <dgm:t>
        <a:bodyPr/>
        <a:lstStyle/>
        <a:p>
          <a:endParaRPr lang="en-US"/>
        </a:p>
      </dgm:t>
    </dgm:pt>
    <dgm:pt modelId="{89FCA79A-04EE-C145-9760-87FB4AA2CC55}">
      <dgm:prSet custT="1"/>
      <dgm:spPr/>
      <dgm:t>
        <a:bodyPr/>
        <a:lstStyle/>
        <a:p>
          <a:r>
            <a:rPr lang="en-US" sz="1400" dirty="0"/>
            <a:t>Student Preparation and Success</a:t>
          </a:r>
        </a:p>
      </dgm:t>
    </dgm:pt>
    <dgm:pt modelId="{1108BFF4-B7B0-9746-B186-8D5D88211915}" type="parTrans" cxnId="{DB04D22E-E0A6-AE48-B787-ED7B09509804}">
      <dgm:prSet/>
      <dgm:spPr/>
      <dgm:t>
        <a:bodyPr/>
        <a:lstStyle/>
        <a:p>
          <a:endParaRPr lang="en-US"/>
        </a:p>
      </dgm:t>
    </dgm:pt>
    <dgm:pt modelId="{F9FD58A1-2431-EE41-BC15-210014A5F074}" type="sibTrans" cxnId="{DB04D22E-E0A6-AE48-B787-ED7B09509804}">
      <dgm:prSet/>
      <dgm:spPr/>
      <dgm:t>
        <a:bodyPr/>
        <a:lstStyle/>
        <a:p>
          <a:endParaRPr lang="en-US"/>
        </a:p>
      </dgm:t>
    </dgm:pt>
    <dgm:pt modelId="{9B467866-3DBB-FB47-B63D-0EC0241590CE}">
      <dgm:prSet custT="1"/>
      <dgm:spPr/>
      <dgm:t>
        <a:bodyPr/>
        <a:lstStyle/>
        <a:p>
          <a:r>
            <a:rPr lang="en-US" sz="1400" dirty="0"/>
            <a:t>Educational Programs</a:t>
          </a:r>
        </a:p>
      </dgm:t>
    </dgm:pt>
    <dgm:pt modelId="{4B14A92E-24E2-5A4C-AAA6-943E102FA9F3}" type="parTrans" cxnId="{F75B854C-BA16-0F4A-9E57-DE094DC34452}">
      <dgm:prSet/>
      <dgm:spPr/>
      <dgm:t>
        <a:bodyPr/>
        <a:lstStyle/>
        <a:p>
          <a:endParaRPr lang="en-US"/>
        </a:p>
      </dgm:t>
    </dgm:pt>
    <dgm:pt modelId="{8043E63C-FC4E-B844-A260-C75D9102E79C}" type="sibTrans" cxnId="{F75B854C-BA16-0F4A-9E57-DE094DC34452}">
      <dgm:prSet/>
      <dgm:spPr/>
      <dgm:t>
        <a:bodyPr/>
        <a:lstStyle/>
        <a:p>
          <a:endParaRPr lang="en-US"/>
        </a:p>
      </dgm:t>
    </dgm:pt>
    <dgm:pt modelId="{69A22550-D11B-B74B-8D27-51778B522887}">
      <dgm:prSet custT="1"/>
      <dgm:spPr/>
      <dgm:t>
        <a:bodyPr/>
        <a:lstStyle/>
        <a:p>
          <a:r>
            <a:rPr lang="en-US" sz="1400" dirty="0"/>
            <a:t>Student Preparation and Success</a:t>
          </a:r>
        </a:p>
      </dgm:t>
    </dgm:pt>
    <dgm:pt modelId="{E58122E2-BB28-234A-8093-A7F96BF39281}" type="parTrans" cxnId="{F8443FC6-E6F2-5E4E-924A-3BFE22878FC9}">
      <dgm:prSet/>
      <dgm:spPr/>
      <dgm:t>
        <a:bodyPr/>
        <a:lstStyle/>
        <a:p>
          <a:endParaRPr lang="en-US"/>
        </a:p>
      </dgm:t>
    </dgm:pt>
    <dgm:pt modelId="{23BA0530-5A99-7B4D-A663-9239FF76890C}" type="sibTrans" cxnId="{F8443FC6-E6F2-5E4E-924A-3BFE22878FC9}">
      <dgm:prSet/>
      <dgm:spPr/>
      <dgm:t>
        <a:bodyPr/>
        <a:lstStyle/>
        <a:p>
          <a:endParaRPr lang="en-US"/>
        </a:p>
      </dgm:t>
    </dgm:pt>
    <dgm:pt modelId="{F31D0E80-E037-F34C-8EDF-51DD1F803E66}">
      <dgm:prSet custT="1"/>
      <dgm:spPr/>
      <dgm:t>
        <a:bodyPr/>
        <a:lstStyle/>
        <a:p>
          <a:r>
            <a:rPr lang="en-US" sz="1400" dirty="0"/>
            <a:t>Educational Programs</a:t>
          </a:r>
        </a:p>
      </dgm:t>
    </dgm:pt>
    <dgm:pt modelId="{518339E1-9C0E-0345-B1DA-83384FFDE631}" type="parTrans" cxnId="{2794FA26-CB2C-954E-A32A-7A3DCDAB0D5A}">
      <dgm:prSet/>
      <dgm:spPr/>
      <dgm:t>
        <a:bodyPr/>
        <a:lstStyle/>
        <a:p>
          <a:endParaRPr lang="en-US"/>
        </a:p>
      </dgm:t>
    </dgm:pt>
    <dgm:pt modelId="{16757FC7-FA0B-AB4C-856A-7677639605CF}" type="sibTrans" cxnId="{2794FA26-CB2C-954E-A32A-7A3DCDAB0D5A}">
      <dgm:prSet/>
      <dgm:spPr/>
      <dgm:t>
        <a:bodyPr/>
        <a:lstStyle/>
        <a:p>
          <a:endParaRPr lang="en-US"/>
        </a:p>
      </dgm:t>
    </dgm:pt>
    <dgm:pt modelId="{DE3B4323-BDC6-3D4F-842E-4C28B7C1DFEE}">
      <dgm:prSet custT="1"/>
      <dgm:spPr/>
      <dgm:t>
        <a:bodyPr/>
        <a:lstStyle/>
        <a:p>
          <a:r>
            <a:rPr lang="en-US" sz="1400" dirty="0"/>
            <a:t>Student Preparation and Success</a:t>
          </a:r>
        </a:p>
      </dgm:t>
    </dgm:pt>
    <dgm:pt modelId="{51C87886-AC85-F34C-A110-91F14836F0D8}" type="parTrans" cxnId="{322FBA0F-3487-D341-B225-27AA46DF8188}">
      <dgm:prSet/>
      <dgm:spPr/>
      <dgm:t>
        <a:bodyPr/>
        <a:lstStyle/>
        <a:p>
          <a:endParaRPr lang="en-US"/>
        </a:p>
      </dgm:t>
    </dgm:pt>
    <dgm:pt modelId="{B6D28B62-1D3B-944E-BC49-20029F574BA2}" type="sibTrans" cxnId="{322FBA0F-3487-D341-B225-27AA46DF8188}">
      <dgm:prSet/>
      <dgm:spPr/>
      <dgm:t>
        <a:bodyPr/>
        <a:lstStyle/>
        <a:p>
          <a:endParaRPr lang="en-US"/>
        </a:p>
      </dgm:t>
    </dgm:pt>
    <dgm:pt modelId="{8FE4CFC5-C33D-EB41-819E-8A9A5A051B66}">
      <dgm:prSet phldrT="[Text]" custT="1"/>
      <dgm:spPr/>
      <dgm:t>
        <a:bodyPr/>
        <a:lstStyle/>
        <a:p>
          <a:r>
            <a:rPr lang="en-US" sz="1400" dirty="0"/>
            <a:t>Curriculum</a:t>
          </a:r>
        </a:p>
      </dgm:t>
    </dgm:pt>
    <dgm:pt modelId="{FD601784-877A-7F41-AD74-05FACECF6C31}" type="sibTrans" cxnId="{FC0A0E12-CC77-1641-A08A-713D8E9D8A91}">
      <dgm:prSet/>
      <dgm:spPr/>
      <dgm:t>
        <a:bodyPr/>
        <a:lstStyle/>
        <a:p>
          <a:endParaRPr lang="en-US"/>
        </a:p>
      </dgm:t>
    </dgm:pt>
    <dgm:pt modelId="{943EAEE8-9A91-CA46-AA3B-F2ABBEB9157D}" type="parTrans" cxnId="{FC0A0E12-CC77-1641-A08A-713D8E9D8A91}">
      <dgm:prSet/>
      <dgm:spPr/>
      <dgm:t>
        <a:bodyPr/>
        <a:lstStyle/>
        <a:p>
          <a:endParaRPr lang="en-US"/>
        </a:p>
      </dgm:t>
    </dgm:pt>
    <dgm:pt modelId="{9AB4C83A-6830-A94E-814B-2B579EB113A0}">
      <dgm:prSet phldrT="[Text]" custT="1"/>
      <dgm:spPr/>
      <dgm:t>
        <a:bodyPr/>
        <a:lstStyle/>
        <a:p>
          <a:r>
            <a:rPr lang="en-US" sz="1400" dirty="0"/>
            <a:t>Grading Policies</a:t>
          </a:r>
        </a:p>
      </dgm:t>
    </dgm:pt>
    <dgm:pt modelId="{7E2B67B0-32EA-EB44-B50B-AA98121CB941}" type="parTrans" cxnId="{E348D2F3-C0B7-6A44-8CD8-1C607281183D}">
      <dgm:prSet/>
      <dgm:spPr/>
      <dgm:t>
        <a:bodyPr/>
        <a:lstStyle/>
        <a:p>
          <a:endParaRPr lang="en-US"/>
        </a:p>
      </dgm:t>
    </dgm:pt>
    <dgm:pt modelId="{A2E42B14-9798-9546-956B-C624A551F0D6}" type="sibTrans" cxnId="{E348D2F3-C0B7-6A44-8CD8-1C607281183D}">
      <dgm:prSet/>
      <dgm:spPr/>
      <dgm:t>
        <a:bodyPr/>
        <a:lstStyle/>
        <a:p>
          <a:endParaRPr lang="en-US"/>
        </a:p>
      </dgm:t>
    </dgm:pt>
    <dgm:pt modelId="{EF7BB8C6-4848-7B47-AFB3-C2F8AB1D0C26}" type="pres">
      <dgm:prSet presAssocID="{F36CE65F-CFEF-4243-AECD-31BEA686892E}" presName="cycleMatrixDiagram" presStyleCnt="0">
        <dgm:presLayoutVars>
          <dgm:chMax val="1"/>
          <dgm:dir/>
          <dgm:animLvl val="lvl"/>
          <dgm:resizeHandles val="exact"/>
        </dgm:presLayoutVars>
      </dgm:prSet>
      <dgm:spPr/>
      <dgm:t>
        <a:bodyPr/>
        <a:lstStyle/>
        <a:p>
          <a:endParaRPr lang="en-US"/>
        </a:p>
      </dgm:t>
    </dgm:pt>
    <dgm:pt modelId="{4C2AA272-EE5E-114B-8DC5-32863548BF21}" type="pres">
      <dgm:prSet presAssocID="{F36CE65F-CFEF-4243-AECD-31BEA686892E}" presName="children" presStyleCnt="0"/>
      <dgm:spPr/>
    </dgm:pt>
    <dgm:pt modelId="{641E83A4-312F-6E4D-A003-BF552635FBA9}" type="pres">
      <dgm:prSet presAssocID="{F36CE65F-CFEF-4243-AECD-31BEA686892E}" presName="child1group" presStyleCnt="0"/>
      <dgm:spPr/>
    </dgm:pt>
    <dgm:pt modelId="{80B42364-F2F9-E84A-948B-597900802512}" type="pres">
      <dgm:prSet presAssocID="{F36CE65F-CFEF-4243-AECD-31BEA686892E}" presName="child1" presStyleLbl="bgAcc1" presStyleIdx="0" presStyleCnt="4" custScaleX="139107" custScaleY="111998" custLinFactNeighborX="-16586" custLinFactNeighborY="4612"/>
      <dgm:spPr/>
      <dgm:t>
        <a:bodyPr/>
        <a:lstStyle/>
        <a:p>
          <a:endParaRPr lang="en-US"/>
        </a:p>
      </dgm:t>
    </dgm:pt>
    <dgm:pt modelId="{ACD041F1-0CBD-D74A-A4BF-B19A6A6E4ABE}" type="pres">
      <dgm:prSet presAssocID="{F36CE65F-CFEF-4243-AECD-31BEA686892E}" presName="child1Text" presStyleLbl="bgAcc1" presStyleIdx="0" presStyleCnt="4">
        <dgm:presLayoutVars>
          <dgm:bulletEnabled val="1"/>
        </dgm:presLayoutVars>
      </dgm:prSet>
      <dgm:spPr/>
      <dgm:t>
        <a:bodyPr/>
        <a:lstStyle/>
        <a:p>
          <a:endParaRPr lang="en-US"/>
        </a:p>
      </dgm:t>
    </dgm:pt>
    <dgm:pt modelId="{A8F0276F-1107-C643-AE88-C1ACCE8868EB}" type="pres">
      <dgm:prSet presAssocID="{F36CE65F-CFEF-4243-AECD-31BEA686892E}" presName="child2group" presStyleCnt="0"/>
      <dgm:spPr/>
    </dgm:pt>
    <dgm:pt modelId="{33AF96FA-FFE6-C34E-BBBC-A7FE1809A2C0}" type="pres">
      <dgm:prSet presAssocID="{F36CE65F-CFEF-4243-AECD-31BEA686892E}" presName="child2" presStyleLbl="bgAcc1" presStyleIdx="1" presStyleCnt="4" custScaleX="137750" custLinFactNeighborX="17887"/>
      <dgm:spPr/>
      <dgm:t>
        <a:bodyPr/>
        <a:lstStyle/>
        <a:p>
          <a:endParaRPr lang="en-US"/>
        </a:p>
      </dgm:t>
    </dgm:pt>
    <dgm:pt modelId="{0355A7F7-B51B-E644-81B7-C9960A7361B4}" type="pres">
      <dgm:prSet presAssocID="{F36CE65F-CFEF-4243-AECD-31BEA686892E}" presName="child2Text" presStyleLbl="bgAcc1" presStyleIdx="1" presStyleCnt="4">
        <dgm:presLayoutVars>
          <dgm:bulletEnabled val="1"/>
        </dgm:presLayoutVars>
      </dgm:prSet>
      <dgm:spPr/>
      <dgm:t>
        <a:bodyPr/>
        <a:lstStyle/>
        <a:p>
          <a:endParaRPr lang="en-US"/>
        </a:p>
      </dgm:t>
    </dgm:pt>
    <dgm:pt modelId="{B6C76DAE-05F6-664A-84F6-77D74AE67CA5}" type="pres">
      <dgm:prSet presAssocID="{F36CE65F-CFEF-4243-AECD-31BEA686892E}" presName="child3group" presStyleCnt="0"/>
      <dgm:spPr/>
    </dgm:pt>
    <dgm:pt modelId="{D18DD8A1-DA29-B74E-8631-277C99C11976}" type="pres">
      <dgm:prSet presAssocID="{F36CE65F-CFEF-4243-AECD-31BEA686892E}" presName="child3" presStyleLbl="bgAcc1" presStyleIdx="2" presStyleCnt="4" custScaleX="137674" custScaleY="119491" custLinFactNeighborX="20630" custLinFactNeighborY="-1500"/>
      <dgm:spPr/>
      <dgm:t>
        <a:bodyPr/>
        <a:lstStyle/>
        <a:p>
          <a:endParaRPr lang="en-US"/>
        </a:p>
      </dgm:t>
    </dgm:pt>
    <dgm:pt modelId="{F302BA81-37F4-8F4D-B8A9-70EEEBC69C36}" type="pres">
      <dgm:prSet presAssocID="{F36CE65F-CFEF-4243-AECD-31BEA686892E}" presName="child3Text" presStyleLbl="bgAcc1" presStyleIdx="2" presStyleCnt="4">
        <dgm:presLayoutVars>
          <dgm:bulletEnabled val="1"/>
        </dgm:presLayoutVars>
      </dgm:prSet>
      <dgm:spPr/>
      <dgm:t>
        <a:bodyPr/>
        <a:lstStyle/>
        <a:p>
          <a:endParaRPr lang="en-US"/>
        </a:p>
      </dgm:t>
    </dgm:pt>
    <dgm:pt modelId="{91B1C03C-4451-CA4C-AC1B-F9ED1699E964}" type="pres">
      <dgm:prSet presAssocID="{F36CE65F-CFEF-4243-AECD-31BEA686892E}" presName="child4group" presStyleCnt="0"/>
      <dgm:spPr/>
    </dgm:pt>
    <dgm:pt modelId="{1B275871-E10B-3149-9F47-BCBA3FB813E4}" type="pres">
      <dgm:prSet presAssocID="{F36CE65F-CFEF-4243-AECD-31BEA686892E}" presName="child4" presStyleLbl="bgAcc1" presStyleIdx="3" presStyleCnt="4" custScaleX="135741" custScaleY="107224" custLinFactNeighborX="-14455" custLinFactNeighborY="1153"/>
      <dgm:spPr/>
      <dgm:t>
        <a:bodyPr/>
        <a:lstStyle/>
        <a:p>
          <a:endParaRPr lang="en-US"/>
        </a:p>
      </dgm:t>
    </dgm:pt>
    <dgm:pt modelId="{06B4635F-DBEB-3749-8013-582F3D87D356}" type="pres">
      <dgm:prSet presAssocID="{F36CE65F-CFEF-4243-AECD-31BEA686892E}" presName="child4Text" presStyleLbl="bgAcc1" presStyleIdx="3" presStyleCnt="4">
        <dgm:presLayoutVars>
          <dgm:bulletEnabled val="1"/>
        </dgm:presLayoutVars>
      </dgm:prSet>
      <dgm:spPr/>
      <dgm:t>
        <a:bodyPr/>
        <a:lstStyle/>
        <a:p>
          <a:endParaRPr lang="en-US"/>
        </a:p>
      </dgm:t>
    </dgm:pt>
    <dgm:pt modelId="{8D09CD47-FCDE-E74A-980C-31BEA5B0E9B5}" type="pres">
      <dgm:prSet presAssocID="{F36CE65F-CFEF-4243-AECD-31BEA686892E}" presName="childPlaceholder" presStyleCnt="0"/>
      <dgm:spPr/>
    </dgm:pt>
    <dgm:pt modelId="{ADE4AE70-A0D1-BF4B-81B6-028D8F9BFEE6}" type="pres">
      <dgm:prSet presAssocID="{F36CE65F-CFEF-4243-AECD-31BEA686892E}" presName="circle" presStyleCnt="0"/>
      <dgm:spPr/>
    </dgm:pt>
    <dgm:pt modelId="{9E6FBC5E-AFD8-224E-B38B-2688BF122A53}" type="pres">
      <dgm:prSet presAssocID="{F36CE65F-CFEF-4243-AECD-31BEA686892E}" presName="quadrant1" presStyleLbl="node1" presStyleIdx="0" presStyleCnt="4">
        <dgm:presLayoutVars>
          <dgm:chMax val="1"/>
          <dgm:bulletEnabled val="1"/>
        </dgm:presLayoutVars>
      </dgm:prSet>
      <dgm:spPr/>
      <dgm:t>
        <a:bodyPr/>
        <a:lstStyle/>
        <a:p>
          <a:endParaRPr lang="en-US"/>
        </a:p>
      </dgm:t>
    </dgm:pt>
    <dgm:pt modelId="{0079145D-538C-A44A-87FF-74C6D5CC5B54}" type="pres">
      <dgm:prSet presAssocID="{F36CE65F-CFEF-4243-AECD-31BEA686892E}" presName="quadrant2" presStyleLbl="node1" presStyleIdx="1" presStyleCnt="4">
        <dgm:presLayoutVars>
          <dgm:chMax val="1"/>
          <dgm:bulletEnabled val="1"/>
        </dgm:presLayoutVars>
      </dgm:prSet>
      <dgm:spPr/>
      <dgm:t>
        <a:bodyPr/>
        <a:lstStyle/>
        <a:p>
          <a:endParaRPr lang="en-US"/>
        </a:p>
      </dgm:t>
    </dgm:pt>
    <dgm:pt modelId="{2F583B56-7564-C449-AC6E-423BBCEF5717}" type="pres">
      <dgm:prSet presAssocID="{F36CE65F-CFEF-4243-AECD-31BEA686892E}" presName="quadrant3" presStyleLbl="node1" presStyleIdx="2" presStyleCnt="4">
        <dgm:presLayoutVars>
          <dgm:chMax val="1"/>
          <dgm:bulletEnabled val="1"/>
        </dgm:presLayoutVars>
      </dgm:prSet>
      <dgm:spPr/>
      <dgm:t>
        <a:bodyPr/>
        <a:lstStyle/>
        <a:p>
          <a:endParaRPr lang="en-US"/>
        </a:p>
      </dgm:t>
    </dgm:pt>
    <dgm:pt modelId="{E81C20FF-AA47-8340-803D-CF9568D13FD7}" type="pres">
      <dgm:prSet presAssocID="{F36CE65F-CFEF-4243-AECD-31BEA686892E}" presName="quadrant4" presStyleLbl="node1" presStyleIdx="3" presStyleCnt="4">
        <dgm:presLayoutVars>
          <dgm:chMax val="1"/>
          <dgm:bulletEnabled val="1"/>
        </dgm:presLayoutVars>
      </dgm:prSet>
      <dgm:spPr/>
      <dgm:t>
        <a:bodyPr/>
        <a:lstStyle/>
        <a:p>
          <a:endParaRPr lang="en-US"/>
        </a:p>
      </dgm:t>
    </dgm:pt>
    <dgm:pt modelId="{E467176C-6AE5-1A41-AF73-33AC281B25F1}" type="pres">
      <dgm:prSet presAssocID="{F36CE65F-CFEF-4243-AECD-31BEA686892E}" presName="quadrantPlaceholder" presStyleCnt="0"/>
      <dgm:spPr/>
    </dgm:pt>
    <dgm:pt modelId="{2F88C87E-C720-B44E-B2A9-1A1153783123}" type="pres">
      <dgm:prSet presAssocID="{F36CE65F-CFEF-4243-AECD-31BEA686892E}" presName="center1" presStyleLbl="fgShp" presStyleIdx="0" presStyleCnt="2"/>
      <dgm:spPr/>
    </dgm:pt>
    <dgm:pt modelId="{78BCF01A-CD1E-DF43-B23A-3259CC41584B}" type="pres">
      <dgm:prSet presAssocID="{F36CE65F-CFEF-4243-AECD-31BEA686892E}" presName="center2" presStyleLbl="fgShp" presStyleIdx="1" presStyleCnt="2"/>
      <dgm:spPr/>
    </dgm:pt>
  </dgm:ptLst>
  <dgm:cxnLst>
    <dgm:cxn modelId="{E348D2F3-C0B7-6A44-8CD8-1C607281183D}" srcId="{B74EDBB3-E128-DA45-82A4-8AD797CBA545}" destId="{9AB4C83A-6830-A94E-814B-2B579EB113A0}" srcOrd="1" destOrd="0" parTransId="{7E2B67B0-32EA-EB44-B50B-AA98121CB941}" sibTransId="{A2E42B14-9798-9546-956B-C624A551F0D6}"/>
    <dgm:cxn modelId="{B0F3FA30-FDAA-974A-A9D9-9C6ED827287E}" type="presOf" srcId="{9AB4C83A-6830-A94E-814B-2B579EB113A0}" destId="{1B275871-E10B-3149-9F47-BCBA3FB813E4}" srcOrd="0" destOrd="1" presId="urn:microsoft.com/office/officeart/2005/8/layout/cycle4#2"/>
    <dgm:cxn modelId="{257791E1-3017-4C4E-B1E5-90F1C56C7BFA}" type="presOf" srcId="{69C05C51-BF6E-E449-A301-0F4BB6542C38}" destId="{9E6FBC5E-AFD8-224E-B38B-2688BF122A53}" srcOrd="0" destOrd="0" presId="urn:microsoft.com/office/officeart/2005/8/layout/cycle4#2"/>
    <dgm:cxn modelId="{6EA25696-5DAC-E644-874F-A173E76C7FA3}" type="presOf" srcId="{6AB71816-34A7-0C4E-81D5-9C8C133E3B25}" destId="{33AF96FA-FFE6-C34E-BBBC-A7FE1809A2C0}" srcOrd="0" destOrd="0" presId="urn:microsoft.com/office/officeart/2005/8/layout/cycle4#2"/>
    <dgm:cxn modelId="{99D0786E-AE1F-A248-81A8-24D74B2BDAB4}" type="presOf" srcId="{E2A28B8B-37A8-1B41-81C4-6AF1E4FEB0FA}" destId="{80B42364-F2F9-E84A-948B-597900802512}" srcOrd="0" destOrd="0" presId="urn:microsoft.com/office/officeart/2005/8/layout/cycle4#2"/>
    <dgm:cxn modelId="{FC0A0E12-CC77-1641-A08A-713D8E9D8A91}" srcId="{B74EDBB3-E128-DA45-82A4-8AD797CBA545}" destId="{8FE4CFC5-C33D-EB41-819E-8A9A5A051B66}" srcOrd="0" destOrd="0" parTransId="{943EAEE8-9A91-CA46-AA3B-F2ABBEB9157D}" sibTransId="{FD601784-877A-7F41-AD74-05FACECF6C31}"/>
    <dgm:cxn modelId="{0859410A-1F49-184E-83DD-C3E4E5DEF0C8}" type="presOf" srcId="{7A57615B-4E59-C045-8E9A-3B80201363C3}" destId="{D18DD8A1-DA29-B74E-8631-277C99C11976}" srcOrd="0" destOrd="0" presId="urn:microsoft.com/office/officeart/2005/8/layout/cycle4#2"/>
    <dgm:cxn modelId="{27F6572D-4B26-4D4F-9055-76BA300149F3}" type="presOf" srcId="{F31D0E80-E037-F34C-8EDF-51DD1F803E66}" destId="{1B275871-E10B-3149-9F47-BCBA3FB813E4}" srcOrd="0" destOrd="3" presId="urn:microsoft.com/office/officeart/2005/8/layout/cycle4#2"/>
    <dgm:cxn modelId="{8D4794AC-3D14-9749-A211-B71ED8E6E4A6}" srcId="{69C05C51-BF6E-E449-A301-0F4BB6542C38}" destId="{8E7EE51A-958B-E140-A533-CCA84DE97297}" srcOrd="2" destOrd="0" parTransId="{04EDD710-F34B-8E42-AE7B-0F334232689A}" sibTransId="{2EC525CA-3C04-B249-8BCF-7359A4ED0190}"/>
    <dgm:cxn modelId="{4CB42F02-6963-B448-818C-CAEB45AC1D13}" type="presOf" srcId="{5FE18A65-22AC-C34D-9A8A-CA54BCBF719A}" destId="{ACD041F1-0CBD-D74A-A4BF-B19A6A6E4ABE}" srcOrd="1" destOrd="1" presId="urn:microsoft.com/office/officeart/2005/8/layout/cycle4#2"/>
    <dgm:cxn modelId="{89C29579-4834-9C46-9A80-02B6386F1390}" type="presOf" srcId="{B74EDBB3-E128-DA45-82A4-8AD797CBA545}" destId="{E81C20FF-AA47-8340-803D-CF9568D13FD7}" srcOrd="0" destOrd="0" presId="urn:microsoft.com/office/officeart/2005/8/layout/cycle4#2"/>
    <dgm:cxn modelId="{D265A42E-1871-124A-A46A-9C3F259E901D}" type="presOf" srcId="{8E7EE51A-958B-E140-A533-CCA84DE97297}" destId="{ACD041F1-0CBD-D74A-A4BF-B19A6A6E4ABE}" srcOrd="1" destOrd="2" presId="urn:microsoft.com/office/officeart/2005/8/layout/cycle4#2"/>
    <dgm:cxn modelId="{6CA7AA68-0DE8-0143-83D4-60EC752BBF89}" type="presOf" srcId="{9B467866-3DBB-FB47-B63D-0EC0241590CE}" destId="{0355A7F7-B51B-E644-81B7-C9960A7361B4}" srcOrd="1" destOrd="2" presId="urn:microsoft.com/office/officeart/2005/8/layout/cycle4#2"/>
    <dgm:cxn modelId="{9489E8BF-838A-0E48-9011-ACF248F2F1F2}" type="presOf" srcId="{05BFC133-399A-0D47-B69E-BB11F649CBED}" destId="{0079145D-538C-A44A-87FF-74C6D5CC5B54}" srcOrd="0" destOrd="0" presId="urn:microsoft.com/office/officeart/2005/8/layout/cycle4#2"/>
    <dgm:cxn modelId="{EAF97366-A513-5949-A249-461055264157}" srcId="{F3D98577-6CBC-5C48-B36D-2C537012475E}" destId="{7A57615B-4E59-C045-8E9A-3B80201363C3}" srcOrd="0" destOrd="0" parTransId="{CEB42F53-7123-884D-B719-FCE5E77627E7}" sibTransId="{1342B31A-41C1-1143-A17E-055A878962CF}"/>
    <dgm:cxn modelId="{EB155BBF-3748-2941-A2DF-101B3A54AE25}" srcId="{05BFC133-399A-0D47-B69E-BB11F649CBED}" destId="{6AB71816-34A7-0C4E-81D5-9C8C133E3B25}" srcOrd="0" destOrd="0" parTransId="{9D8695C3-8740-3A47-B58E-38DABDE33116}" sibTransId="{134F6593-05F0-C549-BB66-36DE7A48325F}"/>
    <dgm:cxn modelId="{E7F4DA84-81C9-BD4E-9808-3E5DA47444F4}" srcId="{F36CE65F-CFEF-4243-AECD-31BEA686892E}" destId="{69C05C51-BF6E-E449-A301-0F4BB6542C38}" srcOrd="0" destOrd="0" parTransId="{B59B4505-E813-064C-96D1-A6AC0B104DB6}" sibTransId="{F79C4E78-F559-AA4E-BC2D-F78342EC830A}"/>
    <dgm:cxn modelId="{C95F8F2F-1610-7F44-BECF-57224227FE71}" type="presOf" srcId="{7A57615B-4E59-C045-8E9A-3B80201363C3}" destId="{F302BA81-37F4-8F4D-B8A9-70EEEBC69C36}" srcOrd="1" destOrd="0" presId="urn:microsoft.com/office/officeart/2005/8/layout/cycle4#2"/>
    <dgm:cxn modelId="{7FB22AEA-0A14-9243-A083-1934FCEC32B2}" type="presOf" srcId="{69A22550-D11B-B74B-8D27-51778B522887}" destId="{06B4635F-DBEB-3749-8013-582F3D87D356}" srcOrd="1" destOrd="2" presId="urn:microsoft.com/office/officeart/2005/8/layout/cycle4#2"/>
    <dgm:cxn modelId="{7AF02FE6-7F94-754F-AF16-0751C3EB2EA1}" type="presOf" srcId="{5FE18A65-22AC-C34D-9A8A-CA54BCBF719A}" destId="{80B42364-F2F9-E84A-948B-597900802512}" srcOrd="0" destOrd="1" presId="urn:microsoft.com/office/officeart/2005/8/layout/cycle4#2"/>
    <dgm:cxn modelId="{8996DCC3-42C6-F34C-BC91-514CE5D2AEBA}" type="presOf" srcId="{9AB4C83A-6830-A94E-814B-2B579EB113A0}" destId="{06B4635F-DBEB-3749-8013-582F3D87D356}" srcOrd="1" destOrd="1" presId="urn:microsoft.com/office/officeart/2005/8/layout/cycle4#2"/>
    <dgm:cxn modelId="{BDA0AC30-89F9-A148-A203-DFDA3DC5AD8C}" srcId="{F36CE65F-CFEF-4243-AECD-31BEA686892E}" destId="{B74EDBB3-E128-DA45-82A4-8AD797CBA545}" srcOrd="3" destOrd="0" parTransId="{F542A9E6-7610-0240-9132-B6EE5EC86A67}" sibTransId="{88653128-1052-C54F-8A42-656D6B88E59D}"/>
    <dgm:cxn modelId="{81D0C5D4-24E7-D74D-AC47-A3A772BBA94C}" type="presOf" srcId="{69A22550-D11B-B74B-8D27-51778B522887}" destId="{1B275871-E10B-3149-9F47-BCBA3FB813E4}" srcOrd="0" destOrd="2" presId="urn:microsoft.com/office/officeart/2005/8/layout/cycle4#2"/>
    <dgm:cxn modelId="{7D6EBD95-778A-D842-A314-38443B952E32}" type="presOf" srcId="{8FE4CFC5-C33D-EB41-819E-8A9A5A051B66}" destId="{06B4635F-DBEB-3749-8013-582F3D87D356}" srcOrd="1" destOrd="0" presId="urn:microsoft.com/office/officeart/2005/8/layout/cycle4#2"/>
    <dgm:cxn modelId="{2794FA26-CB2C-954E-A32A-7A3DCDAB0D5A}" srcId="{B74EDBB3-E128-DA45-82A4-8AD797CBA545}" destId="{F31D0E80-E037-F34C-8EDF-51DD1F803E66}" srcOrd="3" destOrd="0" parTransId="{518339E1-9C0E-0345-B1DA-83384FFDE631}" sibTransId="{16757FC7-FA0B-AB4C-856A-7677639605CF}"/>
    <dgm:cxn modelId="{E8664606-6759-6340-ADE2-6D87F1A17DDD}" srcId="{F36CE65F-CFEF-4243-AECD-31BEA686892E}" destId="{F3D98577-6CBC-5C48-B36D-2C537012475E}" srcOrd="2" destOrd="0" parTransId="{BC55AF75-F510-A04E-A4FE-C155AC9D1E02}" sibTransId="{FAAB0B14-4AA4-934C-8691-C550B1493C9E}"/>
    <dgm:cxn modelId="{46C754DB-6D22-924F-A8E7-08828FCC7321}" type="presOf" srcId="{F31D0E80-E037-F34C-8EDF-51DD1F803E66}" destId="{06B4635F-DBEB-3749-8013-582F3D87D356}" srcOrd="1" destOrd="3" presId="urn:microsoft.com/office/officeart/2005/8/layout/cycle4#2"/>
    <dgm:cxn modelId="{3F5C15B1-41DD-4E42-B641-C25A705F13C8}" srcId="{69C05C51-BF6E-E449-A301-0F4BB6542C38}" destId="{5FE18A65-22AC-C34D-9A8A-CA54BCBF719A}" srcOrd="1" destOrd="0" parTransId="{E596220B-6725-5C4F-AE16-8F20863DFA6D}" sibTransId="{8B23CF91-D0EC-F74C-A1DD-75304A38BCB2}"/>
    <dgm:cxn modelId="{322FBA0F-3487-D341-B225-27AA46DF8188}" srcId="{F3D98577-6CBC-5C48-B36D-2C537012475E}" destId="{DE3B4323-BDC6-3D4F-842E-4C28B7C1DFEE}" srcOrd="1" destOrd="0" parTransId="{51C87886-AC85-F34C-A110-91F14836F0D8}" sibTransId="{B6D28B62-1D3B-944E-BC49-20029F574BA2}"/>
    <dgm:cxn modelId="{FC8F3543-35C7-1943-B413-41F922E30DFF}" type="presOf" srcId="{DE3B4323-BDC6-3D4F-842E-4C28B7C1DFEE}" destId="{F302BA81-37F4-8F4D-B8A9-70EEEBC69C36}" srcOrd="1" destOrd="1" presId="urn:microsoft.com/office/officeart/2005/8/layout/cycle4#2"/>
    <dgm:cxn modelId="{2E1F096F-4AD1-D447-9D2C-FA9D3EAD27F9}" type="presOf" srcId="{A723BB35-C22E-4F43-91CB-49A4135F9DD9}" destId="{ACD041F1-0CBD-D74A-A4BF-B19A6A6E4ABE}" srcOrd="1" destOrd="3" presId="urn:microsoft.com/office/officeart/2005/8/layout/cycle4#2"/>
    <dgm:cxn modelId="{B32BD748-DF2E-514C-AD9B-CF9CE831F92E}" type="presOf" srcId="{F3D98577-6CBC-5C48-B36D-2C537012475E}" destId="{2F583B56-7564-C449-AC6E-423BBCEF5717}" srcOrd="0" destOrd="0" presId="urn:microsoft.com/office/officeart/2005/8/layout/cycle4#2"/>
    <dgm:cxn modelId="{A27ED0DE-9C96-9B44-87E8-F6E06CA7FDED}" srcId="{F36CE65F-CFEF-4243-AECD-31BEA686892E}" destId="{05BFC133-399A-0D47-B69E-BB11F649CBED}" srcOrd="1" destOrd="0" parTransId="{F0098D94-17DE-044C-BB6B-86E30E410F5D}" sibTransId="{612C8D6B-9495-514A-A5B4-4B9FD50AC390}"/>
    <dgm:cxn modelId="{1277262D-C3C8-8045-833B-C401B850674C}" type="presOf" srcId="{E2A28B8B-37A8-1B41-81C4-6AF1E4FEB0FA}" destId="{ACD041F1-0CBD-D74A-A4BF-B19A6A6E4ABE}" srcOrd="1" destOrd="0" presId="urn:microsoft.com/office/officeart/2005/8/layout/cycle4#2"/>
    <dgm:cxn modelId="{F8443FC6-E6F2-5E4E-924A-3BFE22878FC9}" srcId="{B74EDBB3-E128-DA45-82A4-8AD797CBA545}" destId="{69A22550-D11B-B74B-8D27-51778B522887}" srcOrd="2" destOrd="0" parTransId="{E58122E2-BB28-234A-8093-A7F96BF39281}" sibTransId="{23BA0530-5A99-7B4D-A663-9239FF76890C}"/>
    <dgm:cxn modelId="{A371B115-ADF3-B044-A132-10DF7DACC64E}" type="presOf" srcId="{F36CE65F-CFEF-4243-AECD-31BEA686892E}" destId="{EF7BB8C6-4848-7B47-AFB3-C2F8AB1D0C26}" srcOrd="0" destOrd="0" presId="urn:microsoft.com/office/officeart/2005/8/layout/cycle4#2"/>
    <dgm:cxn modelId="{D3D65AA7-F77C-2C46-AA24-2EE77F5982DF}" srcId="{69C05C51-BF6E-E449-A301-0F4BB6542C38}" destId="{E2A28B8B-37A8-1B41-81C4-6AF1E4FEB0FA}" srcOrd="0" destOrd="0" parTransId="{EB124BF8-A84A-B443-B957-3EBB1F38139B}" sibTransId="{B7663A3B-9785-C641-B84E-E94611BB3D6E}"/>
    <dgm:cxn modelId="{1427F0F4-3802-904F-B8A4-09389302FE55}" type="presOf" srcId="{89FCA79A-04EE-C145-9760-87FB4AA2CC55}" destId="{0355A7F7-B51B-E644-81B7-C9960A7361B4}" srcOrd="1" destOrd="1" presId="urn:microsoft.com/office/officeart/2005/8/layout/cycle4#2"/>
    <dgm:cxn modelId="{58F69608-AD11-194E-A42E-8708770CFBB7}" type="presOf" srcId="{8E7EE51A-958B-E140-A533-CCA84DE97297}" destId="{80B42364-F2F9-E84A-948B-597900802512}" srcOrd="0" destOrd="2" presId="urn:microsoft.com/office/officeart/2005/8/layout/cycle4#2"/>
    <dgm:cxn modelId="{F75B854C-BA16-0F4A-9E57-DE094DC34452}" srcId="{05BFC133-399A-0D47-B69E-BB11F649CBED}" destId="{9B467866-3DBB-FB47-B63D-0EC0241590CE}" srcOrd="2" destOrd="0" parTransId="{4B14A92E-24E2-5A4C-AAA6-943E102FA9F3}" sibTransId="{8043E63C-FC4E-B844-A260-C75D9102E79C}"/>
    <dgm:cxn modelId="{A11A6AF6-24D4-964B-A982-8AF94E5BE3FF}" type="presOf" srcId="{8FE4CFC5-C33D-EB41-819E-8A9A5A051B66}" destId="{1B275871-E10B-3149-9F47-BCBA3FB813E4}" srcOrd="0" destOrd="0" presId="urn:microsoft.com/office/officeart/2005/8/layout/cycle4#2"/>
    <dgm:cxn modelId="{EC5A02EC-CB64-0343-9745-6C5110C586F1}" type="presOf" srcId="{A723BB35-C22E-4F43-91CB-49A4135F9DD9}" destId="{80B42364-F2F9-E84A-948B-597900802512}" srcOrd="0" destOrd="3" presId="urn:microsoft.com/office/officeart/2005/8/layout/cycle4#2"/>
    <dgm:cxn modelId="{DB04D22E-E0A6-AE48-B787-ED7B09509804}" srcId="{05BFC133-399A-0D47-B69E-BB11F649CBED}" destId="{89FCA79A-04EE-C145-9760-87FB4AA2CC55}" srcOrd="1" destOrd="0" parTransId="{1108BFF4-B7B0-9746-B186-8D5D88211915}" sibTransId="{F9FD58A1-2431-EE41-BC15-210014A5F074}"/>
    <dgm:cxn modelId="{10402CCE-406A-9A47-9CB2-A349E9EDE9FC}" type="presOf" srcId="{9B467866-3DBB-FB47-B63D-0EC0241590CE}" destId="{33AF96FA-FFE6-C34E-BBBC-A7FE1809A2C0}" srcOrd="0" destOrd="2" presId="urn:microsoft.com/office/officeart/2005/8/layout/cycle4#2"/>
    <dgm:cxn modelId="{B69BBE80-7FF2-054B-AF56-43306D8539E9}" type="presOf" srcId="{89FCA79A-04EE-C145-9760-87FB4AA2CC55}" destId="{33AF96FA-FFE6-C34E-BBBC-A7FE1809A2C0}" srcOrd="0" destOrd="1" presId="urn:microsoft.com/office/officeart/2005/8/layout/cycle4#2"/>
    <dgm:cxn modelId="{1C443E70-C79B-744D-A3CB-5A3DE85C0FAF}" srcId="{69C05C51-BF6E-E449-A301-0F4BB6542C38}" destId="{A723BB35-C22E-4F43-91CB-49A4135F9DD9}" srcOrd="3" destOrd="0" parTransId="{E81A21B1-55B4-3C4A-8157-FF48A443F2DE}" sibTransId="{2FFF4DCD-91D8-8F4E-BBE4-025DC7834B13}"/>
    <dgm:cxn modelId="{4937997A-13DF-C948-8339-6B686B5368FA}" type="presOf" srcId="{DE3B4323-BDC6-3D4F-842E-4C28B7C1DFEE}" destId="{D18DD8A1-DA29-B74E-8631-277C99C11976}" srcOrd="0" destOrd="1" presId="urn:microsoft.com/office/officeart/2005/8/layout/cycle4#2"/>
    <dgm:cxn modelId="{576F5D4E-1C74-494C-9E44-02EFF5E7EF2F}" type="presOf" srcId="{6AB71816-34A7-0C4E-81D5-9C8C133E3B25}" destId="{0355A7F7-B51B-E644-81B7-C9960A7361B4}" srcOrd="1" destOrd="0" presId="urn:microsoft.com/office/officeart/2005/8/layout/cycle4#2"/>
    <dgm:cxn modelId="{B56F05CA-2D6D-4042-91A6-7F94E96957BB}" type="presParOf" srcId="{EF7BB8C6-4848-7B47-AFB3-C2F8AB1D0C26}" destId="{4C2AA272-EE5E-114B-8DC5-32863548BF21}" srcOrd="0" destOrd="0" presId="urn:microsoft.com/office/officeart/2005/8/layout/cycle4#2"/>
    <dgm:cxn modelId="{5428708B-6DF3-604F-8147-76545BD07601}" type="presParOf" srcId="{4C2AA272-EE5E-114B-8DC5-32863548BF21}" destId="{641E83A4-312F-6E4D-A003-BF552635FBA9}" srcOrd="0" destOrd="0" presId="urn:microsoft.com/office/officeart/2005/8/layout/cycle4#2"/>
    <dgm:cxn modelId="{7C7F407B-887D-8D44-8CA9-B0648D128760}" type="presParOf" srcId="{641E83A4-312F-6E4D-A003-BF552635FBA9}" destId="{80B42364-F2F9-E84A-948B-597900802512}" srcOrd="0" destOrd="0" presId="urn:microsoft.com/office/officeart/2005/8/layout/cycle4#2"/>
    <dgm:cxn modelId="{87FA87CF-1271-304C-9DEB-585DC7828C65}" type="presParOf" srcId="{641E83A4-312F-6E4D-A003-BF552635FBA9}" destId="{ACD041F1-0CBD-D74A-A4BF-B19A6A6E4ABE}" srcOrd="1" destOrd="0" presId="urn:microsoft.com/office/officeart/2005/8/layout/cycle4#2"/>
    <dgm:cxn modelId="{CCF07A64-3009-6249-B1BD-54F6CC2631AA}" type="presParOf" srcId="{4C2AA272-EE5E-114B-8DC5-32863548BF21}" destId="{A8F0276F-1107-C643-AE88-C1ACCE8868EB}" srcOrd="1" destOrd="0" presId="urn:microsoft.com/office/officeart/2005/8/layout/cycle4#2"/>
    <dgm:cxn modelId="{4115072E-9FCC-A44F-A441-61F46EC79192}" type="presParOf" srcId="{A8F0276F-1107-C643-AE88-C1ACCE8868EB}" destId="{33AF96FA-FFE6-C34E-BBBC-A7FE1809A2C0}" srcOrd="0" destOrd="0" presId="urn:microsoft.com/office/officeart/2005/8/layout/cycle4#2"/>
    <dgm:cxn modelId="{EF12936D-4876-BD4D-8842-755D557ADDE9}" type="presParOf" srcId="{A8F0276F-1107-C643-AE88-C1ACCE8868EB}" destId="{0355A7F7-B51B-E644-81B7-C9960A7361B4}" srcOrd="1" destOrd="0" presId="urn:microsoft.com/office/officeart/2005/8/layout/cycle4#2"/>
    <dgm:cxn modelId="{B83B232B-61B6-354C-9D7C-5304802DFA8E}" type="presParOf" srcId="{4C2AA272-EE5E-114B-8DC5-32863548BF21}" destId="{B6C76DAE-05F6-664A-84F6-77D74AE67CA5}" srcOrd="2" destOrd="0" presId="urn:microsoft.com/office/officeart/2005/8/layout/cycle4#2"/>
    <dgm:cxn modelId="{FA336DF4-912E-FA4F-A81D-3C569A22EF94}" type="presParOf" srcId="{B6C76DAE-05F6-664A-84F6-77D74AE67CA5}" destId="{D18DD8A1-DA29-B74E-8631-277C99C11976}" srcOrd="0" destOrd="0" presId="urn:microsoft.com/office/officeart/2005/8/layout/cycle4#2"/>
    <dgm:cxn modelId="{0E425DD2-F584-D64A-AD36-5B530C414401}" type="presParOf" srcId="{B6C76DAE-05F6-664A-84F6-77D74AE67CA5}" destId="{F302BA81-37F4-8F4D-B8A9-70EEEBC69C36}" srcOrd="1" destOrd="0" presId="urn:microsoft.com/office/officeart/2005/8/layout/cycle4#2"/>
    <dgm:cxn modelId="{C3D533E8-5B95-4746-8047-B5BB02B74715}" type="presParOf" srcId="{4C2AA272-EE5E-114B-8DC5-32863548BF21}" destId="{91B1C03C-4451-CA4C-AC1B-F9ED1699E964}" srcOrd="3" destOrd="0" presId="urn:microsoft.com/office/officeart/2005/8/layout/cycle4#2"/>
    <dgm:cxn modelId="{BD3DDAC0-128B-8F49-8565-43937833082C}" type="presParOf" srcId="{91B1C03C-4451-CA4C-AC1B-F9ED1699E964}" destId="{1B275871-E10B-3149-9F47-BCBA3FB813E4}" srcOrd="0" destOrd="0" presId="urn:microsoft.com/office/officeart/2005/8/layout/cycle4#2"/>
    <dgm:cxn modelId="{FB65BBC9-ED21-4B4A-B045-377D5134C258}" type="presParOf" srcId="{91B1C03C-4451-CA4C-AC1B-F9ED1699E964}" destId="{06B4635F-DBEB-3749-8013-582F3D87D356}" srcOrd="1" destOrd="0" presId="urn:microsoft.com/office/officeart/2005/8/layout/cycle4#2"/>
    <dgm:cxn modelId="{22820BEF-EFAF-3A45-B54F-1F6B02A03A53}" type="presParOf" srcId="{4C2AA272-EE5E-114B-8DC5-32863548BF21}" destId="{8D09CD47-FCDE-E74A-980C-31BEA5B0E9B5}" srcOrd="4" destOrd="0" presId="urn:microsoft.com/office/officeart/2005/8/layout/cycle4#2"/>
    <dgm:cxn modelId="{A76A3B4D-0A97-4C40-99C6-D3F9F6945132}" type="presParOf" srcId="{EF7BB8C6-4848-7B47-AFB3-C2F8AB1D0C26}" destId="{ADE4AE70-A0D1-BF4B-81B6-028D8F9BFEE6}" srcOrd="1" destOrd="0" presId="urn:microsoft.com/office/officeart/2005/8/layout/cycle4#2"/>
    <dgm:cxn modelId="{9245ED41-88A6-2F4B-A66B-2DE4D9FDB3E3}" type="presParOf" srcId="{ADE4AE70-A0D1-BF4B-81B6-028D8F9BFEE6}" destId="{9E6FBC5E-AFD8-224E-B38B-2688BF122A53}" srcOrd="0" destOrd="0" presId="urn:microsoft.com/office/officeart/2005/8/layout/cycle4#2"/>
    <dgm:cxn modelId="{CA4C0653-D09B-8149-87A3-52117D5611EA}" type="presParOf" srcId="{ADE4AE70-A0D1-BF4B-81B6-028D8F9BFEE6}" destId="{0079145D-538C-A44A-87FF-74C6D5CC5B54}" srcOrd="1" destOrd="0" presId="urn:microsoft.com/office/officeart/2005/8/layout/cycle4#2"/>
    <dgm:cxn modelId="{F045AF82-B24C-374B-9EEE-C8BCEB3418F8}" type="presParOf" srcId="{ADE4AE70-A0D1-BF4B-81B6-028D8F9BFEE6}" destId="{2F583B56-7564-C449-AC6E-423BBCEF5717}" srcOrd="2" destOrd="0" presId="urn:microsoft.com/office/officeart/2005/8/layout/cycle4#2"/>
    <dgm:cxn modelId="{536A7790-A1C6-6245-B6DB-E34902EDD0E7}" type="presParOf" srcId="{ADE4AE70-A0D1-BF4B-81B6-028D8F9BFEE6}" destId="{E81C20FF-AA47-8340-803D-CF9568D13FD7}" srcOrd="3" destOrd="0" presId="urn:microsoft.com/office/officeart/2005/8/layout/cycle4#2"/>
    <dgm:cxn modelId="{4307186D-2EAE-7C4E-B3E7-4385301EC76B}" type="presParOf" srcId="{ADE4AE70-A0D1-BF4B-81B6-028D8F9BFEE6}" destId="{E467176C-6AE5-1A41-AF73-33AC281B25F1}" srcOrd="4" destOrd="0" presId="urn:microsoft.com/office/officeart/2005/8/layout/cycle4#2"/>
    <dgm:cxn modelId="{FEEBFFDC-4563-E945-9FF4-DF7CA86317AC}" type="presParOf" srcId="{EF7BB8C6-4848-7B47-AFB3-C2F8AB1D0C26}" destId="{2F88C87E-C720-B44E-B2A9-1A1153783123}" srcOrd="2" destOrd="0" presId="urn:microsoft.com/office/officeart/2005/8/layout/cycle4#2"/>
    <dgm:cxn modelId="{6C94D8AD-606A-7D4C-9711-1F43F79E823C}" type="presParOf" srcId="{EF7BB8C6-4848-7B47-AFB3-C2F8AB1D0C26}" destId="{78BCF01A-CD1E-DF43-B23A-3259CC41584B}" srcOrd="3" destOrd="0" presId="urn:microsoft.com/office/officeart/2005/8/layout/cycle4#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pPr/>
              <a:t>7/6/2018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pPr/>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pPr/>
              <a:t>7/6/2018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pPr/>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insidehighered.com/views/2016/06/23/essay-challenges-facing-guided-pathways-model-restructuring-two-year-college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insidehighered.com/views/2016/06/23/essay-challenges-facing-guided-pathways-model-restructuring-two-year-college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sz="1200" dirty="0" smtClean="0"/>
              <a:t>Source: AACC (https://www.aacc.nche.edu/wp-content/uploads/2017/09/PathwaysGraphic462017.pdf)</a:t>
            </a:r>
          </a:p>
          <a:p>
            <a:pPr marL="0" inden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Source: AACC (https://www.aacc.nche.edu/wp-content/uploads/2017/09/PathwaysGraphic462017.pdf)</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14</a:t>
            </a:fld>
            <a:endParaRPr lang="en-US"/>
          </a:p>
        </p:txBody>
      </p:sp>
    </p:spTree>
    <p:extLst>
      <p:ext uri="{BB962C8B-B14F-4D97-AF65-F5344CB8AC3E}">
        <p14:creationId xmlns:p14="http://schemas.microsoft.com/office/powerpoint/2010/main" val="3577307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https://www.insidehighered.com/views/2016/06/23/essay-challenges-facing-guided-pathways-model-restructuring-two-year-colleges</a:t>
            </a:r>
          </a:p>
          <a:p>
            <a:endParaRPr lang="en-US" dirty="0" smtClean="0">
              <a:hlinkClick r:id="rId3"/>
            </a:endParaRPr>
          </a:p>
          <a:p>
            <a:r>
              <a:rPr lang="en-US" dirty="0" smtClean="0">
                <a:hlinkClick r:id="rId3"/>
              </a:rPr>
              <a:t>https://www.insidehighered.com/views/2016/06/23/essay-challenges-facing-guided-pathways-model-restructuring-two-year-colleges</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4</a:t>
            </a:fld>
            <a:endParaRPr lang="en-US"/>
          </a:p>
        </p:txBody>
      </p:sp>
    </p:spTree>
    <p:extLst>
      <p:ext uri="{BB962C8B-B14F-4D97-AF65-F5344CB8AC3E}">
        <p14:creationId xmlns:p14="http://schemas.microsoft.com/office/powerpoint/2010/main" val="3647042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hlinkClick r:id="rId3"/>
            </a:endParaRPr>
          </a:p>
          <a:p>
            <a:r>
              <a:rPr lang="en-US" dirty="0" smtClean="0">
                <a:hlinkClick r:id="rId3"/>
              </a:rPr>
              <a:t>https://www.insidehighered.com/views/2016/06/23/essay-challenges-facing-guided-pathways-model-restructuring-two-year-colleges</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5</a:t>
            </a:fld>
            <a:endParaRPr lang="en-US"/>
          </a:p>
        </p:txBody>
      </p:sp>
    </p:spTree>
    <p:extLst>
      <p:ext uri="{BB962C8B-B14F-4D97-AF65-F5344CB8AC3E}">
        <p14:creationId xmlns:p14="http://schemas.microsoft.com/office/powerpoint/2010/main" val="2566497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6</a:t>
            </a:fld>
            <a:endParaRPr lang="en-US"/>
          </a:p>
        </p:txBody>
      </p:sp>
    </p:spTree>
    <p:extLst>
      <p:ext uri="{BB962C8B-B14F-4D97-AF65-F5344CB8AC3E}">
        <p14:creationId xmlns:p14="http://schemas.microsoft.com/office/powerpoint/2010/main" val="616449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Source: AACC (https://www.aacc.nche.edu/wp-content/uploads/2017/09/PathwaysGraphic462017.pdf)</a:t>
            </a:r>
            <a:r>
              <a:rPr lang="en-US" sz="1200" baseline="0" dirty="0" smtClean="0"/>
              <a:t> </a:t>
            </a:r>
          </a:p>
        </p:txBody>
      </p:sp>
      <p:sp>
        <p:nvSpPr>
          <p:cNvPr id="4" name="Slide Number Placeholder 3"/>
          <p:cNvSpPr>
            <a:spLocks noGrp="1"/>
          </p:cNvSpPr>
          <p:nvPr>
            <p:ph type="sldNum" sz="quarter" idx="10"/>
          </p:nvPr>
        </p:nvSpPr>
        <p:spPr/>
        <p:txBody>
          <a:bodyPr/>
          <a:lstStyle/>
          <a:p>
            <a:fld id="{A898C551-7708-9B49-90E3-D153F408E57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Berlin Sans FB" panose="020E0602020502020306" pitchFamily="34" charset="0"/>
              </a:rPr>
              <a:t>Source: AACC (https://www.aacc.nche.edu/wp-content/uploads/2017/09/PathwaysGraphic462017.pdf)</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Friday, July 06,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Friday, July 06,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Friday, July 06,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Friday, July 06,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Friday, July 06,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Friday, July 06,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Friday, July 06,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Friday, July 06,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Friday, July 06,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Friday, July 06,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Friday, July 06,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Friday, July 06,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www.insidehighered.com/views/2016/06/23/essay-challenges-facing-guided-pathways-model-restructuring-two-year-colleges" TargetMode="External"/><Relationship Id="rId2" Type="http://schemas.openxmlformats.org/officeDocument/2006/relationships/hyperlink" Target="https://ccrc.tc.columbia.edu/media/k2/attachments/Implementing-Guided-Pathways-Tips-Tools.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atran@saddleback.edu" TargetMode="External"/><Relationship Id="rId2" Type="http://schemas.openxmlformats.org/officeDocument/2006/relationships/hyperlink" Target="mailto:mpilati@riohondo.edu" TargetMode="External"/><Relationship Id="rId1" Type="http://schemas.openxmlformats.org/officeDocument/2006/relationships/slideLayout" Target="../slideLayouts/slideLayout1.xml"/><Relationship Id="rId5" Type="http://schemas.openxmlformats.org/officeDocument/2006/relationships/hyperlink" Target="mailto:info@asccc.org" TargetMode="External"/><Relationship Id="rId4" Type="http://schemas.openxmlformats.org/officeDocument/2006/relationships/hyperlink" Target="mailto:thais.winsome@missioncollege.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cap="none" dirty="0" smtClean="0">
                <a:latin typeface="Arial Rounded MT Bold" panose="020F0704030504030204" pitchFamily="34" charset="0"/>
              </a:rPr>
              <a:t>The Role of the Curriculum Committee in Pathways Development and Evaluation</a:t>
            </a:r>
            <a:endParaRPr lang="en-US" sz="4400" cap="none" dirty="0">
              <a:latin typeface="Arial Rounded MT Bold" panose="020F0704030504030204" pitchFamily="34" charset="0"/>
              <a:cs typeface="Times New Roman"/>
            </a:endParaRPr>
          </a:p>
        </p:txBody>
      </p:sp>
      <p:sp>
        <p:nvSpPr>
          <p:cNvPr id="3" name="Subtitle 2"/>
          <p:cNvSpPr>
            <a:spLocks noGrp="1"/>
          </p:cNvSpPr>
          <p:nvPr>
            <p:ph type="subTitle" idx="1"/>
          </p:nvPr>
        </p:nvSpPr>
        <p:spPr>
          <a:xfrm>
            <a:off x="488517" y="3861165"/>
            <a:ext cx="8655483" cy="2640767"/>
          </a:xfrm>
        </p:spPr>
        <p:txBody>
          <a:bodyPr>
            <a:normAutofit lnSpcReduction="10000"/>
          </a:bodyPr>
          <a:lstStyle/>
          <a:p>
            <a:pPr algn="ctr"/>
            <a:endParaRPr lang="en-US" dirty="0" smtClean="0">
              <a:latin typeface="Arial"/>
              <a:cs typeface="Times New Roman"/>
            </a:endParaRPr>
          </a:p>
          <a:p>
            <a:pPr>
              <a:lnSpc>
                <a:spcPct val="150000"/>
              </a:lnSpc>
            </a:pPr>
            <a:r>
              <a:rPr lang="en-US" dirty="0" smtClean="0">
                <a:latin typeface="Arial"/>
                <a:cs typeface="Times New Roman"/>
              </a:rPr>
              <a:t/>
            </a:r>
            <a:br>
              <a:rPr lang="en-US" dirty="0" smtClean="0">
                <a:latin typeface="Arial"/>
                <a:cs typeface="Times New Roman"/>
              </a:rPr>
            </a:br>
            <a:r>
              <a:rPr lang="en-US" dirty="0" smtClean="0">
                <a:latin typeface="+mj-lt"/>
                <a:cs typeface="Times New Roman"/>
              </a:rPr>
              <a:t>Michelle Pilati, Rio Hondo College</a:t>
            </a:r>
            <a:r>
              <a:rPr lang="en-US" dirty="0" smtClean="0">
                <a:latin typeface="+mj-lt"/>
              </a:rPr>
              <a:t/>
            </a:r>
            <a:br>
              <a:rPr lang="en-US" dirty="0" smtClean="0">
                <a:latin typeface="+mj-lt"/>
              </a:rPr>
            </a:br>
            <a:r>
              <a:rPr lang="en-US" dirty="0" smtClean="0">
                <a:latin typeface="+mj-lt"/>
              </a:rPr>
              <a:t>Aimee Tran, Saddleback College</a:t>
            </a:r>
          </a:p>
          <a:p>
            <a:pPr>
              <a:lnSpc>
                <a:spcPct val="150000"/>
              </a:lnSpc>
            </a:pPr>
            <a:r>
              <a:rPr lang="en-US" dirty="0">
                <a:latin typeface="+mj-lt"/>
              </a:rPr>
              <a:t>Thais Winsome, Mission College</a:t>
            </a:r>
          </a:p>
          <a:p>
            <a:pPr>
              <a:lnSpc>
                <a:spcPct val="150000"/>
              </a:lnSpc>
            </a:pPr>
            <a:endParaRPr lang="en-US" dirty="0" smtClean="0">
              <a:latin typeface="+mj-lt"/>
              <a:cs typeface="Times New Roman"/>
            </a:endParaRPr>
          </a:p>
        </p:txBody>
      </p:sp>
      <p:pic>
        <p:nvPicPr>
          <p:cNvPr id="5" name="Picture 4" descr="ASCCC_Logo"/>
          <p:cNvPicPr/>
          <p:nvPr/>
        </p:nvPicPr>
        <p:blipFill>
          <a:blip r:embed="rId3"/>
          <a:srcRect/>
          <a:stretch>
            <a:fillRect/>
          </a:stretch>
        </p:blipFill>
        <p:spPr bwMode="auto">
          <a:xfrm>
            <a:off x="2494265" y="3505199"/>
            <a:ext cx="4119477"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mn-lt"/>
                <a:cs typeface="Times New Roman"/>
              </a:rPr>
              <a:t>ENTER the Path</a:t>
            </a:r>
          </a:p>
        </p:txBody>
      </p:sp>
      <p:sp>
        <p:nvSpPr>
          <p:cNvPr id="3" name="Content Placeholder 2"/>
          <p:cNvSpPr>
            <a:spLocks noGrp="1"/>
          </p:cNvSpPr>
          <p:nvPr>
            <p:ph sz="half" idx="1"/>
          </p:nvPr>
        </p:nvSpPr>
        <p:spPr>
          <a:xfrm>
            <a:off x="457200" y="1791222"/>
            <a:ext cx="4038600" cy="4600434"/>
          </a:xfrm>
        </p:spPr>
        <p:txBody>
          <a:bodyPr>
            <a:normAutofit fontScale="92500" lnSpcReduction="20000"/>
          </a:bodyPr>
          <a:lstStyle/>
          <a:p>
            <a:r>
              <a:rPr lang="en-US" dirty="0">
                <a:ea typeface="Times New Roman" charset="0"/>
                <a:cs typeface="Times New Roman" charset="0"/>
              </a:rPr>
              <a:t>Bridging K-12 to higher </a:t>
            </a:r>
            <a:r>
              <a:rPr lang="en-US" dirty="0" smtClean="0">
                <a:ea typeface="Times New Roman" charset="0"/>
                <a:cs typeface="Times New Roman" charset="0"/>
              </a:rPr>
              <a:t>education</a:t>
            </a:r>
          </a:p>
          <a:p>
            <a:endParaRPr lang="en-US" sz="900" dirty="0">
              <a:ea typeface="Times New Roman" charset="0"/>
              <a:cs typeface="Times New Roman" charset="0"/>
            </a:endParaRPr>
          </a:p>
          <a:p>
            <a:r>
              <a:rPr lang="en-US" dirty="0">
                <a:cs typeface="Times New Roman" panose="02020603050405020304" pitchFamily="18" charset="0"/>
              </a:rPr>
              <a:t>Redesign the pathways that lead to programs of </a:t>
            </a:r>
            <a:r>
              <a:rPr lang="en-US" dirty="0" smtClean="0">
                <a:cs typeface="Times New Roman" panose="02020603050405020304" pitchFamily="18" charset="0"/>
              </a:rPr>
              <a:t>study</a:t>
            </a:r>
          </a:p>
          <a:p>
            <a:endParaRPr lang="en-US" sz="900" dirty="0">
              <a:cs typeface="Times New Roman" panose="02020603050405020304" pitchFamily="18" charset="0"/>
            </a:endParaRPr>
          </a:p>
          <a:p>
            <a:r>
              <a:rPr lang="en-US" dirty="0">
                <a:cs typeface="Times New Roman" panose="02020603050405020304" pitchFamily="18" charset="0"/>
              </a:rPr>
              <a:t>Redesign pathways through the college </a:t>
            </a:r>
            <a:r>
              <a:rPr lang="en-US" dirty="0" smtClean="0">
                <a:cs typeface="Times New Roman" panose="02020603050405020304" pitchFamily="18" charset="0"/>
              </a:rPr>
              <a:t>experience</a:t>
            </a:r>
          </a:p>
          <a:p>
            <a:endParaRPr lang="en-US" sz="900" dirty="0" smtClean="0">
              <a:cs typeface="Times New Roman" panose="02020603050405020304" pitchFamily="18" charset="0"/>
            </a:endParaRPr>
          </a:p>
          <a:p>
            <a:r>
              <a:rPr lang="en-US" dirty="0">
                <a:cs typeface="Times New Roman" panose="02020603050405020304" pitchFamily="18" charset="0"/>
              </a:rPr>
              <a:t>Integrate and contextualize instruction to build foundational skills</a:t>
            </a:r>
            <a:r>
              <a:rPr lang="en-US" dirty="0" smtClean="0">
                <a:cs typeface="Times New Roman" panose="02020603050405020304" pitchFamily="18" charset="0"/>
              </a:rPr>
              <a:t>.</a:t>
            </a:r>
            <a:endParaRPr lang="en-US" dirty="0">
              <a:ea typeface="Times New Roman" charset="0"/>
              <a:cs typeface="Times New Roman" panose="02020603050405020304" pitchFamily="18" charset="0"/>
            </a:endParaRPr>
          </a:p>
        </p:txBody>
      </p:sp>
      <p:pic>
        <p:nvPicPr>
          <p:cNvPr id="2050" name="Picture 2" descr="Related image">
            <a:extLst>
              <a:ext uri="{FF2B5EF4-FFF2-40B4-BE49-F238E27FC236}">
                <a16:creationId xmlns:mc="http://schemas.openxmlformats.org/markup-compatibility/2006" xmlns:mv="urn:schemas-microsoft-com:mac:vml" xmlns:a16="http://schemas.microsoft.com/office/drawing/2014/main" xmlns="" id="{2C4C392F-08F3-45E1-8481-6C6577D0D1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5121" y="2148213"/>
            <a:ext cx="4207804" cy="3569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460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Help Students Stay on a Path</a:t>
            </a:r>
            <a:endParaRPr lang="en-US" u="sng" dirty="0"/>
          </a:p>
        </p:txBody>
      </p:sp>
      <p:sp>
        <p:nvSpPr>
          <p:cNvPr id="3" name="Content Placeholder 2"/>
          <p:cNvSpPr>
            <a:spLocks noGrp="1"/>
          </p:cNvSpPr>
          <p:nvPr>
            <p:ph idx="1"/>
          </p:nvPr>
        </p:nvSpPr>
        <p:spPr>
          <a:xfrm>
            <a:off x="499403" y="1722120"/>
            <a:ext cx="8229600" cy="4876800"/>
          </a:xfrm>
        </p:spPr>
        <p:txBody>
          <a:bodyPr>
            <a:normAutofit fontScale="85000" lnSpcReduction="20000"/>
          </a:bodyPr>
          <a:lstStyle/>
          <a:p>
            <a:pPr>
              <a:buFont typeface="Wingdings" panose="05000000000000000000" pitchFamily="2" charset="2"/>
              <a:buChar char="v"/>
            </a:pPr>
            <a:r>
              <a:rPr lang="en-US" sz="3600" dirty="0" smtClean="0"/>
              <a:t>Note – HELP – not FORCE</a:t>
            </a:r>
          </a:p>
          <a:p>
            <a:pPr>
              <a:buFont typeface="Wingdings" panose="05000000000000000000" pitchFamily="2" charset="2"/>
              <a:buChar char="v"/>
            </a:pPr>
            <a:endParaRPr lang="en-US" sz="1400" dirty="0" smtClean="0"/>
          </a:p>
          <a:p>
            <a:pPr>
              <a:buFont typeface="Wingdings" panose="05000000000000000000" pitchFamily="2" charset="2"/>
              <a:buChar char="v"/>
            </a:pPr>
            <a:r>
              <a:rPr lang="en-US" sz="3600" dirty="0" smtClean="0"/>
              <a:t>Keep students on track with these supports:</a:t>
            </a:r>
          </a:p>
          <a:p>
            <a:pPr lvl="1">
              <a:buFont typeface="Wingdings" panose="05000000000000000000" pitchFamily="2" charset="2"/>
              <a:buChar char="Ø"/>
            </a:pPr>
            <a:r>
              <a:rPr lang="en-US" sz="3600" dirty="0" smtClean="0"/>
              <a:t>Ongoing, intrusive advising</a:t>
            </a:r>
          </a:p>
          <a:p>
            <a:pPr lvl="1">
              <a:buFont typeface="Wingdings" panose="05000000000000000000" pitchFamily="2" charset="2"/>
              <a:buChar char="Ø"/>
            </a:pPr>
            <a:r>
              <a:rPr lang="en-US" sz="3600" dirty="0" smtClean="0"/>
              <a:t>Systems for students to easily track their progress</a:t>
            </a:r>
          </a:p>
          <a:p>
            <a:pPr lvl="1">
              <a:buFont typeface="Wingdings" panose="05000000000000000000" pitchFamily="2" charset="2"/>
              <a:buChar char="Ø"/>
            </a:pPr>
            <a:r>
              <a:rPr lang="en-US" sz="3600" dirty="0" smtClean="0"/>
              <a:t>Systems/procedures to identify students at risk and provide needed supports</a:t>
            </a:r>
          </a:p>
          <a:p>
            <a:pPr lvl="1">
              <a:buFont typeface="Wingdings" panose="05000000000000000000" pitchFamily="2" charset="2"/>
              <a:buChar char="Ø"/>
            </a:pPr>
            <a:r>
              <a:rPr lang="en-US" sz="3600" dirty="0" smtClean="0"/>
              <a:t>A structure to redirect students who are not progressing in a program to a more viable path</a:t>
            </a:r>
          </a:p>
          <a:p>
            <a:pPr lvl="1"/>
            <a:endParaRPr lang="en-US" dirty="0"/>
          </a:p>
          <a:p>
            <a:pPr lvl="1"/>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65011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mn-lt"/>
                <a:cs typeface="Times New Roman"/>
              </a:rPr>
              <a:t>STAY ON the Path</a:t>
            </a:r>
          </a:p>
        </p:txBody>
      </p:sp>
      <p:sp>
        <p:nvSpPr>
          <p:cNvPr id="3" name="Content Placeholder 2"/>
          <p:cNvSpPr>
            <a:spLocks noGrp="1"/>
          </p:cNvSpPr>
          <p:nvPr>
            <p:ph idx="1"/>
          </p:nvPr>
        </p:nvSpPr>
        <p:spPr>
          <a:xfrm>
            <a:off x="457200" y="1600200"/>
            <a:ext cx="8229600" cy="5257800"/>
          </a:xfrm>
        </p:spPr>
        <p:txBody>
          <a:bodyPr>
            <a:normAutofit/>
          </a:bodyPr>
          <a:lstStyle/>
          <a:p>
            <a:r>
              <a:rPr lang="en-US" u="sng" dirty="0">
                <a:ea typeface="Times New Roman" charset="0"/>
                <a:cs typeface="Times New Roman" charset="0"/>
              </a:rPr>
              <a:t>Support</a:t>
            </a:r>
            <a:r>
              <a:rPr lang="en-US" dirty="0">
                <a:ea typeface="Times New Roman" charset="0"/>
                <a:cs typeface="Times New Roman" charset="0"/>
              </a:rPr>
              <a:t> students with ongoing advising mechanisms to support informed choices, strengthen clarity about opportunities, develop an academic plan with a predictable schedule, monitor progress, and intervene if they go off track </a:t>
            </a:r>
          </a:p>
          <a:p>
            <a:pPr marL="0" indent="0">
              <a:buNone/>
            </a:pPr>
            <a:endParaRPr lang="en-US" sz="1200" dirty="0">
              <a:ea typeface="Times New Roman" charset="0"/>
              <a:cs typeface="Times New Roman" charset="0"/>
            </a:endParaRPr>
          </a:p>
          <a:p>
            <a:r>
              <a:rPr lang="en-US" dirty="0">
                <a:ea typeface="Times New Roman" charset="0"/>
                <a:cs typeface="Times New Roman" charset="0"/>
              </a:rPr>
              <a:t>Embed academic and nonacademic </a:t>
            </a:r>
            <a:r>
              <a:rPr lang="en-US" u="sng" dirty="0">
                <a:ea typeface="Times New Roman" charset="0"/>
                <a:cs typeface="Times New Roman" charset="0"/>
              </a:rPr>
              <a:t>support services </a:t>
            </a:r>
            <a:r>
              <a:rPr lang="en-US" dirty="0">
                <a:ea typeface="Times New Roman" charset="0"/>
                <a:cs typeface="Times New Roman" charset="0"/>
              </a:rPr>
              <a:t>throughout programs to promote student learning, persistence, and retention </a:t>
            </a:r>
          </a:p>
          <a:p>
            <a:pPr marL="0" indent="0">
              <a:buNone/>
            </a:pPr>
            <a:endParaRPr lang="en-US" dirty="0">
              <a:latin typeface="Times New Roman" charset="0"/>
              <a:ea typeface="Times New Roman" charset="0"/>
              <a:cs typeface="Times New Roman" charset="0"/>
            </a:endParaRPr>
          </a:p>
          <a:p>
            <a:pPr lvl="1"/>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pic>
        <p:nvPicPr>
          <p:cNvPr id="7" name="Picture 6">
            <a:extLst>
              <a:ext uri="{FF2B5EF4-FFF2-40B4-BE49-F238E27FC236}">
                <a16:creationId xmlns:mc="http://schemas.openxmlformats.org/markup-compatibility/2006" xmlns:mv="urn:schemas-microsoft-com:mac:vml" xmlns:a16="http://schemas.microsoft.com/office/drawing/2014/main" xmlns="" id="{93DE6720-916C-4348-A75E-DFC9809CF68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446739" y="4621802"/>
            <a:ext cx="3582444" cy="2236198"/>
          </a:xfrm>
          <a:prstGeom prst="rect">
            <a:avLst/>
          </a:prstGeom>
        </p:spPr>
      </p:pic>
    </p:spTree>
    <p:extLst>
      <p:ext uri="{BB962C8B-B14F-4D97-AF65-F5344CB8AC3E}">
        <p14:creationId xmlns:p14="http://schemas.microsoft.com/office/powerpoint/2010/main" val="1982518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Ensure Students Are Learning</a:t>
            </a:r>
            <a:endParaRPr lang="en-US" u="sng" dirty="0"/>
          </a:p>
        </p:txBody>
      </p:sp>
      <p:sp>
        <p:nvSpPr>
          <p:cNvPr id="3" name="Content Placeholder 2"/>
          <p:cNvSpPr>
            <a:spLocks noGrp="1"/>
          </p:cNvSpPr>
          <p:nvPr>
            <p:ph idx="1"/>
          </p:nvPr>
        </p:nvSpPr>
        <p:spPr>
          <a:xfrm>
            <a:off x="457200" y="1736189"/>
            <a:ext cx="8229600" cy="4876800"/>
          </a:xfrm>
        </p:spPr>
        <p:txBody>
          <a:bodyPr>
            <a:normAutofit fontScale="92500" lnSpcReduction="20000"/>
          </a:bodyPr>
          <a:lstStyle/>
          <a:p>
            <a:pPr marL="0" indent="0">
              <a:buNone/>
            </a:pPr>
            <a:r>
              <a:rPr lang="en-US" sz="3600" dirty="0" smtClean="0"/>
              <a:t>Use these practices to assess and enrich student learning:</a:t>
            </a:r>
          </a:p>
          <a:p>
            <a:pPr marL="0" indent="0">
              <a:buNone/>
            </a:pPr>
            <a:endParaRPr lang="en-US" sz="1000" dirty="0" smtClean="0"/>
          </a:p>
          <a:p>
            <a:pPr lvl="1"/>
            <a:r>
              <a:rPr lang="en-US" sz="3600" dirty="0" smtClean="0"/>
              <a:t>Program-specific learning outcomes</a:t>
            </a:r>
          </a:p>
          <a:p>
            <a:pPr lvl="1"/>
            <a:endParaRPr lang="en-US" sz="1000" dirty="0" smtClean="0"/>
          </a:p>
          <a:p>
            <a:pPr lvl="1"/>
            <a:r>
              <a:rPr lang="en-US" sz="3600" dirty="0" smtClean="0"/>
              <a:t>Project-based, collaborative learning</a:t>
            </a:r>
          </a:p>
          <a:p>
            <a:pPr lvl="1"/>
            <a:endParaRPr lang="en-US" sz="1000" dirty="0" smtClean="0"/>
          </a:p>
          <a:p>
            <a:pPr lvl="1"/>
            <a:r>
              <a:rPr lang="en-US" sz="3600" dirty="0" smtClean="0"/>
              <a:t>Applied learning experiences</a:t>
            </a:r>
          </a:p>
          <a:p>
            <a:pPr lvl="1"/>
            <a:endParaRPr lang="en-US" sz="1000" dirty="0" smtClean="0"/>
          </a:p>
          <a:p>
            <a:pPr lvl="1"/>
            <a:r>
              <a:rPr lang="en-US" sz="3600" dirty="0" smtClean="0"/>
              <a:t>Inescapable student engagement</a:t>
            </a:r>
          </a:p>
          <a:p>
            <a:pPr lvl="1"/>
            <a:endParaRPr lang="en-US" sz="1000" dirty="0" smtClean="0"/>
          </a:p>
          <a:p>
            <a:pPr lvl="1"/>
            <a:r>
              <a:rPr lang="en-US" sz="3600" dirty="0" smtClean="0"/>
              <a:t>Faculty-led improvement of teaching practices</a:t>
            </a:r>
          </a:p>
          <a:p>
            <a:pPr lvl="1"/>
            <a:endParaRPr lang="en-US" dirty="0"/>
          </a:p>
          <a:p>
            <a:pPr lvl="1"/>
            <a:endParaRPr lang="en-US" dirty="0" smtClean="0"/>
          </a:p>
          <a:p>
            <a:pPr lvl="1"/>
            <a:endParaRPr lang="en-US" dirty="0"/>
          </a:p>
          <a:p>
            <a:pPr marL="274320" lvl="1" indent="0">
              <a:buNone/>
            </a:pPr>
            <a:endParaRPr lang="en-US" dirty="0" smtClean="0"/>
          </a:p>
          <a:p>
            <a:pPr marL="274320" lvl="1" indent="0">
              <a:buNone/>
            </a:pPr>
            <a:endParaRPr lang="en-US" dirty="0"/>
          </a:p>
        </p:txBody>
      </p:sp>
    </p:spTree>
    <p:extLst>
      <p:ext uri="{BB962C8B-B14F-4D97-AF65-F5344CB8AC3E}">
        <p14:creationId xmlns:p14="http://schemas.microsoft.com/office/powerpoint/2010/main" val="809836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a:rPr>
              <a:t>ENSURE LEARNING</a:t>
            </a:r>
          </a:p>
        </p:txBody>
      </p:sp>
      <p:sp>
        <p:nvSpPr>
          <p:cNvPr id="3" name="Content Placeholder 2"/>
          <p:cNvSpPr>
            <a:spLocks noGrp="1"/>
          </p:cNvSpPr>
          <p:nvPr>
            <p:ph sz="half" idx="1"/>
          </p:nvPr>
        </p:nvSpPr>
        <p:spPr>
          <a:xfrm>
            <a:off x="457200" y="1615858"/>
            <a:ext cx="4434378" cy="5054252"/>
          </a:xfrm>
        </p:spPr>
        <p:txBody>
          <a:bodyPr>
            <a:normAutofit/>
          </a:bodyPr>
          <a:lstStyle/>
          <a:p>
            <a:r>
              <a:rPr lang="en-US" sz="2400" dirty="0">
                <a:ea typeface="Times New Roman" charset="0"/>
                <a:cs typeface="Times New Roman" charset="0"/>
              </a:rPr>
              <a:t>Establish program-level learning outcomes aligned with the requirements for success in employment and/or further education  </a:t>
            </a:r>
          </a:p>
          <a:p>
            <a:pPr marL="0" indent="0">
              <a:buNone/>
            </a:pPr>
            <a:endParaRPr lang="en-US" sz="1000" dirty="0">
              <a:ea typeface="Times New Roman" charset="0"/>
              <a:cs typeface="Times New Roman" charset="0"/>
            </a:endParaRPr>
          </a:p>
          <a:p>
            <a:r>
              <a:rPr lang="en-US" sz="2400" dirty="0">
                <a:ea typeface="Times New Roman" charset="0"/>
                <a:cs typeface="Times New Roman" charset="0"/>
              </a:rPr>
              <a:t>Apply the results of learning outcomes assessments to improve the effectiveness of instruction across programs </a:t>
            </a:r>
          </a:p>
          <a:p>
            <a:pPr marL="0" indent="0">
              <a:buNone/>
            </a:pPr>
            <a:endParaRPr lang="en-US" sz="1000" dirty="0">
              <a:ea typeface="Times New Roman" charset="0"/>
              <a:cs typeface="Times New Roman" charset="0"/>
            </a:endParaRPr>
          </a:p>
          <a:p>
            <a:r>
              <a:rPr lang="en-US" sz="2400" dirty="0">
                <a:ea typeface="Times New Roman" charset="0"/>
                <a:cs typeface="Times New Roman" charset="0"/>
              </a:rPr>
              <a:t>Ensure incorporation of effective teaching practice throughout the pathways </a:t>
            </a:r>
            <a:endParaRPr lang="en-US" dirty="0">
              <a:ea typeface="Times New Roman" charset="0"/>
              <a:cs typeface="Times New Roman" charset="0"/>
            </a:endParaRPr>
          </a:p>
          <a:p>
            <a:pPr lvl="1"/>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pic>
        <p:nvPicPr>
          <p:cNvPr id="3074" name="Picture 2" descr="https://www.colourbox.com/preview/4159252-magnifying-glass-learn.jpg">
            <a:extLst>
              <a:ext uri="{FF2B5EF4-FFF2-40B4-BE49-F238E27FC236}">
                <a16:creationId xmlns:mc="http://schemas.openxmlformats.org/markup-compatibility/2006" xmlns:mv="urn:schemas-microsoft-com:mac:vml" xmlns:a16="http://schemas.microsoft.com/office/drawing/2014/main" xmlns="" id="{CA3D551A-4D87-4FF2-B8AB-86D264B863B4}"/>
              </a:ext>
            </a:extLst>
          </p:cNvPr>
          <p:cNvPicPr>
            <a:picLocks noGrp="1" noChangeAspect="1" noChangeArrowheads="1"/>
          </p:cNvPicPr>
          <p:nvPr>
            <p:ph sz="half" idx="2"/>
          </p:nvPr>
        </p:nvPicPr>
        <p:blipFill>
          <a:blip r:embed="rId3" cstate="email">
            <a:extLst>
              <a:ext uri="{28A0092B-C50C-407E-A947-70E740481C1C}">
                <a14:useLocalDpi xmlns:a14="http://schemas.microsoft.com/office/drawing/2010/main" val="0"/>
              </a:ext>
            </a:extLst>
          </a:blip>
          <a:srcRect/>
          <a:stretch>
            <a:fillRect/>
          </a:stretch>
        </p:blipFill>
        <p:spPr bwMode="auto">
          <a:xfrm>
            <a:off x="4891578" y="2081643"/>
            <a:ext cx="3976848" cy="3042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45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4"/>
          <p:cNvSpPr/>
          <p:nvPr/>
        </p:nvSpPr>
        <p:spPr>
          <a:xfrm>
            <a:off x="3760278" y="1948392"/>
            <a:ext cx="1623443" cy="7838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US" sz="2000" kern="1200"/>
          </a:p>
        </p:txBody>
      </p:sp>
      <p:graphicFrame>
        <p:nvGraphicFramePr>
          <p:cNvPr id="5" name="Diagram 4"/>
          <p:cNvGraphicFramePr/>
          <p:nvPr>
            <p:extLst/>
          </p:nvPr>
        </p:nvGraphicFramePr>
        <p:xfrm>
          <a:off x="568271" y="1162374"/>
          <a:ext cx="8214102" cy="55420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a:xfrm>
            <a:off x="457200" y="366792"/>
            <a:ext cx="8229600" cy="96756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latin typeface="+mn-lt"/>
              </a:rPr>
              <a:t>Guided Pathways Principles</a:t>
            </a:r>
          </a:p>
        </p:txBody>
      </p:sp>
    </p:spTree>
    <p:extLst>
      <p:ext uri="{BB962C8B-B14F-4D97-AF65-F5344CB8AC3E}">
        <p14:creationId xmlns:p14="http://schemas.microsoft.com/office/powerpoint/2010/main" val="1934072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The 10+1 and Guided Pathways</a:t>
            </a:r>
          </a:p>
        </p:txBody>
      </p:sp>
      <p:graphicFrame>
        <p:nvGraphicFramePr>
          <p:cNvPr id="4" name="Content Placeholder 3"/>
          <p:cNvGraphicFramePr>
            <a:graphicFrameLocks noGrp="1"/>
          </p:cNvGraphicFramePr>
          <p:nvPr>
            <p:ph idx="1"/>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0242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idx="1"/>
          </p:nvPr>
        </p:nvSpPr>
        <p:spPr>
          <a:xfrm>
            <a:off x="504092" y="1783080"/>
            <a:ext cx="8229600" cy="4876800"/>
          </a:xfrm>
        </p:spPr>
        <p:txBody>
          <a:bodyPr/>
          <a:lstStyle/>
          <a:p>
            <a:r>
              <a:rPr lang="en-US" sz="3600" dirty="0" smtClean="0"/>
              <a:t>Are your programs designed to guide and prepare students to enter further education and employment?</a:t>
            </a:r>
          </a:p>
          <a:p>
            <a:endParaRPr lang="en-US" sz="800" dirty="0" smtClean="0"/>
          </a:p>
          <a:p>
            <a:r>
              <a:rPr lang="en-US" sz="3600" dirty="0" smtClean="0"/>
              <a:t>Who decides?</a:t>
            </a:r>
          </a:p>
          <a:p>
            <a:endParaRPr lang="en-US" sz="800" dirty="0" smtClean="0"/>
          </a:p>
          <a:p>
            <a:r>
              <a:rPr lang="en-US" sz="3600" dirty="0" smtClean="0"/>
              <a:t>How do they decide? </a:t>
            </a:r>
          </a:p>
          <a:p>
            <a:endParaRPr lang="en-US" sz="800" dirty="0" smtClean="0"/>
          </a:p>
          <a:p>
            <a:r>
              <a:rPr lang="en-US" sz="3600" dirty="0" smtClean="0"/>
              <a:t>How do you ensure currency?</a:t>
            </a:r>
          </a:p>
        </p:txBody>
      </p:sp>
    </p:spTree>
    <p:extLst>
      <p:ext uri="{BB962C8B-B14F-4D97-AF65-F5344CB8AC3E}">
        <p14:creationId xmlns:p14="http://schemas.microsoft.com/office/powerpoint/2010/main" val="204070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idx="1"/>
          </p:nvPr>
        </p:nvSpPr>
        <p:spPr>
          <a:xfrm>
            <a:off x="546295" y="1717431"/>
            <a:ext cx="8229600" cy="4876800"/>
          </a:xfrm>
        </p:spPr>
        <p:txBody>
          <a:bodyPr>
            <a:normAutofit/>
          </a:bodyPr>
          <a:lstStyle/>
          <a:p>
            <a:r>
              <a:rPr lang="en-US" sz="3200" dirty="0" smtClean="0"/>
              <a:t>Can you incorporate this goal into existing curricular processes or practices? </a:t>
            </a:r>
          </a:p>
          <a:p>
            <a:endParaRPr lang="en-US" sz="800" dirty="0" smtClean="0"/>
          </a:p>
          <a:p>
            <a:r>
              <a:rPr lang="en-US" sz="3200" dirty="0" smtClean="0"/>
              <a:t>How can you – how do you – ensure the integrity of these determinations?</a:t>
            </a:r>
          </a:p>
          <a:p>
            <a:endParaRPr lang="en-US" sz="800" dirty="0" smtClean="0"/>
          </a:p>
          <a:p>
            <a:r>
              <a:rPr lang="en-US" sz="3200" dirty="0" smtClean="0"/>
              <a:t>Are further education and employment targets clearly specified for every program?</a:t>
            </a:r>
            <a:endParaRPr lang="en-US" sz="3200" dirty="0"/>
          </a:p>
        </p:txBody>
      </p:sp>
    </p:spTree>
    <p:extLst>
      <p:ext uri="{BB962C8B-B14F-4D97-AF65-F5344CB8AC3E}">
        <p14:creationId xmlns:p14="http://schemas.microsoft.com/office/powerpoint/2010/main" val="204070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clearly…</a:t>
            </a:r>
            <a:endParaRPr lang="en-US" dirty="0"/>
          </a:p>
        </p:txBody>
      </p:sp>
      <p:sp>
        <p:nvSpPr>
          <p:cNvPr id="3" name="Content Placeholder 2"/>
          <p:cNvSpPr>
            <a:spLocks noGrp="1"/>
          </p:cNvSpPr>
          <p:nvPr>
            <p:ph idx="1"/>
          </p:nvPr>
        </p:nvSpPr>
        <p:spPr>
          <a:xfrm>
            <a:off x="652670" y="1797148"/>
            <a:ext cx="8385821" cy="4876800"/>
          </a:xfrm>
        </p:spPr>
        <p:txBody>
          <a:bodyPr>
            <a:normAutofit/>
          </a:bodyPr>
          <a:lstStyle/>
          <a:p>
            <a:r>
              <a:rPr lang="en-US" sz="3600" dirty="0" smtClean="0"/>
              <a:t>… </a:t>
            </a:r>
            <a:r>
              <a:rPr lang="en-US" sz="2800" dirty="0" smtClean="0"/>
              <a:t>are your programs mapped out?</a:t>
            </a:r>
          </a:p>
          <a:p>
            <a:endParaRPr lang="en-US" sz="900" dirty="0" smtClean="0"/>
          </a:p>
          <a:p>
            <a:r>
              <a:rPr lang="en-US" sz="3000" dirty="0" smtClean="0"/>
              <a:t>Are they mapped out?</a:t>
            </a:r>
          </a:p>
          <a:p>
            <a:endParaRPr lang="en-US" sz="900" dirty="0" smtClean="0"/>
          </a:p>
          <a:p>
            <a:r>
              <a:rPr lang="en-US" sz="3000" dirty="0" smtClean="0"/>
              <a:t>Should courses be considered before mapping?</a:t>
            </a:r>
          </a:p>
          <a:p>
            <a:endParaRPr lang="en-US" sz="900" dirty="0" smtClean="0"/>
          </a:p>
          <a:p>
            <a:r>
              <a:rPr lang="en-US" sz="2800" dirty="0" smtClean="0"/>
              <a:t>Do you need to do some “spring cleaning”?</a:t>
            </a:r>
          </a:p>
          <a:p>
            <a:endParaRPr lang="en-US" sz="900" dirty="0" smtClean="0"/>
          </a:p>
          <a:p>
            <a:r>
              <a:rPr lang="en-US" sz="2800" dirty="0" smtClean="0"/>
              <a:t>Do you have “extraneous courses” in your curriculum?</a:t>
            </a:r>
          </a:p>
          <a:p>
            <a:pPr>
              <a:buNone/>
            </a:pPr>
            <a:endParaRPr lang="en-US" dirty="0"/>
          </a:p>
        </p:txBody>
      </p:sp>
    </p:spTree>
    <p:extLst>
      <p:ext uri="{BB962C8B-B14F-4D97-AF65-F5344CB8AC3E}">
        <p14:creationId xmlns:p14="http://schemas.microsoft.com/office/powerpoint/2010/main" val="196233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Overview</a:t>
            </a:r>
            <a:endParaRPr lang="en-US" u="sng" dirty="0"/>
          </a:p>
        </p:txBody>
      </p:sp>
      <p:sp>
        <p:nvSpPr>
          <p:cNvPr id="3" name="Content Placeholder 2"/>
          <p:cNvSpPr>
            <a:spLocks noGrp="1"/>
          </p:cNvSpPr>
          <p:nvPr>
            <p:ph idx="1"/>
          </p:nvPr>
        </p:nvSpPr>
        <p:spPr>
          <a:xfrm>
            <a:off x="1052732" y="1745566"/>
            <a:ext cx="7566074" cy="2887394"/>
          </a:xfrm>
        </p:spPr>
        <p:txBody>
          <a:bodyPr>
            <a:normAutofit/>
          </a:bodyPr>
          <a:lstStyle/>
          <a:p>
            <a:r>
              <a:rPr lang="en-US" sz="3200" dirty="0" smtClean="0">
                <a:latin typeface="+mj-lt"/>
              </a:rPr>
              <a:t>Guided Pathways in the </a:t>
            </a:r>
            <a:r>
              <a:rPr lang="en-US" sz="3200" dirty="0" err="1" smtClean="0">
                <a:latin typeface="+mj-lt"/>
              </a:rPr>
              <a:t>CCCs</a:t>
            </a:r>
            <a:endParaRPr lang="en-US" sz="3200" dirty="0" smtClean="0">
              <a:latin typeface="+mj-lt"/>
            </a:endParaRPr>
          </a:p>
          <a:p>
            <a:r>
              <a:rPr lang="en-US" sz="3200" dirty="0" smtClean="0">
                <a:latin typeface="+mj-lt"/>
              </a:rPr>
              <a:t>Why Curriculum?</a:t>
            </a:r>
          </a:p>
          <a:p>
            <a:r>
              <a:rPr lang="en-US" sz="3200" dirty="0" smtClean="0">
                <a:latin typeface="+mj-lt"/>
              </a:rPr>
              <a:t>Four Pillars/Principles of Guided Pathways</a:t>
            </a:r>
          </a:p>
          <a:p>
            <a:r>
              <a:rPr lang="en-US" sz="3200" dirty="0" smtClean="0">
                <a:latin typeface="+mj-lt"/>
              </a:rPr>
              <a:t>Curricular Considerations</a:t>
            </a:r>
            <a:endParaRPr lang="en-US" sz="32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969" y="609600"/>
            <a:ext cx="8229600" cy="990600"/>
          </a:xfrm>
        </p:spPr>
        <p:txBody>
          <a:bodyPr/>
          <a:lstStyle/>
          <a:p>
            <a:r>
              <a:rPr lang="en-US" u="sng" dirty="0" smtClean="0"/>
              <a:t>Potentially Extraneous</a:t>
            </a:r>
            <a:endParaRPr lang="en-US" u="sng" dirty="0"/>
          </a:p>
        </p:txBody>
      </p:sp>
      <p:sp>
        <p:nvSpPr>
          <p:cNvPr id="3" name="Content Placeholder 2"/>
          <p:cNvSpPr>
            <a:spLocks noGrp="1"/>
          </p:cNvSpPr>
          <p:nvPr>
            <p:ph idx="1"/>
          </p:nvPr>
        </p:nvSpPr>
        <p:spPr>
          <a:xfrm>
            <a:off x="1268437" y="1689296"/>
            <a:ext cx="8229600" cy="4876800"/>
          </a:xfrm>
        </p:spPr>
        <p:txBody>
          <a:bodyPr>
            <a:normAutofit/>
          </a:bodyPr>
          <a:lstStyle/>
          <a:p>
            <a:r>
              <a:rPr lang="en-US" sz="3600" dirty="0" smtClean="0"/>
              <a:t>Not offered.</a:t>
            </a:r>
          </a:p>
          <a:p>
            <a:r>
              <a:rPr lang="en-US" sz="3600" dirty="0" smtClean="0"/>
              <a:t>Not current (not revised).</a:t>
            </a:r>
          </a:p>
          <a:p>
            <a:r>
              <a:rPr lang="en-US" sz="3600" dirty="0" smtClean="0"/>
              <a:t>No </a:t>
            </a:r>
            <a:r>
              <a:rPr lang="en-US" sz="3600" dirty="0" err="1" smtClean="0"/>
              <a:t>SLOs</a:t>
            </a:r>
            <a:r>
              <a:rPr lang="en-US" sz="3600" dirty="0" smtClean="0"/>
              <a:t>.</a:t>
            </a:r>
          </a:p>
          <a:p>
            <a:r>
              <a:rPr lang="en-US" sz="3600" dirty="0" err="1" smtClean="0"/>
              <a:t>SLOs</a:t>
            </a:r>
            <a:r>
              <a:rPr lang="en-US" sz="3600" dirty="0" smtClean="0"/>
              <a:t> never assessed.</a:t>
            </a:r>
          </a:p>
          <a:p>
            <a:r>
              <a:rPr lang="en-US" sz="3600" dirty="0" smtClean="0"/>
              <a:t>No programmatic connections.</a:t>
            </a:r>
          </a:p>
          <a:p>
            <a:r>
              <a:rPr lang="en-US" sz="3600" dirty="0" smtClean="0"/>
              <a:t>Others?</a:t>
            </a:r>
            <a:endParaRPr lang="en-US" sz="3600" dirty="0"/>
          </a:p>
        </p:txBody>
      </p:sp>
    </p:spTree>
    <p:extLst>
      <p:ext uri="{BB962C8B-B14F-4D97-AF65-F5344CB8AC3E}">
        <p14:creationId xmlns:p14="http://schemas.microsoft.com/office/powerpoint/2010/main" val="196233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Courses</a:t>
            </a:r>
            <a:endParaRPr lang="en-US" dirty="0"/>
          </a:p>
        </p:txBody>
      </p:sp>
      <p:sp>
        <p:nvSpPr>
          <p:cNvPr id="3" name="Content Placeholder 2"/>
          <p:cNvSpPr>
            <a:spLocks noGrp="1"/>
          </p:cNvSpPr>
          <p:nvPr>
            <p:ph idx="1"/>
          </p:nvPr>
        </p:nvSpPr>
        <p:spPr>
          <a:xfrm>
            <a:off x="550985" y="1970649"/>
            <a:ext cx="8229600" cy="3140612"/>
          </a:xfrm>
        </p:spPr>
        <p:txBody>
          <a:bodyPr>
            <a:normAutofit/>
          </a:bodyPr>
          <a:lstStyle/>
          <a:p>
            <a:r>
              <a:rPr lang="en-US" sz="3200" dirty="0" smtClean="0"/>
              <a:t>Are the courses in each program critical for success/lower division preparation?</a:t>
            </a:r>
          </a:p>
          <a:p>
            <a:endParaRPr lang="en-US" sz="1000" dirty="0" smtClean="0"/>
          </a:p>
          <a:p>
            <a:r>
              <a:rPr lang="en-US" sz="3200" dirty="0" smtClean="0"/>
              <a:t>Do your existing processes assess this?</a:t>
            </a:r>
          </a:p>
          <a:p>
            <a:endParaRPr lang="en-US" sz="1000" dirty="0" smtClean="0"/>
          </a:p>
          <a:p>
            <a:r>
              <a:rPr lang="en-US" sz="3200" dirty="0" smtClean="0"/>
              <a:t>Should they?</a:t>
            </a:r>
            <a:endParaRPr lang="en-US" sz="3200" dirty="0"/>
          </a:p>
        </p:txBody>
      </p:sp>
    </p:spTree>
    <p:extLst>
      <p:ext uri="{BB962C8B-B14F-4D97-AF65-F5344CB8AC3E}">
        <p14:creationId xmlns:p14="http://schemas.microsoft.com/office/powerpoint/2010/main" val="263775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Programs</a:t>
            </a:r>
            <a:endParaRPr lang="en-US" dirty="0"/>
          </a:p>
        </p:txBody>
      </p:sp>
      <p:sp>
        <p:nvSpPr>
          <p:cNvPr id="3" name="Content Placeholder 2"/>
          <p:cNvSpPr>
            <a:spLocks noGrp="1"/>
          </p:cNvSpPr>
          <p:nvPr>
            <p:ph idx="1"/>
          </p:nvPr>
        </p:nvSpPr>
        <p:spPr>
          <a:xfrm>
            <a:off x="457200" y="2036299"/>
            <a:ext cx="8229600" cy="3806483"/>
          </a:xfrm>
        </p:spPr>
        <p:txBody>
          <a:bodyPr>
            <a:normAutofit/>
          </a:bodyPr>
          <a:lstStyle/>
          <a:p>
            <a:r>
              <a:rPr lang="en-US" sz="3600" dirty="0" smtClean="0"/>
              <a:t>Do you have extraneous or duplicative programs?</a:t>
            </a:r>
          </a:p>
          <a:p>
            <a:r>
              <a:rPr lang="en-US" sz="3600" dirty="0" smtClean="0"/>
              <a:t>Have you appropriately maximized the use of “stackable” certifications?</a:t>
            </a:r>
          </a:p>
          <a:p>
            <a:r>
              <a:rPr lang="en-US" sz="3600" dirty="0" smtClean="0"/>
              <a:t>Are “bridges” available to facilitate movement between programs?</a:t>
            </a:r>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Challenge</a:t>
            </a:r>
            <a:endParaRPr lang="en-US" dirty="0"/>
          </a:p>
        </p:txBody>
      </p:sp>
      <p:sp>
        <p:nvSpPr>
          <p:cNvPr id="3" name="Content Placeholder 2"/>
          <p:cNvSpPr>
            <a:spLocks noGrp="1"/>
          </p:cNvSpPr>
          <p:nvPr>
            <p:ph idx="1"/>
          </p:nvPr>
        </p:nvSpPr>
        <p:spPr/>
        <p:txBody>
          <a:bodyPr/>
          <a:lstStyle/>
          <a:p>
            <a:r>
              <a:rPr lang="en-US" sz="4000" dirty="0" smtClean="0"/>
              <a:t>Can you establish policies and practices that foster a productive – and critical – dialogue about your curriculum?</a:t>
            </a:r>
          </a:p>
          <a:p>
            <a:r>
              <a:rPr lang="en-US" sz="4000" dirty="0" smtClean="0"/>
              <a:t>Where do you start?</a:t>
            </a:r>
          </a:p>
          <a:p>
            <a:r>
              <a:rPr lang="en-US" sz="4000" dirty="0" smtClean="0"/>
              <a:t>Have you started?</a:t>
            </a:r>
            <a:endParaRPr lang="en-US" sz="4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patents4life.com/wp-content/uploads/2014/07/iStock_000041330984_Small.jpg">
            <a:extLst>
              <a:ext uri="{FF2B5EF4-FFF2-40B4-BE49-F238E27FC236}">
                <a16:creationId xmlns:mc="http://schemas.openxmlformats.org/markup-compatibility/2006" xmlns:mv="urn:schemas-microsoft-com:mac:vml" xmlns:a16="http://schemas.microsoft.com/office/drawing/2014/main" xmlns="" id="{3C278FE6-B20D-42EF-BAE5-12D4530BF715}"/>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638826" y="1167008"/>
            <a:ext cx="7861318" cy="5089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540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CCRC – “Implementing Guided Pathways: Tips and Tools”</a:t>
            </a:r>
            <a:br>
              <a:rPr lang="en-US" dirty="0" smtClean="0"/>
            </a:br>
            <a:r>
              <a:rPr lang="en-US" dirty="0" smtClean="0">
                <a:hlinkClick r:id="rId2"/>
              </a:rPr>
              <a:t>https://ccrc.tc.columbia.edu/media/k2/attachments/Implementing-Guided-Pathways-Tips-Tools.pdf</a:t>
            </a:r>
            <a:endParaRPr lang="en-US" dirty="0" smtClean="0"/>
          </a:p>
          <a:p>
            <a:endParaRPr lang="en-US" dirty="0" smtClean="0"/>
          </a:p>
          <a:p>
            <a:r>
              <a:rPr lang="en-US" dirty="0" smtClean="0"/>
              <a:t>Reassessing a Redesign of Community Colleges</a:t>
            </a:r>
            <a:br>
              <a:rPr lang="en-US" dirty="0" smtClean="0"/>
            </a:br>
            <a:r>
              <a:rPr lang="en-US" dirty="0" smtClean="0">
                <a:hlinkClick r:id="rId3"/>
              </a:rPr>
              <a:t>https://www.insidehighered.com/views/2016/06/23/essay-challenges-facing-guided-pathways-model-restructuring-two-year-colleges</a:t>
            </a:r>
            <a:endParaRPr lang="en-US" dirty="0" smtClean="0"/>
          </a:p>
          <a:p>
            <a:endParaRPr lang="en-US" dirty="0" smtClean="0"/>
          </a:p>
          <a:p>
            <a:endParaRPr lang="en-US" dirty="0"/>
          </a:p>
        </p:txBody>
      </p:sp>
    </p:spTree>
    <p:extLst>
      <p:ext uri="{BB962C8B-B14F-4D97-AF65-F5344CB8AC3E}">
        <p14:creationId xmlns:p14="http://schemas.microsoft.com/office/powerpoint/2010/main" val="801993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Thank you!</a:t>
            </a:r>
            <a:endParaRPr lang="en-US" dirty="0"/>
          </a:p>
        </p:txBody>
      </p:sp>
      <p:sp>
        <p:nvSpPr>
          <p:cNvPr id="3" name="Subtitle 2"/>
          <p:cNvSpPr>
            <a:spLocks noGrp="1"/>
          </p:cNvSpPr>
          <p:nvPr>
            <p:ph type="subTitle" idx="1"/>
          </p:nvPr>
        </p:nvSpPr>
        <p:spPr>
          <a:xfrm>
            <a:off x="685800" y="3505200"/>
            <a:ext cx="7568852" cy="2675206"/>
          </a:xfrm>
        </p:spPr>
        <p:txBody>
          <a:bodyPr>
            <a:normAutofit/>
          </a:bodyPr>
          <a:lstStyle/>
          <a:p>
            <a:r>
              <a:rPr lang="en-US" dirty="0" smtClean="0"/>
              <a:t>Michelle </a:t>
            </a:r>
            <a:r>
              <a:rPr lang="en-US" dirty="0" err="1" smtClean="0"/>
              <a:t>Pilati</a:t>
            </a:r>
            <a:r>
              <a:rPr lang="en-US" dirty="0" smtClean="0"/>
              <a:t>: </a:t>
            </a:r>
            <a:r>
              <a:rPr lang="en-US" dirty="0" smtClean="0">
                <a:hlinkClick r:id="rId2"/>
              </a:rPr>
              <a:t>mpilati@riohondo.edu</a:t>
            </a:r>
            <a:endParaRPr lang="en-US" dirty="0" smtClean="0"/>
          </a:p>
          <a:p>
            <a:r>
              <a:rPr lang="en-US" dirty="0" smtClean="0"/>
              <a:t>Aimee Tran: </a:t>
            </a:r>
            <a:r>
              <a:rPr lang="en-US" dirty="0" smtClean="0">
                <a:hlinkClick r:id="rId3"/>
              </a:rPr>
              <a:t>atran@saddleback.edu</a:t>
            </a:r>
            <a:endParaRPr lang="en-US" dirty="0" smtClean="0"/>
          </a:p>
          <a:p>
            <a:r>
              <a:rPr lang="en-US" dirty="0"/>
              <a:t>Thais Winsome: </a:t>
            </a:r>
            <a:r>
              <a:rPr lang="en-US" dirty="0">
                <a:hlinkClick r:id="rId4"/>
              </a:rPr>
              <a:t>thais.winsome@missioncollege.edu</a:t>
            </a:r>
            <a:endParaRPr lang="en-US" dirty="0"/>
          </a:p>
          <a:p>
            <a:endParaRPr lang="en-US" dirty="0" smtClean="0"/>
          </a:p>
          <a:p>
            <a:endParaRPr lang="en-US" dirty="0"/>
          </a:p>
          <a:p>
            <a:r>
              <a:rPr lang="en-US" dirty="0" smtClean="0">
                <a:hlinkClick r:id="rId5"/>
              </a:rPr>
              <a:t>info@asccc.org</a:t>
            </a:r>
            <a:endParaRPr lang="en-US" dirty="0" smtClean="0"/>
          </a:p>
          <a:p>
            <a:endParaRPr lang="en-US" dirty="0" smtClean="0"/>
          </a:p>
          <a:p>
            <a:endParaRPr lang="en-US" dirty="0"/>
          </a:p>
        </p:txBody>
      </p:sp>
    </p:spTree>
    <p:extLst>
      <p:ext uri="{BB962C8B-B14F-4D97-AF65-F5344CB8AC3E}">
        <p14:creationId xmlns:p14="http://schemas.microsoft.com/office/powerpoint/2010/main" val="608326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erlin Sans FB" panose="020E0602020502020306" pitchFamily="34" charset="0"/>
              </a:rPr>
              <a:t>Guided Pathways in the </a:t>
            </a:r>
            <a:r>
              <a:rPr lang="en-US" u="sng" dirty="0" err="1" smtClean="0">
                <a:latin typeface="Berlin Sans FB" panose="020E0602020502020306" pitchFamily="34" charset="0"/>
              </a:rPr>
              <a:t>CCCs</a:t>
            </a:r>
            <a:endParaRPr lang="en-US" u="sng" dirty="0">
              <a:latin typeface="Berlin Sans FB" panose="020E0602020502020306" pitchFamily="34" charset="0"/>
            </a:endParaRPr>
          </a:p>
        </p:txBody>
      </p:sp>
      <p:sp>
        <p:nvSpPr>
          <p:cNvPr id="3" name="Content Placeholder 2"/>
          <p:cNvSpPr>
            <a:spLocks noGrp="1"/>
          </p:cNvSpPr>
          <p:nvPr>
            <p:ph idx="1"/>
          </p:nvPr>
        </p:nvSpPr>
        <p:spPr>
          <a:xfrm>
            <a:off x="457200" y="1600200"/>
            <a:ext cx="8229600" cy="3581400"/>
          </a:xfrm>
        </p:spPr>
        <p:txBody>
          <a:bodyPr>
            <a:normAutofit/>
          </a:bodyPr>
          <a:lstStyle/>
          <a:p>
            <a:r>
              <a:rPr lang="en-US" sz="3200" dirty="0" smtClean="0"/>
              <a:t>“Do it your way”</a:t>
            </a:r>
          </a:p>
          <a:p>
            <a:r>
              <a:rPr lang="en-US" sz="3200" dirty="0" smtClean="0"/>
              <a:t>Local emphasis</a:t>
            </a:r>
          </a:p>
          <a:p>
            <a:r>
              <a:rPr lang="en-US" sz="3200" dirty="0" smtClean="0"/>
              <a:t>Local language</a:t>
            </a:r>
          </a:p>
          <a:p>
            <a:r>
              <a:rPr lang="en-US" sz="3200" dirty="0" smtClean="0"/>
              <a:t>Local order</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Why Curriculum?</a:t>
            </a:r>
            <a:endParaRPr lang="en-US" u="sng" dirty="0"/>
          </a:p>
        </p:txBody>
      </p:sp>
      <p:sp>
        <p:nvSpPr>
          <p:cNvPr id="3" name="Content Placeholder 2"/>
          <p:cNvSpPr>
            <a:spLocks noGrp="1"/>
          </p:cNvSpPr>
          <p:nvPr>
            <p:ph idx="1"/>
          </p:nvPr>
        </p:nvSpPr>
        <p:spPr>
          <a:xfrm>
            <a:off x="569741" y="1807928"/>
            <a:ext cx="8229600" cy="4297450"/>
          </a:xfrm>
        </p:spPr>
        <p:txBody>
          <a:bodyPr>
            <a:normAutofit lnSpcReduction="10000"/>
          </a:bodyPr>
          <a:lstStyle/>
          <a:p>
            <a:r>
              <a:rPr lang="en-US" sz="2800" dirty="0" smtClean="0"/>
              <a:t>…the fundamental problem with the community college is the “…structure of its curriculum and the institutional assumptions that undergird that structure. In its attempt to serve all members of an area, the typical community college has allowed to proliferate a wide range of academic, occupational, general interest and service courses and programs.” Though some type of guidance is available, many students can’t and don’t use these services at all.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mn-lt"/>
              </a:rPr>
              <a:t>Why Curriculum?</a:t>
            </a:r>
            <a:endParaRPr lang="en-US" u="sng" dirty="0">
              <a:latin typeface="+mn-lt"/>
            </a:endParaRPr>
          </a:p>
        </p:txBody>
      </p:sp>
      <p:sp>
        <p:nvSpPr>
          <p:cNvPr id="3" name="Content Placeholder 2"/>
          <p:cNvSpPr>
            <a:spLocks noGrp="1"/>
          </p:cNvSpPr>
          <p:nvPr>
            <p:ph idx="1"/>
          </p:nvPr>
        </p:nvSpPr>
        <p:spPr>
          <a:xfrm>
            <a:off x="457200" y="1524000"/>
            <a:ext cx="8229600" cy="4393809"/>
          </a:xfrm>
        </p:spPr>
        <p:txBody>
          <a:bodyPr>
            <a:noAutofit/>
          </a:bodyPr>
          <a:lstStyle/>
          <a:p>
            <a:r>
              <a:rPr lang="en-US" sz="3600" dirty="0" smtClean="0"/>
              <a:t>“the cafeteria-style, self-service model”</a:t>
            </a:r>
          </a:p>
          <a:p>
            <a:r>
              <a:rPr lang="en-US" sz="3600" dirty="0" smtClean="0"/>
              <a:t>“Students, many of whom are the first in their families to go to college, might enroll without a clear goal, get inadequate or incomplete advising, and take courses that don’t lead to a specified outcome, are out of sequence or that they’ve already taken.”</a:t>
            </a:r>
          </a:p>
          <a:p>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5548DE67-0E70-4890-BA5D-E058C0BC8CF0}"/>
              </a:ext>
            </a:extLst>
          </p:cNvPr>
          <p:cNvSpPr>
            <a:spLocks noGrp="1"/>
          </p:cNvSpPr>
          <p:nvPr>
            <p:ph type="title"/>
          </p:nvPr>
        </p:nvSpPr>
        <p:spPr>
          <a:xfrm>
            <a:off x="457200" y="394569"/>
            <a:ext cx="8229600" cy="1753645"/>
          </a:xfrm>
        </p:spPr>
        <p:txBody>
          <a:bodyPr>
            <a:normAutofit/>
          </a:bodyPr>
          <a:lstStyle/>
          <a:p>
            <a:pPr algn="ctr"/>
            <a:r>
              <a:rPr lang="en-US" sz="4800" b="1" dirty="0">
                <a:latin typeface="+mn-lt"/>
                <a:cs typeface="Times New Roman" panose="02020603050405020304" pitchFamily="18" charset="0"/>
              </a:rPr>
              <a:t>GUIDED PATHWAYS</a:t>
            </a:r>
            <a:br>
              <a:rPr lang="en-US" sz="4800" b="1" dirty="0">
                <a:latin typeface="+mn-lt"/>
                <a:cs typeface="Times New Roman" panose="02020603050405020304" pitchFamily="18" charset="0"/>
              </a:rPr>
            </a:br>
            <a:r>
              <a:rPr lang="en-US" sz="4800" b="1" dirty="0" smtClean="0">
                <a:latin typeface="+mn-lt"/>
                <a:cs typeface="Times New Roman" panose="02020603050405020304" pitchFamily="18" charset="0"/>
              </a:rPr>
              <a:t>FOUR PILLARS</a:t>
            </a:r>
            <a:endParaRPr lang="en-US" sz="4800" b="1" dirty="0">
              <a:latin typeface="+mn-lt"/>
              <a:cs typeface="Times New Roman" panose="02020603050405020304" pitchFamily="18" charset="0"/>
            </a:endParaRP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 id="{2CB585B3-1555-4A07-A1BE-042155EDCE56}"/>
              </a:ext>
            </a:extLst>
          </p:cNvPr>
          <p:cNvSpPr>
            <a:spLocks noGrp="1"/>
          </p:cNvSpPr>
          <p:nvPr>
            <p:ph sz="half" idx="1"/>
          </p:nvPr>
        </p:nvSpPr>
        <p:spPr>
          <a:xfrm>
            <a:off x="457199" y="1897693"/>
            <a:ext cx="4753627" cy="2887249"/>
          </a:xfrm>
        </p:spPr>
        <p:txBody>
          <a:bodyPr>
            <a:normAutofit fontScale="92500" lnSpcReduction="20000"/>
          </a:bodyPr>
          <a:lstStyle/>
          <a:p>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pPr marL="0" indent="0" algn="ctr">
              <a:buNone/>
            </a:pP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CLARIFY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ENTER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STAY ON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ENSURE LEARNING</a:t>
            </a:r>
          </a:p>
          <a:p>
            <a:endParaRPr lang="en-US" dirty="0"/>
          </a:p>
        </p:txBody>
      </p:sp>
      <p:pic>
        <p:nvPicPr>
          <p:cNvPr id="1028" name="Picture 4" descr="http://ronedmondson.com/wp-content/uploads/2010/12/success-learn-lead.jpg">
            <a:extLst>
              <a:ext uri="{FF2B5EF4-FFF2-40B4-BE49-F238E27FC236}">
                <a16:creationId xmlns:mc="http://schemas.openxmlformats.org/markup-compatibility/2006" xmlns:mv="urn:schemas-microsoft-com:mac:vml" xmlns:a16="http://schemas.microsoft.com/office/drawing/2014/main" xmlns="" id="{B99D06B5-11D6-4D50-91AD-7ECBAE785FC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02920" y="2092021"/>
            <a:ext cx="4241684" cy="31812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mc="http://schemas.openxmlformats.org/markup-compatibility/2006" xmlns:mv="urn:schemas-microsoft-com:mac:vml" xmlns:a16="http://schemas.microsoft.com/office/drawing/2014/main" xmlns="" id="{50C680B8-A464-427B-A31C-1217E6E775BD}"/>
              </a:ext>
            </a:extLst>
          </p:cNvPr>
          <p:cNvSpPr txBox="1"/>
          <p:nvPr/>
        </p:nvSpPr>
        <p:spPr>
          <a:xfrm>
            <a:off x="757826" y="5348614"/>
            <a:ext cx="6995786" cy="1200329"/>
          </a:xfrm>
          <a:prstGeom prst="rect">
            <a:avLst/>
          </a:prstGeom>
          <a:noFill/>
        </p:spPr>
        <p:txBody>
          <a:bodyPr wrap="square" rtlCol="0">
            <a:spAutoFit/>
          </a:bodyPr>
          <a:lstStyle/>
          <a:p>
            <a:pPr algn="ctr"/>
            <a:r>
              <a:rPr lang="en-US" sz="2400" i="1" u="sng" dirty="0"/>
              <a:t>How can faculty consolidate or enhance what they already do to contribute to the success of students in relation to the frameworks?</a:t>
            </a:r>
          </a:p>
        </p:txBody>
      </p:sp>
    </p:spTree>
    <p:extLst>
      <p:ext uri="{BB962C8B-B14F-4D97-AF65-F5344CB8AC3E}">
        <p14:creationId xmlns:p14="http://schemas.microsoft.com/office/powerpoint/2010/main" val="1889383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7806"/>
            <a:ext cx="8229600" cy="990600"/>
          </a:xfrm>
        </p:spPr>
        <p:txBody>
          <a:bodyPr>
            <a:normAutofit/>
          </a:bodyPr>
          <a:lstStyle/>
          <a:p>
            <a:r>
              <a:rPr lang="en-US" u="sng" dirty="0" smtClean="0">
                <a:latin typeface="Berlin Sans FB" panose="020E0602020502020306" pitchFamily="34" charset="0"/>
              </a:rPr>
              <a:t>Clarify </a:t>
            </a:r>
            <a:r>
              <a:rPr lang="en-US" u="sng" dirty="0">
                <a:latin typeface="Berlin Sans FB" panose="020E0602020502020306" pitchFamily="34" charset="0"/>
              </a:rPr>
              <a:t>the </a:t>
            </a:r>
            <a:r>
              <a:rPr lang="en-US" u="sng" dirty="0" smtClean="0">
                <a:latin typeface="Berlin Sans FB" panose="020E0602020502020306" pitchFamily="34" charset="0"/>
              </a:rPr>
              <a:t>Path</a:t>
            </a:r>
            <a:endParaRPr lang="en-US" u="sng" dirty="0">
              <a:latin typeface="Berlin Sans FB" panose="020E0602020502020306" pitchFamily="34" charset="0"/>
            </a:endParaRPr>
          </a:p>
        </p:txBody>
      </p:sp>
      <p:sp>
        <p:nvSpPr>
          <p:cNvPr id="3" name="Content Placeholder 2"/>
          <p:cNvSpPr>
            <a:spLocks noGrp="1"/>
          </p:cNvSpPr>
          <p:nvPr>
            <p:ph idx="1"/>
          </p:nvPr>
        </p:nvSpPr>
        <p:spPr>
          <a:xfrm>
            <a:off x="640080" y="1834662"/>
            <a:ext cx="8229600" cy="4876800"/>
          </a:xfrm>
        </p:spPr>
        <p:txBody>
          <a:bodyPr>
            <a:normAutofit fontScale="85000" lnSpcReduction="20000"/>
          </a:bodyPr>
          <a:lstStyle/>
          <a:p>
            <a:pPr marL="0" indent="0">
              <a:buNone/>
            </a:pPr>
            <a:r>
              <a:rPr lang="en-US" sz="4000" dirty="0" smtClean="0">
                <a:latin typeface="Berlin Sans FB" panose="020E0602020502020306" pitchFamily="34" charset="0"/>
              </a:rPr>
              <a:t>Map all programs to transfer and career</a:t>
            </a:r>
            <a:r>
              <a:rPr lang="en-US" sz="3600" dirty="0" smtClean="0"/>
              <a:t>	</a:t>
            </a:r>
          </a:p>
          <a:p>
            <a:pPr marL="0" indent="0">
              <a:buNone/>
            </a:pPr>
            <a:endParaRPr lang="en-US" sz="3600" dirty="0"/>
          </a:p>
          <a:p>
            <a:pPr marL="0" indent="0">
              <a:buNone/>
            </a:pPr>
            <a:r>
              <a:rPr lang="en-US" sz="4000" dirty="0" smtClean="0">
                <a:latin typeface="Berlin Sans FB" panose="020E0602020502020306" pitchFamily="34" charset="0"/>
              </a:rPr>
              <a:t>Include:</a:t>
            </a:r>
          </a:p>
          <a:p>
            <a:pPr lvl="1"/>
            <a:r>
              <a:rPr lang="en-US" sz="4000" dirty="0" smtClean="0">
                <a:latin typeface="Berlin Sans FB" panose="020E0602020502020306" pitchFamily="34" charset="0"/>
              </a:rPr>
              <a:t>Detailed information on target career and transfer outcomes</a:t>
            </a:r>
          </a:p>
          <a:p>
            <a:pPr lvl="1"/>
            <a:r>
              <a:rPr lang="en-US" sz="4000" dirty="0" smtClean="0">
                <a:latin typeface="Berlin Sans FB" panose="020E0602020502020306" pitchFamily="34" charset="0"/>
              </a:rPr>
              <a:t>Course sequences, critical courses, embedded credentials, and progress milestones</a:t>
            </a:r>
          </a:p>
          <a:p>
            <a:pPr lvl="1"/>
            <a:r>
              <a:rPr lang="en-US" sz="4000" dirty="0" smtClean="0">
                <a:latin typeface="Berlin Sans FB" panose="020E0602020502020306" pitchFamily="34" charset="0"/>
              </a:rPr>
              <a:t>Math and other coursework aligned to each program of study</a:t>
            </a:r>
          </a:p>
          <a:p>
            <a:pPr lvl="1"/>
            <a:endParaRPr lang="en-US" dirty="0"/>
          </a:p>
          <a:p>
            <a:pPr lvl="1"/>
            <a:endParaRPr lang="en-US" dirty="0" smtClean="0"/>
          </a:p>
          <a:p>
            <a:pPr lvl="1"/>
            <a:endParaRPr lang="en-US" dirty="0"/>
          </a:p>
          <a:p>
            <a:pPr marL="274320" lvl="1" indent="0">
              <a:buNone/>
            </a:pPr>
            <a:endParaRPr lang="en-US" dirty="0" smtClean="0"/>
          </a:p>
          <a:p>
            <a:pPr marL="274320" lvl="1" indent="0">
              <a:buNone/>
            </a:pPr>
            <a:endParaRPr lang="en-US" dirty="0" smtClean="0"/>
          </a:p>
          <a:p>
            <a:pPr marL="0" indent="0">
              <a:buNone/>
            </a:pPr>
            <a:endParaRPr lang="en-US" sz="1400" dirty="0" smtClean="0"/>
          </a:p>
          <a:p>
            <a:pPr marL="274320" lvl="1" indent="0">
              <a:buNone/>
            </a:pPr>
            <a:endParaRPr lang="en-US" dirty="0"/>
          </a:p>
        </p:txBody>
      </p:sp>
    </p:spTree>
    <p:extLst>
      <p:ext uri="{BB962C8B-B14F-4D97-AF65-F5344CB8AC3E}">
        <p14:creationId xmlns:p14="http://schemas.microsoft.com/office/powerpoint/2010/main" val="38675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147"/>
            <a:ext cx="8229600" cy="1453019"/>
          </a:xfrm>
        </p:spPr>
        <p:txBody>
          <a:bodyPr/>
          <a:lstStyle/>
          <a:p>
            <a:pPr algn="ctr"/>
            <a:r>
              <a:rPr lang="en-US" b="1" u="sng" dirty="0">
                <a:latin typeface="+mn-lt"/>
                <a:cs typeface="Times New Roman"/>
              </a:rPr>
              <a:t>CLARIFY the Path</a:t>
            </a:r>
          </a:p>
        </p:txBody>
      </p:sp>
      <p:sp>
        <p:nvSpPr>
          <p:cNvPr id="3" name="Content Placeholder 2"/>
          <p:cNvSpPr>
            <a:spLocks noGrp="1"/>
          </p:cNvSpPr>
          <p:nvPr>
            <p:ph sz="half" idx="1"/>
          </p:nvPr>
        </p:nvSpPr>
        <p:spPr>
          <a:xfrm>
            <a:off x="331940" y="1371600"/>
            <a:ext cx="4163860" cy="5229616"/>
          </a:xfrm>
        </p:spPr>
        <p:txBody>
          <a:bodyPr>
            <a:normAutofit fontScale="77500" lnSpcReduction="20000"/>
          </a:bodyPr>
          <a:lstStyle/>
          <a:p>
            <a:pPr marL="0" indent="0">
              <a:buNone/>
            </a:pPr>
            <a:endParaRPr lang="en-US" sz="3400" dirty="0">
              <a:latin typeface="Times New Roman" charset="0"/>
              <a:ea typeface="Times New Roman" charset="0"/>
              <a:cs typeface="Times New Roman" charset="0"/>
            </a:endParaRPr>
          </a:p>
          <a:p>
            <a:pPr marL="0" indent="0">
              <a:buNone/>
            </a:pPr>
            <a:endParaRPr lang="en-US" sz="3400" dirty="0">
              <a:latin typeface="Times New Roman" charset="0"/>
              <a:ea typeface="Times New Roman" charset="0"/>
              <a:cs typeface="Times New Roman" charset="0"/>
            </a:endParaRPr>
          </a:p>
          <a:p>
            <a:r>
              <a:rPr lang="en-US" sz="3500" dirty="0">
                <a:latin typeface="Berlin Sans FB" panose="020E0602020502020306" pitchFamily="34" charset="0"/>
                <a:ea typeface="Times New Roman" charset="0"/>
                <a:cs typeface="Times New Roman" charset="0"/>
              </a:rPr>
              <a:t>Simplify choices to show students a clear pathway to completion, further education, and/or employment</a:t>
            </a:r>
          </a:p>
          <a:p>
            <a:endParaRPr lang="en-US" sz="3500" dirty="0">
              <a:ea typeface="Times New Roman" charset="0"/>
              <a:cs typeface="Times New Roman" charset="0"/>
            </a:endParaRPr>
          </a:p>
          <a:p>
            <a:r>
              <a:rPr lang="en-US" sz="3500" dirty="0">
                <a:latin typeface="Berlin Sans FB" panose="020E0602020502020306" pitchFamily="34" charset="0"/>
                <a:ea typeface="Times New Roman" charset="0"/>
                <a:cs typeface="Times New Roman" charset="0"/>
              </a:rPr>
              <a:t>Establish transfer pathways to optimize applicability of community college credits to university majors </a:t>
            </a:r>
          </a:p>
        </p:txBody>
      </p:sp>
      <p:pic>
        <p:nvPicPr>
          <p:cNvPr id="11" name="Content Placeholder 10">
            <a:extLst>
              <a:ext uri="{FF2B5EF4-FFF2-40B4-BE49-F238E27FC236}">
                <a16:creationId xmlns:mc="http://schemas.openxmlformats.org/markup-compatibility/2006" xmlns:mv="urn:schemas-microsoft-com:mac:vml" xmlns:a16="http://schemas.microsoft.com/office/drawing/2014/main" xmlns="" id="{911B41F5-4C27-4751-9AAA-2CEBCE3A5ABF}"/>
              </a:ext>
            </a:extLst>
          </p:cNvPr>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4572000" y="2160740"/>
            <a:ext cx="4038600" cy="3300608"/>
          </a:xfrm>
        </p:spPr>
      </p:pic>
    </p:spTree>
    <p:extLst>
      <p:ext uri="{BB962C8B-B14F-4D97-AF65-F5344CB8AC3E}">
        <p14:creationId xmlns:p14="http://schemas.microsoft.com/office/powerpoint/2010/main" val="235564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8981"/>
            <a:ext cx="8229600" cy="990600"/>
          </a:xfrm>
        </p:spPr>
        <p:txBody>
          <a:bodyPr/>
          <a:lstStyle/>
          <a:p>
            <a:r>
              <a:rPr lang="en-US" u="sng" dirty="0" smtClean="0">
                <a:latin typeface="Berlin Sans FB" panose="020E0602020502020306" pitchFamily="34" charset="0"/>
              </a:rPr>
              <a:t>Help Students Get on a Path</a:t>
            </a:r>
            <a:endParaRPr lang="en-US" u="sng" dirty="0">
              <a:latin typeface="Berlin Sans FB" panose="020E0602020502020306" pitchFamily="34" charset="0"/>
            </a:endParaRPr>
          </a:p>
        </p:txBody>
      </p:sp>
      <p:sp>
        <p:nvSpPr>
          <p:cNvPr id="3" name="Content Placeholder 2"/>
          <p:cNvSpPr>
            <a:spLocks noGrp="1"/>
          </p:cNvSpPr>
          <p:nvPr>
            <p:ph idx="1"/>
          </p:nvPr>
        </p:nvSpPr>
        <p:spPr>
          <a:xfrm>
            <a:off x="457200" y="1423828"/>
            <a:ext cx="8229600" cy="4758404"/>
          </a:xfrm>
        </p:spPr>
        <p:txBody>
          <a:bodyPr>
            <a:noAutofit/>
          </a:bodyPr>
          <a:lstStyle/>
          <a:p>
            <a:pPr marL="0" indent="0">
              <a:buNone/>
            </a:pPr>
            <a:r>
              <a:rPr lang="en-US" dirty="0" smtClean="0">
                <a:latin typeface="Berlin Sans FB" panose="020E0602020502020306" pitchFamily="34" charset="0"/>
              </a:rPr>
              <a:t>Require these supports to make sure students get the best start:</a:t>
            </a:r>
          </a:p>
          <a:p>
            <a:pPr lvl="1"/>
            <a:r>
              <a:rPr lang="en-US" sz="2400" dirty="0" smtClean="0">
                <a:latin typeface="Berlin Sans FB" panose="020E0602020502020306" pitchFamily="34" charset="0"/>
              </a:rPr>
              <a:t>Use of multiple measures to assess students’ needs</a:t>
            </a:r>
          </a:p>
          <a:p>
            <a:pPr lvl="1"/>
            <a:r>
              <a:rPr lang="en-US" sz="2400" dirty="0" smtClean="0">
                <a:latin typeface="Berlin Sans FB" panose="020E0602020502020306" pitchFamily="34" charset="0"/>
              </a:rPr>
              <a:t>First-year experiences to help students explore the field and choose a major</a:t>
            </a:r>
          </a:p>
          <a:p>
            <a:pPr lvl="1"/>
            <a:r>
              <a:rPr lang="en-US" sz="2400" dirty="0" smtClean="0">
                <a:latin typeface="Berlin Sans FB" panose="020E0602020502020306" pitchFamily="34" charset="0"/>
              </a:rPr>
              <a:t>Full program plans based on required career/transfer exploration</a:t>
            </a:r>
          </a:p>
          <a:p>
            <a:pPr lvl="1"/>
            <a:r>
              <a:rPr lang="en-US" sz="2400" dirty="0" smtClean="0">
                <a:latin typeface="Berlin Sans FB" panose="020E0602020502020306" pitchFamily="34" charset="0"/>
              </a:rPr>
              <a:t>Contextualized, integrated academic support to help students pass program gateway courses</a:t>
            </a:r>
          </a:p>
          <a:p>
            <a:pPr lvl="1"/>
            <a:r>
              <a:rPr lang="en-US" sz="2400" dirty="0" smtClean="0">
                <a:latin typeface="Berlin Sans FB" panose="020E0602020502020306" pitchFamily="34" charset="0"/>
              </a:rPr>
              <a:t>K-12 partnerships focused on career/college program exploration</a:t>
            </a:r>
          </a:p>
          <a:p>
            <a:pPr marL="274320" lvl="1" indent="0">
              <a:buNone/>
            </a:pPr>
            <a:endParaRPr lang="en-US" sz="2400" dirty="0" smtClean="0">
              <a:latin typeface="Berlin Sans FB" panose="020E0602020502020306" pitchFamily="34" charset="0"/>
            </a:endParaRPr>
          </a:p>
          <a:p>
            <a:pPr marL="0" indent="0">
              <a:buNone/>
            </a:pPr>
            <a:endParaRPr lang="en-US" sz="2000" dirty="0" smtClean="0">
              <a:latin typeface="Berlin Sans FB" panose="020E0602020502020306" pitchFamily="34" charset="0"/>
            </a:endParaRPr>
          </a:p>
          <a:p>
            <a:pPr marL="0" indent="0">
              <a:buNone/>
            </a:pPr>
            <a:endParaRPr lang="en-US" dirty="0">
              <a:latin typeface="Berlin Sans FB" panose="020E0602020502020306" pitchFamily="34" charset="0"/>
            </a:endParaRPr>
          </a:p>
        </p:txBody>
      </p:sp>
    </p:spTree>
    <p:extLst>
      <p:ext uri="{BB962C8B-B14F-4D97-AF65-F5344CB8AC3E}">
        <p14:creationId xmlns:p14="http://schemas.microsoft.com/office/powerpoint/2010/main" val="15762364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2751</TotalTime>
  <Words>941</Words>
  <Application>Microsoft Office PowerPoint</Application>
  <PresentationFormat>On-screen Show (4:3)</PresentationFormat>
  <Paragraphs>209</Paragraphs>
  <Slides>26</Slides>
  <Notes>23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The Role of the Curriculum Committee in Pathways Development and Evaluation</vt:lpstr>
      <vt:lpstr>Overview</vt:lpstr>
      <vt:lpstr>Guided Pathways in the CCCs</vt:lpstr>
      <vt:lpstr>Why Curriculum?</vt:lpstr>
      <vt:lpstr>Why Curriculum?</vt:lpstr>
      <vt:lpstr>GUIDED PATHWAYS FOUR PILLARS</vt:lpstr>
      <vt:lpstr>Clarify the Path</vt:lpstr>
      <vt:lpstr>CLARIFY the Path</vt:lpstr>
      <vt:lpstr>Help Students Get on a Path</vt:lpstr>
      <vt:lpstr>ENTER the Path</vt:lpstr>
      <vt:lpstr>Help Students Stay on a Path</vt:lpstr>
      <vt:lpstr>STAY ON the Path</vt:lpstr>
      <vt:lpstr>Ensure Students Are Learning</vt:lpstr>
      <vt:lpstr>ENSURE LEARNING</vt:lpstr>
      <vt:lpstr>PowerPoint Presentation</vt:lpstr>
      <vt:lpstr>The 10+1 and Guided Pathways</vt:lpstr>
      <vt:lpstr>Questions to consider…</vt:lpstr>
      <vt:lpstr>Questions to consider…</vt:lpstr>
      <vt:lpstr>How clearly…</vt:lpstr>
      <vt:lpstr>Potentially Extraneous</vt:lpstr>
      <vt:lpstr>Considering Courses</vt:lpstr>
      <vt:lpstr>Considering Programs</vt:lpstr>
      <vt:lpstr>Curriculum Challenge</vt:lpstr>
      <vt:lpstr>PowerPoint Presentation</vt:lpstr>
      <vt:lpstr>Resources</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Thais Winsome</cp:lastModifiedBy>
  <cp:revision>49</cp:revision>
  <cp:lastPrinted>2017-11-01T12:12:19Z</cp:lastPrinted>
  <dcterms:created xsi:type="dcterms:W3CDTF">2018-07-01T20:24:30Z</dcterms:created>
  <dcterms:modified xsi:type="dcterms:W3CDTF">2018-07-06T18:32:17Z</dcterms:modified>
</cp:coreProperties>
</file>