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60" r:id="rId4"/>
    <p:sldId id="261" r:id="rId5"/>
    <p:sldId id="262" r:id="rId6"/>
    <p:sldId id="257" r:id="rId7"/>
    <p:sldId id="266" r:id="rId8"/>
    <p:sldId id="258" r:id="rId9"/>
    <p:sldId id="263" r:id="rId10"/>
    <p:sldId id="267" r:id="rId11"/>
    <p:sldId id="259" r:id="rId12"/>
    <p:sldId id="264" r:id="rId13"/>
    <p:sldId id="268"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42"/>
    <p:restoredTop sz="94600"/>
  </p:normalViewPr>
  <p:slideViewPr>
    <p:cSldViewPr snapToGrid="0" snapToObjects="1">
      <p:cViewPr varScale="1">
        <p:scale>
          <a:sx n="67" d="100"/>
          <a:sy n="67" d="100"/>
        </p:scale>
        <p:origin x="50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45313D2-C797-4C44-A398-CB2A565B38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93B17-23CE-F849-9DFC-56FC344C1F10}" type="datetimeFigureOut">
              <a:rPr lang="en-US" smtClean="0"/>
              <a:t>7/15/2017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B93B17-23CE-F849-9DFC-56FC344C1F10}" type="datetimeFigureOut">
              <a:rPr lang="en-US" smtClean="0"/>
              <a:t>7/15/2017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B93B17-23CE-F849-9DFC-56FC344C1F10}" type="datetimeFigureOut">
              <a:rPr lang="en-US" smtClean="0"/>
              <a:t>7/15/2017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93B17-23CE-F849-9DFC-56FC344C1F10}"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B93B17-23CE-F849-9DFC-56FC344C1F10}" type="datetimeFigureOut">
              <a:rPr lang="en-US" smtClean="0"/>
              <a:t>7/15/2017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B93B17-23CE-F849-9DFC-56FC344C1F10}" type="datetimeFigureOut">
              <a:rPr lang="en-US" smtClean="0"/>
              <a:t>7/15/2017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B93B17-23CE-F849-9DFC-56FC344C1F10}" type="datetimeFigureOut">
              <a:rPr lang="en-US" smtClean="0"/>
              <a:t>7/15/2017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93B17-23CE-F849-9DFC-56FC344C1F10}" type="datetimeFigureOut">
              <a:rPr lang="en-US" smtClean="0"/>
              <a:t>7/15/2017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93B17-23CE-F849-9DFC-56FC344C1F10}" type="datetimeFigureOut">
              <a:rPr lang="en-US" smtClean="0"/>
              <a:t>7/15/2017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93B17-23CE-F849-9DFC-56FC344C1F10}" type="datetimeFigureOut">
              <a:rPr lang="en-US" smtClean="0"/>
              <a:t>7/15/2017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5313D2-C797-4C44-A398-CB2A565B38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4B93B17-23CE-F849-9DFC-56FC344C1F10}" type="datetimeFigureOut">
              <a:rPr lang="en-US" smtClean="0"/>
              <a:t>7/15/2017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45313D2-C797-4C44-A398-CB2A565B388C}" type="slidenum">
              <a:rPr lang="en-US" smtClean="0"/>
              <a:t>‹#›</a:t>
            </a:fld>
            <a:endParaRPr lang="en-US"/>
          </a:p>
        </p:txBody>
      </p:sp>
    </p:spTree>
    <p:extLst>
      <p:ext uri="{BB962C8B-B14F-4D97-AF65-F5344CB8AC3E}">
        <p14:creationId xmlns:p14="http://schemas.microsoft.com/office/powerpoint/2010/main" val="415731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99213"/>
            <a:ext cx="8825658" cy="2323476"/>
          </a:xfrm>
        </p:spPr>
        <p:txBody>
          <a:bodyPr/>
          <a:lstStyle/>
          <a:p>
            <a:r>
              <a:rPr lang="en-US" dirty="0"/>
              <a:t>Where the CBA Meets Curriculum</a:t>
            </a:r>
          </a:p>
        </p:txBody>
      </p:sp>
      <p:sp>
        <p:nvSpPr>
          <p:cNvPr id="3" name="Subtitle 2"/>
          <p:cNvSpPr>
            <a:spLocks noGrp="1"/>
          </p:cNvSpPr>
          <p:nvPr>
            <p:ph type="subTitle" idx="1"/>
          </p:nvPr>
        </p:nvSpPr>
        <p:spPr>
          <a:xfrm>
            <a:off x="1524000" y="4017364"/>
            <a:ext cx="9144000" cy="1648918"/>
          </a:xfrm>
        </p:spPr>
        <p:txBody>
          <a:bodyPr>
            <a:normAutofit/>
          </a:bodyPr>
          <a:lstStyle/>
          <a:p>
            <a:r>
              <a:rPr lang="en-US" dirty="0" smtClean="0"/>
              <a:t>Michael </a:t>
            </a:r>
            <a:r>
              <a:rPr lang="en-US" dirty="0" err="1" smtClean="0"/>
              <a:t>Wyly</a:t>
            </a:r>
            <a:r>
              <a:rPr lang="en-US" dirty="0" smtClean="0"/>
              <a:t>, Solano Community College</a:t>
            </a:r>
          </a:p>
          <a:p>
            <a:r>
              <a:rPr lang="en-US" dirty="0" smtClean="0"/>
              <a:t>Troy Myers, Sacramento City College</a:t>
            </a:r>
          </a:p>
          <a:p>
            <a:r>
              <a:rPr lang="en-US" dirty="0" smtClean="0"/>
              <a:t>David Morse, Long Beach City College</a:t>
            </a:r>
            <a:endParaRPr lang="en-US" dirty="0"/>
          </a:p>
        </p:txBody>
      </p:sp>
    </p:spTree>
    <p:extLst>
      <p:ext uri="{BB962C8B-B14F-4D97-AF65-F5344CB8AC3E}">
        <p14:creationId xmlns:p14="http://schemas.microsoft.com/office/powerpoint/2010/main" val="975902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Workload, Grading, and Out-of-Class Student Work:  ASCCC Position</a:t>
            </a:r>
            <a:endParaRPr lang="en-US" dirty="0"/>
          </a:p>
        </p:txBody>
      </p:sp>
      <p:sp>
        <p:nvSpPr>
          <p:cNvPr id="3" name="Content Placeholder 2"/>
          <p:cNvSpPr>
            <a:spLocks noGrp="1"/>
          </p:cNvSpPr>
          <p:nvPr>
            <p:ph idx="1"/>
          </p:nvPr>
        </p:nvSpPr>
        <p:spPr>
          <a:xfrm>
            <a:off x="1154954" y="2518348"/>
            <a:ext cx="8825659" cy="3672590"/>
          </a:xfrm>
        </p:spPr>
        <p:txBody>
          <a:bodyPr>
            <a:normAutofit/>
          </a:bodyPr>
          <a:lstStyle/>
          <a:p>
            <a:pPr marL="0" indent="0">
              <a:buNone/>
            </a:pPr>
            <a:r>
              <a:rPr lang="en-US" i="1" dirty="0" smtClean="0"/>
              <a:t>Resolution 19.02 Spring 2016</a:t>
            </a:r>
            <a:r>
              <a:rPr lang="en-US" dirty="0" smtClean="0"/>
              <a:t>:</a:t>
            </a:r>
          </a:p>
          <a:p>
            <a:pPr marL="0" indent="0">
              <a:buNone/>
            </a:pPr>
            <a:r>
              <a:rPr lang="en-US" dirty="0" smtClean="0"/>
              <a:t>Resolved</a:t>
            </a:r>
            <a:r>
              <a:rPr lang="en-US" dirty="0"/>
              <a:t>, That the Academic Senate for California Community Colleges work with the Chief Executive Officers and Chief Instructional Officers to foster local support, such as substitutes and compensation, for CTE faculty to participate in local governance and statewide work associated with the task force recommendations; </a:t>
            </a:r>
            <a:r>
              <a:rPr lang="en-US" dirty="0" smtClean="0"/>
              <a:t>and</a:t>
            </a:r>
          </a:p>
          <a:p>
            <a:pPr marL="0" indent="0">
              <a:buNone/>
            </a:pPr>
            <a:r>
              <a:rPr lang="en-US" dirty="0" smtClean="0"/>
              <a:t>Resolved</a:t>
            </a:r>
            <a:r>
              <a:rPr lang="en-US" dirty="0"/>
              <a:t>, That the Academic Senate for California Community Colleges work with the state-level leadership of faculty unions toward a joint effort to eliminate the differential between lecture and laboratory hours in order to allow more time for laboratory faculty in any credit and Career Development College Preparation noncredit programs to participate in governance matters at local colleges and statewide</a:t>
            </a:r>
            <a:r>
              <a:rPr lang="en-US" dirty="0" smtClean="0"/>
              <a:t>.</a:t>
            </a:r>
            <a:endParaRPr lang="en-US" dirty="0"/>
          </a:p>
        </p:txBody>
      </p:sp>
    </p:spTree>
    <p:extLst>
      <p:ext uri="{BB962C8B-B14F-4D97-AF65-F5344CB8AC3E}">
        <p14:creationId xmlns:p14="http://schemas.microsoft.com/office/powerpoint/2010/main" val="1213953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Discontinuance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Issues to consider:</a:t>
            </a:r>
          </a:p>
          <a:p>
            <a:r>
              <a:rPr lang="en-US" sz="2400" dirty="0" smtClean="0"/>
              <a:t>Does the college policy on program discontinuance address the college’s fiscal situation or simply program viability?</a:t>
            </a:r>
          </a:p>
          <a:p>
            <a:r>
              <a:rPr lang="en-US" sz="2400" dirty="0" smtClean="0"/>
              <a:t>Who should be involved in the determination to discontinue, or not discontinue, a program?</a:t>
            </a:r>
          </a:p>
          <a:p>
            <a:r>
              <a:rPr lang="en-US" sz="2400" dirty="0" smtClean="0"/>
              <a:t>What is the collective bargaining units role in program discontinuance discussions?</a:t>
            </a:r>
            <a:endParaRPr lang="en-US" sz="2400" dirty="0"/>
          </a:p>
        </p:txBody>
      </p:sp>
    </p:spTree>
    <p:extLst>
      <p:ext uri="{BB962C8B-B14F-4D97-AF65-F5344CB8AC3E}">
        <p14:creationId xmlns:p14="http://schemas.microsoft.com/office/powerpoint/2010/main" val="1953258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Discontinuance: </a:t>
            </a:r>
            <a:br>
              <a:rPr lang="en-US" dirty="0" smtClean="0"/>
            </a:br>
            <a:r>
              <a:rPr lang="en-US" dirty="0" smtClean="0"/>
              <a:t>Scenario </a:t>
            </a:r>
            <a:r>
              <a:rPr lang="en-US" dirty="0"/>
              <a:t>for Discussion</a:t>
            </a:r>
          </a:p>
        </p:txBody>
      </p:sp>
      <p:sp>
        <p:nvSpPr>
          <p:cNvPr id="3" name="Content Placeholder 2"/>
          <p:cNvSpPr>
            <a:spLocks noGrp="1"/>
          </p:cNvSpPr>
          <p:nvPr>
            <p:ph idx="1"/>
          </p:nvPr>
        </p:nvSpPr>
        <p:spPr/>
        <p:txBody>
          <a:bodyPr>
            <a:normAutofit/>
          </a:bodyPr>
          <a:lstStyle/>
          <a:p>
            <a:pPr marL="0" indent="0">
              <a:buNone/>
            </a:pPr>
            <a:r>
              <a:rPr lang="en-US" sz="2000" dirty="0" smtClean="0"/>
              <a:t>During a financial downturn, the college administration suggests reviewing several programs for possible discontinuation.  However, the district policy only addresses discontinuance processes for programs that are no longer viable.  In this case, the question does not involve viability but rather whether the college can continue to offer all of its existing programs in the current fiscal climate.  The existing policy therefore is not sufficient to address this instance, and a new or revised process will need to be created.  What are the roles of the curriculum committee, the academic senate, and the bargaining unit in these discussions?</a:t>
            </a:r>
            <a:endParaRPr lang="en-US" sz="2000" dirty="0"/>
          </a:p>
        </p:txBody>
      </p:sp>
    </p:spTree>
    <p:extLst>
      <p:ext uri="{BB962C8B-B14F-4D97-AF65-F5344CB8AC3E}">
        <p14:creationId xmlns:p14="http://schemas.microsoft.com/office/powerpoint/2010/main" val="1433339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Discontinuance: ASCCC Position</a:t>
            </a:r>
            <a:endParaRPr lang="en-US" dirty="0"/>
          </a:p>
        </p:txBody>
      </p:sp>
      <p:sp>
        <p:nvSpPr>
          <p:cNvPr id="3" name="Content Placeholder 2"/>
          <p:cNvSpPr>
            <a:spLocks noGrp="1"/>
          </p:cNvSpPr>
          <p:nvPr>
            <p:ph idx="1"/>
          </p:nvPr>
        </p:nvSpPr>
        <p:spPr>
          <a:xfrm>
            <a:off x="1154954" y="2503357"/>
            <a:ext cx="8825659" cy="3747541"/>
          </a:xfrm>
        </p:spPr>
        <p:txBody>
          <a:bodyPr>
            <a:normAutofit/>
          </a:bodyPr>
          <a:lstStyle/>
          <a:p>
            <a:pPr marL="0" indent="0">
              <a:buNone/>
            </a:pPr>
            <a:r>
              <a:rPr lang="en-US" dirty="0" smtClean="0"/>
              <a:t>“While </a:t>
            </a:r>
            <a:r>
              <a:rPr lang="en-US" dirty="0"/>
              <a:t>the decision to maintain, redesign, or discontinue a program is primarily an academic and professional matter and thus falls under the purview of the academic senate, such decisions, once made, can impact faculty working conditions or the need for faculty services. </a:t>
            </a:r>
            <a:r>
              <a:rPr lang="en-US" dirty="0" smtClean="0"/>
              <a:t>Thus</a:t>
            </a:r>
            <a:r>
              <a:rPr lang="en-US" dirty="0"/>
              <a:t>, policies regarding program discontinuance should have two phases. </a:t>
            </a:r>
            <a:r>
              <a:rPr lang="en-US" dirty="0" smtClean="0"/>
              <a:t>The first</a:t>
            </a:r>
            <a:r>
              <a:rPr lang="en-US" dirty="0"/>
              <a:t>, the process for determining whether an academic program will be discontinued, is a matter of consultation between the academic senate and the college or district administration. In the second phase, which should deal with implementation of such decisions, local academic senates must work with their union colleagues to ensure that collective bargaining issues related to program discontinuance are clearly </a:t>
            </a:r>
            <a:r>
              <a:rPr lang="en-US" dirty="0" smtClean="0"/>
              <a:t>addressed.”</a:t>
            </a:r>
          </a:p>
          <a:p>
            <a:pPr marL="0" indent="0" algn="r">
              <a:buNone/>
            </a:pPr>
            <a:r>
              <a:rPr lang="en-US" dirty="0" smtClean="0"/>
              <a:t>--from </a:t>
            </a:r>
            <a:r>
              <a:rPr lang="en-US" i="1" dirty="0"/>
              <a:t>Program </a:t>
            </a:r>
            <a:r>
              <a:rPr lang="en-US" i="1" dirty="0" smtClean="0"/>
              <a:t>Discontinuance: a </a:t>
            </a:r>
            <a:r>
              <a:rPr lang="en-US" i="1" dirty="0"/>
              <a:t>Faculty </a:t>
            </a:r>
            <a:r>
              <a:rPr lang="en-US" i="1" dirty="0" smtClean="0"/>
              <a:t>Perspective revisited </a:t>
            </a:r>
            <a:r>
              <a:rPr lang="en-US" dirty="0" smtClean="0"/>
              <a:t>(Fall 2012)</a:t>
            </a:r>
            <a:endParaRPr lang="en-US" dirty="0"/>
          </a:p>
          <a:p>
            <a:pPr marL="0" indent="0">
              <a:buNone/>
            </a:pPr>
            <a:endParaRPr lang="en-US" dirty="0" smtClean="0"/>
          </a:p>
        </p:txBody>
      </p:sp>
    </p:spTree>
    <p:extLst>
      <p:ext uri="{BB962C8B-B14F-4D97-AF65-F5344CB8AC3E}">
        <p14:creationId xmlns:p14="http://schemas.microsoft.com/office/powerpoint/2010/main" val="1004120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for Coming</a:t>
            </a:r>
            <a:endParaRPr lang="en-US" dirty="0"/>
          </a:p>
        </p:txBody>
      </p:sp>
      <p:sp>
        <p:nvSpPr>
          <p:cNvPr id="3" name="Content Placeholder 2"/>
          <p:cNvSpPr>
            <a:spLocks noGrp="1"/>
          </p:cNvSpPr>
          <p:nvPr>
            <p:ph idx="1"/>
          </p:nvPr>
        </p:nvSpPr>
        <p:spPr>
          <a:xfrm>
            <a:off x="838200" y="3117953"/>
            <a:ext cx="10515600" cy="3059009"/>
          </a:xfrm>
        </p:spPr>
        <p:txBody>
          <a:bodyPr>
            <a:normAutofit/>
          </a:bodyPr>
          <a:lstStyle/>
          <a:p>
            <a:pPr marL="0" indent="0" algn="ctr">
              <a:buNone/>
            </a:pPr>
            <a:r>
              <a:rPr lang="en-US" sz="2400" dirty="0" smtClean="0"/>
              <a:t>Michael </a:t>
            </a:r>
            <a:r>
              <a:rPr lang="en-US" sz="2400" dirty="0" err="1" smtClean="0"/>
              <a:t>Wyly</a:t>
            </a:r>
            <a:r>
              <a:rPr lang="en-US" sz="2400" dirty="0"/>
              <a:t>:  </a:t>
            </a:r>
            <a:r>
              <a:rPr lang="en-US" sz="2400" dirty="0" smtClean="0"/>
              <a:t>Michael.Wyly@solano.edu</a:t>
            </a:r>
          </a:p>
          <a:p>
            <a:pPr marL="0" indent="0" algn="ctr">
              <a:buNone/>
            </a:pPr>
            <a:r>
              <a:rPr lang="en-US" sz="2400" dirty="0"/>
              <a:t>Troy </a:t>
            </a:r>
            <a:r>
              <a:rPr lang="en-US" sz="2400" dirty="0" smtClean="0"/>
              <a:t>Myers</a:t>
            </a:r>
            <a:r>
              <a:rPr lang="en-US" sz="2400" dirty="0"/>
              <a:t>:  </a:t>
            </a:r>
            <a:r>
              <a:rPr lang="en-US" sz="2400" dirty="0" smtClean="0"/>
              <a:t>myerst@scc.losrios.edu</a:t>
            </a:r>
          </a:p>
          <a:p>
            <a:pPr marL="0" indent="0" algn="ctr">
              <a:buNone/>
            </a:pPr>
            <a:r>
              <a:rPr lang="en-US" sz="2400" dirty="0" smtClean="0"/>
              <a:t>David Morse:  dmorse@lbcc.edu</a:t>
            </a:r>
          </a:p>
          <a:p>
            <a:pPr marL="0" indent="0" algn="ctr">
              <a:buNone/>
            </a:pPr>
            <a:endParaRPr lang="en-US" sz="2400" dirty="0"/>
          </a:p>
        </p:txBody>
      </p:sp>
    </p:spTree>
    <p:extLst>
      <p:ext uri="{BB962C8B-B14F-4D97-AF65-F5344CB8AC3E}">
        <p14:creationId xmlns:p14="http://schemas.microsoft.com/office/powerpoint/2010/main" val="14305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Topics for Discussion</a:t>
            </a:r>
            <a:endParaRPr lang="en-US" dirty="0"/>
          </a:p>
        </p:txBody>
      </p:sp>
      <p:sp>
        <p:nvSpPr>
          <p:cNvPr id="3" name="Content Placeholder 2"/>
          <p:cNvSpPr>
            <a:spLocks noGrp="1"/>
          </p:cNvSpPr>
          <p:nvPr>
            <p:ph idx="1"/>
          </p:nvPr>
        </p:nvSpPr>
        <p:spPr/>
        <p:txBody>
          <a:bodyPr>
            <a:normAutofit/>
          </a:bodyPr>
          <a:lstStyle/>
          <a:p>
            <a:r>
              <a:rPr lang="en-US" sz="3600" dirty="0" smtClean="0"/>
              <a:t>Student Success vs. Faculty Workload</a:t>
            </a:r>
          </a:p>
          <a:p>
            <a:r>
              <a:rPr lang="en-US" sz="3600" dirty="0" smtClean="0"/>
              <a:t>Determination of Class Maximums</a:t>
            </a:r>
          </a:p>
          <a:p>
            <a:r>
              <a:rPr lang="en-US" sz="3600" dirty="0" smtClean="0"/>
              <a:t>Workload, Grading, and Out-of-Class Work</a:t>
            </a:r>
          </a:p>
          <a:p>
            <a:r>
              <a:rPr lang="en-US" sz="3600" dirty="0" smtClean="0"/>
              <a:t>Program Discontinuance</a:t>
            </a:r>
            <a:endParaRPr lang="en-US" sz="3600" dirty="0"/>
          </a:p>
        </p:txBody>
      </p:sp>
    </p:spTree>
    <p:extLst>
      <p:ext uri="{BB962C8B-B14F-4D97-AF65-F5344CB8AC3E}">
        <p14:creationId xmlns:p14="http://schemas.microsoft.com/office/powerpoint/2010/main" val="1930452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Success v. Faculty Workload</a:t>
            </a:r>
            <a:endParaRPr lang="en-US" dirty="0"/>
          </a:p>
        </p:txBody>
      </p:sp>
      <p:sp>
        <p:nvSpPr>
          <p:cNvPr id="3" name="Content Placeholder 2"/>
          <p:cNvSpPr>
            <a:spLocks noGrp="1"/>
          </p:cNvSpPr>
          <p:nvPr>
            <p:ph idx="1"/>
          </p:nvPr>
        </p:nvSpPr>
        <p:spPr>
          <a:xfrm>
            <a:off x="1154954" y="2503357"/>
            <a:ext cx="8825659" cy="3732551"/>
          </a:xfrm>
        </p:spPr>
        <p:txBody>
          <a:bodyPr>
            <a:noAutofit/>
          </a:bodyPr>
          <a:lstStyle/>
          <a:p>
            <a:pPr marL="0" indent="0">
              <a:buNone/>
            </a:pPr>
            <a:r>
              <a:rPr lang="en-US" sz="2000" dirty="0" smtClean="0"/>
              <a:t>Issues to consider:</a:t>
            </a:r>
          </a:p>
          <a:p>
            <a:r>
              <a:rPr lang="en-US" sz="2000" dirty="0" smtClean="0"/>
              <a:t>How much should faculty workload impact curricular design?</a:t>
            </a:r>
          </a:p>
          <a:p>
            <a:r>
              <a:rPr lang="en-US" sz="2000" dirty="0" smtClean="0"/>
              <a:t>Under what circumstances, if any, should faculty workload concerns override curricular design that is otherwise valid?</a:t>
            </a:r>
          </a:p>
          <a:p>
            <a:r>
              <a:rPr lang="en-US" sz="2000" dirty="0" smtClean="0"/>
              <a:t>How are faculty compensated, if at all, for SLO development and assessment?</a:t>
            </a:r>
          </a:p>
          <a:p>
            <a:r>
              <a:rPr lang="en-US" sz="2000" dirty="0" smtClean="0"/>
              <a:t>What is the role of the bargaining agent in curricular design discussions?</a:t>
            </a:r>
          </a:p>
          <a:p>
            <a:r>
              <a:rPr lang="en-US" sz="2000" dirty="0" smtClean="0"/>
              <a:t>Who is responsible for speaking for the students?</a:t>
            </a:r>
            <a:endParaRPr lang="en-US" sz="2000" dirty="0"/>
          </a:p>
        </p:txBody>
      </p:sp>
    </p:spTree>
    <p:extLst>
      <p:ext uri="{BB962C8B-B14F-4D97-AF65-F5344CB8AC3E}">
        <p14:creationId xmlns:p14="http://schemas.microsoft.com/office/powerpoint/2010/main" val="1974161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Success v. Faculty Workload</a:t>
            </a:r>
            <a:r>
              <a:rPr lang="en-US" dirty="0"/>
              <a:t>:</a:t>
            </a:r>
            <a:r>
              <a:rPr lang="en-US" dirty="0" smtClean="0"/>
              <a:t>  Scenario for Discussion</a:t>
            </a:r>
            <a:endParaRPr lang="en-US" dirty="0"/>
          </a:p>
        </p:txBody>
      </p:sp>
      <p:sp>
        <p:nvSpPr>
          <p:cNvPr id="3" name="Content Placeholder 2"/>
          <p:cNvSpPr>
            <a:spLocks noGrp="1"/>
          </p:cNvSpPr>
          <p:nvPr>
            <p:ph idx="1"/>
          </p:nvPr>
        </p:nvSpPr>
        <p:spPr>
          <a:xfrm>
            <a:off x="1753849" y="2563318"/>
            <a:ext cx="8226764" cy="3456482"/>
          </a:xfrm>
        </p:spPr>
        <p:txBody>
          <a:bodyPr>
            <a:noAutofit/>
          </a:bodyPr>
          <a:lstStyle/>
          <a:p>
            <a:pPr marL="0" indent="0">
              <a:buNone/>
            </a:pPr>
            <a:r>
              <a:rPr lang="en-US" sz="2000" dirty="0" smtClean="0"/>
              <a:t>A proposal comes to the curriculum committee to increase the number of hours and units in all first and  second-year foreign language courses from 4/4 to 5/5.  The foreign language faculty argue that they need the additional class time due to the difficulty of the subject matter and a need for greater time on task.  The change would also mean that a normal workload for foreign language courses from four courses per semester to three.  The student representative to the curriculum committee, speaking on behalf of the associated students organization, protests the proposal based on the negative impact it would have on student workload and financial aid eligibility.</a:t>
            </a:r>
            <a:endParaRPr lang="en-US" sz="2000" dirty="0"/>
          </a:p>
        </p:txBody>
      </p:sp>
    </p:spTree>
    <p:extLst>
      <p:ext uri="{BB962C8B-B14F-4D97-AF65-F5344CB8AC3E}">
        <p14:creationId xmlns:p14="http://schemas.microsoft.com/office/powerpoint/2010/main" val="1046135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Determination of Class Maximums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Issues to consider:</a:t>
            </a:r>
          </a:p>
          <a:p>
            <a:r>
              <a:rPr lang="en-US" sz="2400" dirty="0" smtClean="0"/>
              <a:t>According to local policy, practice, and CBA, how are class size maximums set and by whom?</a:t>
            </a:r>
          </a:p>
          <a:p>
            <a:r>
              <a:rPr lang="en-US" sz="2400" dirty="0" smtClean="0"/>
              <a:t>How will the change in class size impact interaction between teacher and students in the classroom?</a:t>
            </a:r>
          </a:p>
          <a:p>
            <a:r>
              <a:rPr lang="en-US" sz="2400" dirty="0" smtClean="0"/>
              <a:t>Is the class size based on fiscal considerations, and are those considerations legitimate?</a:t>
            </a:r>
          </a:p>
        </p:txBody>
      </p:sp>
    </p:spTree>
    <p:extLst>
      <p:ext uri="{BB962C8B-B14F-4D97-AF65-F5344CB8AC3E}">
        <p14:creationId xmlns:p14="http://schemas.microsoft.com/office/powerpoint/2010/main" val="969994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Determination of Class Maximums: </a:t>
            </a:r>
            <a:r>
              <a:rPr lang="en-US" dirty="0"/>
              <a:t>Scenario for Discussion</a:t>
            </a:r>
          </a:p>
        </p:txBody>
      </p:sp>
      <p:sp>
        <p:nvSpPr>
          <p:cNvPr id="3" name="Content Placeholder 2"/>
          <p:cNvSpPr>
            <a:spLocks noGrp="1"/>
          </p:cNvSpPr>
          <p:nvPr>
            <p:ph idx="1"/>
          </p:nvPr>
        </p:nvSpPr>
        <p:spPr/>
        <p:txBody>
          <a:bodyPr>
            <a:noAutofit/>
          </a:bodyPr>
          <a:lstStyle/>
          <a:p>
            <a:pPr marL="0" indent="0">
              <a:buNone/>
            </a:pPr>
            <a:r>
              <a:rPr lang="en-US" sz="2000" dirty="0" smtClean="0"/>
              <a:t>At a particular college, class size maximums for social science courses are set at 45 students.  This maximum is generally comparable to the statewide average for such courses.  The social science faculty bring a proposal to lower the maximums to 35 students, noting that course in other departments such as English and communication have still lower class sizes and declaring the issue a matter of equity and fairness. The administration protests the change, basing its argument on fiscal considerations and noting that funding does not exist to offer more course sections and that therefore the change would mean reduced access for students.</a:t>
            </a:r>
            <a:endParaRPr lang="en-US" sz="2000" dirty="0"/>
          </a:p>
        </p:txBody>
      </p:sp>
    </p:spTree>
    <p:extLst>
      <p:ext uri="{BB962C8B-B14F-4D97-AF65-F5344CB8AC3E}">
        <p14:creationId xmlns:p14="http://schemas.microsoft.com/office/powerpoint/2010/main" val="1078513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Determination of Class Maximums: </a:t>
            </a:r>
            <a:br>
              <a:rPr lang="en-US" dirty="0" smtClean="0"/>
            </a:br>
            <a:r>
              <a:rPr lang="en-US" dirty="0" smtClean="0"/>
              <a:t>ASCCC Position</a:t>
            </a:r>
            <a:endParaRPr lang="en-US" dirty="0"/>
          </a:p>
        </p:txBody>
      </p:sp>
      <p:sp>
        <p:nvSpPr>
          <p:cNvPr id="3" name="Content Placeholder 2"/>
          <p:cNvSpPr>
            <a:spLocks noGrp="1"/>
          </p:cNvSpPr>
          <p:nvPr>
            <p:ph idx="1"/>
          </p:nvPr>
        </p:nvSpPr>
        <p:spPr>
          <a:xfrm>
            <a:off x="1154954" y="2503357"/>
            <a:ext cx="8825659" cy="3762532"/>
          </a:xfrm>
        </p:spPr>
        <p:txBody>
          <a:bodyPr>
            <a:normAutofit/>
          </a:bodyPr>
          <a:lstStyle/>
          <a:p>
            <a:pPr marL="0" indent="0">
              <a:buNone/>
            </a:pPr>
            <a:r>
              <a:rPr lang="en-US" dirty="0" smtClean="0"/>
              <a:t>“</a:t>
            </a:r>
            <a:r>
              <a:rPr lang="en-US" dirty="0"/>
              <a:t>D</a:t>
            </a:r>
            <a:r>
              <a:rPr lang="en-US" dirty="0" smtClean="0"/>
              <a:t>eterminations </a:t>
            </a:r>
            <a:r>
              <a:rPr lang="en-US" dirty="0"/>
              <a:t>of enrollment maximums for </a:t>
            </a:r>
            <a:r>
              <a:rPr lang="en-US" dirty="0" smtClean="0"/>
              <a:t>different </a:t>
            </a:r>
            <a:r>
              <a:rPr lang="en-US" dirty="0"/>
              <a:t>disciplines and courses should be rooted in balanced and fair considerations of workload for </a:t>
            </a:r>
            <a:r>
              <a:rPr lang="en-US" dirty="0" smtClean="0"/>
              <a:t>different </a:t>
            </a:r>
            <a:r>
              <a:rPr lang="en-US" dirty="0"/>
              <a:t>disciplines, including factors such methods of evaluation (essays vs. tests), delivery methods (lecture vs. lab), etc</a:t>
            </a:r>
            <a:r>
              <a:rPr lang="en-US" dirty="0" smtClean="0"/>
              <a:t>.”</a:t>
            </a:r>
          </a:p>
          <a:p>
            <a:pPr marL="0" indent="0">
              <a:buNone/>
            </a:pPr>
            <a:endParaRPr lang="en-US" dirty="0"/>
          </a:p>
          <a:p>
            <a:pPr marL="0" indent="0">
              <a:buNone/>
            </a:pPr>
            <a:r>
              <a:rPr lang="en-US" dirty="0" smtClean="0"/>
              <a:t>“</a:t>
            </a:r>
            <a:r>
              <a:rPr lang="en-US" dirty="0"/>
              <a:t>I</a:t>
            </a:r>
            <a:r>
              <a:rPr lang="en-US" dirty="0" smtClean="0"/>
              <a:t>n </a:t>
            </a:r>
            <a:r>
              <a:rPr lang="en-US" dirty="0"/>
              <a:t>order to maintain a sense of balance and fairness, the curriculum committee should establish a </a:t>
            </a:r>
            <a:r>
              <a:rPr lang="en-US" dirty="0" smtClean="0"/>
              <a:t>well-defined </a:t>
            </a:r>
            <a:r>
              <a:rPr lang="en-US" dirty="0"/>
              <a:t>set of parameters or criteria for determining when student needs justify a smaller class size</a:t>
            </a:r>
            <a:r>
              <a:rPr lang="en-US" dirty="0" smtClean="0"/>
              <a:t>.”</a:t>
            </a:r>
          </a:p>
          <a:p>
            <a:pPr marL="0" indent="0" algn="r">
              <a:buNone/>
            </a:pPr>
            <a:r>
              <a:rPr lang="en-US" dirty="0" smtClean="0"/>
              <a:t>--from </a:t>
            </a:r>
            <a:r>
              <a:rPr lang="en-US" i="1" dirty="0" smtClean="0"/>
              <a:t>Setting Course </a:t>
            </a:r>
            <a:r>
              <a:rPr lang="en-US" i="1" dirty="0"/>
              <a:t>E</a:t>
            </a:r>
            <a:r>
              <a:rPr lang="en-US" i="1" dirty="0" smtClean="0"/>
              <a:t>nrollment Maximums: Process, Roles, </a:t>
            </a:r>
            <a:r>
              <a:rPr lang="en-US" i="1" dirty="0"/>
              <a:t>and </a:t>
            </a:r>
            <a:r>
              <a:rPr lang="en-US" i="1" dirty="0" smtClean="0"/>
              <a:t>Principles </a:t>
            </a:r>
            <a:r>
              <a:rPr lang="en-US" dirty="0" smtClean="0"/>
              <a:t>(Spring 2012)</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91501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Workload, Grading, and Out-of-Class Student Work</a:t>
            </a:r>
            <a:endParaRPr lang="en-US" dirty="0"/>
          </a:p>
        </p:txBody>
      </p:sp>
      <p:sp>
        <p:nvSpPr>
          <p:cNvPr id="3" name="Content Placeholder 2"/>
          <p:cNvSpPr>
            <a:spLocks noGrp="1"/>
          </p:cNvSpPr>
          <p:nvPr>
            <p:ph idx="1"/>
          </p:nvPr>
        </p:nvSpPr>
        <p:spPr>
          <a:xfrm>
            <a:off x="1154954" y="2473377"/>
            <a:ext cx="8825659" cy="3732551"/>
          </a:xfrm>
        </p:spPr>
        <p:txBody>
          <a:bodyPr>
            <a:noAutofit/>
          </a:bodyPr>
          <a:lstStyle/>
          <a:p>
            <a:pPr marL="0" indent="0">
              <a:buNone/>
            </a:pPr>
            <a:r>
              <a:rPr lang="en-US" sz="2000" dirty="0" smtClean="0"/>
              <a:t>Issues to consider:</a:t>
            </a:r>
          </a:p>
          <a:p>
            <a:r>
              <a:rPr lang="en-US" sz="2000" dirty="0" smtClean="0"/>
              <a:t>Why do laboratory courses count for less than lecture classes per classroom hour in terms of faculty load a many colleges?</a:t>
            </a:r>
          </a:p>
          <a:p>
            <a:r>
              <a:rPr lang="en-US" sz="2000" dirty="0" smtClean="0"/>
              <a:t>How does this practice relate to or impact discussions of curriculum?</a:t>
            </a:r>
          </a:p>
          <a:p>
            <a:r>
              <a:rPr lang="en-US" sz="2000" dirty="0" smtClean="0"/>
              <a:t>Some colleges also count writing-intensive courses as a greater share of faculty workload based on the claim that such classes involve more intensive grading. Is this practice justifiable?</a:t>
            </a:r>
          </a:p>
          <a:p>
            <a:r>
              <a:rPr lang="en-US" sz="2000" dirty="0" smtClean="0"/>
              <a:t>What other differentials exist in terms of counting courses for faculty workload?</a:t>
            </a:r>
          </a:p>
        </p:txBody>
      </p:sp>
    </p:spTree>
    <p:extLst>
      <p:ext uri="{BB962C8B-B14F-4D97-AF65-F5344CB8AC3E}">
        <p14:creationId xmlns:p14="http://schemas.microsoft.com/office/powerpoint/2010/main" val="181219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Workload, Grading, and Out-of-Class Student Work:  </a:t>
            </a:r>
            <a:r>
              <a:rPr lang="en-US" dirty="0"/>
              <a:t>Scenario for Discussion</a:t>
            </a:r>
          </a:p>
        </p:txBody>
      </p:sp>
      <p:sp>
        <p:nvSpPr>
          <p:cNvPr id="3" name="Content Placeholder 2"/>
          <p:cNvSpPr>
            <a:spLocks noGrp="1"/>
          </p:cNvSpPr>
          <p:nvPr>
            <p:ph idx="1"/>
          </p:nvPr>
        </p:nvSpPr>
        <p:spPr>
          <a:xfrm>
            <a:off x="1154954" y="2603499"/>
            <a:ext cx="8825659" cy="3542467"/>
          </a:xfrm>
        </p:spPr>
        <p:txBody>
          <a:bodyPr>
            <a:noAutofit/>
          </a:bodyPr>
          <a:lstStyle/>
          <a:p>
            <a:pPr marL="0" indent="0">
              <a:buNone/>
            </a:pPr>
            <a:r>
              <a:rPr lang="en-US" sz="2000" dirty="0" smtClean="0"/>
              <a:t>A proposal is brought to the curriculum committee from a local CTE program to change its courses from laboratory to pure lecture or lecture and laboratory combinations. The discipline in question has not traditionally required out-of-class work for these courses, but </a:t>
            </a:r>
            <a:r>
              <a:rPr lang="en-US" sz="2000" dirty="0"/>
              <a:t>t</a:t>
            </a:r>
            <a:r>
              <a:rPr lang="en-US" sz="2000" dirty="0" smtClean="0"/>
              <a:t>he course outlines of record for the courses in question have been amended to indicate in very vague terms that homework will be required.  The bargaining unit speaks in support of these changes in the basis of pay equality for all faculty.  The administration protests, claiming that the changes could been seen as a violation of the Title 5 hours-to-units requirements. </a:t>
            </a:r>
            <a:endParaRPr lang="en-US" sz="2000" dirty="0"/>
          </a:p>
        </p:txBody>
      </p:sp>
    </p:spTree>
    <p:extLst>
      <p:ext uri="{BB962C8B-B14F-4D97-AF65-F5344CB8AC3E}">
        <p14:creationId xmlns:p14="http://schemas.microsoft.com/office/powerpoint/2010/main" val="858768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3058</TotalTime>
  <Words>1188</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 Boardroom</vt:lpstr>
      <vt:lpstr>Where the CBA Meets Curriculum</vt:lpstr>
      <vt:lpstr>Overview:  Topics for Discussion</vt:lpstr>
      <vt:lpstr>Student Success v. Faculty Workload</vt:lpstr>
      <vt:lpstr>Student Success v. Faculty Workload:  Scenario for Discussion</vt:lpstr>
      <vt:lpstr>Determination of Class Maximums</vt:lpstr>
      <vt:lpstr>Determination of Class Maximums: Scenario for Discussion</vt:lpstr>
      <vt:lpstr>Determination of Class Maximums:  ASCCC Position</vt:lpstr>
      <vt:lpstr>Workload, Grading, and Out-of-Class Student Work</vt:lpstr>
      <vt:lpstr>Workload, Grading, and Out-of-Class Student Work:  Scenario for Discussion</vt:lpstr>
      <vt:lpstr>Workload, Grading, and Out-of-Class Student Work:  ASCCC Position</vt:lpstr>
      <vt:lpstr>Program Discontinuance</vt:lpstr>
      <vt:lpstr>Program Discontinuance:  Scenario for Discussion</vt:lpstr>
      <vt:lpstr>Program Discontinuance: ASCCC Position</vt:lpstr>
      <vt:lpstr>Thank You for Coming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the CBA Meets Curriculum</dc:title>
  <dc:creator>David Morse</dc:creator>
  <cp:lastModifiedBy>Michael Wyly</cp:lastModifiedBy>
  <cp:revision>19</cp:revision>
  <dcterms:created xsi:type="dcterms:W3CDTF">2017-06-25T02:44:55Z</dcterms:created>
  <dcterms:modified xsi:type="dcterms:W3CDTF">2017-07-17T15:46:50Z</dcterms:modified>
</cp:coreProperties>
</file>