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93" r:id="rId12"/>
    <p:sldId id="266" r:id="rId13"/>
    <p:sldId id="267" r:id="rId14"/>
    <p:sldId id="289"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90" r:id="rId33"/>
    <p:sldId id="291" r:id="rId34"/>
    <p:sldId id="292" r:id="rId35"/>
    <p:sldId id="294"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Libre Baskerville" panose="020B0604020202020204" charset="0"/>
      <p:regular r:id="rId42"/>
      <p:bold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tU4R8mlpAmj3A7Kb74ZrdowJ8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56" y="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22a782caa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22a782caa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822a782caa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22a782caa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22a782caa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822a782caa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b13869f17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b13869f17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8b13869f17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2" name="Google Shape;2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9" name="Google Shape;2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6" name="Google Shape;2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0" name="Google Shape;2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7" name="Google Shape;2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3" name="Google Shape;2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0" name="Google Shape;2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6" name="Google Shape;2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3" name="Google Shape;2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4" name="Google Shape;2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1" name="Google Shape;28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7" name="Google Shape;2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3" name="Google Shape;2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b1386e0db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b1386e0db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8b1386e0db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b1386e0d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b1386e0d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8b1386e0d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22a782caa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22a782caa_1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822a782caa_1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22a782caa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22a782caa_1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822a782caa_1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9" name="Google Shape;13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22a782ca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22a782ca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822a782ca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22a782caa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22a782caa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822a782caa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22a782caa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22a782caa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822a782caa_1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2"/>
          <p:cNvSpPr txBox="1">
            <a:spLocks noGrp="1"/>
          </p:cNvSpPr>
          <p:nvPr>
            <p:ph type="title"/>
          </p:nvPr>
        </p:nvSpPr>
        <p:spPr>
          <a:xfrm>
            <a:off x="815926" y="5176909"/>
            <a:ext cx="10547847" cy="150524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pic>
        <p:nvPicPr>
          <p:cNvPr id="77" name="Google Shape;77;p3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8" name="Google Shape;78;p32"/>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2"/>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rgbClr val="7F7F7F"/>
              </a:buClr>
              <a:buSzPts val="2000"/>
              <a:buNone/>
              <a:defRPr sz="2000">
                <a:solidFill>
                  <a:srgbClr val="7F7F7F"/>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120000"/>
              </a:lnSpc>
              <a:spcBef>
                <a:spcPts val="500"/>
              </a:spcBef>
              <a:spcAft>
                <a:spcPts val="0"/>
              </a:spcAft>
              <a:buClr>
                <a:srgbClr val="888888"/>
              </a:buClr>
              <a:buSzPts val="1600"/>
              <a:buNone/>
              <a:defRPr sz="1600">
                <a:solidFill>
                  <a:srgbClr val="888888"/>
                </a:solidFill>
              </a:defRPr>
            </a:lvl6pPr>
            <a:lvl7pPr marL="3200400" lvl="6" indent="-228600" algn="l">
              <a:lnSpc>
                <a:spcPct val="120000"/>
              </a:lnSpc>
              <a:spcBef>
                <a:spcPts val="500"/>
              </a:spcBef>
              <a:spcAft>
                <a:spcPts val="0"/>
              </a:spcAft>
              <a:buClr>
                <a:srgbClr val="888888"/>
              </a:buClr>
              <a:buSzPts val="1600"/>
              <a:buNone/>
              <a:defRPr sz="1600">
                <a:solidFill>
                  <a:srgbClr val="888888"/>
                </a:solidFill>
              </a:defRPr>
            </a:lvl7pPr>
            <a:lvl8pPr marL="3657600" lvl="7" indent="-228600" algn="l">
              <a:lnSpc>
                <a:spcPct val="120000"/>
              </a:lnSpc>
              <a:spcBef>
                <a:spcPts val="500"/>
              </a:spcBef>
              <a:spcAft>
                <a:spcPts val="0"/>
              </a:spcAft>
              <a:buClr>
                <a:srgbClr val="888888"/>
              </a:buClr>
              <a:buSzPts val="1600"/>
              <a:buNone/>
              <a:defRPr sz="1600">
                <a:solidFill>
                  <a:srgbClr val="888888"/>
                </a:solidFill>
              </a:defRPr>
            </a:lvl8pPr>
            <a:lvl9pPr marL="4114800" lvl="8" indent="-228600" algn="l">
              <a:lnSpc>
                <a:spcPct val="120000"/>
              </a:lnSpc>
              <a:spcBef>
                <a:spcPts val="500"/>
              </a:spcBef>
              <a:spcAft>
                <a:spcPts val="0"/>
              </a:spcAft>
              <a:buClr>
                <a:srgbClr val="888888"/>
              </a:buClr>
              <a:buSzPts val="1600"/>
              <a:buNone/>
              <a:defRPr sz="1600">
                <a:solidFill>
                  <a:srgbClr val="888888"/>
                </a:solidFill>
              </a:defRPr>
            </a:lvl9pPr>
          </a:lstStyle>
          <a:p>
            <a:endParaRPr/>
          </a:p>
        </p:txBody>
      </p:sp>
      <p:sp>
        <p:nvSpPr>
          <p:cNvPr id="80" name="Google Shape;80;p3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Google Shape;81;p3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3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1pPr>
            <a:lvl2pPr marL="0" marR="0" lvl="1"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2pPr>
            <a:lvl3pPr marL="0" marR="0" lvl="2"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3pPr>
            <a:lvl4pPr marL="0" marR="0" lvl="3"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4pPr>
            <a:lvl5pPr marL="0" marR="0" lvl="4"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5pPr>
            <a:lvl6pPr marL="0" marR="0" lvl="5"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6pPr>
            <a:lvl7pPr marL="0" marR="0" lvl="6"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7pPr>
            <a:lvl8pPr marL="0" marR="0" lvl="7"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8pPr>
            <a:lvl9pPr marL="0" marR="0" lvl="8"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pic>
        <p:nvPicPr>
          <p:cNvPr id="84" name="Google Shape;84;p3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5" name="Google Shape;85;p33"/>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3"/>
          <p:cNvSpPr>
            <a:spLocks noGrp="1"/>
          </p:cNvSpPr>
          <p:nvPr>
            <p:ph type="pic" idx="2"/>
          </p:nvPr>
        </p:nvSpPr>
        <p:spPr>
          <a:xfrm>
            <a:off x="7424803" y="609601"/>
            <a:ext cx="3255358" cy="5181600"/>
          </a:xfrm>
          <a:prstGeom prst="roundRect">
            <a:avLst>
              <a:gd name="adj" fmla="val 4943"/>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l"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7" name="Google Shape;87;p33"/>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rgbClr val="3F3F3F"/>
              </a:buClr>
              <a:buSzPts val="1600"/>
              <a:buNone/>
              <a:defRPr sz="1600"/>
            </a:lvl1pPr>
            <a:lvl2pPr marL="914400" lvl="1" indent="-228600" algn="l">
              <a:lnSpc>
                <a:spcPct val="120000"/>
              </a:lnSpc>
              <a:spcBef>
                <a:spcPts val="500"/>
              </a:spcBef>
              <a:spcAft>
                <a:spcPts val="0"/>
              </a:spcAft>
              <a:buClr>
                <a:srgbClr val="3F3F3F"/>
              </a:buClr>
              <a:buSzPts val="1400"/>
              <a:buNone/>
              <a:defRPr sz="1400"/>
            </a:lvl2pPr>
            <a:lvl3pPr marL="1371600" lvl="2" indent="-228600" algn="l">
              <a:lnSpc>
                <a:spcPct val="120000"/>
              </a:lnSpc>
              <a:spcBef>
                <a:spcPts val="500"/>
              </a:spcBef>
              <a:spcAft>
                <a:spcPts val="0"/>
              </a:spcAft>
              <a:buClr>
                <a:srgbClr val="3F3F3F"/>
              </a:buClr>
              <a:buSzPts val="1200"/>
              <a:buNone/>
              <a:defRPr sz="1200"/>
            </a:lvl3pPr>
            <a:lvl4pPr marL="1828800" lvl="3" indent="-228600" algn="l">
              <a:lnSpc>
                <a:spcPct val="120000"/>
              </a:lnSpc>
              <a:spcBef>
                <a:spcPts val="500"/>
              </a:spcBef>
              <a:spcAft>
                <a:spcPts val="0"/>
              </a:spcAft>
              <a:buClr>
                <a:srgbClr val="3F3F3F"/>
              </a:buClr>
              <a:buSzPts val="1000"/>
              <a:buNone/>
              <a:defRPr sz="1000"/>
            </a:lvl4pPr>
            <a:lvl5pPr marL="2286000" lvl="4" indent="-228600" algn="l">
              <a:lnSpc>
                <a:spcPct val="120000"/>
              </a:lnSpc>
              <a:spcBef>
                <a:spcPts val="500"/>
              </a:spcBef>
              <a:spcAft>
                <a:spcPts val="0"/>
              </a:spcAft>
              <a:buClr>
                <a:srgbClr val="3F3F3F"/>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88" name="Google Shape;88;p3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3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p3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1pPr>
            <a:lvl2pPr marL="0" marR="0" lvl="1"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2pPr>
            <a:lvl3pPr marL="0" marR="0" lvl="2"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3pPr>
            <a:lvl4pPr marL="0" marR="0" lvl="3"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4pPr>
            <a:lvl5pPr marL="0" marR="0" lvl="4"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5pPr>
            <a:lvl6pPr marL="0" marR="0" lvl="5"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6pPr>
            <a:lvl7pPr marL="0" marR="0" lvl="6"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7pPr>
            <a:lvl8pPr marL="0" marR="0" lvl="7"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8pPr>
            <a:lvl9pPr marL="0" marR="0" lvl="8"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1"/>
        <p:cNvGrpSpPr/>
        <p:nvPr/>
      </p:nvGrpSpPr>
      <p:grpSpPr>
        <a:xfrm>
          <a:off x="0" y="0"/>
          <a:ext cx="0" cy="0"/>
          <a:chOff x="0" y="0"/>
          <a:chExt cx="0" cy="0"/>
        </a:xfrm>
      </p:grpSpPr>
      <p:pic>
        <p:nvPicPr>
          <p:cNvPr id="92" name="Google Shape;92;p3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3" name="Google Shape;93;p34"/>
          <p:cNvSpPr txBox="1">
            <a:spLocks noGrp="1"/>
          </p:cNvSpPr>
          <p:nvPr>
            <p:ph type="title"/>
          </p:nvPr>
        </p:nvSpPr>
        <p:spPr>
          <a:xfrm>
            <a:off x="913794" y="4289374"/>
            <a:ext cx="10364432"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4"/>
          <p:cNvSpPr>
            <a:spLocks noGrp="1"/>
          </p:cNvSpPr>
          <p:nvPr>
            <p:ph type="pic" idx="2"/>
          </p:nvPr>
        </p:nvSpPr>
        <p:spPr>
          <a:xfrm>
            <a:off x="1184744" y="698261"/>
            <a:ext cx="9822532" cy="3214136"/>
          </a:xfrm>
          <a:prstGeom prst="roundRect">
            <a:avLst>
              <a:gd name="adj" fmla="val 4944"/>
            </a:avLst>
          </a:prstGeom>
          <a:noFill/>
          <a:ln w="82550" cap="sq" cmpd="sng">
            <a:solidFill>
              <a:srgbClr val="EAEAEA"/>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5" name="Google Shape;95;p34"/>
          <p:cNvSpPr txBox="1">
            <a:spLocks noGrp="1"/>
          </p:cNvSpPr>
          <p:nvPr>
            <p:ph type="body" idx="1"/>
          </p:nvPr>
        </p:nvSpPr>
        <p:spPr>
          <a:xfrm>
            <a:off x="913774" y="5108728"/>
            <a:ext cx="10364452"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rgbClr val="3F3F3F"/>
              </a:buClr>
              <a:buSzPts val="1600"/>
              <a:buNone/>
              <a:defRPr sz="1600"/>
            </a:lvl1pPr>
            <a:lvl2pPr marL="914400" lvl="1" indent="-228600" algn="l">
              <a:lnSpc>
                <a:spcPct val="120000"/>
              </a:lnSpc>
              <a:spcBef>
                <a:spcPts val="500"/>
              </a:spcBef>
              <a:spcAft>
                <a:spcPts val="0"/>
              </a:spcAft>
              <a:buClr>
                <a:srgbClr val="3F3F3F"/>
              </a:buClr>
              <a:buSzPts val="1400"/>
              <a:buNone/>
              <a:defRPr sz="1400"/>
            </a:lvl2pPr>
            <a:lvl3pPr marL="1371600" lvl="2" indent="-228600" algn="l">
              <a:lnSpc>
                <a:spcPct val="120000"/>
              </a:lnSpc>
              <a:spcBef>
                <a:spcPts val="500"/>
              </a:spcBef>
              <a:spcAft>
                <a:spcPts val="0"/>
              </a:spcAft>
              <a:buClr>
                <a:srgbClr val="3F3F3F"/>
              </a:buClr>
              <a:buSzPts val="1200"/>
              <a:buNone/>
              <a:defRPr sz="1200"/>
            </a:lvl3pPr>
            <a:lvl4pPr marL="1828800" lvl="3" indent="-228600" algn="l">
              <a:lnSpc>
                <a:spcPct val="120000"/>
              </a:lnSpc>
              <a:spcBef>
                <a:spcPts val="500"/>
              </a:spcBef>
              <a:spcAft>
                <a:spcPts val="0"/>
              </a:spcAft>
              <a:buClr>
                <a:srgbClr val="3F3F3F"/>
              </a:buClr>
              <a:buSzPts val="1000"/>
              <a:buNone/>
              <a:defRPr sz="1000"/>
            </a:lvl4pPr>
            <a:lvl5pPr marL="2286000" lvl="4" indent="-228600" algn="l">
              <a:lnSpc>
                <a:spcPct val="120000"/>
              </a:lnSpc>
              <a:spcBef>
                <a:spcPts val="500"/>
              </a:spcBef>
              <a:spcAft>
                <a:spcPts val="0"/>
              </a:spcAft>
              <a:buClr>
                <a:srgbClr val="3F3F3F"/>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96" name="Google Shape;96;p3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3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 name="Google Shape;98;p3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1pPr>
            <a:lvl2pPr marL="0" marR="0" lvl="1"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2pPr>
            <a:lvl3pPr marL="0" marR="0" lvl="2"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3pPr>
            <a:lvl4pPr marL="0" marR="0" lvl="3"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4pPr>
            <a:lvl5pPr marL="0" marR="0" lvl="4"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5pPr>
            <a:lvl6pPr marL="0" marR="0" lvl="5"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6pPr>
            <a:lvl7pPr marL="0" marR="0" lvl="6"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7pPr>
            <a:lvl8pPr marL="0" marR="0" lvl="7"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8pPr>
            <a:lvl9pPr marL="0" marR="0" lvl="8"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bg>
      <p:bgPr>
        <a:solidFill>
          <a:schemeClr val="lt1"/>
        </a:solidFill>
        <a:effectLst/>
      </p:bgPr>
    </p:bg>
    <p:spTree>
      <p:nvGrpSpPr>
        <p:cNvPr id="1" name="Shape 15"/>
        <p:cNvGrpSpPr/>
        <p:nvPr/>
      </p:nvGrpSpPr>
      <p:grpSpPr>
        <a:xfrm>
          <a:off x="0" y="0"/>
          <a:ext cx="0" cy="0"/>
          <a:chOff x="0" y="0"/>
          <a:chExt cx="0" cy="0"/>
        </a:xfrm>
      </p:grpSpPr>
      <p:sp>
        <p:nvSpPr>
          <p:cNvPr id="16" name="Google Shape;16;p23"/>
          <p:cNvSpPr/>
          <p:nvPr/>
        </p:nvSpPr>
        <p:spPr>
          <a:xfrm>
            <a:off x="0" y="0"/>
            <a:ext cx="12192000" cy="2355163"/>
          </a:xfrm>
          <a:prstGeom prst="rect">
            <a:avLst/>
          </a:prstGeom>
          <a:solidFill>
            <a:srgbClr val="3197AE"/>
          </a:solidFill>
          <a:ln>
            <a:noFill/>
          </a:ln>
          <a:effectLst>
            <a:outerShdw blurRad="190500" dist="38100" dir="54000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 name="Google Shape;17;p23"/>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3"/>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F3F3F"/>
              </a:buClr>
              <a:buSzPts val="2600"/>
              <a:buFont typeface="Arial"/>
              <a:buNone/>
              <a:defRPr sz="26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 name="Google Shape;19;p23"/>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0" name="Google Shape;20;p23"/>
          <p:cNvCxnSpPr/>
          <p:nvPr/>
        </p:nvCxnSpPr>
        <p:spPr>
          <a:xfrm rot="10800000">
            <a:off x="0" y="2329763"/>
            <a:ext cx="12192000" cy="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bg>
      <p:bgPr>
        <a:solidFill>
          <a:schemeClr val="lt1"/>
        </a:solidFill>
        <a:effectLst/>
      </p:bgPr>
    </p:bg>
    <p:spTree>
      <p:nvGrpSpPr>
        <p:cNvPr id="1" name="Shape 21"/>
        <p:cNvGrpSpPr/>
        <p:nvPr/>
      </p:nvGrpSpPr>
      <p:grpSpPr>
        <a:xfrm>
          <a:off x="0" y="0"/>
          <a:ext cx="0" cy="0"/>
          <a:chOff x="0" y="0"/>
          <a:chExt cx="0" cy="0"/>
        </a:xfrm>
      </p:grpSpPr>
      <p:sp>
        <p:nvSpPr>
          <p:cNvPr id="22" name="Google Shape;22;p24"/>
          <p:cNvSpPr/>
          <p:nvPr/>
        </p:nvSpPr>
        <p:spPr>
          <a:xfrm>
            <a:off x="0" y="0"/>
            <a:ext cx="927847" cy="6858000"/>
          </a:xfrm>
          <a:prstGeom prst="rect">
            <a:avLst/>
          </a:prstGeom>
          <a:solidFill>
            <a:srgbClr val="3197AE"/>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23;p2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32E11"/>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4"/>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a:solidFill>
                  <a:srgbClr val="532E11"/>
                </a:solidFill>
                <a:latin typeface="Arial"/>
                <a:ea typeface="Arial"/>
                <a:cs typeface="Arial"/>
                <a:sym typeface="Arial"/>
              </a:rPr>
              <a:t>‹#›</a:t>
            </a:fld>
            <a:endParaRPr sz="1000">
              <a:solidFill>
                <a:srgbClr val="532E11"/>
              </a:solidFill>
              <a:latin typeface="Arial"/>
              <a:ea typeface="Arial"/>
              <a:cs typeface="Arial"/>
              <a:sym typeface="Arial"/>
            </a:endParaRPr>
          </a:p>
        </p:txBody>
      </p:sp>
      <p:sp>
        <p:nvSpPr>
          <p:cNvPr id="25" name="Google Shape;25;p24"/>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24"/>
          <p:cNvCxnSpPr/>
          <p:nvPr/>
        </p:nvCxnSpPr>
        <p:spPr>
          <a:xfrm rot="10800000">
            <a:off x="907790"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bg>
      <p:bgPr>
        <a:solidFill>
          <a:schemeClr val="lt1"/>
        </a:solidFill>
        <a:effectLst/>
      </p:bgPr>
    </p:bg>
    <p:spTree>
      <p:nvGrpSpPr>
        <p:cNvPr id="1" name="Shape 27"/>
        <p:cNvGrpSpPr/>
        <p:nvPr/>
      </p:nvGrpSpPr>
      <p:grpSpPr>
        <a:xfrm>
          <a:off x="0" y="0"/>
          <a:ext cx="0" cy="0"/>
          <a:chOff x="0" y="0"/>
          <a:chExt cx="0" cy="0"/>
        </a:xfrm>
      </p:grpSpPr>
      <p:sp>
        <p:nvSpPr>
          <p:cNvPr id="28" name="Google Shape;28;p25"/>
          <p:cNvSpPr/>
          <p:nvPr/>
        </p:nvSpPr>
        <p:spPr>
          <a:xfrm>
            <a:off x="0" y="0"/>
            <a:ext cx="4049486" cy="6858000"/>
          </a:xfrm>
          <a:prstGeom prst="rect">
            <a:avLst/>
          </a:prstGeom>
          <a:solidFill>
            <a:schemeClr val="accent5"/>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29;p25"/>
          <p:cNvSpPr/>
          <p:nvPr/>
        </p:nvSpPr>
        <p:spPr>
          <a:xfrm>
            <a:off x="-1734" y="1112108"/>
            <a:ext cx="4049486" cy="4559350"/>
          </a:xfrm>
          <a:prstGeom prst="rect">
            <a:avLst/>
          </a:prstGeom>
          <a:solidFill>
            <a:srgbClr val="3EBF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0;p25"/>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2" name="Google Shape;32;p25"/>
          <p:cNvSpPr txBox="1">
            <a:spLocks noGrp="1"/>
          </p:cNvSpPr>
          <p:nvPr>
            <p:ph type="body" idx="2"/>
          </p:nvPr>
        </p:nvSpPr>
        <p:spPr>
          <a:xfrm>
            <a:off x="247135" y="2928551"/>
            <a:ext cx="3583461" cy="2533135"/>
          </a:xfrm>
          <a:prstGeom prst="rect">
            <a:avLst/>
          </a:prstGeom>
          <a:noFill/>
          <a:ln w="9525" cap="flat" cmpd="sng">
            <a:solidFill>
              <a:srgbClr val="F8EEDB"/>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2"/>
              </a:buClr>
              <a:buSzPts val="2600"/>
              <a:buNone/>
              <a:defRPr sz="2600">
                <a:solidFill>
                  <a:schemeClr val="lt2"/>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25"/>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000">
                <a:solidFill>
                  <a:schemeClr val="accent2"/>
                </a:solidFill>
                <a:latin typeface="Arial"/>
                <a:ea typeface="Arial"/>
                <a:cs typeface="Arial"/>
                <a:sym typeface="Arial"/>
              </a:defRPr>
            </a:lvl1pPr>
            <a:lvl2pPr marL="0" lvl="1" indent="0" algn="r">
              <a:spcBef>
                <a:spcPts val="0"/>
              </a:spcBef>
              <a:buNone/>
              <a:defRPr sz="1000">
                <a:solidFill>
                  <a:schemeClr val="accent2"/>
                </a:solidFill>
                <a:latin typeface="Arial"/>
                <a:ea typeface="Arial"/>
                <a:cs typeface="Arial"/>
                <a:sym typeface="Arial"/>
              </a:defRPr>
            </a:lvl2pPr>
            <a:lvl3pPr marL="0" lvl="2" indent="0" algn="r">
              <a:spcBef>
                <a:spcPts val="0"/>
              </a:spcBef>
              <a:buNone/>
              <a:defRPr sz="1000">
                <a:solidFill>
                  <a:schemeClr val="accent2"/>
                </a:solidFill>
                <a:latin typeface="Arial"/>
                <a:ea typeface="Arial"/>
                <a:cs typeface="Arial"/>
                <a:sym typeface="Arial"/>
              </a:defRPr>
            </a:lvl3pPr>
            <a:lvl4pPr marL="0" lvl="3" indent="0" algn="r">
              <a:spcBef>
                <a:spcPts val="0"/>
              </a:spcBef>
              <a:buNone/>
              <a:defRPr sz="1000">
                <a:solidFill>
                  <a:schemeClr val="accent2"/>
                </a:solidFill>
                <a:latin typeface="Arial"/>
                <a:ea typeface="Arial"/>
                <a:cs typeface="Arial"/>
                <a:sym typeface="Arial"/>
              </a:defRPr>
            </a:lvl4pPr>
            <a:lvl5pPr marL="0" lvl="4" indent="0" algn="r">
              <a:spcBef>
                <a:spcPts val="0"/>
              </a:spcBef>
              <a:buNone/>
              <a:defRPr sz="1000">
                <a:solidFill>
                  <a:schemeClr val="accent2"/>
                </a:solidFill>
                <a:latin typeface="Arial"/>
                <a:ea typeface="Arial"/>
                <a:cs typeface="Arial"/>
                <a:sym typeface="Arial"/>
              </a:defRPr>
            </a:lvl5pPr>
            <a:lvl6pPr marL="0" lvl="5" indent="0" algn="r">
              <a:spcBef>
                <a:spcPts val="0"/>
              </a:spcBef>
              <a:buNone/>
              <a:defRPr sz="1000">
                <a:solidFill>
                  <a:schemeClr val="accent2"/>
                </a:solidFill>
                <a:latin typeface="Arial"/>
                <a:ea typeface="Arial"/>
                <a:cs typeface="Arial"/>
                <a:sym typeface="Arial"/>
              </a:defRPr>
            </a:lvl6pPr>
            <a:lvl7pPr marL="0" lvl="6" indent="0" algn="r">
              <a:spcBef>
                <a:spcPts val="0"/>
              </a:spcBef>
              <a:buNone/>
              <a:defRPr sz="1000">
                <a:solidFill>
                  <a:schemeClr val="accent2"/>
                </a:solidFill>
                <a:latin typeface="Arial"/>
                <a:ea typeface="Arial"/>
                <a:cs typeface="Arial"/>
                <a:sym typeface="Arial"/>
              </a:defRPr>
            </a:lvl7pPr>
            <a:lvl8pPr marL="0" lvl="7" indent="0" algn="r">
              <a:spcBef>
                <a:spcPts val="0"/>
              </a:spcBef>
              <a:buNone/>
              <a:defRPr sz="1000">
                <a:solidFill>
                  <a:schemeClr val="accent2"/>
                </a:solidFill>
                <a:latin typeface="Arial"/>
                <a:ea typeface="Arial"/>
                <a:cs typeface="Arial"/>
                <a:sym typeface="Arial"/>
              </a:defRPr>
            </a:lvl8pPr>
            <a:lvl9pPr marL="0" lvl="8" indent="0" algn="r">
              <a:spcBef>
                <a:spcPts val="0"/>
              </a:spcBef>
              <a:buNone/>
              <a:defRPr sz="1000">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25"/>
          <p:cNvSpPr/>
          <p:nvPr/>
        </p:nvSpPr>
        <p:spPr>
          <a:xfrm>
            <a:off x="11510682" y="-37218"/>
            <a:ext cx="681318" cy="6895217"/>
          </a:xfrm>
          <a:prstGeom prst="rect">
            <a:avLst/>
          </a:prstGeom>
          <a:solidFill>
            <a:schemeClr val="accent5"/>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 name="Google Shape;35;p25"/>
          <p:cNvCxnSpPr/>
          <p:nvPr/>
        </p:nvCxnSpPr>
        <p:spPr>
          <a:xfrm rot="10800000">
            <a:off x="-1734" y="1112108"/>
            <a:ext cx="4049486" cy="0"/>
          </a:xfrm>
          <a:prstGeom prst="straightConnector1">
            <a:avLst/>
          </a:prstGeom>
          <a:noFill/>
          <a:ln w="38100" cap="flat" cmpd="sng">
            <a:solidFill>
              <a:schemeClr val="accent2"/>
            </a:solidFill>
            <a:prstDash val="solid"/>
            <a:miter lim="800000"/>
            <a:headEnd type="none" w="sm" len="sm"/>
            <a:tailEnd type="none" w="sm" len="sm"/>
          </a:ln>
        </p:spPr>
      </p:cxnSp>
      <p:cxnSp>
        <p:nvCxnSpPr>
          <p:cNvPr id="36" name="Google Shape;36;p25"/>
          <p:cNvCxnSpPr/>
          <p:nvPr/>
        </p:nvCxnSpPr>
        <p:spPr>
          <a:xfrm rot="10800000">
            <a:off x="-1734" y="5671458"/>
            <a:ext cx="4049486" cy="0"/>
          </a:xfrm>
          <a:prstGeom prst="straightConnector1">
            <a:avLst/>
          </a:prstGeom>
          <a:noFill/>
          <a:ln w="38100" cap="flat" cmpd="sng">
            <a:solidFill>
              <a:schemeClr val="accent2"/>
            </a:solidFill>
            <a:prstDash val="solid"/>
            <a:miter lim="800000"/>
            <a:headEnd type="none" w="sm" len="sm"/>
            <a:tailEnd type="none" w="sm" len="sm"/>
          </a:ln>
        </p:spPr>
      </p:cxnSp>
      <p:cxnSp>
        <p:nvCxnSpPr>
          <p:cNvPr id="37" name="Google Shape;37;p25"/>
          <p:cNvCxnSpPr/>
          <p:nvPr/>
        </p:nvCxnSpPr>
        <p:spPr>
          <a:xfrm rot="10800000">
            <a:off x="11510682"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bg>
      <p:bgPr>
        <a:solidFill>
          <a:schemeClr val="lt1"/>
        </a:solidFill>
        <a:effectLst/>
      </p:bgPr>
    </p:bg>
    <p:spTree>
      <p:nvGrpSpPr>
        <p:cNvPr id="1" name="Shape 38"/>
        <p:cNvGrpSpPr/>
        <p:nvPr/>
      </p:nvGrpSpPr>
      <p:grpSpPr>
        <a:xfrm>
          <a:off x="0" y="0"/>
          <a:ext cx="0" cy="0"/>
          <a:chOff x="0" y="0"/>
          <a:chExt cx="0" cy="0"/>
        </a:xfrm>
      </p:grpSpPr>
      <p:sp>
        <p:nvSpPr>
          <p:cNvPr id="39" name="Google Shape;39;p26"/>
          <p:cNvSpPr/>
          <p:nvPr/>
        </p:nvSpPr>
        <p:spPr>
          <a:xfrm>
            <a:off x="0" y="0"/>
            <a:ext cx="927847" cy="6858000"/>
          </a:xfrm>
          <a:prstGeom prst="rect">
            <a:avLst/>
          </a:prstGeom>
          <a:solidFill>
            <a:srgbClr val="3197AE"/>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40;p2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32E11"/>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6"/>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6"/>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a:solidFill>
                  <a:schemeClr val="accent2"/>
                </a:solidFill>
                <a:latin typeface="Arial"/>
                <a:ea typeface="Arial"/>
                <a:cs typeface="Arial"/>
                <a:sym typeface="Arial"/>
              </a:rPr>
              <a:t>‹#›</a:t>
            </a:fld>
            <a:endParaRPr sz="1000">
              <a:solidFill>
                <a:schemeClr val="accent2"/>
              </a:solidFill>
              <a:latin typeface="Arial"/>
              <a:ea typeface="Arial"/>
              <a:cs typeface="Arial"/>
              <a:sym typeface="Arial"/>
            </a:endParaRPr>
          </a:p>
        </p:txBody>
      </p:sp>
      <p:cxnSp>
        <p:nvCxnSpPr>
          <p:cNvPr id="44" name="Google Shape;44;p26"/>
          <p:cNvCxnSpPr/>
          <p:nvPr/>
        </p:nvCxnSpPr>
        <p:spPr>
          <a:xfrm rot="10800000">
            <a:off x="907790"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pic>
        <p:nvPicPr>
          <p:cNvPr id="48" name="Google Shape;48;p28"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9" name="Google Shape;49;p28"/>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8"/>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rgbClr val="7F7F7F"/>
              </a:buClr>
              <a:buSzPts val="2200"/>
              <a:buNone/>
              <a:defRPr sz="2200">
                <a:solidFill>
                  <a:srgbClr val="7F7F7F"/>
                </a:solidFill>
              </a:defRPr>
            </a:lvl1pPr>
            <a:lvl2pPr lvl="1" algn="ctr">
              <a:lnSpc>
                <a:spcPct val="120000"/>
              </a:lnSpc>
              <a:spcBef>
                <a:spcPts val="500"/>
              </a:spcBef>
              <a:spcAft>
                <a:spcPts val="0"/>
              </a:spcAft>
              <a:buClr>
                <a:srgbClr val="3F3F3F"/>
              </a:buClr>
              <a:buSzPts val="2000"/>
              <a:buNone/>
              <a:defRPr sz="2000"/>
            </a:lvl2pPr>
            <a:lvl3pPr lvl="2" algn="ctr">
              <a:lnSpc>
                <a:spcPct val="120000"/>
              </a:lnSpc>
              <a:spcBef>
                <a:spcPts val="500"/>
              </a:spcBef>
              <a:spcAft>
                <a:spcPts val="0"/>
              </a:spcAft>
              <a:buClr>
                <a:srgbClr val="3F3F3F"/>
              </a:buClr>
              <a:buSzPts val="1800"/>
              <a:buNone/>
              <a:defRPr sz="1800"/>
            </a:lvl3pPr>
            <a:lvl4pPr lvl="3" algn="ctr">
              <a:lnSpc>
                <a:spcPct val="120000"/>
              </a:lnSpc>
              <a:spcBef>
                <a:spcPts val="500"/>
              </a:spcBef>
              <a:spcAft>
                <a:spcPts val="0"/>
              </a:spcAft>
              <a:buClr>
                <a:srgbClr val="3F3F3F"/>
              </a:buClr>
              <a:buSzPts val="1600"/>
              <a:buNone/>
              <a:defRPr sz="1600"/>
            </a:lvl4pPr>
            <a:lvl5pPr lvl="4" algn="ctr">
              <a:lnSpc>
                <a:spcPct val="120000"/>
              </a:lnSpc>
              <a:spcBef>
                <a:spcPts val="500"/>
              </a:spcBef>
              <a:spcAft>
                <a:spcPts val="0"/>
              </a:spcAft>
              <a:buClr>
                <a:srgbClr val="3F3F3F"/>
              </a:buClr>
              <a:buSzPts val="1600"/>
              <a:buNone/>
              <a:defRPr sz="1600"/>
            </a:lvl5pPr>
            <a:lvl6pPr lvl="5" algn="ctr">
              <a:lnSpc>
                <a:spcPct val="120000"/>
              </a:lnSpc>
              <a:spcBef>
                <a:spcPts val="500"/>
              </a:spcBef>
              <a:spcAft>
                <a:spcPts val="0"/>
              </a:spcAft>
              <a:buClr>
                <a:schemeClr val="dk1"/>
              </a:buClr>
              <a:buSzPts val="1600"/>
              <a:buNone/>
              <a:defRPr sz="1600"/>
            </a:lvl6pPr>
            <a:lvl7pPr lvl="6" algn="ctr">
              <a:lnSpc>
                <a:spcPct val="120000"/>
              </a:lnSpc>
              <a:spcBef>
                <a:spcPts val="500"/>
              </a:spcBef>
              <a:spcAft>
                <a:spcPts val="0"/>
              </a:spcAft>
              <a:buClr>
                <a:schemeClr val="dk1"/>
              </a:buClr>
              <a:buSzPts val="1600"/>
              <a:buNone/>
              <a:defRPr sz="1600"/>
            </a:lvl7pPr>
            <a:lvl8pPr lvl="7" algn="ctr">
              <a:lnSpc>
                <a:spcPct val="120000"/>
              </a:lnSpc>
              <a:spcBef>
                <a:spcPts val="500"/>
              </a:spcBef>
              <a:spcAft>
                <a:spcPts val="0"/>
              </a:spcAft>
              <a:buClr>
                <a:schemeClr val="dk1"/>
              </a:buClr>
              <a:buSzPts val="1600"/>
              <a:buNone/>
              <a:defRPr sz="1600"/>
            </a:lvl8pPr>
            <a:lvl9pPr lvl="8" algn="ctr">
              <a:lnSpc>
                <a:spcPct val="120000"/>
              </a:lnSpc>
              <a:spcBef>
                <a:spcPts val="500"/>
              </a:spcBef>
              <a:spcAft>
                <a:spcPts val="0"/>
              </a:spcAft>
              <a:buClr>
                <a:schemeClr val="dk1"/>
              </a:buClr>
              <a:buSzPts val="1600"/>
              <a:buNone/>
              <a:defRPr sz="1600"/>
            </a:lvl9pPr>
          </a:lstStyle>
          <a:p>
            <a:endParaRPr/>
          </a:p>
        </p:txBody>
      </p:sp>
      <p:sp>
        <p:nvSpPr>
          <p:cNvPr id="51" name="Google Shape;51;p2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2" name="Google Shape;52;p2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3" name="Google Shape;53;p2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1pPr>
            <a:lvl2pPr marL="0" marR="0" lvl="1"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2pPr>
            <a:lvl3pPr marL="0" marR="0" lvl="2"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3pPr>
            <a:lvl4pPr marL="0" marR="0" lvl="3"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4pPr>
            <a:lvl5pPr marL="0" marR="0" lvl="4"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5pPr>
            <a:lvl6pPr marL="0" marR="0" lvl="5"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6pPr>
            <a:lvl7pPr marL="0" marR="0" lvl="6"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7pPr>
            <a:lvl8pPr marL="0" marR="0" lvl="7"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8pPr>
            <a:lvl9pPr marL="0" marR="0" lvl="8"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pic>
        <p:nvPicPr>
          <p:cNvPr id="55" name="Google Shape;55;p2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6" name="Google Shape;56;p2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Font typeface="Palatin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9"/>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rgbClr val="3F3F3F"/>
              </a:buClr>
              <a:buSzPts val="1800"/>
              <a:buChar char="•"/>
              <a:defRPr/>
            </a:lvl1pPr>
            <a:lvl2pPr marL="914400" lvl="1" indent="-342900" algn="l">
              <a:lnSpc>
                <a:spcPct val="120000"/>
              </a:lnSpc>
              <a:spcBef>
                <a:spcPts val="500"/>
              </a:spcBef>
              <a:spcAft>
                <a:spcPts val="0"/>
              </a:spcAft>
              <a:buClr>
                <a:srgbClr val="3F3F3F"/>
              </a:buClr>
              <a:buSzPts val="1800"/>
              <a:buChar char="•"/>
              <a:defRPr/>
            </a:lvl2pPr>
            <a:lvl3pPr marL="1371600" lvl="2" indent="-342900" algn="l">
              <a:lnSpc>
                <a:spcPct val="120000"/>
              </a:lnSpc>
              <a:spcBef>
                <a:spcPts val="500"/>
              </a:spcBef>
              <a:spcAft>
                <a:spcPts val="0"/>
              </a:spcAft>
              <a:buClr>
                <a:srgbClr val="3F3F3F"/>
              </a:buClr>
              <a:buSzPts val="1800"/>
              <a:buChar char="•"/>
              <a:defRPr/>
            </a:lvl3pPr>
            <a:lvl4pPr marL="1828800" lvl="3" indent="-342900" algn="l">
              <a:lnSpc>
                <a:spcPct val="120000"/>
              </a:lnSpc>
              <a:spcBef>
                <a:spcPts val="500"/>
              </a:spcBef>
              <a:spcAft>
                <a:spcPts val="0"/>
              </a:spcAft>
              <a:buClr>
                <a:srgbClr val="3F3F3F"/>
              </a:buClr>
              <a:buSzPts val="1800"/>
              <a:buChar char="•"/>
              <a:defRPr/>
            </a:lvl4pPr>
            <a:lvl5pPr marL="2286000" lvl="4" indent="-342900" algn="l">
              <a:lnSpc>
                <a:spcPct val="120000"/>
              </a:lnSpc>
              <a:spcBef>
                <a:spcPts val="500"/>
              </a:spcBef>
              <a:spcAft>
                <a:spcPts val="0"/>
              </a:spcAft>
              <a:buClr>
                <a:srgbClr val="3F3F3F"/>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58" name="Google Shape;58;p2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2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0" name="Google Shape;60;p2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1pPr>
            <a:lvl2pPr marL="0" marR="0" lvl="1"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2pPr>
            <a:lvl3pPr marL="0" marR="0" lvl="2"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3pPr>
            <a:lvl4pPr marL="0" marR="0" lvl="3"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4pPr>
            <a:lvl5pPr marL="0" marR="0" lvl="4"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5pPr>
            <a:lvl6pPr marL="0" marR="0" lvl="5"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6pPr>
            <a:lvl7pPr marL="0" marR="0" lvl="6"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7pPr>
            <a:lvl8pPr marL="0" marR="0" lvl="7"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8pPr>
            <a:lvl9pPr marL="0" marR="0" lvl="8"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Font typeface="Palatin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rgbClr val="3F3F3F"/>
              </a:buClr>
              <a:buSzPts val="1800"/>
              <a:buChar char="•"/>
              <a:defRPr/>
            </a:lvl1pPr>
            <a:lvl2pPr marL="914400" lvl="1" indent="-342900" algn="l">
              <a:lnSpc>
                <a:spcPct val="120000"/>
              </a:lnSpc>
              <a:spcBef>
                <a:spcPts val="500"/>
              </a:spcBef>
              <a:spcAft>
                <a:spcPts val="0"/>
              </a:spcAft>
              <a:buClr>
                <a:srgbClr val="3F3F3F"/>
              </a:buClr>
              <a:buSzPts val="1800"/>
              <a:buChar char="•"/>
              <a:defRPr/>
            </a:lvl2pPr>
            <a:lvl3pPr marL="1371600" lvl="2" indent="-342900" algn="l">
              <a:lnSpc>
                <a:spcPct val="120000"/>
              </a:lnSpc>
              <a:spcBef>
                <a:spcPts val="500"/>
              </a:spcBef>
              <a:spcAft>
                <a:spcPts val="0"/>
              </a:spcAft>
              <a:buClr>
                <a:srgbClr val="3F3F3F"/>
              </a:buClr>
              <a:buSzPts val="1800"/>
              <a:buChar char="•"/>
              <a:defRPr/>
            </a:lvl3pPr>
            <a:lvl4pPr marL="1828800" lvl="3" indent="-342900" algn="l">
              <a:lnSpc>
                <a:spcPct val="120000"/>
              </a:lnSpc>
              <a:spcBef>
                <a:spcPts val="500"/>
              </a:spcBef>
              <a:spcAft>
                <a:spcPts val="0"/>
              </a:spcAft>
              <a:buClr>
                <a:srgbClr val="3F3F3F"/>
              </a:buClr>
              <a:buSzPts val="1800"/>
              <a:buChar char="•"/>
              <a:defRPr/>
            </a:lvl4pPr>
            <a:lvl5pPr marL="2286000" lvl="4" indent="-342900" algn="l">
              <a:lnSpc>
                <a:spcPct val="120000"/>
              </a:lnSpc>
              <a:spcBef>
                <a:spcPts val="500"/>
              </a:spcBef>
              <a:spcAft>
                <a:spcPts val="0"/>
              </a:spcAft>
              <a:buClr>
                <a:srgbClr val="3F3F3F"/>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64" name="Google Shape;64;p30"/>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rgbClr val="3F3F3F"/>
              </a:buClr>
              <a:buSzPts val="1800"/>
              <a:buChar char="•"/>
              <a:defRPr/>
            </a:lvl1pPr>
            <a:lvl2pPr marL="914400" lvl="1" indent="-342900" algn="l">
              <a:lnSpc>
                <a:spcPct val="120000"/>
              </a:lnSpc>
              <a:spcBef>
                <a:spcPts val="500"/>
              </a:spcBef>
              <a:spcAft>
                <a:spcPts val="0"/>
              </a:spcAft>
              <a:buClr>
                <a:srgbClr val="3F3F3F"/>
              </a:buClr>
              <a:buSzPts val="1800"/>
              <a:buChar char="•"/>
              <a:defRPr/>
            </a:lvl2pPr>
            <a:lvl3pPr marL="1371600" lvl="2" indent="-342900" algn="l">
              <a:lnSpc>
                <a:spcPct val="120000"/>
              </a:lnSpc>
              <a:spcBef>
                <a:spcPts val="500"/>
              </a:spcBef>
              <a:spcAft>
                <a:spcPts val="0"/>
              </a:spcAft>
              <a:buClr>
                <a:srgbClr val="3F3F3F"/>
              </a:buClr>
              <a:buSzPts val="1800"/>
              <a:buChar char="•"/>
              <a:defRPr/>
            </a:lvl3pPr>
            <a:lvl4pPr marL="1828800" lvl="3" indent="-342900" algn="l">
              <a:lnSpc>
                <a:spcPct val="120000"/>
              </a:lnSpc>
              <a:spcBef>
                <a:spcPts val="500"/>
              </a:spcBef>
              <a:spcAft>
                <a:spcPts val="0"/>
              </a:spcAft>
              <a:buClr>
                <a:srgbClr val="3F3F3F"/>
              </a:buClr>
              <a:buSzPts val="1800"/>
              <a:buChar char="•"/>
              <a:defRPr/>
            </a:lvl4pPr>
            <a:lvl5pPr marL="2286000" lvl="4" indent="-342900" algn="l">
              <a:lnSpc>
                <a:spcPct val="120000"/>
              </a:lnSpc>
              <a:spcBef>
                <a:spcPts val="500"/>
              </a:spcBef>
              <a:spcAft>
                <a:spcPts val="0"/>
              </a:spcAft>
              <a:buClr>
                <a:srgbClr val="3F3F3F"/>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65" name="Google Shape;65;p3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3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7" name="Google Shape;67;p3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1pPr>
            <a:lvl2pPr marL="0" marR="0" lvl="1"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2pPr>
            <a:lvl3pPr marL="0" marR="0" lvl="2"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3pPr>
            <a:lvl4pPr marL="0" marR="0" lvl="3"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4pPr>
            <a:lvl5pPr marL="0" marR="0" lvl="4"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5pPr>
            <a:lvl6pPr marL="0" marR="0" lvl="5"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6pPr>
            <a:lvl7pPr marL="0" marR="0" lvl="6"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7pPr>
            <a:lvl8pPr marL="0" marR="0" lvl="7"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8pPr>
            <a:lvl9pPr marL="0" marR="0" lvl="8"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8"/>
        <p:cNvGrpSpPr/>
        <p:nvPr/>
      </p:nvGrpSpPr>
      <p:grpSpPr>
        <a:xfrm>
          <a:off x="0" y="0"/>
          <a:ext cx="0" cy="0"/>
          <a:chOff x="0" y="0"/>
          <a:chExt cx="0" cy="0"/>
        </a:xfrm>
      </p:grpSpPr>
      <p:pic>
        <p:nvPicPr>
          <p:cNvPr id="69" name="Google Shape;69;p3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0" name="Google Shape;70;p3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Font typeface="Palatin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1"/>
          <p:cNvSpPr txBox="1">
            <a:spLocks noGrp="1"/>
          </p:cNvSpPr>
          <p:nvPr>
            <p:ph type="body" idx="1"/>
          </p:nvPr>
        </p:nvSpPr>
        <p:spPr>
          <a:xfrm>
            <a:off x="913774" y="2367092"/>
            <a:ext cx="51060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rgbClr val="3F3F3F"/>
              </a:buClr>
              <a:buSzPts val="1800"/>
              <a:buChar char="•"/>
              <a:defRPr/>
            </a:lvl1pPr>
            <a:lvl2pPr marL="914400" lvl="1" indent="-342900" algn="l">
              <a:lnSpc>
                <a:spcPct val="120000"/>
              </a:lnSpc>
              <a:spcBef>
                <a:spcPts val="500"/>
              </a:spcBef>
              <a:spcAft>
                <a:spcPts val="0"/>
              </a:spcAft>
              <a:buClr>
                <a:srgbClr val="3F3F3F"/>
              </a:buClr>
              <a:buSzPts val="1800"/>
              <a:buChar char="•"/>
              <a:defRPr/>
            </a:lvl2pPr>
            <a:lvl3pPr marL="1371600" lvl="2" indent="-342900" algn="l">
              <a:lnSpc>
                <a:spcPct val="120000"/>
              </a:lnSpc>
              <a:spcBef>
                <a:spcPts val="500"/>
              </a:spcBef>
              <a:spcAft>
                <a:spcPts val="0"/>
              </a:spcAft>
              <a:buClr>
                <a:srgbClr val="3F3F3F"/>
              </a:buClr>
              <a:buSzPts val="1800"/>
              <a:buChar char="•"/>
              <a:defRPr/>
            </a:lvl3pPr>
            <a:lvl4pPr marL="1828800" lvl="3" indent="-342900" algn="l">
              <a:lnSpc>
                <a:spcPct val="120000"/>
              </a:lnSpc>
              <a:spcBef>
                <a:spcPts val="500"/>
              </a:spcBef>
              <a:spcAft>
                <a:spcPts val="0"/>
              </a:spcAft>
              <a:buClr>
                <a:srgbClr val="3F3F3F"/>
              </a:buClr>
              <a:buSzPts val="1800"/>
              <a:buChar char="•"/>
              <a:defRPr/>
            </a:lvl4pPr>
            <a:lvl5pPr marL="2286000" lvl="4" indent="-342900" algn="l">
              <a:lnSpc>
                <a:spcPct val="120000"/>
              </a:lnSpc>
              <a:spcBef>
                <a:spcPts val="500"/>
              </a:spcBef>
              <a:spcAft>
                <a:spcPts val="0"/>
              </a:spcAft>
              <a:buClr>
                <a:srgbClr val="3F3F3F"/>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72" name="Google Shape;72;p31"/>
          <p:cNvSpPr txBox="1">
            <a:spLocks noGrp="1"/>
          </p:cNvSpPr>
          <p:nvPr>
            <p:ph type="body" idx="2"/>
          </p:nvPr>
        </p:nvSpPr>
        <p:spPr>
          <a:xfrm>
            <a:off x="6172200" y="2367092"/>
            <a:ext cx="510540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rgbClr val="3F3F3F"/>
              </a:buClr>
              <a:buSzPts val="1800"/>
              <a:buChar char="•"/>
              <a:defRPr/>
            </a:lvl1pPr>
            <a:lvl2pPr marL="914400" lvl="1" indent="-342900" algn="l">
              <a:lnSpc>
                <a:spcPct val="120000"/>
              </a:lnSpc>
              <a:spcBef>
                <a:spcPts val="500"/>
              </a:spcBef>
              <a:spcAft>
                <a:spcPts val="0"/>
              </a:spcAft>
              <a:buClr>
                <a:srgbClr val="3F3F3F"/>
              </a:buClr>
              <a:buSzPts val="1800"/>
              <a:buChar char="•"/>
              <a:defRPr/>
            </a:lvl2pPr>
            <a:lvl3pPr marL="1371600" lvl="2" indent="-342900" algn="l">
              <a:lnSpc>
                <a:spcPct val="120000"/>
              </a:lnSpc>
              <a:spcBef>
                <a:spcPts val="500"/>
              </a:spcBef>
              <a:spcAft>
                <a:spcPts val="0"/>
              </a:spcAft>
              <a:buClr>
                <a:srgbClr val="3F3F3F"/>
              </a:buClr>
              <a:buSzPts val="1800"/>
              <a:buChar char="•"/>
              <a:defRPr/>
            </a:lvl3pPr>
            <a:lvl4pPr marL="1828800" lvl="3" indent="-342900" algn="l">
              <a:lnSpc>
                <a:spcPct val="120000"/>
              </a:lnSpc>
              <a:spcBef>
                <a:spcPts val="500"/>
              </a:spcBef>
              <a:spcAft>
                <a:spcPts val="0"/>
              </a:spcAft>
              <a:buClr>
                <a:srgbClr val="3F3F3F"/>
              </a:buClr>
              <a:buSzPts val="1800"/>
              <a:buChar char="•"/>
              <a:defRPr/>
            </a:lvl4pPr>
            <a:lvl5pPr marL="2286000" lvl="4" indent="-342900" algn="l">
              <a:lnSpc>
                <a:spcPct val="120000"/>
              </a:lnSpc>
              <a:spcBef>
                <a:spcPts val="500"/>
              </a:spcBef>
              <a:spcAft>
                <a:spcPts val="0"/>
              </a:spcAft>
              <a:buClr>
                <a:srgbClr val="3F3F3F"/>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73" name="Google Shape;73;p3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3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5" name="Google Shape;75;p3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1pPr>
            <a:lvl2pPr marL="0" marR="0" lvl="1"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2pPr>
            <a:lvl3pPr marL="0" marR="0" lvl="2"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3pPr>
            <a:lvl4pPr marL="0" marR="0" lvl="3"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4pPr>
            <a:lvl5pPr marL="0" marR="0" lvl="4"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5pPr>
            <a:lvl6pPr marL="0" marR="0" lvl="5"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6pPr>
            <a:lvl7pPr marL="0" marR="0" lvl="6"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7pPr>
            <a:lvl8pPr marL="0" marR="0" lvl="7"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8pPr>
            <a:lvl9pPr marL="0" marR="0" lvl="8" indent="0" algn="r">
              <a:spcBef>
                <a:spcPts val="0"/>
              </a:spcBef>
              <a:spcAft>
                <a:spcPts val="0"/>
              </a:spcAft>
              <a:buClr>
                <a:srgbClr val="532E11"/>
              </a:buClr>
              <a:buSzPts val="1000"/>
              <a:buFont typeface="Arial"/>
              <a:buNone/>
              <a:defRPr sz="1000">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32E11"/>
              </a:buClr>
              <a:buSzPts val="4400"/>
              <a:buFont typeface="Palatino"/>
              <a:buNone/>
              <a:defRPr sz="4400" b="0" i="0" u="none" strike="noStrike" cap="none">
                <a:solidFill>
                  <a:srgbClr val="532E11"/>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8300" algn="l" rtl="0">
              <a:lnSpc>
                <a:spcPct val="90000"/>
              </a:lnSpc>
              <a:spcBef>
                <a:spcPts val="500"/>
              </a:spcBef>
              <a:spcAft>
                <a:spcPts val="0"/>
              </a:spcAft>
              <a:buClr>
                <a:srgbClr val="3F3F3F"/>
              </a:buClr>
              <a:buSzPts val="2200"/>
              <a:buFont typeface="Arial"/>
              <a:buChar char="•"/>
              <a:defRPr sz="22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000" b="0" i="0" u="none" strike="noStrike" cap="none">
                <a:solidFill>
                  <a:srgbClr val="532E11"/>
                </a:solidFill>
                <a:latin typeface="Arial"/>
                <a:ea typeface="Arial"/>
                <a:cs typeface="Arial"/>
                <a:sym typeface="Arial"/>
              </a:defRPr>
            </a:lvl1pPr>
            <a:lvl2pPr marL="0" marR="0" lvl="1" indent="0" algn="r" rtl="0">
              <a:spcBef>
                <a:spcPts val="0"/>
              </a:spcBef>
              <a:buNone/>
              <a:defRPr sz="1000" b="0" i="0" u="none" strike="noStrike" cap="none">
                <a:solidFill>
                  <a:srgbClr val="532E11"/>
                </a:solidFill>
                <a:latin typeface="Arial"/>
                <a:ea typeface="Arial"/>
                <a:cs typeface="Arial"/>
                <a:sym typeface="Arial"/>
              </a:defRPr>
            </a:lvl2pPr>
            <a:lvl3pPr marL="0" marR="0" lvl="2" indent="0" algn="r" rtl="0">
              <a:spcBef>
                <a:spcPts val="0"/>
              </a:spcBef>
              <a:buNone/>
              <a:defRPr sz="1000" b="0" i="0" u="none" strike="noStrike" cap="none">
                <a:solidFill>
                  <a:srgbClr val="532E11"/>
                </a:solidFill>
                <a:latin typeface="Arial"/>
                <a:ea typeface="Arial"/>
                <a:cs typeface="Arial"/>
                <a:sym typeface="Arial"/>
              </a:defRPr>
            </a:lvl3pPr>
            <a:lvl4pPr marL="0" marR="0" lvl="3" indent="0" algn="r" rtl="0">
              <a:spcBef>
                <a:spcPts val="0"/>
              </a:spcBef>
              <a:buNone/>
              <a:defRPr sz="1000" b="0" i="0" u="none" strike="noStrike" cap="none">
                <a:solidFill>
                  <a:srgbClr val="532E11"/>
                </a:solidFill>
                <a:latin typeface="Arial"/>
                <a:ea typeface="Arial"/>
                <a:cs typeface="Arial"/>
                <a:sym typeface="Arial"/>
              </a:defRPr>
            </a:lvl4pPr>
            <a:lvl5pPr marL="0" marR="0" lvl="4" indent="0" algn="r" rtl="0">
              <a:spcBef>
                <a:spcPts val="0"/>
              </a:spcBef>
              <a:buNone/>
              <a:defRPr sz="1000" b="0" i="0" u="none" strike="noStrike" cap="none">
                <a:solidFill>
                  <a:srgbClr val="532E11"/>
                </a:solidFill>
                <a:latin typeface="Arial"/>
                <a:ea typeface="Arial"/>
                <a:cs typeface="Arial"/>
                <a:sym typeface="Arial"/>
              </a:defRPr>
            </a:lvl5pPr>
            <a:lvl6pPr marL="0" marR="0" lvl="5" indent="0" algn="r" rtl="0">
              <a:spcBef>
                <a:spcPts val="0"/>
              </a:spcBef>
              <a:buNone/>
              <a:defRPr sz="1000" b="0" i="0" u="none" strike="noStrike" cap="none">
                <a:solidFill>
                  <a:srgbClr val="532E11"/>
                </a:solidFill>
                <a:latin typeface="Arial"/>
                <a:ea typeface="Arial"/>
                <a:cs typeface="Arial"/>
                <a:sym typeface="Arial"/>
              </a:defRPr>
            </a:lvl6pPr>
            <a:lvl7pPr marL="0" marR="0" lvl="6" indent="0" algn="r" rtl="0">
              <a:spcBef>
                <a:spcPts val="0"/>
              </a:spcBef>
              <a:buNone/>
              <a:defRPr sz="1000" b="0" i="0" u="none" strike="noStrike" cap="none">
                <a:solidFill>
                  <a:srgbClr val="532E11"/>
                </a:solidFill>
                <a:latin typeface="Arial"/>
                <a:ea typeface="Arial"/>
                <a:cs typeface="Arial"/>
                <a:sym typeface="Arial"/>
              </a:defRPr>
            </a:lvl7pPr>
            <a:lvl8pPr marL="0" marR="0" lvl="7" indent="0" algn="r" rtl="0">
              <a:spcBef>
                <a:spcPts val="0"/>
              </a:spcBef>
              <a:buNone/>
              <a:defRPr sz="1000" b="0" i="0" u="none" strike="noStrike" cap="none">
                <a:solidFill>
                  <a:srgbClr val="532E11"/>
                </a:solidFill>
                <a:latin typeface="Arial"/>
                <a:ea typeface="Arial"/>
                <a:cs typeface="Arial"/>
                <a:sym typeface="Arial"/>
              </a:defRPr>
            </a:lvl8pPr>
            <a:lvl9pPr marL="0" marR="0" lvl="8" indent="0" algn="r" rtl="0">
              <a:spcBef>
                <a:spcPts val="0"/>
              </a:spcBef>
              <a:buNone/>
              <a:defRPr sz="1000" b="0" i="0" u="none" strike="noStrike" cap="none">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b.peralta.edu/de/files/2019/08/Peralta-Equity-Rubric-Research-for-Criteria-Aug-2019.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siepr.stanford.edu/sites/default/files/publications/18-055.pdf" TargetMode="External"/><Relationship Id="rId2" Type="http://schemas.openxmlformats.org/officeDocument/2006/relationships/hyperlink" Target="http://www.criticalethnicstudiesjournal.org/blog/2019/1/21/do-not-decolonize-if-you-are-not-decolonizing-alternate-language-to-navigate-desires-for-progressive-academia-6y5sg" TargetMode="External"/><Relationship Id="rId1" Type="http://schemas.openxmlformats.org/officeDocument/2006/relationships/slideLayout" Target="../slideLayouts/slideLayout3.xml"/><Relationship Id="rId4" Type="http://schemas.openxmlformats.org/officeDocument/2006/relationships/hyperlink" Target="https://www.latimes.com/books/la-et-jc-decolonize-syllabus-20181008-story.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eb.peralta.edu/de/files/2019/05/Peralta-Online-Equity-Rubric-2.0-May-2019.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eb.peralta.edu/de/files/2019/08/Peralta-Equity-Rubric-Research-for-Criteria-Aug-2019.pdf" TargetMode="External"/><Relationship Id="rId4" Type="http://schemas.openxmlformats.org/officeDocument/2006/relationships/hyperlink" Target="https://web.peralta.edu/de/files/2019/08/Describing-the-Peralta-Equity-Rubric-Aug-2019.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eb.peralta.edu/de/files/2019/05/Peralta-Online-Equity-Rubric-2.0-May-2019.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P74fdCvkk1E&amp;feature=youtu.be"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s://web.peralta.edu/de/files/2019/08/Describing-the-Peralta-Equity-Rubric-Aug-2019.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title"/>
          </p:nvPr>
        </p:nvSpPr>
        <p:spPr>
          <a:xfrm>
            <a:off x="815926" y="5176909"/>
            <a:ext cx="10547847" cy="150524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0000"/>
              </a:lnSpc>
              <a:spcBef>
                <a:spcPts val="0"/>
              </a:spcBef>
              <a:spcAft>
                <a:spcPts val="0"/>
              </a:spcAft>
              <a:buClr>
                <a:schemeClr val="lt1"/>
              </a:buClr>
              <a:buSzPts val="2035"/>
              <a:buFont typeface="Libre Baskerville"/>
              <a:buNone/>
            </a:pPr>
            <a:br>
              <a:rPr lang="en-US" sz="3959" b="1" dirty="0">
                <a:latin typeface="Libre Baskerville"/>
                <a:ea typeface="Libre Baskerville"/>
                <a:cs typeface="Libre Baskerville"/>
                <a:sym typeface="Libre Baskerville"/>
              </a:rPr>
            </a:br>
            <a:br>
              <a:rPr lang="en-US" sz="3600" b="1" dirty="0">
                <a:latin typeface="Libre Baskerville"/>
                <a:ea typeface="Libre Baskerville"/>
                <a:cs typeface="Libre Baskerville"/>
                <a:sym typeface="Libre Baskerville"/>
              </a:rPr>
            </a:br>
            <a:r>
              <a:rPr lang="en-US" sz="3600" b="1" dirty="0">
                <a:latin typeface="Libre Baskerville"/>
                <a:ea typeface="Libre Baskerville"/>
                <a:cs typeface="Libre Baskerville"/>
                <a:sym typeface="Libre Baskerville"/>
              </a:rPr>
              <a:t>Curriculum Design and Delivery </a:t>
            </a:r>
            <a:br>
              <a:rPr lang="en-US" sz="3600" b="1" dirty="0">
                <a:latin typeface="Libre Baskerville"/>
                <a:ea typeface="Libre Baskerville"/>
                <a:cs typeface="Libre Baskerville"/>
                <a:sym typeface="Libre Baskerville"/>
              </a:rPr>
            </a:br>
            <a:r>
              <a:rPr lang="en-US" sz="3600" b="1" dirty="0">
                <a:latin typeface="Libre Baskerville"/>
                <a:ea typeface="Libre Baskerville"/>
                <a:cs typeface="Libre Baskerville"/>
                <a:sym typeface="Libre Baskerville"/>
              </a:rPr>
              <a:t>through an Equity Lens</a:t>
            </a:r>
            <a:br>
              <a:rPr lang="en-US" sz="3959" b="1" dirty="0">
                <a:latin typeface="Libre Baskerville"/>
                <a:ea typeface="Libre Baskerville"/>
                <a:cs typeface="Libre Baskerville"/>
                <a:sym typeface="Libre Baskerville"/>
              </a:rPr>
            </a:br>
            <a:r>
              <a:rPr lang="en-US" sz="1200" b="1" dirty="0">
                <a:latin typeface="Libre Baskerville"/>
                <a:ea typeface="Libre Baskerville"/>
                <a:cs typeface="Libre Baskerville"/>
                <a:sym typeface="Libre Baskerville"/>
              </a:rPr>
              <a:t>Dr. Wendy Koenig, Associate Professor of Art History &amp; Curriculum Committee Chair, Long Beach City College</a:t>
            </a:r>
            <a:br>
              <a:rPr lang="en-US" sz="1200" b="1" dirty="0">
                <a:latin typeface="Libre Baskerville"/>
                <a:ea typeface="Libre Baskerville"/>
                <a:cs typeface="Libre Baskerville"/>
                <a:sym typeface="Libre Baskerville"/>
              </a:rPr>
            </a:br>
            <a:r>
              <a:rPr lang="en-US" sz="1200" b="1" dirty="0">
                <a:latin typeface="Libre Baskerville"/>
                <a:ea typeface="Libre Baskerville"/>
                <a:cs typeface="Libre Baskerville"/>
                <a:sym typeface="Libre Baskerville"/>
              </a:rPr>
              <a:t>Dr. Jennifer Taylor-Mendoza, VP of Instruction, Skyline CC</a:t>
            </a:r>
            <a:br>
              <a:rPr lang="en-US" sz="1200" b="1" dirty="0">
                <a:latin typeface="Libre Baskerville"/>
                <a:ea typeface="Libre Baskerville"/>
                <a:cs typeface="Libre Baskerville"/>
                <a:sym typeface="Libre Baskerville"/>
              </a:rPr>
            </a:br>
            <a:r>
              <a:rPr lang="en-US" sz="1200" b="1" dirty="0">
                <a:latin typeface="Libre Baskerville"/>
                <a:ea typeface="Libre Baskerville"/>
                <a:cs typeface="Libre Baskerville"/>
                <a:sym typeface="Libre Baskerville"/>
              </a:rPr>
              <a:t>Dr. Don Miller, VP of Instruction, College of Alameda</a:t>
            </a:r>
            <a:br>
              <a:rPr lang="en-US" sz="3959" dirty="0"/>
            </a:br>
            <a:br>
              <a:rPr lang="en-US" sz="3959" b="1" dirty="0">
                <a:latin typeface="Libre Baskerville"/>
                <a:ea typeface="Libre Baskerville"/>
                <a:cs typeface="Libre Baskerville"/>
                <a:sym typeface="Libre Baskerville"/>
              </a:rPr>
            </a:br>
            <a:endParaRPr sz="3959" dirty="0"/>
          </a:p>
        </p:txBody>
      </p:sp>
      <p:sp>
        <p:nvSpPr>
          <p:cNvPr id="105" name="Google Shape;105;p1"/>
          <p:cNvSpPr txBox="1"/>
          <p:nvPr/>
        </p:nvSpPr>
        <p:spPr>
          <a:xfrm>
            <a:off x="3048350" y="3244334"/>
            <a:ext cx="60966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822a782caa_1_18"/>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u="sng" dirty="0">
                <a:solidFill>
                  <a:schemeClr val="bg1"/>
                </a:solidFill>
                <a:hlinkClick r:id="rId3">
                  <a:extLst>
                    <a:ext uri="{A12FA001-AC4F-418D-AE19-62706E023703}">
                      <ahyp:hlinkClr xmlns:ahyp="http://schemas.microsoft.com/office/drawing/2018/hyperlinkcolor" val="tx"/>
                    </a:ext>
                  </a:extLst>
                </a:hlinkClick>
              </a:rPr>
              <a:t>Online Equity Research</a:t>
            </a:r>
            <a:endParaRPr dirty="0">
              <a:solidFill>
                <a:schemeClr val="bg1"/>
              </a:solidFill>
            </a:endParaRPr>
          </a:p>
          <a:p>
            <a:pPr marL="0" lvl="0" indent="0" algn="ctr" rtl="0">
              <a:spcBef>
                <a:spcPts val="0"/>
              </a:spcBef>
              <a:spcAft>
                <a:spcPts val="0"/>
              </a:spcAft>
              <a:buNone/>
            </a:pPr>
            <a:endParaRPr dirty="0"/>
          </a:p>
        </p:txBody>
      </p:sp>
      <p:sp>
        <p:nvSpPr>
          <p:cNvPr id="174" name="Google Shape;174;g822a782caa_1_18"/>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175" name="Google Shape;175;g822a782caa_1_18"/>
          <p:cNvPicPr preferRelativeResize="0"/>
          <p:nvPr/>
        </p:nvPicPr>
        <p:blipFill>
          <a:blip r:embed="rId4">
            <a:alphaModFix/>
          </a:blip>
          <a:stretch>
            <a:fillRect/>
          </a:stretch>
        </p:blipFill>
        <p:spPr>
          <a:xfrm>
            <a:off x="2895600" y="2089112"/>
            <a:ext cx="5927467" cy="44640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F105-76D8-4413-97E3-E331F938A0E7}"/>
              </a:ext>
            </a:extLst>
          </p:cNvPr>
          <p:cNvSpPr>
            <a:spLocks noGrp="1"/>
          </p:cNvSpPr>
          <p:nvPr>
            <p:ph type="title"/>
          </p:nvPr>
        </p:nvSpPr>
        <p:spPr/>
        <p:txBody>
          <a:bodyPr/>
          <a:lstStyle/>
          <a:p>
            <a:r>
              <a:rPr lang="en-US" dirty="0"/>
              <a:t>PCCD Online Equity Training Course</a:t>
            </a:r>
            <a:br>
              <a:rPr lang="en-US" dirty="0"/>
            </a:br>
            <a:endParaRPr lang="en-US" dirty="0"/>
          </a:p>
        </p:txBody>
      </p:sp>
      <p:sp>
        <p:nvSpPr>
          <p:cNvPr id="3" name="Text Placeholder 2">
            <a:extLst>
              <a:ext uri="{FF2B5EF4-FFF2-40B4-BE49-F238E27FC236}">
                <a16:creationId xmlns:a16="http://schemas.microsoft.com/office/drawing/2014/main" id="{D6140F09-C91F-463A-A580-6FC07720076C}"/>
              </a:ext>
            </a:extLst>
          </p:cNvPr>
          <p:cNvSpPr>
            <a:spLocks noGrp="1"/>
          </p:cNvSpPr>
          <p:nvPr>
            <p:ph type="body" idx="1"/>
          </p:nvPr>
        </p:nvSpPr>
        <p:spPr>
          <a:xfrm>
            <a:off x="6484777" y="2892489"/>
            <a:ext cx="4570444" cy="3233057"/>
          </a:xfrm>
        </p:spPr>
        <p:txBody>
          <a:bodyPr>
            <a:normAutofit fontScale="55000" lnSpcReduction="20000"/>
          </a:bodyPr>
          <a:lstStyle/>
          <a:p>
            <a:pPr lvl="0" rtl="0"/>
            <a:r>
              <a:rPr lang="en-US" sz="3200" b="1" dirty="0">
                <a:solidFill>
                  <a:schemeClr val="tx1"/>
                </a:solidFill>
              </a:rPr>
              <a:t>Week 1: </a:t>
            </a:r>
            <a:r>
              <a:rPr lang="en-US" sz="3200" dirty="0"/>
              <a:t>Getting Started &amp; Discussing Equity and Our Courses</a:t>
            </a:r>
          </a:p>
          <a:p>
            <a:pPr lvl="0" rtl="0"/>
            <a:r>
              <a:rPr lang="en-US" sz="3200" b="1" dirty="0">
                <a:solidFill>
                  <a:schemeClr val="tx1"/>
                </a:solidFill>
              </a:rPr>
              <a:t>Week 2:</a:t>
            </a:r>
            <a:r>
              <a:rPr lang="en-US" sz="3200" dirty="0"/>
              <a:t> </a:t>
            </a:r>
            <a:r>
              <a:rPr lang="en-US" sz="3200" b="1" u="sng" dirty="0"/>
              <a:t>E1 and E2: </a:t>
            </a:r>
            <a:r>
              <a:rPr lang="en-US" sz="3200" dirty="0"/>
              <a:t>Focus on Technology and Student Resources &amp; Support</a:t>
            </a:r>
          </a:p>
          <a:p>
            <a:pPr lvl="0" rtl="0"/>
            <a:r>
              <a:rPr lang="en-US" sz="3200" b="1" dirty="0">
                <a:solidFill>
                  <a:schemeClr val="tx1"/>
                </a:solidFill>
              </a:rPr>
              <a:t>Week 3:</a:t>
            </a:r>
            <a:r>
              <a:rPr lang="en-US" sz="3200" dirty="0"/>
              <a:t> </a:t>
            </a:r>
            <a:r>
              <a:rPr lang="en-US" sz="3200" b="1" u="sng" dirty="0"/>
              <a:t>E3 and E4: </a:t>
            </a:r>
            <a:r>
              <a:rPr lang="en-US" sz="3200" dirty="0"/>
              <a:t>Focus on Universal Design and Diversity &amp; Inclusion</a:t>
            </a:r>
          </a:p>
          <a:p>
            <a:pPr lvl="0" rtl="0"/>
            <a:r>
              <a:rPr lang="en-US" sz="3200" b="1" dirty="0">
                <a:solidFill>
                  <a:schemeClr val="tx1"/>
                </a:solidFill>
              </a:rPr>
              <a:t>Week 4:</a:t>
            </a:r>
            <a:r>
              <a:rPr lang="en-US" sz="3200" dirty="0"/>
              <a:t> </a:t>
            </a:r>
            <a:r>
              <a:rPr lang="en-US" sz="3200" b="1" u="sng" dirty="0"/>
              <a:t>E5 and E6: </a:t>
            </a:r>
            <a:r>
              <a:rPr lang="en-US" sz="3200" dirty="0"/>
              <a:t>Focus on Images &amp; Representation and Human Bias</a:t>
            </a:r>
          </a:p>
          <a:p>
            <a:pPr lvl="0" rtl="0"/>
            <a:r>
              <a:rPr lang="en-US" sz="3200" b="1" dirty="0">
                <a:solidFill>
                  <a:schemeClr val="tx1"/>
                </a:solidFill>
              </a:rPr>
              <a:t>Week 5: </a:t>
            </a:r>
            <a:r>
              <a:rPr lang="en-US" sz="3200" b="1" u="sng" dirty="0"/>
              <a:t>E7 and E8:</a:t>
            </a:r>
            <a:r>
              <a:rPr lang="en-US" sz="3200" dirty="0"/>
              <a:t> Focus on Content Meaning and Connection &amp; Belonging </a:t>
            </a:r>
          </a:p>
          <a:p>
            <a:endParaRPr lang="en-US" dirty="0"/>
          </a:p>
        </p:txBody>
      </p:sp>
      <p:sp>
        <p:nvSpPr>
          <p:cNvPr id="4" name="Slide Number Placeholder 3">
            <a:extLst>
              <a:ext uri="{FF2B5EF4-FFF2-40B4-BE49-F238E27FC236}">
                <a16:creationId xmlns:a16="http://schemas.microsoft.com/office/drawing/2014/main" id="{FAA3DD44-3F8B-45FF-9BB1-E0A6995886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5" name="TextBox 4">
            <a:extLst>
              <a:ext uri="{FF2B5EF4-FFF2-40B4-BE49-F238E27FC236}">
                <a16:creationId xmlns:a16="http://schemas.microsoft.com/office/drawing/2014/main" id="{8FE8B032-C5C9-4D15-84B4-71948FEE9680}"/>
              </a:ext>
            </a:extLst>
          </p:cNvPr>
          <p:cNvSpPr txBox="1"/>
          <p:nvPr/>
        </p:nvSpPr>
        <p:spPr>
          <a:xfrm>
            <a:off x="331236" y="2589245"/>
            <a:ext cx="5341775" cy="3693319"/>
          </a:xfrm>
          <a:prstGeom prst="rect">
            <a:avLst/>
          </a:prstGeom>
          <a:noFill/>
        </p:spPr>
        <p:txBody>
          <a:bodyPr wrap="square" rtlCol="0">
            <a:spAutoFit/>
          </a:bodyPr>
          <a:lstStyle/>
          <a:p>
            <a:pPr marL="285750" indent="-285750">
              <a:buFont typeface="Arial" panose="020B0604020202020204" pitchFamily="34" charset="0"/>
              <a:buChar char="•"/>
            </a:pPr>
            <a:r>
              <a:rPr lang="en-US" sz="2000" dirty="0"/>
              <a:t>Totally online</a:t>
            </a:r>
          </a:p>
          <a:p>
            <a:pPr marL="285750" indent="-285750">
              <a:buFont typeface="Arial" panose="020B0604020202020204" pitchFamily="34" charset="0"/>
              <a:buChar char="•"/>
            </a:pPr>
            <a:r>
              <a:rPr lang="en-US" sz="2000" dirty="0"/>
              <a:t>5-week long</a:t>
            </a:r>
          </a:p>
          <a:p>
            <a:pPr marL="285750" indent="-285750">
              <a:buFont typeface="Arial" panose="020B0604020202020204" pitchFamily="34" charset="0"/>
              <a:buChar char="•"/>
            </a:pPr>
            <a:r>
              <a:rPr lang="en-US" sz="2000" dirty="0"/>
              <a:t>Helps you align your course(s) with OER</a:t>
            </a:r>
          </a:p>
          <a:p>
            <a:pPr marL="285750" indent="-285750">
              <a:buFont typeface="Arial" panose="020B0604020202020204" pitchFamily="34" charset="0"/>
              <a:buChar char="•"/>
            </a:pPr>
            <a:r>
              <a:rPr lang="en-US" sz="2000" dirty="0"/>
              <a:t>Based on theories, analysis and practice </a:t>
            </a:r>
          </a:p>
          <a:p>
            <a:pPr marL="285750" indent="-285750">
              <a:buFont typeface="Arial" panose="020B0604020202020204" pitchFamily="34" charset="0"/>
              <a:buChar char="•"/>
            </a:pPr>
            <a:r>
              <a:rPr lang="en-US" sz="2000" dirty="0">
                <a:ea typeface="+mn-lt"/>
                <a:cs typeface="+mn-lt"/>
              </a:rPr>
              <a:t>The coursework should take roughly 5-7 hours per week, and you will have two assignments to complete with two different weekly deadlines. </a:t>
            </a:r>
          </a:p>
          <a:p>
            <a:pPr marL="285750" indent="-285750">
              <a:buFont typeface="Arial" panose="020B0604020202020204" pitchFamily="34" charset="0"/>
              <a:buChar char="•"/>
            </a:pPr>
            <a:r>
              <a:rPr lang="en-US" sz="2000" b="1" dirty="0">
                <a:ea typeface="+mn-lt"/>
                <a:cs typeface="+mn-lt"/>
              </a:rPr>
              <a:t>I</a:t>
            </a:r>
            <a:r>
              <a:rPr lang="en-US" sz="2000" dirty="0">
                <a:ea typeface="+mn-lt"/>
                <a:cs typeface="+mn-lt"/>
              </a:rPr>
              <a:t>n order to pass the course, you will need to receive an 80% or better on each of the assignments. </a:t>
            </a:r>
            <a:endParaRPr lang="en-US" sz="2000" dirty="0"/>
          </a:p>
          <a:p>
            <a:endParaRPr lang="en-US" dirty="0"/>
          </a:p>
        </p:txBody>
      </p:sp>
    </p:spTree>
    <p:extLst>
      <p:ext uri="{BB962C8B-B14F-4D97-AF65-F5344CB8AC3E}">
        <p14:creationId xmlns:p14="http://schemas.microsoft.com/office/powerpoint/2010/main" val="192684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822a782caa_1_26"/>
          <p:cNvSpPr txBox="1">
            <a:spLocks noGrp="1"/>
          </p:cNvSpPr>
          <p:nvPr>
            <p:ph type="title"/>
          </p:nvPr>
        </p:nvSpPr>
        <p:spPr>
          <a:xfrm>
            <a:off x="1208313" y="403412"/>
            <a:ext cx="9916887" cy="1042833"/>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Online Equity Training Course</a:t>
            </a:r>
            <a:endParaRPr dirty="0"/>
          </a:p>
          <a:p>
            <a:pPr marL="0" lvl="0" indent="0" algn="ctr" rtl="0">
              <a:spcBef>
                <a:spcPts val="0"/>
              </a:spcBef>
              <a:spcAft>
                <a:spcPts val="0"/>
              </a:spcAft>
              <a:buNone/>
            </a:pPr>
            <a:endParaRPr dirty="0"/>
          </a:p>
        </p:txBody>
      </p:sp>
      <p:sp>
        <p:nvSpPr>
          <p:cNvPr id="183" name="Google Shape;183;g822a782caa_1_26"/>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3" name="Picture 2" descr="A close up of text on a white background&#10;&#10;Description automatically generated">
            <a:extLst>
              <a:ext uri="{FF2B5EF4-FFF2-40B4-BE49-F238E27FC236}">
                <a16:creationId xmlns:a16="http://schemas.microsoft.com/office/drawing/2014/main" id="{543A5A06-E38C-4251-A051-D67EDF98C7F8}"/>
              </a:ext>
            </a:extLst>
          </p:cNvPr>
          <p:cNvPicPr>
            <a:picLocks noChangeAspect="1"/>
          </p:cNvPicPr>
          <p:nvPr/>
        </p:nvPicPr>
        <p:blipFill>
          <a:blip r:embed="rId3"/>
          <a:stretch>
            <a:fillRect/>
          </a:stretch>
        </p:blipFill>
        <p:spPr>
          <a:xfrm>
            <a:off x="2484230" y="981409"/>
            <a:ext cx="7331573" cy="56653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8b13869f17_0_11"/>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190" name="Google Shape;190;g8b13869f17_0_11"/>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Curriculum Design through an Equity Lens</a:t>
            </a:r>
            <a:endParaRPr/>
          </a:p>
          <a:p>
            <a:pPr marL="0" lvl="0" indent="0" algn="ctr" rtl="0">
              <a:spcBef>
                <a:spcPts val="0"/>
              </a:spcBef>
              <a:spcAft>
                <a:spcPts val="0"/>
              </a:spcAft>
              <a:buNone/>
            </a:pPr>
            <a:r>
              <a:rPr lang="en-US"/>
              <a:t>Conducting a cultural curriculum audit:</a:t>
            </a:r>
            <a:endParaRPr/>
          </a:p>
          <a:p>
            <a:pPr marL="0" lvl="0" indent="0" algn="ctr" rtl="0">
              <a:spcBef>
                <a:spcPts val="0"/>
              </a:spcBef>
              <a:spcAft>
                <a:spcPts val="0"/>
              </a:spcAft>
              <a:buNone/>
            </a:pPr>
            <a:r>
              <a:rPr lang="en-US"/>
              <a:t>An example from Long Beach City College</a:t>
            </a:r>
            <a:endParaRPr/>
          </a:p>
        </p:txBody>
      </p:sp>
      <p:sp>
        <p:nvSpPr>
          <p:cNvPr id="191" name="Google Shape;191;g8b13869f17_0_11"/>
          <p:cNvSpPr txBox="1">
            <a:spLocks noGrp="1"/>
          </p:cNvSpPr>
          <p:nvPr>
            <p:ph type="body" idx="1"/>
          </p:nvPr>
        </p:nvSpPr>
        <p:spPr>
          <a:xfrm>
            <a:off x="1066800" y="2662576"/>
            <a:ext cx="10058400" cy="3884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800">
                <a:solidFill>
                  <a:schemeClr val="dk2"/>
                </a:solidFill>
              </a:rPr>
              <a:t>“</a:t>
            </a:r>
            <a:r>
              <a:rPr lang="en-US" sz="2200" i="1">
                <a:solidFill>
                  <a:schemeClr val="dk2"/>
                </a:solidFill>
              </a:rPr>
              <a:t>The Cultural Curriculum Audit </a:t>
            </a:r>
            <a:r>
              <a:rPr lang="en-US" sz="2200">
                <a:solidFill>
                  <a:schemeClr val="dk2"/>
                </a:solidFill>
              </a:rPr>
              <a:t>will engage a small cohort of faculty in a collaborative evaluation and redesign of their courses.  Each faculty participant will choose one course that they wish to enhance or re-design. Sessions will provide training in reviewing and possibly revising the COR (Course Outline of Record), syllabi, assignments, grading and teaching practices and outcomes. The focus will be on developing culturally responsive, engaging and relevant materials, high impact teaching practices, and developing equity-mindedness in the spirit of Guided Pathways.”</a:t>
            </a:r>
            <a:endParaRPr sz="2200">
              <a:solidFill>
                <a:schemeClr val="dk2"/>
              </a:solidFill>
            </a:endParaRPr>
          </a:p>
          <a:p>
            <a:pPr marL="0" lvl="0" indent="0" algn="l" rtl="0">
              <a:spcBef>
                <a:spcPts val="1000"/>
              </a:spcBef>
              <a:spcAft>
                <a:spcPts val="0"/>
              </a:spcAft>
              <a:buClr>
                <a:schemeClr val="dk2"/>
              </a:buClr>
              <a:buSzPts val="1100"/>
              <a:buFont typeface="Arial"/>
              <a:buNone/>
            </a:pPr>
            <a:r>
              <a:rPr lang="en-US" sz="2200">
                <a:solidFill>
                  <a:schemeClr val="dk2"/>
                </a:solidFill>
              </a:rPr>
              <a:t>This event was held in summer 2019 and winter 2020 and a version focusing upon online instruction will be held in July-August 2020.</a:t>
            </a:r>
            <a:endParaRPr sz="2200">
              <a:solidFill>
                <a:schemeClr val="dk2"/>
              </a:solidFill>
            </a:endParaRPr>
          </a:p>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827D-2829-46F1-9BDD-BD9D5861F990}"/>
              </a:ext>
            </a:extLst>
          </p:cNvPr>
          <p:cNvSpPr>
            <a:spLocks noGrp="1"/>
          </p:cNvSpPr>
          <p:nvPr>
            <p:ph type="title"/>
          </p:nvPr>
        </p:nvSpPr>
        <p:spPr/>
        <p:txBody>
          <a:bodyPr>
            <a:normAutofit fontScale="90000"/>
          </a:bodyPr>
          <a:lstStyle/>
          <a:p>
            <a:pPr marL="0" lvl="0" indent="0" rtl="0">
              <a:spcBef>
                <a:spcPts val="0"/>
              </a:spcBef>
              <a:spcAft>
                <a:spcPts val="0"/>
              </a:spcAft>
            </a:pPr>
            <a:r>
              <a:rPr lang="en-US" sz="3600" dirty="0">
                <a:latin typeface="Libre Baskerville"/>
                <a:ea typeface="Libre Baskerville"/>
                <a:cs typeface="Libre Baskerville"/>
                <a:sym typeface="Libre Baskerville"/>
              </a:rPr>
              <a:t>THEORY IN PRACTICE: </a:t>
            </a:r>
            <a:br>
              <a:rPr lang="en-US" sz="3600" dirty="0">
                <a:latin typeface="Libre Baskerville"/>
                <a:ea typeface="Libre Baskerville"/>
                <a:cs typeface="Libre Baskerville"/>
                <a:sym typeface="Libre Baskerville"/>
              </a:rPr>
            </a:br>
            <a:r>
              <a:rPr lang="en-US" sz="3600" dirty="0">
                <a:latin typeface="Libre Baskerville"/>
                <a:ea typeface="Libre Baskerville"/>
                <a:cs typeface="Libre Baskerville"/>
                <a:sym typeface="Libre Baskerville"/>
              </a:rPr>
              <a:t>Starting with demographic information about the student population at </a:t>
            </a:r>
            <a:br>
              <a:rPr lang="en-US" sz="3600" dirty="0">
                <a:latin typeface="Libre Baskerville"/>
                <a:ea typeface="Libre Baskerville"/>
                <a:cs typeface="Libre Baskerville"/>
                <a:sym typeface="Libre Baskerville"/>
              </a:rPr>
            </a:br>
            <a:r>
              <a:rPr lang="en-US" sz="3600" dirty="0">
                <a:latin typeface="Libre Baskerville"/>
                <a:ea typeface="Libre Baskerville"/>
                <a:cs typeface="Libre Baskerville"/>
                <a:sym typeface="Libre Baskerville"/>
              </a:rPr>
              <a:t>Long Beach City College</a:t>
            </a:r>
            <a:endParaRPr lang="en-US" dirty="0"/>
          </a:p>
        </p:txBody>
      </p:sp>
      <p:sp>
        <p:nvSpPr>
          <p:cNvPr id="3" name="Text Placeholder 2">
            <a:extLst>
              <a:ext uri="{FF2B5EF4-FFF2-40B4-BE49-F238E27FC236}">
                <a16:creationId xmlns:a16="http://schemas.microsoft.com/office/drawing/2014/main" id="{83D10291-A40A-4BDB-AA33-EDD0FFFA76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609A6B-5A3B-4EAE-BC17-6735CD01A8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5" name="Google Shape;198;g8b13869f17_0_2">
            <a:extLst>
              <a:ext uri="{FF2B5EF4-FFF2-40B4-BE49-F238E27FC236}">
                <a16:creationId xmlns:a16="http://schemas.microsoft.com/office/drawing/2014/main" id="{89966EA1-B989-4489-B6FD-1D7148D87A23}"/>
              </a:ext>
            </a:extLst>
          </p:cNvPr>
          <p:cNvPicPr preferRelativeResize="0"/>
          <p:nvPr/>
        </p:nvPicPr>
        <p:blipFill>
          <a:blip r:embed="rId2">
            <a:alphaModFix/>
          </a:blip>
          <a:stretch>
            <a:fillRect/>
          </a:stretch>
        </p:blipFill>
        <p:spPr>
          <a:xfrm>
            <a:off x="1066800" y="2449285"/>
            <a:ext cx="9092682" cy="4175449"/>
          </a:xfrm>
          <a:prstGeom prst="rect">
            <a:avLst/>
          </a:prstGeom>
          <a:noFill/>
          <a:ln>
            <a:noFill/>
          </a:ln>
        </p:spPr>
      </p:pic>
    </p:spTree>
    <p:extLst>
      <p:ext uri="{BB962C8B-B14F-4D97-AF65-F5344CB8AC3E}">
        <p14:creationId xmlns:p14="http://schemas.microsoft.com/office/powerpoint/2010/main" val="3873180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5"/>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Libre Baskerville"/>
              <a:buNone/>
            </a:pPr>
            <a:r>
              <a:rPr lang="en-US">
                <a:latin typeface="Libre Baskerville"/>
                <a:ea typeface="Libre Baskerville"/>
                <a:cs typeface="Libre Baskerville"/>
                <a:sym typeface="Libre Baskerville"/>
              </a:rPr>
              <a:t>ART 11: PreColumbian Art</a:t>
            </a:r>
            <a:endParaRPr>
              <a:latin typeface="Libre Baskerville"/>
              <a:ea typeface="Libre Baskerville"/>
              <a:cs typeface="Libre Baskerville"/>
              <a:sym typeface="Libre Baskerville"/>
            </a:endParaRPr>
          </a:p>
          <a:p>
            <a:pPr marL="0" lvl="0" indent="0" algn="ctr" rtl="0">
              <a:lnSpc>
                <a:spcPct val="90000"/>
              </a:lnSpc>
              <a:spcBef>
                <a:spcPts val="0"/>
              </a:spcBef>
              <a:spcAft>
                <a:spcPts val="0"/>
              </a:spcAft>
              <a:buClr>
                <a:schemeClr val="dk1"/>
              </a:buClr>
              <a:buSzPts val="4800"/>
              <a:buFont typeface="Libre Baskerville"/>
              <a:buNone/>
            </a:pPr>
            <a:r>
              <a:rPr lang="en-US">
                <a:latin typeface="Libre Baskerville"/>
                <a:ea typeface="Libre Baskerville"/>
                <a:cs typeface="Libre Baskerville"/>
                <a:sym typeface="Libre Baskerville"/>
              </a:rPr>
              <a:t>Long Beach City College</a:t>
            </a:r>
            <a:endParaRPr>
              <a:latin typeface="Libre Baskerville"/>
              <a:ea typeface="Libre Baskerville"/>
              <a:cs typeface="Libre Baskerville"/>
              <a:sym typeface="Libre Baskerville"/>
            </a:endParaRPr>
          </a:p>
        </p:txBody>
      </p:sp>
      <p:sp>
        <p:nvSpPr>
          <p:cNvPr id="205" name="Google Shape;205;p5"/>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rgbClr val="3F3F3F"/>
              </a:buClr>
              <a:buSzPts val="2200"/>
              <a:buNone/>
            </a:pPr>
            <a:r>
              <a:rPr lang="en-US" sz="2400">
                <a:latin typeface="Libre Baskerville"/>
                <a:ea typeface="Libre Baskerville"/>
                <a:cs typeface="Libre Baskerville"/>
                <a:sym typeface="Libre Baskerville"/>
              </a:rPr>
              <a:t>AN EXAMPLE OF COURSE OUTLINE REVISION</a:t>
            </a:r>
            <a:endParaRPr sz="2400"/>
          </a:p>
        </p:txBody>
      </p:sp>
      <p:pic>
        <p:nvPicPr>
          <p:cNvPr id="206" name="Google Shape;206;p5"/>
          <p:cNvPicPr preferRelativeResize="0"/>
          <p:nvPr/>
        </p:nvPicPr>
        <p:blipFill>
          <a:blip r:embed="rId3">
            <a:alphaModFix/>
          </a:blip>
          <a:stretch>
            <a:fillRect/>
          </a:stretch>
        </p:blipFill>
        <p:spPr>
          <a:xfrm>
            <a:off x="3217550" y="3107400"/>
            <a:ext cx="5756900" cy="35940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Libre Baskerville"/>
              <a:buNone/>
            </a:pPr>
            <a:r>
              <a:rPr lang="en-US" sz="3200">
                <a:latin typeface="Libre Baskerville"/>
                <a:ea typeface="Libre Baskerville"/>
                <a:cs typeface="Libre Baskerville"/>
                <a:sym typeface="Libre Baskerville"/>
              </a:rPr>
              <a:t>SIDE BY SIDE COMPARISON OF ART 11</a:t>
            </a:r>
            <a:br>
              <a:rPr lang="en-US" sz="3200">
                <a:latin typeface="Libre Baskerville"/>
                <a:ea typeface="Libre Baskerville"/>
                <a:cs typeface="Libre Baskerville"/>
                <a:sym typeface="Libre Baskerville"/>
              </a:rPr>
            </a:br>
            <a:r>
              <a:rPr lang="en-US" sz="3200">
                <a:latin typeface="Libre Baskerville"/>
                <a:ea typeface="Libre Baskerville"/>
                <a:cs typeface="Libre Baskerville"/>
                <a:sym typeface="Libre Baskerville"/>
              </a:rPr>
              <a:t>TITLES AND DESCRIPTIONS</a:t>
            </a:r>
            <a:endParaRPr/>
          </a:p>
        </p:txBody>
      </p:sp>
      <p:sp>
        <p:nvSpPr>
          <p:cNvPr id="212" name="Google Shape;212;p6"/>
          <p:cNvSpPr txBox="1">
            <a:spLocks noGrp="1"/>
          </p:cNvSpPr>
          <p:nvPr>
            <p:ph type="body" idx="1"/>
          </p:nvPr>
        </p:nvSpPr>
        <p:spPr>
          <a:xfrm>
            <a:off x="1220598" y="2041600"/>
            <a:ext cx="41718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3F3F3F"/>
              </a:buClr>
              <a:buSzPts val="1782"/>
              <a:buChar char="•"/>
            </a:pPr>
            <a:r>
              <a:rPr lang="en-US" sz="1782" dirty="0">
                <a:highlight>
                  <a:srgbClr val="FFFF00"/>
                </a:highlight>
                <a:latin typeface="Libre Baskerville"/>
                <a:ea typeface="Libre Baskerville"/>
                <a:cs typeface="Libre Baskerville"/>
                <a:sym typeface="Libre Baskerville"/>
              </a:rPr>
              <a:t>PRECOLUMBIAN ART</a:t>
            </a:r>
            <a:endParaRPr dirty="0">
              <a:highlight>
                <a:srgbClr val="FFFF00"/>
              </a:highlight>
            </a:endParaRPr>
          </a:p>
          <a:p>
            <a:pPr marL="228600" lvl="0" indent="-228600" algn="l" rtl="0">
              <a:lnSpc>
                <a:spcPct val="100000"/>
              </a:lnSpc>
              <a:spcBef>
                <a:spcPts val="1000"/>
              </a:spcBef>
              <a:spcAft>
                <a:spcPts val="0"/>
              </a:spcAft>
              <a:buClr>
                <a:srgbClr val="3F3F3F"/>
              </a:buClr>
              <a:buSzPts val="1395"/>
              <a:buChar char="•"/>
            </a:pPr>
            <a:r>
              <a:rPr lang="en-US" sz="1395" dirty="0">
                <a:latin typeface="Libre Baskerville"/>
                <a:ea typeface="Libre Baskerville"/>
                <a:cs typeface="Libre Baskerville"/>
                <a:sym typeface="Libre Baskerville"/>
              </a:rPr>
              <a:t>PRE-COLUMBIAN ART FROM MEXICO, CENTRAL AND SOUTH AMERICA WILL BE EXPLORED THROUGH THE STUDY OF MAJOR MONUMENTS OF SCULPTURE, ARCHITECTURE, CERAMICS, TEXTILES AND PAINTING. THE SLIDE-LECTURE FORMAT WILL BE COMPLEMENTED BY MUSIC, FILMS AND ARTIFACTS. INCLUDES INFLUENCES OF PRE-COLUMBIAN ART ON MODERN AND CONTEMPORARY ARTISTS. FOR MAJORS AND NON-ART MAJORS. </a:t>
            </a:r>
            <a:endParaRPr dirty="0"/>
          </a:p>
        </p:txBody>
      </p:sp>
      <p:sp>
        <p:nvSpPr>
          <p:cNvPr id="213" name="Google Shape;213;p6"/>
          <p:cNvSpPr txBox="1">
            <a:spLocks noGrp="1"/>
          </p:cNvSpPr>
          <p:nvPr>
            <p:ph type="body" idx="4294967295"/>
          </p:nvPr>
        </p:nvSpPr>
        <p:spPr>
          <a:xfrm>
            <a:off x="5860599" y="2041600"/>
            <a:ext cx="4494212" cy="377825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3F3F3F"/>
              </a:buClr>
              <a:buSzPts val="1550"/>
              <a:buChar char="•"/>
            </a:pPr>
            <a:r>
              <a:rPr lang="en-US" sz="1550" dirty="0">
                <a:highlight>
                  <a:srgbClr val="FFFF00"/>
                </a:highlight>
                <a:latin typeface="Libre Baskerville"/>
                <a:ea typeface="Libre Baskerville"/>
                <a:cs typeface="Libre Baskerville"/>
                <a:sym typeface="Libre Baskerville"/>
              </a:rPr>
              <a:t>LATIN AMERICAN ART AND ARCHITECTURE</a:t>
            </a:r>
            <a:endParaRPr dirty="0">
              <a:highlight>
                <a:srgbClr val="FFFF00"/>
              </a:highlight>
            </a:endParaRPr>
          </a:p>
          <a:p>
            <a:pPr marL="228600" lvl="0" indent="-228600" algn="l" rtl="0">
              <a:lnSpc>
                <a:spcPct val="100000"/>
              </a:lnSpc>
              <a:spcBef>
                <a:spcPts val="1000"/>
              </a:spcBef>
              <a:spcAft>
                <a:spcPts val="0"/>
              </a:spcAft>
              <a:buClr>
                <a:srgbClr val="3F3F3F"/>
              </a:buClr>
              <a:buSzPts val="1317"/>
              <a:buChar char="•"/>
            </a:pPr>
            <a:r>
              <a:rPr lang="en-US" sz="1317" dirty="0">
                <a:latin typeface="Libre Baskerville"/>
                <a:ea typeface="Libre Baskerville"/>
                <a:cs typeface="Libre Baskerville"/>
                <a:sym typeface="Libre Baskerville"/>
              </a:rPr>
              <a:t>AN INTRODUCTORY HISTORICAL SURVEY OF THE VISUAL ART AND ARCHITECTURE OF MEXICO, CENTRAL AMERICA, SOUTH AMERICA AND PARTS OF THE CARIBBEAN </a:t>
            </a:r>
            <a:r>
              <a:rPr lang="en-US" sz="1317" dirty="0">
                <a:highlight>
                  <a:srgbClr val="FFFF00"/>
                </a:highlight>
                <a:latin typeface="Libre Baskerville"/>
                <a:ea typeface="Libre Baskerville"/>
                <a:cs typeface="Libre Baskerville"/>
                <a:sym typeface="Libre Baskerville"/>
              </a:rPr>
              <a:t>FROM 1500 BCE TO THE LATE 20TH CENTURY. </a:t>
            </a:r>
            <a:r>
              <a:rPr lang="en-US" sz="1317" dirty="0">
                <a:latin typeface="Libre Baskerville"/>
                <a:ea typeface="Libre Baskerville"/>
                <a:cs typeface="Libre Baskerville"/>
                <a:sym typeface="Libre Baskerville"/>
              </a:rPr>
              <a:t>MAJOR ARTWORKS, MONUMENTS AND THEMES WILL BE EXAMINED AND INTERPRETED USING VARIOUS ANALYTICAL AND CONTEXTUAL PERSPECTIVES (FORMAL, FUNCTIONAL, ICONOGRAPHIC, SOCIOLOGICAL, POLITICAL AND RELIGIOUS) IN ORDER TO PROVIDE AN UNDERSTANDING OF THE WORKS IN CULTURAL CONTEXT. THE COURSE IS APPROPRIATE FOR ART AND NON-ART MAJORS.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61125" y="-115674"/>
            <a:ext cx="10046100" cy="1138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Libre Baskerville"/>
              <a:buNone/>
            </a:pPr>
            <a:r>
              <a:rPr lang="en-US" sz="2400">
                <a:latin typeface="Libre Baskerville"/>
                <a:ea typeface="Libre Baskerville"/>
                <a:cs typeface="Libre Baskerville"/>
                <a:sym typeface="Libre Baskerville"/>
              </a:rPr>
              <a:t>COURSE OBJECTIVES</a:t>
            </a:r>
            <a:endParaRPr/>
          </a:p>
        </p:txBody>
      </p:sp>
      <p:sp>
        <p:nvSpPr>
          <p:cNvPr id="219" name="Google Shape;219;p7"/>
          <p:cNvSpPr txBox="1">
            <a:spLocks noGrp="1"/>
          </p:cNvSpPr>
          <p:nvPr>
            <p:ph type="body" idx="1"/>
          </p:nvPr>
        </p:nvSpPr>
        <p:spPr>
          <a:xfrm>
            <a:off x="868300" y="809751"/>
            <a:ext cx="4534200" cy="57672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3F3F3F"/>
              </a:buClr>
              <a:buSzPts val="1190"/>
              <a:buChar char="•"/>
            </a:pPr>
            <a:r>
              <a:rPr lang="en-US" sz="1190" dirty="0">
                <a:highlight>
                  <a:srgbClr val="FFFF00"/>
                </a:highlight>
                <a:latin typeface="Libre Baskerville"/>
                <a:ea typeface="Libre Baskerville"/>
                <a:cs typeface="Libre Baskerville"/>
                <a:sym typeface="Libre Baskerville"/>
              </a:rPr>
              <a:t>1. BE SENSITIVE TO AND AWARE OF THE VARIETY, RICHNESS AND DIVERSITY OF THE CONTRIBUTIONS OF THE MINORITY CULTURES WHICH HAVE BROUGHT A DEPTH OF EXPRESSION TO AMERICAN SOCIETY. </a:t>
            </a:r>
            <a:endParaRPr dirty="0">
              <a:highlight>
                <a:srgbClr val="FFFF00"/>
              </a:highlight>
            </a:endParaRPr>
          </a:p>
          <a:p>
            <a:pPr marL="228600" lvl="0" indent="-228600" algn="l" rtl="0">
              <a:lnSpc>
                <a:spcPct val="100000"/>
              </a:lnSpc>
              <a:spcBef>
                <a:spcPts val="1000"/>
              </a:spcBef>
              <a:spcAft>
                <a:spcPts val="0"/>
              </a:spcAft>
              <a:buClr>
                <a:srgbClr val="3F3F3F"/>
              </a:buClr>
              <a:buSzPts val="1190"/>
              <a:buChar char="•"/>
            </a:pPr>
            <a:r>
              <a:rPr lang="en-US" sz="1190" dirty="0">
                <a:latin typeface="Libre Baskerville"/>
                <a:ea typeface="Libre Baskerville"/>
                <a:cs typeface="Libre Baskerville"/>
                <a:sym typeface="Libre Baskerville"/>
              </a:rPr>
              <a:t>2. BE FAMILIAR WITH AND ACHIEVE GREATER APPRECIATION FOR THE SIGNIFICANT ARTISTIC CONTRIBUTIONS OF CULTURES OUTSIDE THE WESTERN ART TRADITION. </a:t>
            </a:r>
            <a:endParaRPr dirty="0"/>
          </a:p>
          <a:p>
            <a:pPr marL="228600" lvl="0" indent="-228600" algn="l" rtl="0">
              <a:lnSpc>
                <a:spcPct val="100000"/>
              </a:lnSpc>
              <a:spcBef>
                <a:spcPts val="1000"/>
              </a:spcBef>
              <a:spcAft>
                <a:spcPts val="0"/>
              </a:spcAft>
              <a:buClr>
                <a:srgbClr val="3F3F3F"/>
              </a:buClr>
              <a:buSzPts val="1190"/>
              <a:buChar char="•"/>
            </a:pPr>
            <a:r>
              <a:rPr lang="en-US" sz="1190" dirty="0">
                <a:latin typeface="Libre Baskerville"/>
                <a:ea typeface="Libre Baskerville"/>
                <a:cs typeface="Libre Baskerville"/>
                <a:sym typeface="Libre Baskerville"/>
              </a:rPr>
              <a:t>3. BECOME AWARE OF THE IMPORTANCE OF INSIGHTS PROVIDED BY ETHNIC STUDIES FOR ACHIEVING GREATER INTEGRATION AND UNITY AMONG AMERICANS. </a:t>
            </a:r>
            <a:endParaRPr dirty="0"/>
          </a:p>
          <a:p>
            <a:pPr marL="228600" lvl="0" indent="-228600" algn="l" rtl="0">
              <a:lnSpc>
                <a:spcPct val="100000"/>
              </a:lnSpc>
              <a:spcBef>
                <a:spcPts val="1000"/>
              </a:spcBef>
              <a:spcAft>
                <a:spcPts val="0"/>
              </a:spcAft>
              <a:buClr>
                <a:srgbClr val="3F3F3F"/>
              </a:buClr>
              <a:buSzPts val="1190"/>
              <a:buChar char="•"/>
            </a:pPr>
            <a:r>
              <a:rPr lang="en-US" sz="1190" dirty="0">
                <a:latin typeface="Libre Baskerville"/>
                <a:ea typeface="Libre Baskerville"/>
                <a:cs typeface="Libre Baskerville"/>
                <a:sym typeface="Libre Baskerville"/>
              </a:rPr>
              <a:t>4. ACCURATELY DESCRIBE AND ANALYZE A WORK OF ART BY RECOGNIZING BOTH SPECIFIC AND INTUITIVE ELEMENTS OF FORM.</a:t>
            </a:r>
            <a:endParaRPr dirty="0"/>
          </a:p>
          <a:p>
            <a:pPr marL="228600" lvl="0" indent="-228600" algn="l" rtl="0">
              <a:lnSpc>
                <a:spcPct val="100000"/>
              </a:lnSpc>
              <a:spcBef>
                <a:spcPts val="1000"/>
              </a:spcBef>
              <a:spcAft>
                <a:spcPts val="0"/>
              </a:spcAft>
              <a:buClr>
                <a:srgbClr val="3F3F3F"/>
              </a:buClr>
              <a:buSzPts val="1190"/>
              <a:buChar char="•"/>
            </a:pPr>
            <a:r>
              <a:rPr lang="en-US" sz="1190" dirty="0">
                <a:highlight>
                  <a:srgbClr val="FFFF00"/>
                </a:highlight>
                <a:latin typeface="Libre Baskerville"/>
                <a:ea typeface="Libre Baskerville"/>
                <a:cs typeface="Libre Baskerville"/>
                <a:sym typeface="Libre Baskerville"/>
              </a:rPr>
              <a:t> THE MINORITY STUDENT WILL ALSO: </a:t>
            </a:r>
            <a:endParaRPr dirty="0">
              <a:highlight>
                <a:srgbClr val="FFFF00"/>
              </a:highlight>
            </a:endParaRPr>
          </a:p>
          <a:p>
            <a:pPr marL="228600" lvl="0" indent="-228600" algn="l" rtl="0">
              <a:lnSpc>
                <a:spcPct val="100000"/>
              </a:lnSpc>
              <a:spcBef>
                <a:spcPts val="1000"/>
              </a:spcBef>
              <a:spcAft>
                <a:spcPts val="0"/>
              </a:spcAft>
              <a:buClr>
                <a:srgbClr val="3F3F3F"/>
              </a:buClr>
              <a:buSzPts val="1190"/>
              <a:buChar char="•"/>
            </a:pPr>
            <a:r>
              <a:rPr lang="en-US" sz="1190" dirty="0">
                <a:latin typeface="Libre Baskerville"/>
                <a:ea typeface="Libre Baskerville"/>
                <a:cs typeface="Libre Baskerville"/>
                <a:sym typeface="Libre Baskerville"/>
              </a:rPr>
              <a:t>1. FIND WITHIN THE VISUAL FORMS AN AVENUE TOWARDS PERSONAL GROWTH, SELF-REALIZATION AND MATURITY. </a:t>
            </a:r>
            <a:endParaRPr dirty="0"/>
          </a:p>
          <a:p>
            <a:pPr marL="228600" lvl="0" indent="-228600" algn="l" rtl="0">
              <a:lnSpc>
                <a:spcPct val="100000"/>
              </a:lnSpc>
              <a:spcBef>
                <a:spcPts val="1000"/>
              </a:spcBef>
              <a:spcAft>
                <a:spcPts val="0"/>
              </a:spcAft>
              <a:buClr>
                <a:srgbClr val="3F3F3F"/>
              </a:buClr>
              <a:buSzPts val="1190"/>
              <a:buChar char="•"/>
            </a:pPr>
            <a:r>
              <a:rPr lang="en-US" sz="1190" dirty="0">
                <a:latin typeface="Libre Baskerville"/>
                <a:ea typeface="Libre Baskerville"/>
                <a:cs typeface="Libre Baskerville"/>
                <a:sym typeface="Libre Baskerville"/>
              </a:rPr>
              <a:t>2. DEVELOP AN UNDERSTANDING OF PRIDE IN THE ARTISTIC HERITAGE OF HIS OR HER PEOPLE. </a:t>
            </a:r>
            <a:endParaRPr dirty="0"/>
          </a:p>
        </p:txBody>
      </p:sp>
      <p:sp>
        <p:nvSpPr>
          <p:cNvPr id="220" name="Google Shape;220;p7"/>
          <p:cNvSpPr txBox="1">
            <a:spLocks noGrp="1"/>
          </p:cNvSpPr>
          <p:nvPr>
            <p:ph type="body" idx="4294967295"/>
          </p:nvPr>
        </p:nvSpPr>
        <p:spPr>
          <a:xfrm>
            <a:off x="5322825" y="809750"/>
            <a:ext cx="5346600" cy="6111600"/>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rgbClr val="3F3F3F"/>
              </a:buClr>
              <a:buSzPts val="900"/>
              <a:buChar char="•"/>
            </a:pPr>
            <a:r>
              <a:rPr lang="en-US" sz="900">
                <a:latin typeface="Libre Baskerville"/>
                <a:ea typeface="Libre Baskerville"/>
                <a:cs typeface="Libre Baskerville"/>
                <a:sym typeface="Libre Baskerville"/>
              </a:rPr>
              <a:t>1. RECOGNIZE AND DIFFERENTIATE BETWEEN MAJOR STYLES IN MESOAMERICAN ART FROM OLMEC TO AZTEC AND IN ANDEAN ART FROM CHAVIN DE HUANTAR TO THE INCA. </a:t>
            </a:r>
            <a:endParaRPr/>
          </a:p>
          <a:p>
            <a:pPr marL="228600" lvl="0" indent="-228600" algn="l" rtl="0">
              <a:lnSpc>
                <a:spcPct val="120000"/>
              </a:lnSpc>
              <a:spcBef>
                <a:spcPts val="1000"/>
              </a:spcBef>
              <a:spcAft>
                <a:spcPts val="0"/>
              </a:spcAft>
              <a:buClr>
                <a:srgbClr val="3F3F3F"/>
              </a:buClr>
              <a:buSzPts val="900"/>
              <a:buChar char="•"/>
            </a:pPr>
            <a:r>
              <a:rPr lang="en-US" sz="900">
                <a:highlight>
                  <a:srgbClr val="FFFF00"/>
                </a:highlight>
                <a:latin typeface="Libre Baskerville"/>
                <a:ea typeface="Libre Baskerville"/>
                <a:cs typeface="Libre Baskerville"/>
                <a:sym typeface="Libre Baskerville"/>
              </a:rPr>
              <a:t>2. EXAMINE AND DISCUSS THE ART AND ARCHITECTURE OF LATIN AMERICA DURING THE COLONIAL ERA, POST-INDEPENDENCE AND IN RELATION TO MAJOR REVOLUTIONS (MEXICO, CUBA, NICARAGUA). </a:t>
            </a:r>
            <a:endParaRPr>
              <a:highlight>
                <a:srgbClr val="FFFF00"/>
              </a:highlight>
            </a:endParaRPr>
          </a:p>
          <a:p>
            <a:pPr marL="228600" lvl="0" indent="-228600" algn="l" rtl="0">
              <a:lnSpc>
                <a:spcPct val="120000"/>
              </a:lnSpc>
              <a:spcBef>
                <a:spcPts val="1000"/>
              </a:spcBef>
              <a:spcAft>
                <a:spcPts val="0"/>
              </a:spcAft>
              <a:buClr>
                <a:srgbClr val="3F3F3F"/>
              </a:buClr>
              <a:buSzPts val="900"/>
              <a:buChar char="•"/>
            </a:pPr>
            <a:r>
              <a:rPr lang="en-US" sz="900">
                <a:latin typeface="Libre Baskerville"/>
                <a:ea typeface="Libre Baskerville"/>
                <a:cs typeface="Libre Baskerville"/>
                <a:sym typeface="Libre Baskerville"/>
              </a:rPr>
              <a:t>3. IDENTIFY AND DESCRIBE THE ART ELEMENTS AND DESIGN PRINCIPLES IN A WORK OF ART.</a:t>
            </a:r>
            <a:endParaRPr/>
          </a:p>
          <a:p>
            <a:pPr marL="228600" lvl="0" indent="-228600" algn="l" rtl="0">
              <a:lnSpc>
                <a:spcPct val="120000"/>
              </a:lnSpc>
              <a:spcBef>
                <a:spcPts val="1000"/>
              </a:spcBef>
              <a:spcAft>
                <a:spcPts val="0"/>
              </a:spcAft>
              <a:buClr>
                <a:srgbClr val="3F3F3F"/>
              </a:buClr>
              <a:buSzPts val="900"/>
              <a:buChar char="•"/>
            </a:pPr>
            <a:r>
              <a:rPr lang="en-US" sz="900">
                <a:latin typeface="Libre Baskerville"/>
                <a:ea typeface="Libre Baskerville"/>
                <a:cs typeface="Libre Baskerville"/>
                <a:sym typeface="Libre Baskerville"/>
              </a:rPr>
              <a:t>4. DISTINGUISH AND CLASSIFY DIFFERENT MEDIA AND TECHNIQUES EMPLOYED IN THE MAKING OF ART. </a:t>
            </a:r>
            <a:endParaRPr/>
          </a:p>
          <a:p>
            <a:pPr marL="228600" lvl="0" indent="-228600" algn="l" rtl="0">
              <a:lnSpc>
                <a:spcPct val="120000"/>
              </a:lnSpc>
              <a:spcBef>
                <a:spcPts val="1000"/>
              </a:spcBef>
              <a:spcAft>
                <a:spcPts val="0"/>
              </a:spcAft>
              <a:buClr>
                <a:srgbClr val="3F3F3F"/>
              </a:buClr>
              <a:buSzPts val="900"/>
              <a:buChar char="•"/>
            </a:pPr>
            <a:r>
              <a:rPr lang="en-US" sz="900">
                <a:latin typeface="Libre Baskerville"/>
                <a:ea typeface="Libre Baskerville"/>
                <a:cs typeface="Libre Baskerville"/>
                <a:sym typeface="Libre Baskerville"/>
              </a:rPr>
              <a:t>5. LIST AND DESCRIBE DATES, EVENTS AND MAJOR CHARACTERISTICS OF ART AND ARCHITECTURE ASSOCIATED WITH THE OLMEC, TEOTIHUACAN, MONTE ALBAN, MAYA, AZTECS, CHAVIN, MOCHE AND INCA. </a:t>
            </a:r>
            <a:endParaRPr/>
          </a:p>
          <a:p>
            <a:pPr marL="228600" lvl="0" indent="-228600" algn="l" rtl="0">
              <a:lnSpc>
                <a:spcPct val="120000"/>
              </a:lnSpc>
              <a:spcBef>
                <a:spcPts val="1000"/>
              </a:spcBef>
              <a:spcAft>
                <a:spcPts val="0"/>
              </a:spcAft>
              <a:buClr>
                <a:srgbClr val="3F3F3F"/>
              </a:buClr>
              <a:buSzPts val="900"/>
              <a:buChar char="•"/>
            </a:pPr>
            <a:r>
              <a:rPr lang="en-US" sz="900">
                <a:latin typeface="Libre Baskerville"/>
                <a:ea typeface="Libre Baskerville"/>
                <a:cs typeface="Libre Baskerville"/>
                <a:sym typeface="Libre Baskerville"/>
              </a:rPr>
              <a:t>6. DESCRIBE AND INTERPRET THE RELATIONSHIP BETWEEN FORM, CONTENT AND CULTURAL CONTEXT IN THE GENESIS OF AN ARTWORK.   </a:t>
            </a:r>
            <a:endParaRPr/>
          </a:p>
          <a:p>
            <a:pPr marL="228600" lvl="0" indent="-228600" algn="l" rtl="0">
              <a:lnSpc>
                <a:spcPct val="120000"/>
              </a:lnSpc>
              <a:spcBef>
                <a:spcPts val="1000"/>
              </a:spcBef>
              <a:spcAft>
                <a:spcPts val="0"/>
              </a:spcAft>
              <a:buClr>
                <a:srgbClr val="3F3F3F"/>
              </a:buClr>
              <a:buSzPts val="900"/>
              <a:buChar char="•"/>
            </a:pPr>
            <a:r>
              <a:rPr lang="en-US" sz="900">
                <a:latin typeface="Libre Baskerville"/>
                <a:ea typeface="Libre Baskerville"/>
                <a:cs typeface="Libre Baskerville"/>
                <a:sym typeface="Libre Baskerville"/>
              </a:rPr>
              <a:t>7. EXAMINE THE ROLE OF PATRONAGE IN THE CREATION OF THE ARTWORK. </a:t>
            </a:r>
            <a:endParaRPr/>
          </a:p>
          <a:p>
            <a:pPr marL="228600" lvl="0" indent="-228600" algn="l" rtl="0">
              <a:lnSpc>
                <a:spcPct val="120000"/>
              </a:lnSpc>
              <a:spcBef>
                <a:spcPts val="1000"/>
              </a:spcBef>
              <a:spcAft>
                <a:spcPts val="0"/>
              </a:spcAft>
              <a:buClr>
                <a:srgbClr val="3F3F3F"/>
              </a:buClr>
              <a:buSzPts val="900"/>
              <a:buChar char="•"/>
            </a:pPr>
            <a:r>
              <a:rPr lang="en-US" sz="900">
                <a:latin typeface="Libre Baskerville"/>
                <a:ea typeface="Libre Baskerville"/>
                <a:cs typeface="Libre Baskerville"/>
                <a:sym typeface="Libre Baskerville"/>
              </a:rPr>
              <a:t>8. COMPARE AND CONTRAST ART MOVEMENTS ACROSS CULTURES AND TIME PERIODS.</a:t>
            </a:r>
            <a:endParaRPr/>
          </a:p>
          <a:p>
            <a:pPr marL="228600" lvl="0" indent="-228600" algn="l" rtl="0">
              <a:lnSpc>
                <a:spcPct val="120000"/>
              </a:lnSpc>
              <a:spcBef>
                <a:spcPts val="1000"/>
              </a:spcBef>
              <a:spcAft>
                <a:spcPts val="0"/>
              </a:spcAft>
              <a:buClr>
                <a:srgbClr val="3F3F3F"/>
              </a:buClr>
              <a:buSzPts val="900"/>
              <a:buChar char="•"/>
            </a:pPr>
            <a:r>
              <a:rPr lang="en-US" sz="900">
                <a:latin typeface="Libre Baskerville"/>
                <a:ea typeface="Libre Baskerville"/>
                <a:cs typeface="Libre Baskerville"/>
                <a:sym typeface="Libre Baskerville"/>
              </a:rPr>
              <a:t>9.  ASSESS THE PHILOSOPHICAL MOVEMENTS, RELIGIOUS CONCEPTS, HISTORICAL FIGURES, PLACES AND EVENTS WHICH INFLUENCE WORKS OF ART.</a:t>
            </a:r>
            <a:endParaRPr/>
          </a:p>
          <a:p>
            <a:pPr marL="228600" lvl="0" indent="-228600" algn="l" rtl="0">
              <a:lnSpc>
                <a:spcPct val="120000"/>
              </a:lnSpc>
              <a:spcBef>
                <a:spcPts val="1000"/>
              </a:spcBef>
              <a:spcAft>
                <a:spcPts val="0"/>
              </a:spcAft>
              <a:buClr>
                <a:srgbClr val="3F3F3F"/>
              </a:buClr>
              <a:buSzPts val="900"/>
              <a:buChar char="•"/>
            </a:pPr>
            <a:r>
              <a:rPr lang="en-US" sz="900">
                <a:latin typeface="Libre Baskerville"/>
                <a:ea typeface="Libre Baskerville"/>
                <a:cs typeface="Libre Baskerville"/>
                <a:sym typeface="Libre Baskerville"/>
              </a:rPr>
              <a:t>10. ANALYZE THE INFLUENCE OF EARLIER ART ON LATER TRADITIONS.</a:t>
            </a:r>
            <a:endParaRPr/>
          </a:p>
          <a:p>
            <a:pPr marL="228600" lvl="0" indent="-228600" algn="l" rtl="0">
              <a:lnSpc>
                <a:spcPct val="120000"/>
              </a:lnSpc>
              <a:spcBef>
                <a:spcPts val="1000"/>
              </a:spcBef>
              <a:spcAft>
                <a:spcPts val="0"/>
              </a:spcAft>
              <a:buClr>
                <a:srgbClr val="3F3F3F"/>
              </a:buClr>
              <a:buSzPts val="900"/>
              <a:buChar char="•"/>
            </a:pPr>
            <a:r>
              <a:rPr lang="en-US" sz="900">
                <a:latin typeface="Libre Baskerville"/>
                <a:ea typeface="Libre Baskerville"/>
                <a:cs typeface="Libre Baskerville"/>
                <a:sym typeface="Libre Baskerville"/>
              </a:rPr>
              <a:t>11. ASSEMBLE AND SYNTHESIZE SOLID EVIDENCE IN SUPPORT OF PERSONAL AND CULTURAL INTERPRETATIONS.</a:t>
            </a:r>
            <a:endParaRPr/>
          </a:p>
          <a:p>
            <a:pPr marL="228600" lvl="0" indent="-228600" algn="l" rtl="0">
              <a:lnSpc>
                <a:spcPct val="120000"/>
              </a:lnSpc>
              <a:spcBef>
                <a:spcPts val="1000"/>
              </a:spcBef>
              <a:spcAft>
                <a:spcPts val="0"/>
              </a:spcAft>
              <a:buClr>
                <a:srgbClr val="3F3F3F"/>
              </a:buClr>
              <a:buSzPts val="900"/>
              <a:buChar char="•"/>
            </a:pPr>
            <a:r>
              <a:rPr lang="en-US" sz="900">
                <a:latin typeface="Libre Baskerville"/>
                <a:ea typeface="Libre Baskerville"/>
                <a:cs typeface="Libre Baskerville"/>
                <a:sym typeface="Libre Baskerville"/>
              </a:rPr>
              <a:t>12. ARTICULATE AND EXPLAIN ONE’S OWN IDEAS AND SIGNIFICANT CONCEPTS ABOUT ART AND ITS HISTORY IN WRITTEN ASSIGNMENTS</a:t>
            </a:r>
            <a:r>
              <a:rPr lang="en-US" sz="1050">
                <a:latin typeface="Libre Baskerville"/>
                <a:ea typeface="Libre Baskerville"/>
                <a:cs typeface="Libre Baskerville"/>
                <a:sym typeface="Libre Baskerville"/>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8"/>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Libre Baskerville"/>
              <a:buNone/>
            </a:pPr>
            <a:r>
              <a:rPr lang="en-US">
                <a:latin typeface="Libre Baskerville"/>
                <a:ea typeface="Libre Baskerville"/>
                <a:cs typeface="Libre Baskerville"/>
                <a:sym typeface="Libre Baskerville"/>
              </a:rPr>
              <a:t>CONTENT CHANGES</a:t>
            </a:r>
            <a:endParaRPr/>
          </a:p>
        </p:txBody>
      </p:sp>
      <p:sp>
        <p:nvSpPr>
          <p:cNvPr id="226" name="Google Shape;226;p8"/>
          <p:cNvSpPr txBox="1">
            <a:spLocks noGrp="1"/>
          </p:cNvSpPr>
          <p:nvPr>
            <p:ph type="body" idx="1"/>
          </p:nvPr>
        </p:nvSpPr>
        <p:spPr>
          <a:xfrm>
            <a:off x="1073790" y="1949322"/>
            <a:ext cx="551828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3F3F3F"/>
              </a:buClr>
              <a:buSzPts val="1360"/>
              <a:buChar char="•"/>
            </a:pPr>
            <a:r>
              <a:rPr lang="en-US" sz="1360">
                <a:latin typeface="Libre Baskerville"/>
                <a:ea typeface="Libre Baskerville"/>
                <a:cs typeface="Libre Baskerville"/>
                <a:sym typeface="Libre Baskerville"/>
              </a:rPr>
              <a:t>PREHISTORIC AND PRECLASSIC CULTURES (OLMEC)</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CLASSIC CULTURES: TEOTIHUACAN,  MONTE ALBAN</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POSTCLASSIC:  TOLTECS, MIXTECS,  AZTECS</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MAYA</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INTERMEDIATE CULTURES:  COSTA RICA, NICARAGUA, PANAMA, COLOMBIA, SOUTH AMERICA</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PRE-INCAN CULTURES:  CHAVIN, PARACAS, MOCHICA, NAZCA</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CITY BUILDERS: CHIMU, CHANCAY VALLEY</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INCA</a:t>
            </a:r>
            <a:endParaRPr/>
          </a:p>
          <a:p>
            <a:pPr marL="228600" lvl="0" indent="-153035" algn="l" rtl="0">
              <a:lnSpc>
                <a:spcPct val="100000"/>
              </a:lnSpc>
              <a:spcBef>
                <a:spcPts val="1000"/>
              </a:spcBef>
              <a:spcAft>
                <a:spcPts val="0"/>
              </a:spcAft>
              <a:buClr>
                <a:srgbClr val="3F3F3F"/>
              </a:buClr>
              <a:buSzPts val="1190"/>
              <a:buNone/>
            </a:pPr>
            <a:endParaRPr sz="1190">
              <a:latin typeface="Arial"/>
              <a:ea typeface="Arial"/>
              <a:cs typeface="Arial"/>
              <a:sym typeface="Arial"/>
            </a:endParaRPr>
          </a:p>
        </p:txBody>
      </p:sp>
      <p:sp>
        <p:nvSpPr>
          <p:cNvPr id="227" name="Google Shape;227;p8"/>
          <p:cNvSpPr txBox="1">
            <a:spLocks noGrp="1"/>
          </p:cNvSpPr>
          <p:nvPr>
            <p:ph type="body" idx="4294967295"/>
          </p:nvPr>
        </p:nvSpPr>
        <p:spPr>
          <a:xfrm>
            <a:off x="6277077" y="1987245"/>
            <a:ext cx="3949103" cy="397732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rgbClr val="3F3F3F"/>
              </a:buClr>
              <a:buSzPts val="1360"/>
              <a:buChar char="•"/>
            </a:pPr>
            <a:r>
              <a:rPr lang="en-US" sz="1360">
                <a:latin typeface="Libre Baskerville"/>
                <a:ea typeface="Libre Baskerville"/>
                <a:cs typeface="Libre Baskerville"/>
                <a:sym typeface="Libre Baskerville"/>
              </a:rPr>
              <a:t>PRE-CLASSIC CULTURES, OLMEC</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CLASSIC CULTURES: MONTE ALBAN, WEST MEXICO, TEOTIHUACAN</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MAYA</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TOLTECS, MIXTECS, AZTECS</a:t>
            </a:r>
            <a:endParaRPr/>
          </a:p>
          <a:p>
            <a:pPr marL="228600" lvl="0" indent="-228600" algn="l" rtl="0">
              <a:lnSpc>
                <a:spcPct val="100000"/>
              </a:lnSpc>
              <a:spcBef>
                <a:spcPts val="1000"/>
              </a:spcBef>
              <a:spcAft>
                <a:spcPts val="0"/>
              </a:spcAft>
              <a:buClr>
                <a:srgbClr val="3F3F3F"/>
              </a:buClr>
              <a:buSzPts val="1360"/>
              <a:buChar char="•"/>
            </a:pPr>
            <a:r>
              <a:rPr lang="en-US" sz="1360">
                <a:latin typeface="Libre Baskerville"/>
                <a:ea typeface="Libre Baskerville"/>
                <a:cs typeface="Libre Baskerville"/>
                <a:sym typeface="Libre Baskerville"/>
              </a:rPr>
              <a:t>ART OF THE ANDES: CHAVIN DE HUANTAR, PARACAS, NAZCA, MOCHE, TEWANAKU, WARI, INCA</a:t>
            </a:r>
            <a:endParaRPr/>
          </a:p>
          <a:p>
            <a:pPr marL="228600" lvl="0" indent="-228600" algn="l" rtl="0">
              <a:lnSpc>
                <a:spcPct val="100000"/>
              </a:lnSpc>
              <a:spcBef>
                <a:spcPts val="1000"/>
              </a:spcBef>
              <a:spcAft>
                <a:spcPts val="0"/>
              </a:spcAft>
              <a:buClr>
                <a:srgbClr val="3F3F3F"/>
              </a:buClr>
              <a:buSzPts val="1360"/>
              <a:buChar char="•"/>
            </a:pPr>
            <a:r>
              <a:rPr lang="en-US" sz="1360">
                <a:highlight>
                  <a:srgbClr val="FFFF00"/>
                </a:highlight>
                <a:latin typeface="Libre Baskerville"/>
                <a:ea typeface="Libre Baskerville"/>
                <a:cs typeface="Libre Baskerville"/>
                <a:sym typeface="Libre Baskerville"/>
              </a:rPr>
              <a:t>COLONIAL PERIOD TO 19</a:t>
            </a:r>
            <a:r>
              <a:rPr lang="en-US" sz="1360" baseline="30000">
                <a:highlight>
                  <a:srgbClr val="FFFF00"/>
                </a:highlight>
                <a:latin typeface="Libre Baskerville"/>
                <a:ea typeface="Libre Baskerville"/>
                <a:cs typeface="Libre Baskerville"/>
                <a:sym typeface="Libre Baskerville"/>
              </a:rPr>
              <a:t>TH</a:t>
            </a:r>
            <a:r>
              <a:rPr lang="en-US" sz="1360">
                <a:highlight>
                  <a:srgbClr val="FFFF00"/>
                </a:highlight>
                <a:latin typeface="Libre Baskerville"/>
                <a:ea typeface="Libre Baskerville"/>
                <a:cs typeface="Libre Baskerville"/>
                <a:sym typeface="Libre Baskerville"/>
              </a:rPr>
              <a:t> CENTURY INDEPENDENCE MOVEMENTS</a:t>
            </a:r>
            <a:endParaRPr>
              <a:highlight>
                <a:srgbClr val="FFFF00"/>
              </a:highlight>
            </a:endParaRPr>
          </a:p>
          <a:p>
            <a:pPr marL="228600" lvl="0" indent="-228600" algn="l" rtl="0">
              <a:lnSpc>
                <a:spcPct val="100000"/>
              </a:lnSpc>
              <a:spcBef>
                <a:spcPts val="1000"/>
              </a:spcBef>
              <a:spcAft>
                <a:spcPts val="0"/>
              </a:spcAft>
              <a:buClr>
                <a:srgbClr val="3F3F3F"/>
              </a:buClr>
              <a:buSzPts val="1360"/>
              <a:buChar char="•"/>
            </a:pPr>
            <a:r>
              <a:rPr lang="en-US" sz="1360">
                <a:highlight>
                  <a:srgbClr val="FFFF00"/>
                </a:highlight>
                <a:latin typeface="Libre Baskerville"/>
                <a:ea typeface="Libre Baskerville"/>
                <a:cs typeface="Libre Baskerville"/>
                <a:sym typeface="Libre Baskerville"/>
              </a:rPr>
              <a:t>ART AND REVOLUTION IN 20</a:t>
            </a:r>
            <a:r>
              <a:rPr lang="en-US" sz="1360" baseline="30000">
                <a:highlight>
                  <a:srgbClr val="FFFF00"/>
                </a:highlight>
                <a:latin typeface="Libre Baskerville"/>
                <a:ea typeface="Libre Baskerville"/>
                <a:cs typeface="Libre Baskerville"/>
                <a:sym typeface="Libre Baskerville"/>
              </a:rPr>
              <a:t>TH</a:t>
            </a:r>
            <a:r>
              <a:rPr lang="en-US" sz="1360">
                <a:highlight>
                  <a:srgbClr val="FFFF00"/>
                </a:highlight>
                <a:latin typeface="Libre Baskerville"/>
                <a:ea typeface="Libre Baskerville"/>
                <a:cs typeface="Libre Baskerville"/>
                <a:sym typeface="Libre Baskerville"/>
              </a:rPr>
              <a:t> CENTURY: MEXICO, CUBA, NICARAGUA</a:t>
            </a:r>
            <a:endParaRPr>
              <a:highlight>
                <a:srgbClr val="FFFF00"/>
              </a:highlight>
            </a:endParaRPr>
          </a:p>
          <a:p>
            <a:pPr marL="228600" lvl="0" indent="-228600" algn="l" rtl="0">
              <a:lnSpc>
                <a:spcPct val="100000"/>
              </a:lnSpc>
              <a:spcBef>
                <a:spcPts val="1000"/>
              </a:spcBef>
              <a:spcAft>
                <a:spcPts val="0"/>
              </a:spcAft>
              <a:buClr>
                <a:srgbClr val="3F3F3F"/>
              </a:buClr>
              <a:buSzPts val="1360"/>
              <a:buChar char="•"/>
            </a:pPr>
            <a:r>
              <a:rPr lang="en-US" sz="1360">
                <a:highlight>
                  <a:srgbClr val="FFFF00"/>
                </a:highlight>
                <a:latin typeface="Libre Baskerville"/>
                <a:ea typeface="Libre Baskerville"/>
                <a:cs typeface="Libre Baskerville"/>
                <a:sym typeface="Libre Baskerville"/>
              </a:rPr>
              <a:t>GROUP PRESENTATIONS ON CONTEMPORARY ARTISTS</a:t>
            </a:r>
            <a:endParaRPr>
              <a:highlight>
                <a:srgbClr val="FFFF00"/>
              </a:highlight>
            </a:endParaRPr>
          </a:p>
          <a:p>
            <a:pPr marL="0" lvl="0" indent="0" algn="l" rtl="0">
              <a:lnSpc>
                <a:spcPct val="100000"/>
              </a:lnSpc>
              <a:spcBef>
                <a:spcPts val="1000"/>
              </a:spcBef>
              <a:spcAft>
                <a:spcPts val="0"/>
              </a:spcAft>
              <a:buClr>
                <a:srgbClr val="3F3F3F"/>
              </a:buClr>
              <a:buSzPts val="1190"/>
              <a:buNone/>
            </a:pPr>
            <a:endParaRPr sz="119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Libre Baskerville"/>
              <a:buNone/>
            </a:pPr>
            <a:r>
              <a:rPr lang="en-US">
                <a:latin typeface="Libre Baskerville"/>
                <a:ea typeface="Libre Baskerville"/>
                <a:cs typeface="Libre Baskerville"/>
                <a:sym typeface="Libre Baskerville"/>
              </a:rPr>
              <a:t>TEXTBOOK CHANGES</a:t>
            </a:r>
            <a:endParaRPr/>
          </a:p>
        </p:txBody>
      </p:sp>
      <p:sp>
        <p:nvSpPr>
          <p:cNvPr id="233" name="Google Shape;233;p9"/>
          <p:cNvSpPr txBox="1">
            <a:spLocks noGrp="1"/>
          </p:cNvSpPr>
          <p:nvPr>
            <p:ph type="body" idx="1"/>
          </p:nvPr>
        </p:nvSpPr>
        <p:spPr>
          <a:xfrm>
            <a:off x="1505823" y="2087740"/>
            <a:ext cx="3334625" cy="4451478"/>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rgbClr val="3F3F3F"/>
              </a:buClr>
              <a:buSzPts val="1600"/>
              <a:buChar char="•"/>
            </a:pPr>
            <a:r>
              <a:rPr lang="en-US" sz="1600">
                <a:latin typeface="Libre Baskerville"/>
                <a:ea typeface="Libre Baskerville"/>
                <a:cs typeface="Libre Baskerville"/>
                <a:sym typeface="Libre Baskerville"/>
              </a:rPr>
              <a:t>GEORGE KUBLER.  ART &amp; ARCHITECTURE OF ANCIENT AMERICA: THE MEXICAN, MAYA AND ANDEAN PEOPLES. (NEW HAVEN: YALE UNIVERSITY PRESS, 1984)</a:t>
            </a:r>
            <a:endParaRPr/>
          </a:p>
        </p:txBody>
      </p:sp>
      <p:sp>
        <p:nvSpPr>
          <p:cNvPr id="234" name="Google Shape;234;p9"/>
          <p:cNvSpPr txBox="1">
            <a:spLocks noGrp="1"/>
          </p:cNvSpPr>
          <p:nvPr>
            <p:ph type="body" idx="4294967295"/>
          </p:nvPr>
        </p:nvSpPr>
        <p:spPr>
          <a:xfrm>
            <a:off x="4881562" y="2087740"/>
            <a:ext cx="4873625" cy="377825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10000"/>
              </a:lnSpc>
              <a:spcBef>
                <a:spcPts val="0"/>
              </a:spcBef>
              <a:spcAft>
                <a:spcPts val="0"/>
              </a:spcAft>
              <a:buClr>
                <a:srgbClr val="3F3F3F"/>
              </a:buClr>
              <a:buSzPts val="1600"/>
              <a:buChar char="•"/>
            </a:pPr>
            <a:r>
              <a:rPr lang="en-US" sz="1600">
                <a:latin typeface="Libre Baskerville"/>
                <a:ea typeface="Libre Baskerville"/>
                <a:cs typeface="Libre Baskerville"/>
                <a:sym typeface="Libre Baskerville"/>
              </a:rPr>
              <a:t>THE ART OF MESOAMERICA, MARY ELLEN MILLER, 5TH EDITION (THAMES &amp; HUDSON, 2012)</a:t>
            </a:r>
            <a:endParaRPr/>
          </a:p>
          <a:p>
            <a:pPr marL="228600" lvl="0" indent="-228600" algn="l" rtl="0">
              <a:lnSpc>
                <a:spcPct val="110000"/>
              </a:lnSpc>
              <a:spcBef>
                <a:spcPts val="1000"/>
              </a:spcBef>
              <a:spcAft>
                <a:spcPts val="0"/>
              </a:spcAft>
              <a:buClr>
                <a:srgbClr val="3F3F3F"/>
              </a:buClr>
              <a:buSzPts val="1600"/>
              <a:buChar char="•"/>
            </a:pPr>
            <a:r>
              <a:rPr lang="en-US" sz="1600">
                <a:latin typeface="Libre Baskerville"/>
                <a:ea typeface="Libre Baskerville"/>
                <a:cs typeface="Libre Baskerville"/>
                <a:sym typeface="Libre Baskerville"/>
              </a:rPr>
              <a:t>ART OF THE ANDES: FROM CHAVIN TO INCA, REBECCA R. STONE, 3RD EDITION (THAMES AND HUDSON, 2012)</a:t>
            </a:r>
            <a:endParaRPr/>
          </a:p>
          <a:p>
            <a:pPr marL="228600" lvl="0" indent="-228600" algn="l" rtl="0">
              <a:lnSpc>
                <a:spcPct val="110000"/>
              </a:lnSpc>
              <a:spcBef>
                <a:spcPts val="1000"/>
              </a:spcBef>
              <a:spcAft>
                <a:spcPts val="0"/>
              </a:spcAft>
              <a:buClr>
                <a:srgbClr val="3F3F3F"/>
              </a:buClr>
              <a:buSzPts val="1600"/>
              <a:buChar char="•"/>
            </a:pPr>
            <a:r>
              <a:rPr lang="en-US" sz="1600">
                <a:highlight>
                  <a:srgbClr val="FFFF00"/>
                </a:highlight>
                <a:latin typeface="Libre Baskerville"/>
                <a:ea typeface="Libre Baskerville"/>
                <a:cs typeface="Libre Baskerville"/>
                <a:sym typeface="Libre Baskerville"/>
              </a:rPr>
              <a:t>CONTEMPORARY ART IN LATIN AMERICA, NIKOS KOTSOPOULOS, ED., (BLACK DOG PUBLISHING, 2010)  </a:t>
            </a:r>
            <a:endParaRPr>
              <a:highlight>
                <a:srgbClr val="FFFF00"/>
              </a:highlight>
            </a:endParaRPr>
          </a:p>
          <a:p>
            <a:pPr marL="228600" lvl="0" indent="-228600" algn="l" rtl="0">
              <a:lnSpc>
                <a:spcPct val="110000"/>
              </a:lnSpc>
              <a:spcBef>
                <a:spcPts val="1000"/>
              </a:spcBef>
              <a:spcAft>
                <a:spcPts val="0"/>
              </a:spcAft>
              <a:buClr>
                <a:srgbClr val="3F3F3F"/>
              </a:buClr>
              <a:buSzPts val="1600"/>
              <a:buChar char="•"/>
            </a:pPr>
            <a:r>
              <a:rPr lang="en-US" sz="1600">
                <a:highlight>
                  <a:srgbClr val="FFFF00"/>
                </a:highlight>
                <a:latin typeface="Libre Baskerville"/>
                <a:ea typeface="Libre Baskerville"/>
                <a:cs typeface="Libre Baskerville"/>
                <a:sym typeface="Libre Baskerville"/>
              </a:rPr>
              <a:t>LATIN AMERICAN ART OF THE 20TH CENTURY, EDWARD LUCIE SMITH, 2ND EDITION (THAMES AND HUDSON, 2004)</a:t>
            </a:r>
            <a:endParaRPr>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Organizational Inertia</a:t>
            </a:r>
            <a:endParaRPr/>
          </a:p>
          <a:p>
            <a:pPr marL="0" lvl="0" indent="0" algn="ctr" rtl="0">
              <a:lnSpc>
                <a:spcPct val="90000"/>
              </a:lnSpc>
              <a:spcBef>
                <a:spcPts val="0"/>
              </a:spcBef>
              <a:spcAft>
                <a:spcPts val="0"/>
              </a:spcAft>
              <a:buClr>
                <a:schemeClr val="lt1"/>
              </a:buClr>
              <a:buSzPts val="3600"/>
              <a:buFont typeface="Palatino"/>
              <a:buNone/>
            </a:pPr>
            <a:endParaRPr/>
          </a:p>
        </p:txBody>
      </p:sp>
      <p:sp>
        <p:nvSpPr>
          <p:cNvPr id="111" name="Google Shape;111;p2"/>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Clr>
                <a:schemeClr val="dk2"/>
              </a:buClr>
              <a:buSzPts val="1100"/>
              <a:buFont typeface="Arial"/>
              <a:buNone/>
            </a:pPr>
            <a:r>
              <a:rPr lang="en-US" sz="2800">
                <a:solidFill>
                  <a:schemeClr val="dk2"/>
                </a:solidFill>
                <a:latin typeface="Calibri"/>
                <a:ea typeface="Calibri"/>
                <a:cs typeface="Calibri"/>
                <a:sym typeface="Calibri"/>
              </a:rPr>
              <a:t>Inertia is a natural barrier to implementing strategic and high impact organizational change because it does not allow for new perspectives to penetrate the structure (Godkin and Allcorn, 2008). </a:t>
            </a:r>
            <a:endParaRPr sz="2800">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rgbClr val="3F3F3F"/>
              </a:buClr>
              <a:buSzPts val="2600"/>
              <a:buFont typeface="Arial"/>
              <a:buNone/>
            </a:pPr>
            <a:endParaRPr/>
          </a:p>
        </p:txBody>
      </p:sp>
      <p:sp>
        <p:nvSpPr>
          <p:cNvPr id="112" name="Google Shape;112;p2"/>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Libre Baskerville"/>
              <a:buNone/>
            </a:pPr>
            <a:r>
              <a:rPr lang="en-US">
                <a:latin typeface="Libre Baskerville"/>
                <a:ea typeface="Libre Baskerville"/>
                <a:cs typeface="Libre Baskerville"/>
                <a:sym typeface="Libre Baskerville"/>
              </a:rPr>
              <a:t>MAKING ASSIGNMENTS CULTURALLY RESPONSIVE</a:t>
            </a:r>
            <a:endParaRPr>
              <a:latin typeface="Libre Baskerville"/>
              <a:ea typeface="Libre Baskerville"/>
              <a:cs typeface="Libre Baskerville"/>
              <a:sym typeface="Libre Baskerville"/>
            </a:endParaRPr>
          </a:p>
          <a:p>
            <a:pPr marL="0" lvl="0" indent="0" algn="ctr" rtl="0">
              <a:lnSpc>
                <a:spcPct val="90000"/>
              </a:lnSpc>
              <a:spcBef>
                <a:spcPts val="0"/>
              </a:spcBef>
              <a:spcAft>
                <a:spcPts val="0"/>
              </a:spcAft>
              <a:buClr>
                <a:schemeClr val="dk1"/>
              </a:buClr>
              <a:buSzPts val="4000"/>
              <a:buFont typeface="Libre Baskerville"/>
              <a:buNone/>
            </a:pPr>
            <a:r>
              <a:rPr lang="en-US">
                <a:latin typeface="Libre Baskerville"/>
                <a:ea typeface="Libre Baskerville"/>
                <a:cs typeface="Libre Baskerville"/>
                <a:sym typeface="Libre Baskerville"/>
              </a:rPr>
              <a:t>Long Beach City College</a:t>
            </a:r>
            <a:endParaRPr>
              <a:latin typeface="Libre Baskerville"/>
              <a:ea typeface="Libre Baskerville"/>
              <a:cs typeface="Libre Baskerville"/>
              <a:sym typeface="Libre Baskerville"/>
            </a:endParaRPr>
          </a:p>
        </p:txBody>
      </p:sp>
      <p:sp>
        <p:nvSpPr>
          <p:cNvPr id="240" name="Google Shape;240;p10"/>
          <p:cNvSpPr txBox="1">
            <a:spLocks noGrp="1"/>
          </p:cNvSpPr>
          <p:nvPr>
            <p:ph type="body" idx="1"/>
          </p:nvPr>
        </p:nvSpPr>
        <p:spPr>
          <a:xfrm>
            <a:off x="1066800" y="2612994"/>
            <a:ext cx="10058400" cy="3120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2600"/>
              <a:buNone/>
            </a:pPr>
            <a:r>
              <a:rPr lang="en-US" b="1">
                <a:latin typeface="Libre Baskerville"/>
                <a:ea typeface="Libre Baskerville"/>
                <a:cs typeface="Libre Baskerville"/>
                <a:sym typeface="Libre Baskerville"/>
              </a:rPr>
              <a:t>ART 1</a:t>
            </a:r>
            <a:r>
              <a:rPr lang="en-US">
                <a:latin typeface="Libre Baskerville"/>
                <a:ea typeface="Libre Baskerville"/>
                <a:cs typeface="Libre Baskerville"/>
                <a:sym typeface="Libre Baskerville"/>
              </a:rPr>
              <a:t>: </a:t>
            </a:r>
            <a:r>
              <a:rPr lang="en-US" sz="2800" i="1">
                <a:latin typeface="Libre Baskerville"/>
                <a:ea typeface="Libre Baskerville"/>
                <a:cs typeface="Libre Baskerville"/>
                <a:sym typeface="Libre Baskerville"/>
              </a:rPr>
              <a:t>ART AND CIVILIZATION </a:t>
            </a:r>
            <a:endParaRPr/>
          </a:p>
          <a:p>
            <a:pPr marL="0" lvl="0" indent="0" algn="ctr" rtl="0">
              <a:lnSpc>
                <a:spcPct val="90000"/>
              </a:lnSpc>
              <a:spcBef>
                <a:spcPts val="1000"/>
              </a:spcBef>
              <a:spcAft>
                <a:spcPts val="0"/>
              </a:spcAft>
              <a:buClr>
                <a:srgbClr val="3F3F3F"/>
              </a:buClr>
              <a:buSzPts val="2800"/>
              <a:buNone/>
            </a:pPr>
            <a:r>
              <a:rPr lang="en-US" sz="2800" i="1">
                <a:latin typeface="Libre Baskerville"/>
                <a:ea typeface="Libre Baskerville"/>
                <a:cs typeface="Libre Baskerville"/>
                <a:sym typeface="Libre Baskerville"/>
              </a:rPr>
              <a:t>(PALEOLITHIC TO GOTHIC ERA)</a:t>
            </a:r>
            <a:endParaRPr sz="2800" i="1">
              <a:latin typeface="Libre Baskerville"/>
              <a:ea typeface="Libre Baskerville"/>
              <a:cs typeface="Libre Baskerville"/>
              <a:sym typeface="Libre Baskerville"/>
            </a:endParaRPr>
          </a:p>
          <a:p>
            <a:pPr marL="0" lvl="0" indent="0" algn="ctr" rtl="0">
              <a:lnSpc>
                <a:spcPct val="90000"/>
              </a:lnSpc>
              <a:spcBef>
                <a:spcPts val="1000"/>
              </a:spcBef>
              <a:spcAft>
                <a:spcPts val="0"/>
              </a:spcAft>
              <a:buClr>
                <a:srgbClr val="3F3F3F"/>
              </a:buClr>
              <a:buSzPts val="2800"/>
              <a:buNone/>
            </a:pPr>
            <a:endParaRPr sz="2800" i="1">
              <a:latin typeface="Libre Baskerville"/>
              <a:ea typeface="Libre Baskerville"/>
              <a:cs typeface="Libre Baskerville"/>
              <a:sym typeface="Libre Baskerville"/>
            </a:endParaRPr>
          </a:p>
          <a:p>
            <a:pPr marL="0" lvl="0" indent="0" algn="ctr" rtl="0">
              <a:lnSpc>
                <a:spcPct val="100000"/>
              </a:lnSpc>
              <a:spcBef>
                <a:spcPts val="0"/>
              </a:spcBef>
              <a:spcAft>
                <a:spcPts val="0"/>
              </a:spcAft>
              <a:buClr>
                <a:schemeClr val="lt2"/>
              </a:buClr>
              <a:buSzPts val="1480"/>
              <a:buFont typeface="Arial"/>
              <a:buNone/>
            </a:pPr>
            <a:r>
              <a:rPr lang="en-US" sz="1580">
                <a:solidFill>
                  <a:srgbClr val="000000"/>
                </a:solidFill>
                <a:latin typeface="Libre Baskerville"/>
                <a:ea typeface="Libre Baskerville"/>
                <a:cs typeface="Libre Baskerville"/>
                <a:sym typeface="Libre Baskerville"/>
              </a:rPr>
              <a:t>THIS COURSE EXPLORES THE ARTISTIC HERITAGE OF WESTERN CIVILIZATION FROM PREHISTORY TO THE END OF THE GOTHIC PERIOD THROUGH THE STUDY OF MAJOR MONUMENTS OF PAINTING, SCULPTURE AND ARCHITECTURE. IT EMPHASIZES THE DEVELOPMENT OF ART FORMS AS REFLECTIVE OF THE SOCIAL, POLITICAL, RELIGIOUS, AND AESTHETIC SENSIBILITIES OF THE HISTORICAL PERIODS COVERED. </a:t>
            </a:r>
            <a:endParaRPr sz="2700">
              <a:solidFill>
                <a:srgbClr val="000000"/>
              </a:solidFill>
            </a:endParaRPr>
          </a:p>
          <a:p>
            <a:pPr marL="0" lvl="0" indent="0" algn="ctr" rtl="0">
              <a:lnSpc>
                <a:spcPct val="90000"/>
              </a:lnSpc>
              <a:spcBef>
                <a:spcPts val="1000"/>
              </a:spcBef>
              <a:spcAft>
                <a:spcPts val="0"/>
              </a:spcAft>
              <a:buClr>
                <a:srgbClr val="3F3F3F"/>
              </a:buClr>
              <a:buSzPts val="2800"/>
              <a:buNone/>
            </a:pPr>
            <a:endParaRPr sz="2000">
              <a:latin typeface="Libre Baskerville"/>
              <a:ea typeface="Libre Baskerville"/>
              <a:cs typeface="Libre Baskerville"/>
              <a:sym typeface="Libre Baskervill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body" idx="1"/>
          </p:nvPr>
        </p:nvSpPr>
        <p:spPr>
          <a:xfrm>
            <a:off x="1277650" y="1071226"/>
            <a:ext cx="4922400" cy="532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3F3F3F"/>
              </a:buClr>
              <a:buSzPts val="1480"/>
              <a:buNone/>
            </a:pPr>
            <a:r>
              <a:rPr lang="en-US" sz="1569">
                <a:latin typeface="Libre Baskerville"/>
                <a:ea typeface="Libre Baskerville"/>
                <a:cs typeface="Libre Baskerville"/>
                <a:sym typeface="Libre Baskerville"/>
              </a:rPr>
              <a:t>FOR MANY YEARS, ONE OF THE GROUP ASSIGNMENTS IN ART 1 WAS AN IN-CLASS DEBATE ABOUT THE </a:t>
            </a:r>
            <a:r>
              <a:rPr lang="en-US" sz="1569" b="1">
                <a:latin typeface="Libre Baskerville"/>
                <a:ea typeface="Libre Baskerville"/>
                <a:cs typeface="Libre Baskerville"/>
                <a:sym typeface="Libre Baskerville"/>
              </a:rPr>
              <a:t>REPATRIATION OF THE PARTHENON (ELGIN) MARBLES.</a:t>
            </a:r>
            <a:endParaRPr sz="2420" b="1"/>
          </a:p>
          <a:p>
            <a:pPr marL="0" lvl="0" indent="0" algn="l" rtl="0">
              <a:lnSpc>
                <a:spcPct val="100000"/>
              </a:lnSpc>
              <a:spcBef>
                <a:spcPts val="1000"/>
              </a:spcBef>
              <a:spcAft>
                <a:spcPts val="0"/>
              </a:spcAft>
              <a:buClr>
                <a:srgbClr val="3F3F3F"/>
              </a:buClr>
              <a:buSzPts val="1480"/>
              <a:buNone/>
            </a:pPr>
            <a:r>
              <a:rPr lang="en-US" sz="1569">
                <a:latin typeface="Libre Baskerville"/>
                <a:ea typeface="Libre Baskerville"/>
                <a:cs typeface="Libre Baskerville"/>
                <a:sym typeface="Libre Baskerville"/>
              </a:rPr>
              <a:t>GREECE HAS REQUESTED THE RETURN OF MARBLE STATUES AND METOPES THAT WERE TAKEN (ARGUABLY LEGALLY) FROM THE ACROPOLIS IN ATHENS IN THE EARLY 19</a:t>
            </a:r>
            <a:r>
              <a:rPr lang="en-US" sz="1569" baseline="30000">
                <a:latin typeface="Libre Baskerville"/>
                <a:ea typeface="Libre Baskerville"/>
                <a:cs typeface="Libre Baskerville"/>
                <a:sym typeface="Libre Baskerville"/>
              </a:rPr>
              <a:t>TH</a:t>
            </a:r>
            <a:r>
              <a:rPr lang="en-US" sz="1569">
                <a:latin typeface="Libre Baskerville"/>
                <a:ea typeface="Libre Baskerville"/>
                <a:cs typeface="Libre Baskerville"/>
                <a:sym typeface="Libre Baskerville"/>
              </a:rPr>
              <a:t> CENTURY BY THOMAS BRUCE, LORD ELGIN. GREECE WAS THEN PART OF THE OTTOMAN EMPIRE.</a:t>
            </a:r>
            <a:endParaRPr sz="2420"/>
          </a:p>
          <a:p>
            <a:pPr marL="0" lvl="0" indent="0" algn="l" rtl="0">
              <a:lnSpc>
                <a:spcPct val="100000"/>
              </a:lnSpc>
              <a:spcBef>
                <a:spcPts val="1000"/>
              </a:spcBef>
              <a:spcAft>
                <a:spcPts val="0"/>
              </a:spcAft>
              <a:buClr>
                <a:srgbClr val="3F3F3F"/>
              </a:buClr>
              <a:buSzPts val="1480"/>
              <a:buNone/>
            </a:pPr>
            <a:r>
              <a:rPr lang="en-US" sz="1569">
                <a:latin typeface="Libre Baskerville"/>
                <a:ea typeface="Libre Baskerville"/>
                <a:cs typeface="Libre Baskerville"/>
                <a:sym typeface="Libre Baskerville"/>
              </a:rPr>
              <a:t>THE MARBLES HAVE BEEN OWNED BY THE BRITISH GOVERNMENT AND HOUSED IN THE BRITISH MUSEUM SINCE 1816.</a:t>
            </a:r>
            <a:endParaRPr sz="2420"/>
          </a:p>
          <a:p>
            <a:pPr marL="0" lvl="0" indent="0" algn="l" rtl="0">
              <a:lnSpc>
                <a:spcPct val="100000"/>
              </a:lnSpc>
              <a:spcBef>
                <a:spcPts val="1000"/>
              </a:spcBef>
              <a:spcAft>
                <a:spcPts val="0"/>
              </a:spcAft>
              <a:buClr>
                <a:srgbClr val="3F3F3F"/>
              </a:buClr>
              <a:buSzPts val="1480"/>
              <a:buNone/>
            </a:pPr>
            <a:r>
              <a:rPr lang="en-US" sz="1569">
                <a:latin typeface="Libre Baskerville"/>
                <a:ea typeface="Libre Baskerville"/>
                <a:cs typeface="Libre Baskerville"/>
                <a:sym typeface="Libre Baskerville"/>
              </a:rPr>
              <a:t>THE DEBATE WAS A GOOD METHOD TO ENCOURAGE COLLABORATION AND CLASS PARTICIPATION BUT I FEARED THAT THE TOPIC DID NOT HIT HOME FOR MANY STUDENTS.</a:t>
            </a:r>
            <a:endParaRPr sz="2420"/>
          </a:p>
          <a:p>
            <a:pPr marL="0" lvl="0" indent="0" algn="l" rtl="0">
              <a:lnSpc>
                <a:spcPct val="100000"/>
              </a:lnSpc>
              <a:spcBef>
                <a:spcPts val="1000"/>
              </a:spcBef>
              <a:spcAft>
                <a:spcPts val="0"/>
              </a:spcAft>
              <a:buClr>
                <a:srgbClr val="3F3F3F"/>
              </a:buClr>
              <a:buSzPts val="1480"/>
              <a:buNone/>
            </a:pPr>
            <a:endParaRPr sz="1569">
              <a:latin typeface="Libre Baskerville"/>
              <a:ea typeface="Libre Baskerville"/>
              <a:cs typeface="Libre Baskerville"/>
              <a:sym typeface="Libre Baskerville"/>
            </a:endParaRPr>
          </a:p>
          <a:p>
            <a:pPr marL="0" lvl="0" indent="0" algn="ctr" rtl="0">
              <a:lnSpc>
                <a:spcPct val="100000"/>
              </a:lnSpc>
              <a:spcBef>
                <a:spcPts val="1000"/>
              </a:spcBef>
              <a:spcAft>
                <a:spcPts val="0"/>
              </a:spcAft>
              <a:buClr>
                <a:srgbClr val="3F3F3F"/>
              </a:buClr>
              <a:buSzPts val="1480"/>
              <a:buNone/>
            </a:pPr>
            <a:endParaRPr sz="1569">
              <a:latin typeface="Libre Baskerville"/>
              <a:ea typeface="Libre Baskerville"/>
              <a:cs typeface="Libre Baskerville"/>
              <a:sym typeface="Libre Baskerville"/>
            </a:endParaRPr>
          </a:p>
        </p:txBody>
      </p:sp>
      <p:pic>
        <p:nvPicPr>
          <p:cNvPr id="246" name="Google Shape;246;p12"/>
          <p:cNvPicPr preferRelativeResize="0"/>
          <p:nvPr/>
        </p:nvPicPr>
        <p:blipFill rotWithShape="1">
          <a:blip r:embed="rId3">
            <a:alphaModFix/>
          </a:blip>
          <a:srcRect/>
          <a:stretch/>
        </p:blipFill>
        <p:spPr>
          <a:xfrm>
            <a:off x="6516742" y="2179068"/>
            <a:ext cx="5198084" cy="3467865"/>
          </a:xfrm>
          <a:prstGeom prst="rect">
            <a:avLst/>
          </a:prstGeom>
          <a:noFill/>
          <a:ln>
            <a:noFill/>
          </a:ln>
        </p:spPr>
      </p:pic>
      <p:sp>
        <p:nvSpPr>
          <p:cNvPr id="247" name="Google Shape;247;p12"/>
          <p:cNvSpPr txBox="1"/>
          <p:nvPr/>
        </p:nvSpPr>
        <p:spPr>
          <a:xfrm>
            <a:off x="1437700" y="313975"/>
            <a:ext cx="10277100" cy="67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Libre Baskerville"/>
                <a:ea typeface="Libre Baskerville"/>
                <a:cs typeface="Libre Baskerville"/>
                <a:sym typeface="Libre Baskerville"/>
              </a:rPr>
              <a:t>AN EXAMPLE OF AN ASSIGNMENT REVISION</a:t>
            </a:r>
            <a:endParaRPr sz="2400">
              <a:latin typeface="Libre Baskerville"/>
              <a:ea typeface="Libre Baskerville"/>
              <a:cs typeface="Libre Baskerville"/>
              <a:sym typeface="Libre Baskerville"/>
            </a:endParaRPr>
          </a:p>
          <a:p>
            <a:pPr marL="0" lvl="0" indent="0" algn="l" rtl="0">
              <a:spcBef>
                <a:spcPts val="0"/>
              </a:spcBef>
              <a:spcAft>
                <a:spcPts val="0"/>
              </a:spcAft>
              <a:buNone/>
            </a:pPr>
            <a:endParaRPr sz="2400">
              <a:latin typeface="Libre Baskerville"/>
              <a:ea typeface="Libre Baskerville"/>
              <a:cs typeface="Libre Baskerville"/>
              <a:sym typeface="Libre Baskervill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Libre Baskerville"/>
              <a:buNone/>
            </a:pPr>
            <a:r>
              <a:rPr lang="en-US">
                <a:latin typeface="Libre Baskerville"/>
                <a:ea typeface="Libre Baskerville"/>
                <a:cs typeface="Libre Baskerville"/>
                <a:sym typeface="Libre Baskerville"/>
              </a:rPr>
              <a:t>REPATRIATION</a:t>
            </a:r>
            <a:endParaRPr/>
          </a:p>
        </p:txBody>
      </p:sp>
      <p:sp>
        <p:nvSpPr>
          <p:cNvPr id="253" name="Google Shape;253;p13"/>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rmAutofit fontScale="92500" lnSpcReduction="10000"/>
          </a:bodyPr>
          <a:lstStyle/>
          <a:p>
            <a:pPr marL="342900">
              <a:lnSpc>
                <a:spcPct val="100000"/>
              </a:lnSpc>
              <a:spcBef>
                <a:spcPts val="0"/>
              </a:spcBef>
              <a:buSzPts val="2000"/>
            </a:pPr>
            <a:r>
              <a:rPr lang="en-US" sz="2220" dirty="0">
                <a:latin typeface="Libre Baskerville"/>
                <a:ea typeface="Libre Baskerville"/>
                <a:cs typeface="Libre Baskerville"/>
                <a:sym typeface="Libre Baskerville"/>
              </a:rPr>
              <a:t>MUSEUMS ARE HOME TO MILLIONS OF ARTWORKS AND CULTURAL ARTIFACTS. THE METROPOLITAN MUSEUM OF ART ALONE HOLDS TWO MILLION OBJECTS. THE HERMITAGE HAS THREE MILLION. THE BRITISH MUSEUM, EIGHT MILLION. </a:t>
            </a:r>
          </a:p>
          <a:p>
            <a:pPr marL="342900">
              <a:lnSpc>
                <a:spcPct val="100000"/>
              </a:lnSpc>
              <a:spcBef>
                <a:spcPts val="0"/>
              </a:spcBef>
              <a:buSzPts val="2000"/>
            </a:pPr>
            <a:r>
              <a:rPr lang="en-US" sz="2220" dirty="0">
                <a:highlight>
                  <a:srgbClr val="FFFF00"/>
                </a:highlight>
                <a:latin typeface="Libre Baskerville"/>
                <a:ea typeface="Libre Baskerville"/>
                <a:cs typeface="Libre Baskerville"/>
                <a:sym typeface="Libre Baskerville"/>
              </a:rPr>
              <a:t>SOME OF THESE OBJECTS HAVE MADE THEIR WAY TO THESE INSTITUTIONS THROUGH UNJUST MEANS. SOME WERE STOLEN OR PLUNDERED, OTHERS ACQUIRED THROUGH COERCED OR EXPLOITATIVE TRANSACTIONS. SHOULD THESE INJUSTICES BE RECTIFIED, AND IF SO, HOW? SOME ARGUE THAT THERE ARE OBJECTS IN MUSEUM COLLECTIONS THAT SHOULD BE REPATRIATED, RETURNED TO THEIR COUNTRY, CULTURE, OR OWNER OF ORIGIN.	</a:t>
            </a:r>
            <a:endParaRPr sz="2220" dirty="0">
              <a:highlight>
                <a:srgbClr val="FFFF00"/>
              </a:highlight>
            </a:endParaRPr>
          </a:p>
          <a:p>
            <a:pPr marL="228600" lvl="0" indent="-228600" algn="l" rtl="0">
              <a:lnSpc>
                <a:spcPct val="100000"/>
              </a:lnSpc>
              <a:spcBef>
                <a:spcPts val="1000"/>
              </a:spcBef>
              <a:spcAft>
                <a:spcPts val="0"/>
              </a:spcAft>
              <a:buClr>
                <a:srgbClr val="3F3F3F"/>
              </a:buClr>
              <a:buSzPts val="1400"/>
              <a:buChar char="•"/>
            </a:pPr>
            <a:r>
              <a:rPr lang="en-US" sz="1295" i="1" dirty="0"/>
              <a:t>ERICH HATALA MATTHES, </a:t>
            </a:r>
            <a:r>
              <a:rPr lang="en-US" sz="1295" i="1" dirty="0">
                <a:latin typeface="Libre Baskerville"/>
                <a:ea typeface="Libre Baskerville"/>
                <a:cs typeface="Libre Baskerville"/>
                <a:sym typeface="Libre Baskerville"/>
              </a:rPr>
              <a:t>REPATRIATION AND THE RADICAL REDISTRIBUTION OF ART</a:t>
            </a:r>
            <a:endParaRPr sz="2220" dirty="0"/>
          </a:p>
          <a:p>
            <a:pPr marL="228600" lvl="0" indent="-127000" algn="l" rtl="0">
              <a:lnSpc>
                <a:spcPct val="100000"/>
              </a:lnSpc>
              <a:spcBef>
                <a:spcPts val="1000"/>
              </a:spcBef>
              <a:spcAft>
                <a:spcPts val="0"/>
              </a:spcAft>
              <a:buClr>
                <a:srgbClr val="3F3F3F"/>
              </a:buClr>
              <a:buSzPts val="1600"/>
              <a:buNone/>
            </a:pPr>
            <a:endParaRPr sz="1480" i="1" dirty="0"/>
          </a:p>
          <a:p>
            <a:pPr marL="0" lvl="0" indent="0" algn="l" rtl="0">
              <a:lnSpc>
                <a:spcPct val="100000"/>
              </a:lnSpc>
              <a:spcBef>
                <a:spcPts val="1000"/>
              </a:spcBef>
              <a:spcAft>
                <a:spcPts val="0"/>
              </a:spcAft>
              <a:buClr>
                <a:srgbClr val="3F3F3F"/>
              </a:buClr>
              <a:buSzPts val="2000"/>
              <a:buNone/>
            </a:pPr>
            <a:endParaRPr sz="2220" i="1" dirty="0"/>
          </a:p>
          <a:p>
            <a:pPr marL="228600" lvl="0" indent="-101600" algn="l" rtl="0">
              <a:lnSpc>
                <a:spcPct val="100000"/>
              </a:lnSpc>
              <a:spcBef>
                <a:spcPts val="1000"/>
              </a:spcBef>
              <a:spcAft>
                <a:spcPts val="0"/>
              </a:spcAft>
              <a:buClr>
                <a:srgbClr val="3F3F3F"/>
              </a:buClr>
              <a:buSzPts val="2000"/>
              <a:buNone/>
            </a:pPr>
            <a:endParaRPr sz="2220" dirty="0">
              <a:latin typeface="Libre Baskerville"/>
              <a:ea typeface="Libre Baskerville"/>
              <a:cs typeface="Libre Baskerville"/>
              <a:sym typeface="Libre Baskerville"/>
            </a:endParaRPr>
          </a:p>
          <a:p>
            <a:pPr marL="228600" lvl="0" indent="-101600" algn="l" rtl="0">
              <a:lnSpc>
                <a:spcPct val="100000"/>
              </a:lnSpc>
              <a:spcBef>
                <a:spcPts val="1000"/>
              </a:spcBef>
              <a:spcAft>
                <a:spcPts val="0"/>
              </a:spcAft>
              <a:buClr>
                <a:srgbClr val="3F3F3F"/>
              </a:buClr>
              <a:buSzPts val="2000"/>
              <a:buNone/>
            </a:pPr>
            <a:endParaRPr sz="2220" dirty="0">
              <a:latin typeface="Libre Baskerville"/>
              <a:ea typeface="Libre Baskerville"/>
              <a:cs typeface="Libre Baskerville"/>
              <a:sym typeface="Libre Baskervill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532E11"/>
              </a:buClr>
              <a:buSzPts val="3600"/>
              <a:buFont typeface="Palatino"/>
              <a:buNone/>
            </a:pPr>
            <a:endParaRPr/>
          </a:p>
        </p:txBody>
      </p:sp>
      <p:sp>
        <p:nvSpPr>
          <p:cNvPr id="259" name="Google Shape;259;p14"/>
          <p:cNvSpPr txBox="1">
            <a:spLocks noGrp="1"/>
          </p:cNvSpPr>
          <p:nvPr>
            <p:ph type="body" idx="1"/>
          </p:nvPr>
        </p:nvSpPr>
        <p:spPr>
          <a:xfrm>
            <a:off x="1277650" y="4886587"/>
            <a:ext cx="9893367" cy="137053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3F3F3F"/>
              </a:buClr>
              <a:buSzPts val="1480"/>
              <a:buNone/>
            </a:pPr>
            <a:r>
              <a:rPr lang="en-US" sz="1369">
                <a:latin typeface="Libre Baskerville"/>
                <a:ea typeface="Libre Baskerville"/>
                <a:cs typeface="Libre Baskerville"/>
                <a:sym typeface="Libre Baskerville"/>
              </a:rPr>
              <a:t>SINCE THERE ARE MANY EXAMPLES OF NATIONS OR PEOPLES REQUESTING THE RETURN OF WORKS OF CULTURAL HERITAGE, WHY NOT OPEN UP THE ASSIGNMENT TO ALLOW STUDENTS TO SELECT THEIR OWN TOPIC? </a:t>
            </a:r>
            <a:endParaRPr sz="2220"/>
          </a:p>
          <a:p>
            <a:pPr marL="0" lvl="0" indent="0" algn="l" rtl="0">
              <a:lnSpc>
                <a:spcPct val="100000"/>
              </a:lnSpc>
              <a:spcBef>
                <a:spcPts val="1000"/>
              </a:spcBef>
              <a:spcAft>
                <a:spcPts val="0"/>
              </a:spcAft>
              <a:buClr>
                <a:srgbClr val="3F3F3F"/>
              </a:buClr>
              <a:buSzPts val="1480"/>
              <a:buNone/>
            </a:pPr>
            <a:r>
              <a:rPr lang="en-US" sz="1369">
                <a:latin typeface="Libre Baskerville"/>
                <a:ea typeface="Libre Baskerville"/>
                <a:cs typeface="Libre Baskerville"/>
                <a:sym typeface="Libre Baskerville"/>
              </a:rPr>
              <a:t>THEY ARE STILL LEARNING ABOUT THE CONCEPT OF REPATRIATION AND THEY ALSO HAVE THE OPTION TO INVESTIGATE AN EXAMPLE RELATED TO THEIR OWN HERITAGE OR THEIR OWN ARTISTIC INTERESTS.</a:t>
            </a:r>
            <a:endParaRPr sz="2220"/>
          </a:p>
        </p:txBody>
      </p:sp>
      <p:pic>
        <p:nvPicPr>
          <p:cNvPr id="260" name="Google Shape;260;p14"/>
          <p:cNvPicPr preferRelativeResize="0"/>
          <p:nvPr/>
        </p:nvPicPr>
        <p:blipFill rotWithShape="1">
          <a:blip r:embed="rId3">
            <a:alphaModFix/>
          </a:blip>
          <a:srcRect/>
          <a:stretch/>
        </p:blipFill>
        <p:spPr>
          <a:xfrm>
            <a:off x="1020983" y="257939"/>
            <a:ext cx="9953906" cy="42214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5"/>
          <p:cNvSpPr txBox="1">
            <a:spLocks noGrp="1"/>
          </p:cNvSpPr>
          <p:nvPr>
            <p:ph type="title"/>
          </p:nvPr>
        </p:nvSpPr>
        <p:spPr>
          <a:xfrm>
            <a:off x="1072978" y="2281806"/>
            <a:ext cx="10046043" cy="200527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4000"/>
              <a:buFont typeface="Libre Baskerville"/>
              <a:buNone/>
            </a:pPr>
            <a:r>
              <a:rPr lang="en-US" sz="3240">
                <a:latin typeface="Libre Baskerville"/>
                <a:ea typeface="Libre Baskerville"/>
                <a:cs typeface="Libre Baskerville"/>
                <a:sym typeface="Libre Baskerville"/>
              </a:rPr>
              <a:t>SAMPLE OF TOPICS CHOSEN BY STUDENTS AS A RESULT OF THE MODIFICATION OF THE REPATRIATION ASSIGNMENT IN ART 1 HONORS </a:t>
            </a:r>
            <a:br>
              <a:rPr lang="en-US" sz="3240">
                <a:latin typeface="Libre Baskerville"/>
                <a:ea typeface="Libre Baskerville"/>
                <a:cs typeface="Libre Baskerville"/>
                <a:sym typeface="Libre Baskerville"/>
              </a:rPr>
            </a:br>
            <a:r>
              <a:rPr lang="en-US" sz="3240">
                <a:latin typeface="Libre Baskerville"/>
                <a:ea typeface="Libre Baskerville"/>
                <a:cs typeface="Libre Baskerville"/>
                <a:sym typeface="Libre Baskerville"/>
              </a:rPr>
              <a:t>FALL 2019</a:t>
            </a:r>
            <a:endParaRPr sz="324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a:spLocks noGrp="1"/>
          </p:cNvSpPr>
          <p:nvPr>
            <p:ph type="body" idx="1"/>
          </p:nvPr>
        </p:nvSpPr>
        <p:spPr>
          <a:xfrm>
            <a:off x="1290006" y="4907560"/>
            <a:ext cx="10046043" cy="124209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3F3F3F"/>
              </a:buClr>
              <a:buSzPts val="1600"/>
              <a:buNone/>
            </a:pPr>
            <a:r>
              <a:rPr lang="en-US" sz="1679" b="1">
                <a:latin typeface="Libre Baskerville"/>
                <a:ea typeface="Libre Baskerville"/>
                <a:cs typeface="Libre Baskerville"/>
                <a:sym typeface="Libre Baskerville"/>
              </a:rPr>
              <a:t>REQUEST FOR THE RETURN OF HOA HAKANANAI’A</a:t>
            </a:r>
            <a:endParaRPr/>
          </a:p>
          <a:p>
            <a:pPr marL="0" lvl="0" indent="0" algn="ctr" rtl="0">
              <a:lnSpc>
                <a:spcPct val="100000"/>
              </a:lnSpc>
              <a:spcBef>
                <a:spcPts val="0"/>
              </a:spcBef>
              <a:spcAft>
                <a:spcPts val="0"/>
              </a:spcAft>
              <a:buClr>
                <a:srgbClr val="3F3F3F"/>
              </a:buClr>
              <a:buSzPts val="1600"/>
              <a:buNone/>
            </a:pPr>
            <a:r>
              <a:rPr lang="en-US" sz="1679">
                <a:latin typeface="Libre Baskerville"/>
                <a:ea typeface="Libre Baskerville"/>
                <a:cs typeface="Libre Baskerville"/>
                <a:sym typeface="Libre Baskerville"/>
              </a:rPr>
              <a:t>TAKEN FROM EASTER ISLAND (RAPA NUI) BY COMMODORE RICHARD POWELL IN 1868, GIFTED TO QUEEN VICTORIA IN 1869 AND NOW HELD BY THE BRITISH MUSEUM</a:t>
            </a:r>
            <a:endParaRPr sz="1679"/>
          </a:p>
          <a:p>
            <a:pPr marL="0" lvl="0" indent="0" algn="ctr" rtl="0">
              <a:lnSpc>
                <a:spcPct val="100000"/>
              </a:lnSpc>
              <a:spcBef>
                <a:spcPts val="1000"/>
              </a:spcBef>
              <a:spcAft>
                <a:spcPts val="0"/>
              </a:spcAft>
              <a:buClr>
                <a:srgbClr val="3F3F3F"/>
              </a:buClr>
              <a:buSzPts val="1600"/>
              <a:buNone/>
            </a:pPr>
            <a:endParaRPr sz="1679">
              <a:latin typeface="Libre Baskerville"/>
              <a:ea typeface="Libre Baskerville"/>
              <a:cs typeface="Libre Baskerville"/>
              <a:sym typeface="Libre Baskerville"/>
            </a:endParaRPr>
          </a:p>
        </p:txBody>
      </p:sp>
      <p:pic>
        <p:nvPicPr>
          <p:cNvPr id="271" name="Google Shape;271;p16"/>
          <p:cNvPicPr preferRelativeResize="0"/>
          <p:nvPr/>
        </p:nvPicPr>
        <p:blipFill rotWithShape="1">
          <a:blip r:embed="rId3">
            <a:alphaModFix/>
          </a:blip>
          <a:srcRect/>
          <a:stretch/>
        </p:blipFill>
        <p:spPr>
          <a:xfrm>
            <a:off x="4232172" y="150471"/>
            <a:ext cx="3727656" cy="43752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a:spLocks noGrp="1"/>
          </p:cNvSpPr>
          <p:nvPr>
            <p:ph type="body" idx="1"/>
          </p:nvPr>
        </p:nvSpPr>
        <p:spPr>
          <a:xfrm>
            <a:off x="1115735" y="4349692"/>
            <a:ext cx="9834421" cy="1850300"/>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100000"/>
              </a:lnSpc>
              <a:spcBef>
                <a:spcPts val="0"/>
              </a:spcBef>
              <a:spcAft>
                <a:spcPts val="0"/>
              </a:spcAft>
              <a:buClr>
                <a:srgbClr val="3F3F3F"/>
              </a:buClr>
              <a:buSzPts val="1600"/>
              <a:buNone/>
            </a:pPr>
            <a:r>
              <a:rPr lang="en-US" sz="2220">
                <a:latin typeface="Libre Baskerville"/>
                <a:ea typeface="Libre Baskerville"/>
                <a:cs typeface="Libre Baskerville"/>
                <a:sym typeface="Libre Baskerville"/>
              </a:rPr>
              <a:t>U.S. SOLDIERS CARTED THREE OF THE BALANGIGA TOWN'S CHURCH BELLS OFF AS WAR TROPHIES DURING THE 1899-1902 PHILIPPINE-AMERICAN WAR. THE PHILIPPINES HAS ARGUED FOR DECADES THAT IT WAS A HISTORICAL WRONG THAT NEED RIGHTING.</a:t>
            </a:r>
            <a:endParaRPr sz="2220"/>
          </a:p>
          <a:p>
            <a:pPr marL="0" lvl="0" indent="0" algn="ctr" rtl="0">
              <a:lnSpc>
                <a:spcPct val="100000"/>
              </a:lnSpc>
              <a:spcBef>
                <a:spcPts val="1000"/>
              </a:spcBef>
              <a:spcAft>
                <a:spcPts val="0"/>
              </a:spcAft>
              <a:buClr>
                <a:srgbClr val="3F3F3F"/>
              </a:buClr>
              <a:buSzPts val="1800"/>
              <a:buNone/>
            </a:pPr>
            <a:r>
              <a:rPr lang="en-US" sz="1665">
                <a:latin typeface="Libre Baskerville"/>
                <a:ea typeface="Libre Baskerville"/>
                <a:cs typeface="Libre Baskerville"/>
                <a:sym typeface="Libre Baskerville"/>
              </a:rPr>
              <a:t>THE BALANGIGA BELLS WERE RETURNED BY THE U.S. GOVERNMENT IN DECEMBER 2018.</a:t>
            </a:r>
            <a:endParaRPr sz="2220"/>
          </a:p>
        </p:txBody>
      </p:sp>
      <p:pic>
        <p:nvPicPr>
          <p:cNvPr id="277" name="Google Shape;277;p17"/>
          <p:cNvPicPr preferRelativeResize="0"/>
          <p:nvPr/>
        </p:nvPicPr>
        <p:blipFill rotWithShape="1">
          <a:blip r:embed="rId3">
            <a:alphaModFix/>
          </a:blip>
          <a:srcRect/>
          <a:stretch/>
        </p:blipFill>
        <p:spPr>
          <a:xfrm>
            <a:off x="2981124" y="0"/>
            <a:ext cx="6229752" cy="41505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a:spLocks noGrp="1"/>
          </p:cNvSpPr>
          <p:nvPr>
            <p:ph type="body" idx="1"/>
          </p:nvPr>
        </p:nvSpPr>
        <p:spPr>
          <a:xfrm>
            <a:off x="1036041" y="3996145"/>
            <a:ext cx="10186758" cy="2689199"/>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rgbClr val="3F3F3F"/>
              </a:buClr>
              <a:buSzPts val="1600"/>
              <a:buNone/>
            </a:pPr>
            <a:r>
              <a:rPr lang="en-US" sz="2220" i="1">
                <a:latin typeface="Libre Baskerville"/>
                <a:ea typeface="Libre Baskerville"/>
                <a:cs typeface="Libre Baskerville"/>
                <a:sym typeface="Libre Baskerville"/>
              </a:rPr>
              <a:t>AUSTRALIAN INSTITUTE OF ABORIGINAL AND TORRES STRAIT ISLANDER STUDIES AND THE QUEST FOR THE REPATRIATION OF ARTIFACTS OF INDIGENOUS POPULATIONS. </a:t>
            </a:r>
            <a:endParaRPr sz="2220"/>
          </a:p>
          <a:p>
            <a:pPr marL="0" lvl="0" indent="0" algn="ctr" rtl="0">
              <a:lnSpc>
                <a:spcPct val="100000"/>
              </a:lnSpc>
              <a:spcBef>
                <a:spcPts val="1000"/>
              </a:spcBef>
              <a:spcAft>
                <a:spcPts val="0"/>
              </a:spcAft>
              <a:buClr>
                <a:srgbClr val="3F3F3F"/>
              </a:buClr>
              <a:buSzPts val="1600"/>
              <a:buNone/>
            </a:pPr>
            <a:r>
              <a:rPr lang="en-US" sz="2220">
                <a:latin typeface="Libre Baskerville"/>
                <a:ea typeface="Libre Baskerville"/>
                <a:cs typeface="Libre Baskerville"/>
                <a:sym typeface="Libre Baskerville"/>
              </a:rPr>
              <a:t>ONE SET OF ARTIFACTS WAS FORMALLY HANDED BACK TO REPRESENTATIVES FROM THE INDIGENOUS GANGALIDDA GARAWA GROUP, WHOSE HERITAGE IS SAID TO DATE BACK MORE THAN 70,000 YEARS, IN A SACRED CEREMONY AT MANCHESTER MUSEUM IN 2019.</a:t>
            </a:r>
            <a:endParaRPr sz="2220"/>
          </a:p>
        </p:txBody>
      </p:sp>
      <p:pic>
        <p:nvPicPr>
          <p:cNvPr id="284" name="Google Shape;284;p18"/>
          <p:cNvPicPr preferRelativeResize="0"/>
          <p:nvPr/>
        </p:nvPicPr>
        <p:blipFill rotWithShape="1">
          <a:blip r:embed="rId3">
            <a:alphaModFix/>
          </a:blip>
          <a:srcRect/>
          <a:stretch/>
        </p:blipFill>
        <p:spPr>
          <a:xfrm>
            <a:off x="3022921" y="172656"/>
            <a:ext cx="6146157" cy="368769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txBox="1">
            <a:spLocks noGrp="1"/>
          </p:cNvSpPr>
          <p:nvPr>
            <p:ph type="body" idx="1"/>
          </p:nvPr>
        </p:nvSpPr>
        <p:spPr>
          <a:xfrm>
            <a:off x="1157681" y="4815281"/>
            <a:ext cx="10178369" cy="1334376"/>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rgbClr val="3F3F3F"/>
              </a:buClr>
              <a:buSzPts val="1600"/>
              <a:buNone/>
            </a:pPr>
            <a:r>
              <a:rPr lang="en-US" sz="1500" i="1">
                <a:latin typeface="Libre Baskerville"/>
                <a:ea typeface="Libre Baskerville"/>
                <a:cs typeface="Libre Baskerville"/>
                <a:sym typeface="Libre Baskerville"/>
              </a:rPr>
              <a:t>REQUEST FROM NIGERIA FOR THE RETURN OF BENIN BRONZES EXHIBITED IN THE BRITISH MUSEUM. </a:t>
            </a:r>
            <a:r>
              <a:rPr lang="en-US" sz="1500">
                <a:latin typeface="Libre Baskerville"/>
                <a:ea typeface="Libre Baskerville"/>
                <a:cs typeface="Libre Baskerville"/>
                <a:sym typeface="Libre Baskerville"/>
              </a:rPr>
              <a:t>THE ART HISTORICAL TREASURES FROM THE FORMER KINGDOM OF BENIN (MODERN-DAY SOUTHERN NIGERIA) WERE PLUNDERED BY THE BRITISH IN 1897 DURING A PUNITIVE EXPEDITION. IN TOTAL, SOME 4,000 OF INTRICATE SCULPTURES WERE REMOVED FROM THE OBA’S (KING’S) PALACE, GIFTED AND SOLD, AND MANY ENDED UP IN MUSEUMS IN BRITAIN, GERMANY, AND THE US.</a:t>
            </a:r>
            <a:endParaRPr sz="1500"/>
          </a:p>
        </p:txBody>
      </p:sp>
      <p:pic>
        <p:nvPicPr>
          <p:cNvPr id="290" name="Google Shape;290;p19"/>
          <p:cNvPicPr preferRelativeResize="0"/>
          <p:nvPr/>
        </p:nvPicPr>
        <p:blipFill rotWithShape="1">
          <a:blip r:embed="rId3">
            <a:alphaModFix/>
          </a:blip>
          <a:srcRect/>
          <a:stretch/>
        </p:blipFill>
        <p:spPr>
          <a:xfrm>
            <a:off x="4371372" y="110299"/>
            <a:ext cx="3449255" cy="44741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0"/>
          <p:cNvSpPr txBox="1">
            <a:spLocks noGrp="1"/>
          </p:cNvSpPr>
          <p:nvPr>
            <p:ph type="title"/>
          </p:nvPr>
        </p:nvSpPr>
        <p:spPr>
          <a:xfrm>
            <a:off x="1277651" y="365125"/>
            <a:ext cx="6360526" cy="13255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3200"/>
              <a:buFont typeface="Libre Baskerville"/>
              <a:buNone/>
            </a:pPr>
            <a:r>
              <a:rPr lang="en-US" sz="3240">
                <a:latin typeface="Libre Baskerville"/>
                <a:ea typeface="Libre Baskerville"/>
                <a:cs typeface="Libre Baskerville"/>
                <a:sym typeface="Libre Baskerville"/>
              </a:rPr>
              <a:t>A WORK BY ENGLISH PAINTER JOSHUA REYNOLDS </a:t>
            </a:r>
            <a:endParaRPr sz="3240"/>
          </a:p>
        </p:txBody>
      </p:sp>
      <p:sp>
        <p:nvSpPr>
          <p:cNvPr id="296" name="Google Shape;296;p20"/>
          <p:cNvSpPr txBox="1">
            <a:spLocks noGrp="1"/>
          </p:cNvSpPr>
          <p:nvPr>
            <p:ph type="body" idx="1"/>
          </p:nvPr>
        </p:nvSpPr>
        <p:spPr>
          <a:xfrm>
            <a:off x="1277650" y="1690700"/>
            <a:ext cx="6213300" cy="5167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Clr>
                <a:srgbClr val="3F3F3F"/>
              </a:buClr>
              <a:buSzPts val="1400"/>
              <a:buNone/>
            </a:pPr>
            <a:r>
              <a:rPr lang="en-US" sz="1800">
                <a:latin typeface="Libre Baskerville"/>
                <a:ea typeface="Libre Baskerville"/>
                <a:cs typeface="Libre Baskerville"/>
                <a:sym typeface="Libre Baskerville"/>
              </a:rPr>
              <a:t> A JAPANESE MUSEUM REFUSES TO RETURN A £1 MILLION JOSHUA REYNOLDS PAINTING STOLEN FROM A SUSSEX HOME IN 1984 UNLESS IT RECEIVES “JUST AND REASONABLE COMPENSATION”.</a:t>
            </a:r>
            <a:endParaRPr sz="1800"/>
          </a:p>
          <a:p>
            <a:pPr marL="0" lvl="0" indent="0" algn="l" rtl="0">
              <a:lnSpc>
                <a:spcPct val="120000"/>
              </a:lnSpc>
              <a:spcBef>
                <a:spcPts val="1000"/>
              </a:spcBef>
              <a:spcAft>
                <a:spcPts val="0"/>
              </a:spcAft>
              <a:buClr>
                <a:srgbClr val="3F3F3F"/>
              </a:buClr>
              <a:buSzPts val="1400"/>
              <a:buNone/>
            </a:pPr>
            <a:r>
              <a:rPr lang="en-US" sz="1800">
                <a:latin typeface="Libre Baskerville"/>
                <a:ea typeface="Libre Baskerville"/>
                <a:cs typeface="Libre Baskerville"/>
                <a:sym typeface="Libre Baskerville"/>
              </a:rPr>
              <a:t>THE OIL-ON-CANVAS PORTRAIT WAS PAINTED IN ABOUT 1780 BUT STOLEN FROM THE HOME OF SIR HENRY AND LADY PRICE WITH A NUMBER OF OTHER WORKS OF ART AND FAMILY HEIRLOOMS.  </a:t>
            </a:r>
            <a:endParaRPr sz="1800"/>
          </a:p>
          <a:p>
            <a:pPr marL="0" lvl="0" indent="0" algn="l" rtl="0">
              <a:lnSpc>
                <a:spcPct val="120000"/>
              </a:lnSpc>
              <a:spcBef>
                <a:spcPts val="1000"/>
              </a:spcBef>
              <a:spcAft>
                <a:spcPts val="0"/>
              </a:spcAft>
              <a:buClr>
                <a:srgbClr val="3F3F3F"/>
              </a:buClr>
              <a:buSzPts val="1400"/>
              <a:buNone/>
            </a:pPr>
            <a:r>
              <a:rPr lang="en-US" sz="1800">
                <a:latin typeface="Libre Baskerville"/>
                <a:ea typeface="Libre Baskerville"/>
                <a:cs typeface="Libre Baskerville"/>
                <a:sym typeface="Libre Baskerville"/>
              </a:rPr>
              <a:t>FOUR YEARS AFTER THE THEFT, THE PAINTING IS THOUGHT TO HAVE BEEN AUCTIONED AT SOTHEBY’S IN LONDON TO AN ART DEALER, WHO SOLD IT TO THE TOKYO FUJI ART MUSEUM IN 1990.  </a:t>
            </a:r>
            <a:endParaRPr sz="1800"/>
          </a:p>
          <a:p>
            <a:pPr marL="0" lvl="0" indent="0" algn="ctr" rtl="0">
              <a:lnSpc>
                <a:spcPct val="120000"/>
              </a:lnSpc>
              <a:spcBef>
                <a:spcPts val="1000"/>
              </a:spcBef>
              <a:spcAft>
                <a:spcPts val="0"/>
              </a:spcAft>
              <a:buClr>
                <a:srgbClr val="3F3F3F"/>
              </a:buClr>
              <a:buSzPts val="1600"/>
              <a:buNone/>
            </a:pPr>
            <a:endParaRPr/>
          </a:p>
        </p:txBody>
      </p:sp>
      <p:pic>
        <p:nvPicPr>
          <p:cNvPr id="297" name="Google Shape;297;p20"/>
          <p:cNvPicPr preferRelativeResize="0"/>
          <p:nvPr/>
        </p:nvPicPr>
        <p:blipFill rotWithShape="1">
          <a:blip r:embed="rId3">
            <a:alphaModFix/>
          </a:blip>
          <a:srcRect/>
          <a:stretch/>
        </p:blipFill>
        <p:spPr>
          <a:xfrm>
            <a:off x="8137474" y="651177"/>
            <a:ext cx="3462153" cy="55384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Palatino"/>
              <a:buNone/>
            </a:pPr>
            <a:r>
              <a:rPr lang="en-US"/>
              <a:t>Noble Purpose</a:t>
            </a:r>
            <a:endParaRPr/>
          </a:p>
          <a:p>
            <a:pPr marL="0" lvl="0" indent="0" algn="ctr" rtl="0">
              <a:lnSpc>
                <a:spcPct val="90000"/>
              </a:lnSpc>
              <a:spcBef>
                <a:spcPts val="0"/>
              </a:spcBef>
              <a:spcAft>
                <a:spcPts val="0"/>
              </a:spcAft>
              <a:buClr>
                <a:schemeClr val="lt1"/>
              </a:buClr>
              <a:buSzPts val="3600"/>
              <a:buFont typeface="Palatino"/>
              <a:buNone/>
            </a:pPr>
            <a:endParaRPr/>
          </a:p>
        </p:txBody>
      </p:sp>
      <p:sp>
        <p:nvSpPr>
          <p:cNvPr id="118" name="Google Shape;118;p3"/>
          <p:cNvSpPr txBox="1">
            <a:spLocks noGrp="1"/>
          </p:cNvSpPr>
          <p:nvPr>
            <p:ph type="body" idx="1"/>
          </p:nvPr>
        </p:nvSpPr>
        <p:spPr>
          <a:xfrm>
            <a:off x="1066800" y="2662569"/>
            <a:ext cx="10058400" cy="31203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2"/>
              </a:buClr>
              <a:buSzPts val="1100"/>
              <a:buFont typeface="Arial"/>
              <a:buNone/>
            </a:pPr>
            <a:r>
              <a:rPr lang="en-US" sz="2800">
                <a:solidFill>
                  <a:schemeClr val="dk2"/>
                </a:solidFill>
              </a:rPr>
              <a:t>•Re</a:t>
            </a:r>
            <a:r>
              <a:rPr lang="en-US" sz="2800">
                <a:solidFill>
                  <a:schemeClr val="dk2"/>
                </a:solidFill>
                <a:latin typeface="Calibri"/>
                <a:ea typeface="Calibri"/>
                <a:cs typeface="Calibri"/>
                <a:sym typeface="Calibri"/>
              </a:rPr>
              <a:t>construction of the Community College</a:t>
            </a:r>
            <a:endParaRPr sz="2800">
              <a:solidFill>
                <a:schemeClr val="dk2"/>
              </a:solidFill>
              <a:latin typeface="Calibri"/>
              <a:ea typeface="Calibri"/>
              <a:cs typeface="Calibri"/>
              <a:sym typeface="Calibri"/>
            </a:endParaRPr>
          </a:p>
          <a:p>
            <a:pPr marL="457200" lvl="0" indent="0" algn="l" rtl="0">
              <a:spcBef>
                <a:spcPts val="500"/>
              </a:spcBef>
              <a:spcAft>
                <a:spcPts val="0"/>
              </a:spcAft>
              <a:buNone/>
            </a:pPr>
            <a:r>
              <a:rPr lang="en-US" sz="2400">
                <a:solidFill>
                  <a:schemeClr val="dk2"/>
                </a:solidFill>
              </a:rPr>
              <a:t>•</a:t>
            </a:r>
            <a:r>
              <a:rPr lang="en-US" sz="2400">
                <a:solidFill>
                  <a:schemeClr val="dk2"/>
                </a:solidFill>
                <a:latin typeface="Calibri"/>
                <a:ea typeface="Calibri"/>
                <a:cs typeface="Calibri"/>
                <a:sym typeface="Calibri"/>
              </a:rPr>
              <a:t>Institutions must see themselves as “cultural texts”</a:t>
            </a:r>
            <a:endParaRPr sz="2400">
              <a:solidFill>
                <a:schemeClr val="dk2"/>
              </a:solidFill>
              <a:latin typeface="Calibri"/>
              <a:ea typeface="Calibri"/>
              <a:cs typeface="Calibri"/>
              <a:sym typeface="Calibri"/>
            </a:endParaRPr>
          </a:p>
          <a:p>
            <a:pPr marL="0" lvl="0" indent="0" algn="l" rtl="0">
              <a:spcBef>
                <a:spcPts val="1000"/>
              </a:spcBef>
              <a:spcAft>
                <a:spcPts val="0"/>
              </a:spcAft>
              <a:buNone/>
            </a:pPr>
            <a:r>
              <a:rPr lang="en-US" sz="2800">
                <a:solidFill>
                  <a:schemeClr val="dk2"/>
                </a:solidFill>
              </a:rPr>
              <a:t>•</a:t>
            </a:r>
            <a:r>
              <a:rPr lang="en-US" sz="2800">
                <a:solidFill>
                  <a:schemeClr val="dk2"/>
                </a:solidFill>
                <a:latin typeface="Calibri"/>
                <a:ea typeface="Calibri"/>
                <a:cs typeface="Calibri"/>
                <a:sym typeface="Calibri"/>
              </a:rPr>
              <a:t>Epistemological Disruption</a:t>
            </a:r>
            <a:endParaRPr sz="2800">
              <a:solidFill>
                <a:schemeClr val="dk2"/>
              </a:solidFill>
              <a:latin typeface="Calibri"/>
              <a:ea typeface="Calibri"/>
              <a:cs typeface="Calibri"/>
              <a:sym typeface="Calibri"/>
            </a:endParaRPr>
          </a:p>
          <a:p>
            <a:pPr marL="457200" lvl="0" indent="0" algn="l" rtl="0">
              <a:spcBef>
                <a:spcPts val="500"/>
              </a:spcBef>
              <a:spcAft>
                <a:spcPts val="0"/>
              </a:spcAft>
              <a:buNone/>
            </a:pPr>
            <a:r>
              <a:rPr lang="en-US" sz="2400">
                <a:solidFill>
                  <a:schemeClr val="dk2"/>
                </a:solidFill>
              </a:rPr>
              <a:t>•</a:t>
            </a:r>
            <a:r>
              <a:rPr lang="en-US" sz="2400">
                <a:solidFill>
                  <a:schemeClr val="dk2"/>
                </a:solidFill>
                <a:latin typeface="Calibri"/>
                <a:ea typeface="Calibri"/>
                <a:cs typeface="Calibri"/>
                <a:sym typeface="Calibri"/>
              </a:rPr>
              <a:t>Rethink and evaluate curriculum to take into account how institutional knowledge is constructed as individuals engage with and within the organization</a:t>
            </a:r>
            <a:endParaRPr sz="2400">
              <a:solidFill>
                <a:schemeClr val="dk2"/>
              </a:solidFill>
              <a:latin typeface="Calibri"/>
              <a:ea typeface="Calibri"/>
              <a:cs typeface="Calibri"/>
              <a:sym typeface="Calibri"/>
            </a:endParaRPr>
          </a:p>
          <a:p>
            <a:pPr marL="457200" lvl="0" indent="0" algn="l" rtl="0">
              <a:spcBef>
                <a:spcPts val="500"/>
              </a:spcBef>
              <a:spcAft>
                <a:spcPts val="0"/>
              </a:spcAft>
              <a:buClr>
                <a:schemeClr val="dk2"/>
              </a:buClr>
              <a:buSzPts val="1100"/>
              <a:buFont typeface="Arial"/>
              <a:buNone/>
            </a:pPr>
            <a:endParaRPr sz="2400">
              <a:solidFill>
                <a:schemeClr val="dk2"/>
              </a:solidFill>
              <a:latin typeface="Calibri"/>
              <a:ea typeface="Calibri"/>
              <a:cs typeface="Calibri"/>
              <a:sym typeface="Calibri"/>
            </a:endParaRPr>
          </a:p>
        </p:txBody>
      </p:sp>
      <p:sp>
        <p:nvSpPr>
          <p:cNvPr id="119" name="Google Shape;119;p3"/>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8b1386e0db_1_8"/>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Assignment revision: BIO 41: Contemporary Biology</a:t>
            </a:r>
            <a:endParaRPr/>
          </a:p>
        </p:txBody>
      </p:sp>
      <p:sp>
        <p:nvSpPr>
          <p:cNvPr id="304" name="Google Shape;304;g8b1386e0db_1_8"/>
          <p:cNvSpPr txBox="1">
            <a:spLocks noGrp="1"/>
          </p:cNvSpPr>
          <p:nvPr>
            <p:ph type="body" idx="1"/>
          </p:nvPr>
        </p:nvSpPr>
        <p:spPr>
          <a:xfrm>
            <a:off x="1277650" y="1798320"/>
            <a:ext cx="4922400" cy="439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latin typeface="Libre Baskerville"/>
                <a:ea typeface="Libre Baskerville"/>
                <a:cs typeface="Libre Baskerville"/>
                <a:sym typeface="Libre Baskerville"/>
              </a:rPr>
              <a:t>Course Description:</a:t>
            </a:r>
            <a:endParaRPr b="1">
              <a:latin typeface="Libre Baskerville"/>
              <a:ea typeface="Libre Baskerville"/>
              <a:cs typeface="Libre Baskerville"/>
              <a:sym typeface="Libre Baskerville"/>
            </a:endParaRPr>
          </a:p>
          <a:p>
            <a:pPr marL="0" lvl="0" indent="0" algn="l" rtl="0">
              <a:spcBef>
                <a:spcPts val="0"/>
              </a:spcBef>
              <a:spcAft>
                <a:spcPts val="0"/>
              </a:spcAft>
              <a:buClr>
                <a:schemeClr val="dk2"/>
              </a:buClr>
              <a:buSzPts val="1100"/>
              <a:buFont typeface="Arial"/>
              <a:buNone/>
            </a:pPr>
            <a:r>
              <a:rPr lang="en-US" sz="2800">
                <a:solidFill>
                  <a:srgbClr val="532E11"/>
                </a:solidFill>
                <a:latin typeface="Palatino"/>
                <a:ea typeface="Palatino"/>
                <a:cs typeface="Palatino"/>
                <a:sym typeface="Palatino"/>
              </a:rPr>
              <a:t>This course covers the general principles of biology, such as molecular biology, organic evolution, taxonomy, basic similarities of living patterns, genetic continuity and environmental biology. Significant problems of modern biology are included.</a:t>
            </a:r>
            <a:endParaRPr sz="2800">
              <a:solidFill>
                <a:srgbClr val="532E11"/>
              </a:solidFill>
              <a:latin typeface="Palatino"/>
              <a:ea typeface="Palatino"/>
              <a:cs typeface="Palatino"/>
              <a:sym typeface="Palatino"/>
            </a:endParaRPr>
          </a:p>
          <a:p>
            <a:pPr marL="0" lvl="0" indent="0" algn="l" rtl="0">
              <a:spcBef>
                <a:spcPts val="1000"/>
              </a:spcBef>
              <a:spcAft>
                <a:spcPts val="0"/>
              </a:spcAft>
              <a:buNone/>
            </a:pPr>
            <a:endParaRPr>
              <a:latin typeface="Libre Baskerville"/>
              <a:ea typeface="Libre Baskerville"/>
              <a:cs typeface="Libre Baskerville"/>
              <a:sym typeface="Libre Baskerville"/>
            </a:endParaRPr>
          </a:p>
        </p:txBody>
      </p:sp>
      <p:pic>
        <p:nvPicPr>
          <p:cNvPr id="305" name="Google Shape;305;g8b1386e0db_1_8"/>
          <p:cNvPicPr preferRelativeResize="0"/>
          <p:nvPr/>
        </p:nvPicPr>
        <p:blipFill>
          <a:blip r:embed="rId3">
            <a:alphaModFix/>
          </a:blip>
          <a:stretch>
            <a:fillRect/>
          </a:stretch>
        </p:blipFill>
        <p:spPr>
          <a:xfrm>
            <a:off x="6437800" y="2242550"/>
            <a:ext cx="5151700" cy="2884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8b1386e0db_1_0"/>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Assignment revision: BIO 41: Contemporary Biology</a:t>
            </a:r>
            <a:endParaRPr/>
          </a:p>
        </p:txBody>
      </p:sp>
      <p:sp>
        <p:nvSpPr>
          <p:cNvPr id="312" name="Google Shape;312;g8b1386e0db_1_0"/>
          <p:cNvSpPr txBox="1">
            <a:spLocks noGrp="1"/>
          </p:cNvSpPr>
          <p:nvPr>
            <p:ph type="body" idx="1"/>
          </p:nvPr>
        </p:nvSpPr>
        <p:spPr>
          <a:xfrm>
            <a:off x="1277650" y="1798325"/>
            <a:ext cx="4922400" cy="4767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latin typeface="Libre Baskerville"/>
                <a:ea typeface="Libre Baskerville"/>
                <a:cs typeface="Libre Baskerville"/>
                <a:sym typeface="Libre Baskerville"/>
              </a:rPr>
              <a:t>This is a lecture/lab course taken by non-Biology majors.</a:t>
            </a:r>
            <a:endParaRPr>
              <a:latin typeface="Libre Baskerville"/>
              <a:ea typeface="Libre Baskerville"/>
              <a:cs typeface="Libre Baskerville"/>
              <a:sym typeface="Libre Baskerville"/>
            </a:endParaRPr>
          </a:p>
          <a:p>
            <a:pPr marL="0" lvl="0" indent="0" algn="l" rtl="0">
              <a:spcBef>
                <a:spcPts val="1000"/>
              </a:spcBef>
              <a:spcAft>
                <a:spcPts val="0"/>
              </a:spcAft>
              <a:buNone/>
            </a:pPr>
            <a:r>
              <a:rPr lang="en-US">
                <a:latin typeface="Libre Baskerville"/>
                <a:ea typeface="Libre Baskerville"/>
                <a:cs typeface="Libre Baskerville"/>
                <a:sym typeface="Libre Baskerville"/>
              </a:rPr>
              <a:t>In order to engage with current events, the instructor asks students for topics for discussion, news stories that are on their minds.</a:t>
            </a:r>
            <a:br>
              <a:rPr lang="en-US">
                <a:latin typeface="Libre Baskerville"/>
                <a:ea typeface="Libre Baskerville"/>
                <a:cs typeface="Libre Baskerville"/>
                <a:sym typeface="Libre Baskerville"/>
              </a:rPr>
            </a:br>
            <a:endParaRPr>
              <a:latin typeface="Libre Baskerville"/>
              <a:ea typeface="Libre Baskerville"/>
              <a:cs typeface="Libre Baskerville"/>
              <a:sym typeface="Libre Baskerville"/>
            </a:endParaRPr>
          </a:p>
          <a:p>
            <a:pPr marL="0" lvl="0" indent="0" algn="l" rtl="0">
              <a:spcBef>
                <a:spcPts val="1000"/>
              </a:spcBef>
              <a:spcAft>
                <a:spcPts val="0"/>
              </a:spcAft>
              <a:buNone/>
            </a:pPr>
            <a:r>
              <a:rPr lang="en-US">
                <a:latin typeface="Libre Baskerville"/>
                <a:ea typeface="Libre Baskerville"/>
                <a:cs typeface="Libre Baskerville"/>
                <a:sym typeface="Libre Baskerville"/>
              </a:rPr>
              <a:t>As racial tensions and the concept of “white supremacy” have been raised, one assignment involves watching “The Biology of Skin Color.”</a:t>
            </a:r>
            <a:endParaRPr>
              <a:latin typeface="Libre Baskerville"/>
              <a:ea typeface="Libre Baskerville"/>
              <a:cs typeface="Libre Baskerville"/>
              <a:sym typeface="Libre Baskerville"/>
            </a:endParaRPr>
          </a:p>
        </p:txBody>
      </p:sp>
      <p:pic>
        <p:nvPicPr>
          <p:cNvPr id="313" name="Google Shape;313;g8b1386e0db_1_0"/>
          <p:cNvPicPr preferRelativeResize="0"/>
          <p:nvPr/>
        </p:nvPicPr>
        <p:blipFill>
          <a:blip r:embed="rId3">
            <a:alphaModFix/>
          </a:blip>
          <a:stretch>
            <a:fillRect/>
          </a:stretch>
        </p:blipFill>
        <p:spPr>
          <a:xfrm>
            <a:off x="6757425" y="1690825"/>
            <a:ext cx="4471426" cy="44714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C3E3-C58A-4F58-85B3-161E34715D3E}"/>
              </a:ext>
            </a:extLst>
          </p:cNvPr>
          <p:cNvSpPr>
            <a:spLocks noGrp="1"/>
          </p:cNvSpPr>
          <p:nvPr>
            <p:ph type="title"/>
          </p:nvPr>
        </p:nvSpPr>
        <p:spPr>
          <a:xfrm>
            <a:off x="1277650" y="365125"/>
            <a:ext cx="10046043" cy="833859"/>
          </a:xfrm>
        </p:spPr>
        <p:txBody>
          <a:bodyPr>
            <a:normAutofit fontScale="90000"/>
          </a:bodyPr>
          <a:lstStyle/>
          <a:p>
            <a:r>
              <a:rPr lang="en-US" dirty="0"/>
              <a:t>Equitized Syllabus</a:t>
            </a:r>
            <a:br>
              <a:rPr lang="en-US" dirty="0"/>
            </a:br>
            <a:r>
              <a:rPr lang="en-US" sz="2000" dirty="0"/>
              <a:t>Layout and wording changed to create a more welcoming document</a:t>
            </a:r>
          </a:p>
        </p:txBody>
      </p:sp>
      <p:pic>
        <p:nvPicPr>
          <p:cNvPr id="5" name="Picture 4">
            <a:extLst>
              <a:ext uri="{FF2B5EF4-FFF2-40B4-BE49-F238E27FC236}">
                <a16:creationId xmlns:a16="http://schemas.microsoft.com/office/drawing/2014/main" id="{55FF524C-890B-4F72-8EA9-7CB823B70812}"/>
              </a:ext>
            </a:extLst>
          </p:cNvPr>
          <p:cNvPicPr>
            <a:picLocks noChangeAspect="1"/>
          </p:cNvPicPr>
          <p:nvPr/>
        </p:nvPicPr>
        <p:blipFill>
          <a:blip r:embed="rId2"/>
          <a:stretch>
            <a:fillRect/>
          </a:stretch>
        </p:blipFill>
        <p:spPr>
          <a:xfrm>
            <a:off x="1976752" y="1520890"/>
            <a:ext cx="8174953" cy="4990848"/>
          </a:xfrm>
          <a:prstGeom prst="rect">
            <a:avLst/>
          </a:prstGeom>
        </p:spPr>
      </p:pic>
    </p:spTree>
    <p:extLst>
      <p:ext uri="{BB962C8B-B14F-4D97-AF65-F5344CB8AC3E}">
        <p14:creationId xmlns:p14="http://schemas.microsoft.com/office/powerpoint/2010/main" val="3167589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1EC2-535C-4A12-9CF5-68B672B7CD1A}"/>
              </a:ext>
            </a:extLst>
          </p:cNvPr>
          <p:cNvSpPr>
            <a:spLocks noGrp="1"/>
          </p:cNvSpPr>
          <p:nvPr>
            <p:ph type="title"/>
          </p:nvPr>
        </p:nvSpPr>
        <p:spPr/>
        <p:txBody>
          <a:bodyPr/>
          <a:lstStyle/>
          <a:p>
            <a:r>
              <a:rPr lang="en-US" dirty="0"/>
              <a:t>Equitized Syllabus</a:t>
            </a:r>
          </a:p>
        </p:txBody>
      </p:sp>
      <p:sp>
        <p:nvSpPr>
          <p:cNvPr id="3" name="Text Placeholder 2">
            <a:extLst>
              <a:ext uri="{FF2B5EF4-FFF2-40B4-BE49-F238E27FC236}">
                <a16:creationId xmlns:a16="http://schemas.microsoft.com/office/drawing/2014/main" id="{7B67CF08-1A6B-497D-B3A7-BF342AE347A5}"/>
              </a:ext>
            </a:extLst>
          </p:cNvPr>
          <p:cNvSpPr>
            <a:spLocks noGrp="1"/>
          </p:cNvSpPr>
          <p:nvPr>
            <p:ph type="body" idx="1"/>
          </p:nvPr>
        </p:nvSpPr>
        <p:spPr/>
        <p:txBody>
          <a:bodyPr/>
          <a:lstStyle/>
          <a:p>
            <a:r>
              <a:rPr lang="en-US" dirty="0"/>
              <a:t>Syllabus reflects my values as an educator</a:t>
            </a:r>
          </a:p>
          <a:p>
            <a:pPr lvl="1"/>
            <a:r>
              <a:rPr lang="en-US" dirty="0"/>
              <a:t>Growth mindset</a:t>
            </a:r>
          </a:p>
          <a:p>
            <a:pPr lvl="1"/>
            <a:r>
              <a:rPr lang="en-US" dirty="0"/>
              <a:t>Punctuality</a:t>
            </a:r>
          </a:p>
          <a:p>
            <a:pPr lvl="1"/>
            <a:r>
              <a:rPr lang="en-US" dirty="0"/>
              <a:t>Reliability</a:t>
            </a:r>
          </a:p>
          <a:p>
            <a:pPr lvl="1"/>
            <a:r>
              <a:rPr lang="en-US" dirty="0"/>
              <a:t>Respect</a:t>
            </a:r>
          </a:p>
          <a:p>
            <a:pPr lvl="1"/>
            <a:endParaRPr lang="en-US" dirty="0"/>
          </a:p>
        </p:txBody>
      </p:sp>
      <p:pic>
        <p:nvPicPr>
          <p:cNvPr id="5" name="Picture 4">
            <a:extLst>
              <a:ext uri="{FF2B5EF4-FFF2-40B4-BE49-F238E27FC236}">
                <a16:creationId xmlns:a16="http://schemas.microsoft.com/office/drawing/2014/main" id="{59C7D1EE-E21A-4FD5-9FAD-7072A241DC8F}"/>
              </a:ext>
            </a:extLst>
          </p:cNvPr>
          <p:cNvPicPr>
            <a:picLocks noChangeAspect="1"/>
          </p:cNvPicPr>
          <p:nvPr/>
        </p:nvPicPr>
        <p:blipFill>
          <a:blip r:embed="rId2"/>
          <a:stretch>
            <a:fillRect/>
          </a:stretch>
        </p:blipFill>
        <p:spPr>
          <a:xfrm>
            <a:off x="6734080" y="979714"/>
            <a:ext cx="4639936" cy="5359768"/>
          </a:xfrm>
          <a:prstGeom prst="rect">
            <a:avLst/>
          </a:prstGeom>
        </p:spPr>
      </p:pic>
    </p:spTree>
    <p:extLst>
      <p:ext uri="{BB962C8B-B14F-4D97-AF65-F5344CB8AC3E}">
        <p14:creationId xmlns:p14="http://schemas.microsoft.com/office/powerpoint/2010/main" val="3434901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54C7-19F6-49E3-9186-FE0AD9B9A8DB}"/>
              </a:ext>
            </a:extLst>
          </p:cNvPr>
          <p:cNvSpPr>
            <a:spLocks noGrp="1"/>
          </p:cNvSpPr>
          <p:nvPr>
            <p:ph type="title"/>
          </p:nvPr>
        </p:nvSpPr>
        <p:spPr/>
        <p:txBody>
          <a:bodyPr/>
          <a:lstStyle/>
          <a:p>
            <a:r>
              <a:rPr lang="en-US" dirty="0"/>
              <a:t>Equitized Syllabus</a:t>
            </a:r>
          </a:p>
        </p:txBody>
      </p:sp>
      <p:sp>
        <p:nvSpPr>
          <p:cNvPr id="3" name="Text Placeholder 2">
            <a:extLst>
              <a:ext uri="{FF2B5EF4-FFF2-40B4-BE49-F238E27FC236}">
                <a16:creationId xmlns:a16="http://schemas.microsoft.com/office/drawing/2014/main" id="{8D0C053F-4E84-4049-A995-22158F47165D}"/>
              </a:ext>
            </a:extLst>
          </p:cNvPr>
          <p:cNvSpPr>
            <a:spLocks noGrp="1"/>
          </p:cNvSpPr>
          <p:nvPr>
            <p:ph type="body" idx="1"/>
          </p:nvPr>
        </p:nvSpPr>
        <p:spPr/>
        <p:txBody>
          <a:bodyPr/>
          <a:lstStyle/>
          <a:p>
            <a:r>
              <a:rPr lang="en-US" dirty="0"/>
              <a:t>First day of classes students fill out an Introduction Card</a:t>
            </a:r>
          </a:p>
          <a:p>
            <a:r>
              <a:rPr lang="en-US" dirty="0"/>
              <a:t>Students can let me know their preferred name and preferred pronouns</a:t>
            </a:r>
          </a:p>
        </p:txBody>
      </p:sp>
      <p:pic>
        <p:nvPicPr>
          <p:cNvPr id="5" name="Picture 4">
            <a:extLst>
              <a:ext uri="{FF2B5EF4-FFF2-40B4-BE49-F238E27FC236}">
                <a16:creationId xmlns:a16="http://schemas.microsoft.com/office/drawing/2014/main" id="{D6B7CC20-BF4E-4D04-90B3-E6E100AB47B9}"/>
              </a:ext>
            </a:extLst>
          </p:cNvPr>
          <p:cNvPicPr>
            <a:picLocks noChangeAspect="1"/>
          </p:cNvPicPr>
          <p:nvPr/>
        </p:nvPicPr>
        <p:blipFill>
          <a:blip r:embed="rId2"/>
          <a:stretch>
            <a:fillRect/>
          </a:stretch>
        </p:blipFill>
        <p:spPr>
          <a:xfrm>
            <a:off x="6263537" y="1744824"/>
            <a:ext cx="5572692" cy="4091474"/>
          </a:xfrm>
          <a:prstGeom prst="rect">
            <a:avLst/>
          </a:prstGeom>
        </p:spPr>
      </p:pic>
    </p:spTree>
    <p:extLst>
      <p:ext uri="{BB962C8B-B14F-4D97-AF65-F5344CB8AC3E}">
        <p14:creationId xmlns:p14="http://schemas.microsoft.com/office/powerpoint/2010/main" val="4196672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44A7-9AA8-4455-9311-E00D792F870D}"/>
              </a:ext>
            </a:extLst>
          </p:cNvPr>
          <p:cNvSpPr>
            <a:spLocks noGrp="1"/>
          </p:cNvSpPr>
          <p:nvPr>
            <p:ph type="title"/>
          </p:nvPr>
        </p:nvSpPr>
        <p:spPr/>
        <p:txBody>
          <a:bodyPr/>
          <a:lstStyle/>
          <a:p>
            <a:r>
              <a:rPr lang="en-US" dirty="0"/>
              <a:t>Additional Resources</a:t>
            </a:r>
          </a:p>
        </p:txBody>
      </p:sp>
      <p:sp>
        <p:nvSpPr>
          <p:cNvPr id="3" name="Text Placeholder 2">
            <a:extLst>
              <a:ext uri="{FF2B5EF4-FFF2-40B4-BE49-F238E27FC236}">
                <a16:creationId xmlns:a16="http://schemas.microsoft.com/office/drawing/2014/main" id="{17E128B7-E36A-4943-8E56-074B90B9A11B}"/>
              </a:ext>
            </a:extLst>
          </p:cNvPr>
          <p:cNvSpPr>
            <a:spLocks noGrp="1"/>
          </p:cNvSpPr>
          <p:nvPr>
            <p:ph type="body" idx="1"/>
          </p:nvPr>
        </p:nvSpPr>
        <p:spPr/>
        <p:txBody>
          <a:bodyPr>
            <a:normAutofit fontScale="85000" lnSpcReduction="20000"/>
          </a:bodyPr>
          <a:lstStyle/>
          <a:p>
            <a:r>
              <a:rPr lang="en-US" dirty="0">
                <a:ea typeface="+mn-lt"/>
                <a:cs typeface="+mn-lt"/>
              </a:rPr>
              <a:t>Appleton, Nayantara </a:t>
            </a:r>
            <a:r>
              <a:rPr lang="en-US" dirty="0" err="1">
                <a:ea typeface="+mn-lt"/>
                <a:cs typeface="+mn-lt"/>
              </a:rPr>
              <a:t>Sheoran</a:t>
            </a:r>
            <a:r>
              <a:rPr lang="en-US" dirty="0">
                <a:ea typeface="+mn-lt"/>
                <a:cs typeface="+mn-lt"/>
              </a:rPr>
              <a:t>. "Do Not 'Decolonize'...If You Are Not Decolonizing: Progressive Language and Planning Beyond a Hollow Academic Rebranding." 4 February 2019. </a:t>
            </a:r>
            <a:r>
              <a:rPr lang="en-US" i="1" dirty="0">
                <a:ea typeface="+mn-lt"/>
                <a:cs typeface="+mn-lt"/>
              </a:rPr>
              <a:t>Critical Ethnic Studies</a:t>
            </a:r>
            <a:r>
              <a:rPr lang="en-US" dirty="0">
                <a:ea typeface="+mn-lt"/>
                <a:cs typeface="+mn-lt"/>
              </a:rPr>
              <a:t>. </a:t>
            </a:r>
            <a:r>
              <a:rPr lang="en-US" dirty="0">
                <a:ea typeface="+mn-lt"/>
                <a:cs typeface="+mn-lt"/>
                <a:hlinkClick r:id="rId2"/>
              </a:rPr>
              <a:t>http://www.criticalethnicstudiesjournal.org/blog/2019/1/21/do-not-decolonize-if-you-are-not-decolonizing-alternate-language-to-navigate-desires-for-progressive-academia-6y5sg</a:t>
            </a:r>
            <a:r>
              <a:rPr lang="en-US" dirty="0">
                <a:ea typeface="+mn-lt"/>
                <a:cs typeface="+mn-lt"/>
              </a:rPr>
              <a:t>, accessed 29 March 2020.</a:t>
            </a:r>
          </a:p>
          <a:p>
            <a:endParaRPr lang="en-US" dirty="0">
              <a:ea typeface="+mn-lt"/>
              <a:cs typeface="+mn-lt"/>
            </a:endParaRPr>
          </a:p>
          <a:p>
            <a:r>
              <a:rPr lang="en-US" dirty="0">
                <a:ea typeface="+mn-lt"/>
                <a:cs typeface="+mn-lt"/>
              </a:rPr>
              <a:t>Baker, R., Dee, T., Evans, B. &amp; John, J. (March 2018). "Biases in Online Classes: Evidence from a Field Experiment." </a:t>
            </a:r>
            <a:r>
              <a:rPr lang="en-US" i="1" dirty="0">
                <a:ea typeface="+mn-lt"/>
                <a:cs typeface="+mn-lt"/>
              </a:rPr>
              <a:t>Stanford/Institute for Economic Policy Research (SIEPR).  </a:t>
            </a:r>
            <a:r>
              <a:rPr lang="en-US" dirty="0">
                <a:ea typeface="+mn-lt"/>
                <a:cs typeface="+mn-lt"/>
                <a:hlinkClick r:id="rId3"/>
              </a:rPr>
              <a:t>https://siepr.stanford.edu/sites/default/files/publications/18-055.pdf</a:t>
            </a:r>
            <a:r>
              <a:rPr lang="en-US" i="1" dirty="0">
                <a:ea typeface="+mn-lt"/>
                <a:cs typeface="+mn-lt"/>
              </a:rPr>
              <a:t>, </a:t>
            </a:r>
            <a:r>
              <a:rPr lang="en-US" dirty="0">
                <a:ea typeface="+mn-lt"/>
                <a:cs typeface="+mn-lt"/>
              </a:rPr>
              <a:t>accessed 28 March 2020.</a:t>
            </a:r>
          </a:p>
          <a:p>
            <a:endParaRPr lang="en-US" dirty="0">
              <a:ea typeface="+mn-lt"/>
              <a:cs typeface="+mn-lt"/>
            </a:endParaRPr>
          </a:p>
          <a:p>
            <a:r>
              <a:rPr lang="en-US" dirty="0" err="1">
                <a:ea typeface="+mn-lt"/>
                <a:cs typeface="+mn-lt"/>
              </a:rPr>
              <a:t>DeChavez</a:t>
            </a:r>
            <a:r>
              <a:rPr lang="en-US" dirty="0">
                <a:ea typeface="+mn-lt"/>
                <a:cs typeface="+mn-lt"/>
              </a:rPr>
              <a:t>, Yvette. "It's Time to Decolonize Your Syllabus." 8 October 2018. </a:t>
            </a:r>
            <a:r>
              <a:rPr lang="en-US" i="1" dirty="0">
                <a:ea typeface="+mn-lt"/>
                <a:cs typeface="+mn-lt"/>
              </a:rPr>
              <a:t>The Los Angeles Times</a:t>
            </a:r>
            <a:r>
              <a:rPr lang="en-US" dirty="0">
                <a:ea typeface="+mn-lt"/>
                <a:cs typeface="+mn-lt"/>
              </a:rPr>
              <a:t>. </a:t>
            </a:r>
            <a:r>
              <a:rPr lang="en-US" dirty="0">
                <a:ea typeface="+mn-lt"/>
                <a:cs typeface="+mn-lt"/>
                <a:hlinkClick r:id="rId4"/>
              </a:rPr>
              <a:t>https://www.latimes.com/books/la-et-jc-decolonize-syllabus-20181008-story.html</a:t>
            </a:r>
            <a:r>
              <a:rPr lang="en-US" dirty="0">
                <a:ea typeface="+mn-lt"/>
                <a:cs typeface="+mn-lt"/>
              </a:rPr>
              <a:t>, accessed 29 March 2020.</a:t>
            </a:r>
          </a:p>
          <a:p>
            <a:endParaRPr lang="en-US" dirty="0"/>
          </a:p>
        </p:txBody>
      </p:sp>
    </p:spTree>
    <p:extLst>
      <p:ext uri="{BB962C8B-B14F-4D97-AF65-F5344CB8AC3E}">
        <p14:creationId xmlns:p14="http://schemas.microsoft.com/office/powerpoint/2010/main" val="4281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822a782caa_1_39"/>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T3 Framework</a:t>
            </a:r>
            <a:endParaRPr/>
          </a:p>
          <a:p>
            <a:pPr marL="0" lvl="0" indent="0" algn="ctr" rtl="0">
              <a:spcBef>
                <a:spcPts val="0"/>
              </a:spcBef>
              <a:spcAft>
                <a:spcPts val="0"/>
              </a:spcAft>
              <a:buNone/>
            </a:pPr>
            <a:endParaRPr/>
          </a:p>
        </p:txBody>
      </p:sp>
      <p:sp>
        <p:nvSpPr>
          <p:cNvPr id="126" name="Google Shape;126;g822a782caa_1_39"/>
          <p:cNvSpPr txBox="1">
            <a:spLocks noGrp="1"/>
          </p:cNvSpPr>
          <p:nvPr>
            <p:ph type="body" idx="1"/>
          </p:nvPr>
        </p:nvSpPr>
        <p:spPr>
          <a:xfrm>
            <a:off x="1066800" y="2662577"/>
            <a:ext cx="10248900" cy="389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2"/>
              </a:buClr>
              <a:buSzPts val="1100"/>
              <a:buFont typeface="Arial"/>
              <a:buNone/>
            </a:pPr>
            <a:r>
              <a:rPr lang="en-US" sz="2800">
                <a:solidFill>
                  <a:schemeClr val="dk2"/>
                </a:solidFill>
                <a:latin typeface="Calibri"/>
                <a:ea typeface="Calibri"/>
                <a:cs typeface="Calibri"/>
                <a:sym typeface="Calibri"/>
              </a:rPr>
              <a:t>A </a:t>
            </a:r>
            <a:r>
              <a:rPr lang="en-US" sz="2800" b="1">
                <a:solidFill>
                  <a:schemeClr val="dk2"/>
                </a:solidFill>
                <a:latin typeface="Calibri"/>
                <a:ea typeface="Calibri"/>
                <a:cs typeface="Calibri"/>
                <a:sym typeface="Calibri"/>
              </a:rPr>
              <a:t>Traditional</a:t>
            </a:r>
            <a:r>
              <a:rPr lang="en-US" sz="2800">
                <a:solidFill>
                  <a:schemeClr val="dk2"/>
                </a:solidFill>
                <a:latin typeface="Calibri"/>
                <a:ea typeface="Calibri"/>
                <a:cs typeface="Calibri"/>
                <a:sym typeface="Calibri"/>
              </a:rPr>
              <a:t> approach reflects the current approach...which is yielding us the equity gaps...</a:t>
            </a:r>
            <a:r>
              <a:rPr lang="en-US" sz="2800" b="1">
                <a:solidFill>
                  <a:schemeClr val="dk2"/>
                </a:solidFill>
                <a:latin typeface="Calibri"/>
                <a:ea typeface="Calibri"/>
                <a:cs typeface="Calibri"/>
                <a:sym typeface="Calibri"/>
              </a:rPr>
              <a:t>Transitional</a:t>
            </a:r>
            <a:r>
              <a:rPr lang="en-US" sz="2800">
                <a:solidFill>
                  <a:schemeClr val="dk2"/>
                </a:solidFill>
                <a:latin typeface="Calibri"/>
                <a:ea typeface="Calibri"/>
                <a:cs typeface="Calibri"/>
                <a:sym typeface="Calibri"/>
              </a:rPr>
              <a:t> practice includes modest modifications to the traditional lens...However, a </a:t>
            </a:r>
            <a:r>
              <a:rPr lang="en-US" sz="2800" b="1">
                <a:solidFill>
                  <a:schemeClr val="dk2"/>
                </a:solidFill>
                <a:latin typeface="Calibri"/>
                <a:ea typeface="Calibri"/>
                <a:cs typeface="Calibri"/>
                <a:sym typeface="Calibri"/>
              </a:rPr>
              <a:t>Transformative </a:t>
            </a:r>
            <a:r>
              <a:rPr lang="en-US" sz="2800">
                <a:solidFill>
                  <a:schemeClr val="dk2"/>
                </a:solidFill>
                <a:latin typeface="Calibri"/>
                <a:ea typeface="Calibri"/>
                <a:cs typeface="Calibri"/>
                <a:sym typeface="Calibri"/>
              </a:rPr>
              <a:t>consciousness and practice addresses the historical and sociopolitical causes of inequities...and encourages educators to engage in data-informed efforts to repair and restore our educational systems.</a:t>
            </a:r>
            <a:endParaRPr sz="2800">
              <a:solidFill>
                <a:schemeClr val="dk2"/>
              </a:solidFill>
              <a:latin typeface="Calibri"/>
              <a:ea typeface="Calibri"/>
              <a:cs typeface="Calibri"/>
              <a:sym typeface="Calibri"/>
            </a:endParaRPr>
          </a:p>
          <a:p>
            <a:pPr marL="0" lvl="0" indent="0" algn="r" rtl="0">
              <a:spcBef>
                <a:spcPts val="1000"/>
              </a:spcBef>
              <a:spcAft>
                <a:spcPts val="0"/>
              </a:spcAft>
              <a:buClr>
                <a:schemeClr val="dk2"/>
              </a:buClr>
              <a:buSzPts val="1100"/>
              <a:buFont typeface="Arial"/>
              <a:buNone/>
            </a:pPr>
            <a:r>
              <a:rPr lang="en-US" sz="1600">
                <a:solidFill>
                  <a:schemeClr val="dk2"/>
                </a:solidFill>
                <a:latin typeface="Calibri"/>
                <a:ea typeface="Calibri"/>
                <a:cs typeface="Calibri"/>
                <a:sym typeface="Calibri"/>
              </a:rPr>
              <a:t>-Skyline College’s Student Equity Plan, Equity Institute, 2019</a:t>
            </a:r>
            <a:endParaRPr sz="1600">
              <a:solidFill>
                <a:schemeClr val="dk2"/>
              </a:solidFill>
              <a:latin typeface="Calibri"/>
              <a:ea typeface="Calibri"/>
              <a:cs typeface="Calibri"/>
              <a:sym typeface="Calibri"/>
            </a:endParaRPr>
          </a:p>
          <a:p>
            <a:pPr marL="0" lvl="0" indent="0" algn="l" rtl="0">
              <a:spcBef>
                <a:spcPts val="1000"/>
              </a:spcBef>
              <a:spcAft>
                <a:spcPts val="0"/>
              </a:spcAft>
              <a:buNone/>
            </a:pPr>
            <a:endParaRPr/>
          </a:p>
        </p:txBody>
      </p:sp>
      <p:sp>
        <p:nvSpPr>
          <p:cNvPr id="127" name="Google Shape;127;g822a782caa_1_39"/>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822a782caa_1_47"/>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Equity in an Online Teaching Environment</a:t>
            </a:r>
            <a:endParaRPr/>
          </a:p>
          <a:p>
            <a:pPr marL="0" lvl="0" indent="0" algn="ctr" rtl="0">
              <a:spcBef>
                <a:spcPts val="0"/>
              </a:spcBef>
              <a:spcAft>
                <a:spcPts val="0"/>
              </a:spcAft>
              <a:buNone/>
            </a:pPr>
            <a:endParaRPr/>
          </a:p>
        </p:txBody>
      </p:sp>
      <p:sp>
        <p:nvSpPr>
          <p:cNvPr id="134" name="Google Shape;134;g822a782caa_1_47"/>
          <p:cNvSpPr txBox="1">
            <a:spLocks noGrp="1"/>
          </p:cNvSpPr>
          <p:nvPr>
            <p:ph type="body" idx="1"/>
          </p:nvPr>
        </p:nvSpPr>
        <p:spPr>
          <a:xfrm>
            <a:off x="1066800" y="2662569"/>
            <a:ext cx="10058400" cy="3120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Clr>
                <a:schemeClr val="dk2"/>
              </a:buClr>
              <a:buSzPts val="2800"/>
              <a:buAutoNum type="arabicPeriod"/>
            </a:pPr>
            <a:r>
              <a:rPr lang="en-US" sz="2800">
                <a:solidFill>
                  <a:schemeClr val="dk2"/>
                </a:solidFill>
                <a:latin typeface="Calibri"/>
                <a:ea typeface="Calibri"/>
                <a:cs typeface="Calibri"/>
                <a:sym typeface="Calibri"/>
              </a:rPr>
              <a:t>Genuine Care: Create an environment that values all students</a:t>
            </a:r>
            <a:endParaRPr sz="2800">
              <a:solidFill>
                <a:schemeClr val="dk2"/>
              </a:solidFill>
              <a:latin typeface="Calibri"/>
              <a:ea typeface="Calibri"/>
              <a:cs typeface="Calibri"/>
              <a:sym typeface="Calibri"/>
            </a:endParaRPr>
          </a:p>
          <a:p>
            <a:pPr marL="457200" lvl="0" indent="-406400" algn="l" rtl="0">
              <a:spcBef>
                <a:spcPts val="0"/>
              </a:spcBef>
              <a:spcAft>
                <a:spcPts val="0"/>
              </a:spcAft>
              <a:buClr>
                <a:schemeClr val="dk2"/>
              </a:buClr>
              <a:buSzPts val="2800"/>
              <a:buAutoNum type="arabicPeriod"/>
            </a:pPr>
            <a:r>
              <a:rPr lang="en-US" sz="2800">
                <a:solidFill>
                  <a:schemeClr val="dk2"/>
                </a:solidFill>
                <a:latin typeface="Calibri"/>
                <a:ea typeface="Calibri"/>
                <a:cs typeface="Calibri"/>
                <a:sym typeface="Calibri"/>
              </a:rPr>
              <a:t>Equity: Address access to technology, hardware, and software</a:t>
            </a:r>
            <a:endParaRPr sz="2800">
              <a:solidFill>
                <a:schemeClr val="dk2"/>
              </a:solidFill>
              <a:latin typeface="Calibri"/>
              <a:ea typeface="Calibri"/>
              <a:cs typeface="Calibri"/>
              <a:sym typeface="Calibri"/>
            </a:endParaRPr>
          </a:p>
          <a:p>
            <a:pPr marL="457200" lvl="0" indent="-406400" algn="l" rtl="0">
              <a:spcBef>
                <a:spcPts val="0"/>
              </a:spcBef>
              <a:spcAft>
                <a:spcPts val="0"/>
              </a:spcAft>
              <a:buClr>
                <a:schemeClr val="dk2"/>
              </a:buClr>
              <a:buSzPts val="2800"/>
              <a:buAutoNum type="arabicPeriod"/>
            </a:pPr>
            <a:r>
              <a:rPr lang="en-US" sz="2800">
                <a:solidFill>
                  <a:schemeClr val="dk2"/>
                </a:solidFill>
                <a:latin typeface="Calibri"/>
                <a:ea typeface="Calibri"/>
                <a:cs typeface="Calibri"/>
                <a:sym typeface="Calibri"/>
              </a:rPr>
              <a:t>Flexibility: Establish a balance between asynchronous and synchronous engagement, including course materials and online tools</a:t>
            </a:r>
            <a:endParaRPr sz="2800">
              <a:solidFill>
                <a:schemeClr val="dk2"/>
              </a:solidFill>
              <a:latin typeface="Calibri"/>
              <a:ea typeface="Calibri"/>
              <a:cs typeface="Calibri"/>
              <a:sym typeface="Calibri"/>
            </a:endParaRPr>
          </a:p>
          <a:p>
            <a:pPr marL="0" lvl="0" indent="0" algn="l" rtl="0">
              <a:spcBef>
                <a:spcPts val="1000"/>
              </a:spcBef>
              <a:spcAft>
                <a:spcPts val="0"/>
              </a:spcAft>
              <a:buNone/>
            </a:pPr>
            <a:endParaRPr/>
          </a:p>
        </p:txBody>
      </p:sp>
      <p:sp>
        <p:nvSpPr>
          <p:cNvPr id="135" name="Google Shape;135;g822a782caa_1_47"/>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Palatino"/>
              <a:buNone/>
            </a:pPr>
            <a:r>
              <a:rPr lang="en-US"/>
              <a:t>Peralta Online Equity Rubric</a:t>
            </a:r>
            <a:endParaRPr/>
          </a:p>
        </p:txBody>
      </p:sp>
      <p:sp>
        <p:nvSpPr>
          <p:cNvPr id="142" name="Google Shape;142;p4"/>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hlink"/>
              </a:buClr>
              <a:buSzPts val="1800"/>
              <a:buNone/>
            </a:pPr>
            <a:r>
              <a:rPr lang="en-US" sz="1800" u="sng">
                <a:solidFill>
                  <a:schemeClr val="hlink"/>
                </a:solidFill>
                <a:latin typeface="Arial"/>
                <a:ea typeface="Arial"/>
                <a:cs typeface="Arial"/>
                <a:sym typeface="Arial"/>
                <a:hlinkClick r:id="rId3"/>
              </a:rPr>
              <a:t>https://web.peralta.edu/de/files/2019/05/Peralta-Online-Equity-Rubric-2.0-May-2019.pdf</a:t>
            </a:r>
            <a:endParaRPr sz="2700"/>
          </a:p>
          <a:p>
            <a:pPr marL="0" lvl="0" indent="0" algn="l" rtl="0">
              <a:lnSpc>
                <a:spcPct val="90000"/>
              </a:lnSpc>
              <a:spcBef>
                <a:spcPts val="1000"/>
              </a:spcBef>
              <a:spcAft>
                <a:spcPts val="0"/>
              </a:spcAft>
              <a:buClr>
                <a:schemeClr val="hlink"/>
              </a:buClr>
              <a:buSzPts val="1800"/>
              <a:buNone/>
            </a:pPr>
            <a:r>
              <a:rPr lang="en-US" sz="1800" u="sng">
                <a:solidFill>
                  <a:schemeClr val="hlink"/>
                </a:solidFill>
                <a:latin typeface="Arial"/>
                <a:ea typeface="Arial"/>
                <a:cs typeface="Arial"/>
                <a:sym typeface="Arial"/>
                <a:hlinkClick r:id="rId4"/>
              </a:rPr>
              <a:t>https://web.peralta.edu/de/files/2019/08/Describing-the-Peralta-Equity-Rubric-Aug-2019.pdf</a:t>
            </a:r>
            <a:endParaRPr sz="2700"/>
          </a:p>
          <a:p>
            <a:pPr marL="0" lvl="0" indent="0" algn="l" rtl="0">
              <a:lnSpc>
                <a:spcPct val="90000"/>
              </a:lnSpc>
              <a:spcBef>
                <a:spcPts val="1000"/>
              </a:spcBef>
              <a:spcAft>
                <a:spcPts val="0"/>
              </a:spcAft>
              <a:buClr>
                <a:schemeClr val="hlink"/>
              </a:buClr>
              <a:buSzPts val="1800"/>
              <a:buNone/>
            </a:pPr>
            <a:r>
              <a:rPr lang="en-US" sz="1800" u="sng">
                <a:solidFill>
                  <a:schemeClr val="hlink"/>
                </a:solidFill>
                <a:latin typeface="Arial"/>
                <a:ea typeface="Arial"/>
                <a:cs typeface="Arial"/>
                <a:sym typeface="Arial"/>
                <a:hlinkClick r:id="rId5"/>
              </a:rPr>
              <a:t>https://web.peralta.edu/de/files/2019/08/Peralta-Equity-Rubric-Research-for-Criteria-Aug-2019.pdf</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822a782caa_0_0"/>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u="sng" dirty="0">
                <a:solidFill>
                  <a:schemeClr val="bg1"/>
                </a:solidFill>
                <a:hlinkClick r:id="rId3">
                  <a:extLst>
                    <a:ext uri="{A12FA001-AC4F-418D-AE19-62706E023703}">
                      <ahyp:hlinkClr xmlns:ahyp="http://schemas.microsoft.com/office/drawing/2018/hyperlinkcolor" val="tx"/>
                    </a:ext>
                  </a:extLst>
                </a:hlinkClick>
              </a:rPr>
              <a:t>Online Equity Rubric </a:t>
            </a:r>
            <a:endParaRPr dirty="0">
              <a:solidFill>
                <a:schemeClr val="bg1"/>
              </a:solidFill>
            </a:endParaRPr>
          </a:p>
          <a:p>
            <a:pPr marL="0" lvl="0" indent="0" algn="ctr" rtl="0">
              <a:spcBef>
                <a:spcPts val="0"/>
              </a:spcBef>
              <a:spcAft>
                <a:spcPts val="0"/>
              </a:spcAft>
              <a:buNone/>
            </a:pPr>
            <a:endParaRPr dirty="0"/>
          </a:p>
        </p:txBody>
      </p:sp>
      <p:sp>
        <p:nvSpPr>
          <p:cNvPr id="149" name="Google Shape;149;g822a782caa_0_0"/>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50" name="Google Shape;150;g822a782caa_0_0"/>
          <p:cNvPicPr preferRelativeResize="0"/>
          <p:nvPr/>
        </p:nvPicPr>
        <p:blipFill>
          <a:blip r:embed="rId4">
            <a:alphaModFix/>
          </a:blip>
          <a:stretch>
            <a:fillRect/>
          </a:stretch>
        </p:blipFill>
        <p:spPr>
          <a:xfrm>
            <a:off x="6829037" y="2374075"/>
            <a:ext cx="4627726" cy="3982275"/>
          </a:xfrm>
          <a:prstGeom prst="rect">
            <a:avLst/>
          </a:prstGeom>
          <a:noFill/>
          <a:ln>
            <a:noFill/>
          </a:ln>
        </p:spPr>
      </p:pic>
      <p:sp>
        <p:nvSpPr>
          <p:cNvPr id="2" name="TextBox 1">
            <a:extLst>
              <a:ext uri="{FF2B5EF4-FFF2-40B4-BE49-F238E27FC236}">
                <a16:creationId xmlns:a16="http://schemas.microsoft.com/office/drawing/2014/main" id="{C2CE8E8B-54BA-4C75-9BD1-0849F591CC6B}"/>
              </a:ext>
            </a:extLst>
          </p:cNvPr>
          <p:cNvSpPr txBox="1"/>
          <p:nvPr/>
        </p:nvSpPr>
        <p:spPr>
          <a:xfrm>
            <a:off x="481013" y="2849821"/>
            <a:ext cx="6016461" cy="3631763"/>
          </a:xfrm>
          <a:prstGeom prst="rect">
            <a:avLst/>
          </a:prstGeom>
          <a:noFill/>
        </p:spPr>
        <p:txBody>
          <a:bodyPr wrap="square" rtlCol="0">
            <a:spAutoFit/>
          </a:bodyPr>
          <a:lstStyle/>
          <a:p>
            <a:pPr marL="285750" indent="-285750">
              <a:buFont typeface="Arial" panose="020B0604020202020204" pitchFamily="34" charset="0"/>
              <a:buChar char="•"/>
            </a:pPr>
            <a:r>
              <a:rPr lang="en-US" sz="1800" dirty="0"/>
              <a:t>The overall goal of the Peralta CTE Online Equity Initiative is to improve educational equity and outcomes for online CTE students, both at Peralta and at other California community colleges (CCCs).</a:t>
            </a:r>
          </a:p>
          <a:p>
            <a:pPr marL="285750" indent="-285750">
              <a:buFont typeface="Arial" panose="020B0604020202020204" pitchFamily="34" charset="0"/>
              <a:buChar char="•"/>
            </a:pPr>
            <a:r>
              <a:rPr lang="en-US" sz="1800" dirty="0">
                <a:ea typeface="+mn-lt"/>
                <a:cs typeface="+mn-lt"/>
              </a:rPr>
              <a:t>The rubric is grounded in recent research on equity strategies for college student engagement and lists eight criteria for instructors to use in designing or evaluating an online course. </a:t>
            </a:r>
          </a:p>
          <a:p>
            <a:pPr marL="285750" indent="-285750">
              <a:buFont typeface="Arial" panose="020B0604020202020204" pitchFamily="34" charset="0"/>
              <a:buChar char="•"/>
            </a:pPr>
            <a:r>
              <a:rPr lang="en-US" sz="1800" dirty="0">
                <a:ea typeface="+mn-lt"/>
                <a:cs typeface="+mn-lt"/>
              </a:rPr>
              <a:t>These criteria were designed to be used in conjunction with, and not separate from, the CVC-OEI Course Design Rubric. </a:t>
            </a:r>
          </a:p>
          <a:p>
            <a:pPr marL="285750" indent="-285750">
              <a:buFont typeface="Arial" panose="020B0604020202020204" pitchFamily="34" charset="0"/>
              <a:buChar char="•"/>
            </a:pPr>
            <a:r>
              <a:rPr lang="en-US" sz="1800" u="sng" dirty="0">
                <a:solidFill>
                  <a:srgbClr val="000000"/>
                </a:solidFill>
                <a:effectLst/>
                <a:latin typeface="Calibri" panose="020F0502020204030204" pitchFamily="34" charset="0"/>
                <a:ea typeface="Times New Roman" panose="02020603050405020304" pitchFamily="18" charset="0"/>
                <a:hlinkClick r:id="rId5" tooltip="https://www.youtube.com/watch?v=P74fdCvkk1E&amp;feature=youtu.be"/>
              </a:rPr>
              <a:t>3-minute video about Online Equity Rubric </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822a782caa_1_1"/>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Online Equity Rubric</a:t>
            </a:r>
            <a:br>
              <a:rPr lang="en-US" dirty="0"/>
            </a:br>
            <a:endParaRPr dirty="0"/>
          </a:p>
        </p:txBody>
      </p:sp>
      <p:sp>
        <p:nvSpPr>
          <p:cNvPr id="158" name="Google Shape;158;g822a782caa_1_1"/>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59" name="Google Shape;159;g822a782caa_1_1"/>
          <p:cNvPicPr preferRelativeResize="0"/>
          <p:nvPr/>
        </p:nvPicPr>
        <p:blipFill>
          <a:blip r:embed="rId3">
            <a:alphaModFix/>
          </a:blip>
          <a:stretch>
            <a:fillRect/>
          </a:stretch>
        </p:blipFill>
        <p:spPr>
          <a:xfrm>
            <a:off x="6518211" y="2551025"/>
            <a:ext cx="5136823" cy="3987875"/>
          </a:xfrm>
          <a:prstGeom prst="rect">
            <a:avLst/>
          </a:prstGeom>
          <a:noFill/>
          <a:ln>
            <a:noFill/>
          </a:ln>
        </p:spPr>
      </p:pic>
      <p:pic>
        <p:nvPicPr>
          <p:cNvPr id="3" name="Picture 2" descr="A screenshot of a newspaper&#10;&#10;Description automatically generated">
            <a:extLst>
              <a:ext uri="{FF2B5EF4-FFF2-40B4-BE49-F238E27FC236}">
                <a16:creationId xmlns:a16="http://schemas.microsoft.com/office/drawing/2014/main" id="{98DC4FCC-4A13-4C2F-B4B7-485664941818}"/>
              </a:ext>
            </a:extLst>
          </p:cNvPr>
          <p:cNvPicPr>
            <a:picLocks noChangeAspect="1"/>
          </p:cNvPicPr>
          <p:nvPr/>
        </p:nvPicPr>
        <p:blipFill>
          <a:blip r:embed="rId4"/>
          <a:stretch>
            <a:fillRect/>
          </a:stretch>
        </p:blipFill>
        <p:spPr>
          <a:xfrm>
            <a:off x="406997" y="2551025"/>
            <a:ext cx="5864221" cy="26545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822a782caa_1_9"/>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u="sng" dirty="0">
                <a:solidFill>
                  <a:schemeClr val="bg1"/>
                </a:solidFill>
                <a:hlinkClick r:id="rId3">
                  <a:extLst>
                    <a:ext uri="{A12FA001-AC4F-418D-AE19-62706E023703}">
                      <ahyp:hlinkClr xmlns:ahyp="http://schemas.microsoft.com/office/drawing/2018/hyperlinkcolor" val="tx"/>
                    </a:ext>
                  </a:extLst>
                </a:hlinkClick>
              </a:rPr>
              <a:t>Describing the Online Equity Rubric</a:t>
            </a:r>
            <a:endParaRPr dirty="0">
              <a:solidFill>
                <a:schemeClr val="bg1"/>
              </a:solidFill>
            </a:endParaRPr>
          </a:p>
          <a:p>
            <a:pPr marL="0" lvl="0" indent="0" algn="ctr" rtl="0">
              <a:spcBef>
                <a:spcPts val="0"/>
              </a:spcBef>
              <a:spcAft>
                <a:spcPts val="0"/>
              </a:spcAft>
              <a:buNone/>
            </a:pPr>
            <a:endParaRPr dirty="0"/>
          </a:p>
        </p:txBody>
      </p:sp>
      <p:sp>
        <p:nvSpPr>
          <p:cNvPr id="166" name="Google Shape;166;g822a782caa_1_9"/>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67" name="Google Shape;167;g822a782caa_1_9"/>
          <p:cNvPicPr preferRelativeResize="0"/>
          <p:nvPr/>
        </p:nvPicPr>
        <p:blipFill>
          <a:blip r:embed="rId4">
            <a:alphaModFix/>
          </a:blip>
          <a:stretch>
            <a:fillRect/>
          </a:stretch>
        </p:blipFill>
        <p:spPr>
          <a:xfrm>
            <a:off x="2638425" y="2089112"/>
            <a:ext cx="6732273" cy="4464089"/>
          </a:xfrm>
          <a:prstGeom prst="rect">
            <a:avLst/>
          </a:prstGeom>
          <a:noFill/>
          <a:ln>
            <a:noFill/>
          </a:ln>
        </p:spPr>
      </p:pic>
    </p:spTree>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2598</Words>
  <Application>Microsoft Office PowerPoint</Application>
  <PresentationFormat>Widescreen</PresentationFormat>
  <Paragraphs>177</Paragraphs>
  <Slides>35</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Libre Baskerville</vt:lpstr>
      <vt:lpstr>Calibri</vt:lpstr>
      <vt:lpstr>Palatino</vt:lpstr>
      <vt:lpstr>Twentieth Century</vt:lpstr>
      <vt:lpstr>Arial</vt:lpstr>
      <vt:lpstr>ASCCC Curriculum Inst. 2020 Theme</vt:lpstr>
      <vt:lpstr>  Curriculum Design and Delivery  through an Equity Lens Dr. Wendy Koenig, Associate Professor of Art History &amp; Curriculum Committee Chair, Long Beach City College Dr. Jennifer Taylor-Mendoza, VP of Instruction, Skyline CC Dr. Don Miller, VP of Instruction, College of Alameda  </vt:lpstr>
      <vt:lpstr>Organizational Inertia </vt:lpstr>
      <vt:lpstr>Noble Purpose </vt:lpstr>
      <vt:lpstr>T3 Framework </vt:lpstr>
      <vt:lpstr>Equity in an Online Teaching Environment </vt:lpstr>
      <vt:lpstr>Peralta Online Equity Rubric</vt:lpstr>
      <vt:lpstr>Online Equity Rubric  </vt:lpstr>
      <vt:lpstr>Online Equity Rubric </vt:lpstr>
      <vt:lpstr>Describing the Online Equity Rubric </vt:lpstr>
      <vt:lpstr>Online Equity Research </vt:lpstr>
      <vt:lpstr>PCCD Online Equity Training Course </vt:lpstr>
      <vt:lpstr>Online Equity Training Course </vt:lpstr>
      <vt:lpstr>Curriculum Design through an Equity Lens Conducting a cultural curriculum audit: An example from Long Beach City College</vt:lpstr>
      <vt:lpstr>THEORY IN PRACTICE:  Starting with demographic information about the student population at  Long Beach City College</vt:lpstr>
      <vt:lpstr>ART 11: PreColumbian Art Long Beach City College</vt:lpstr>
      <vt:lpstr>SIDE BY SIDE COMPARISON OF ART 11 TITLES AND DESCRIPTIONS</vt:lpstr>
      <vt:lpstr>COURSE OBJECTIVES</vt:lpstr>
      <vt:lpstr>CONTENT CHANGES</vt:lpstr>
      <vt:lpstr>TEXTBOOK CHANGES</vt:lpstr>
      <vt:lpstr>MAKING ASSIGNMENTS CULTURALLY RESPONSIVE Long Beach City College</vt:lpstr>
      <vt:lpstr>PowerPoint Presentation</vt:lpstr>
      <vt:lpstr>REPATRIATION</vt:lpstr>
      <vt:lpstr>PowerPoint Presentation</vt:lpstr>
      <vt:lpstr>SAMPLE OF TOPICS CHOSEN BY STUDENTS AS A RESULT OF THE MODIFICATION OF THE REPATRIATION ASSIGNMENT IN ART 1 HONORS  FALL 2019</vt:lpstr>
      <vt:lpstr>PowerPoint Presentation</vt:lpstr>
      <vt:lpstr>PowerPoint Presentation</vt:lpstr>
      <vt:lpstr>PowerPoint Presentation</vt:lpstr>
      <vt:lpstr>PowerPoint Presentation</vt:lpstr>
      <vt:lpstr>A WORK BY ENGLISH PAINTER JOSHUA REYNOLDS </vt:lpstr>
      <vt:lpstr>Assignment revision: BIO 41: Contemporary Biology</vt:lpstr>
      <vt:lpstr>Assignment revision: BIO 41: Contemporary Biology</vt:lpstr>
      <vt:lpstr>Equitized Syllabus Layout and wording changed to create a more welcoming document</vt:lpstr>
      <vt:lpstr>Equitized Syllabus</vt:lpstr>
      <vt:lpstr>Equitized Syllabus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Curriculum Design and Delivery  through an Equity Lens Dr. Wendy Koenig, Associate Professor of Art History &amp; Curriculum Committee Chair, Long Beach City College Dr. Jennifer Taylor-Mendoza, VP of Instruction, Skyline CC Dr. Don Miller, VP of Instruction, College of Alameda  </dc:title>
  <dc:creator>Don Miller</dc:creator>
  <cp:lastModifiedBy>Don Miller</cp:lastModifiedBy>
  <cp:revision>7</cp:revision>
  <dcterms:created xsi:type="dcterms:W3CDTF">2020-07-02T23:48:58Z</dcterms:created>
  <dcterms:modified xsi:type="dcterms:W3CDTF">2020-07-04T19:20:55Z</dcterms:modified>
</cp:coreProperties>
</file>