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4"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embeddedFontLst>
    <p:embeddedFont>
      <p:font typeface="Calibri" panose="020F0502020204030204" pitchFamily="34" charset="0"/>
      <p:regular r:id="rId23"/>
      <p:bold r:id="rId24"/>
      <p:italic r:id="rId25"/>
      <p:boldItalic r:id="rId26"/>
    </p:embeddedFont>
    <p:embeddedFont>
      <p:font typeface="EB Garamond" panose="00000500000000000000" pitchFamily="2" charset="0"/>
      <p:regular r:id="rId27"/>
      <p:bold r:id="rId28"/>
      <p:italic r:id="rId29"/>
      <p:boldItalic r:id="rId30"/>
    </p:embeddedFont>
    <p:embeddedFont>
      <p:font typeface="Trebuchet MS" panose="020B0603020202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51DAB7-A2F1-4EA1-8653-34AD8C54F56A}">
  <a:tblStyle styleId="{0251DAB7-A2F1-4EA1-8653-34AD8C54F56A}"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25400" cap="flat" cmpd="sng">
              <a:solidFill>
                <a:schemeClr val="dk1"/>
              </a:solidFill>
              <a:prstDash val="solid"/>
              <a:round/>
              <a:headEnd type="none" w="sm" len="sm"/>
              <a:tailEnd type="none" w="sm" len="sm"/>
            </a:ln>
          </a:top>
          <a:bottom>
            <a:ln w="25400" cap="flat" cmpd="sng">
              <a:solidFill>
                <a:schemeClr val="dk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9E7EA"/>
          </a:solidFill>
        </a:fill>
      </a:tcStyle>
    </a:band1H>
    <a:band2H>
      <a:tcTxStyle/>
      <a:tcStyle>
        <a:tcBdr/>
      </a:tcStyle>
    </a:band2H>
    <a:band1V>
      <a:tcTxStyle/>
      <a:tcStyle>
        <a:tcBdr/>
        <a:fill>
          <a:solidFill>
            <a:srgbClr val="E9E7EA"/>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tcStyle>
        <a:tcBdr>
          <a:top>
            <a:ln w="50800" cap="flat" cmpd="sng">
              <a:solidFill>
                <a:schemeClr val="dk1"/>
              </a:solidFill>
              <a:prstDash val="solid"/>
              <a:round/>
              <a:headEnd type="none" w="sm" len="sm"/>
              <a:tailEnd type="none" w="sm" len="sm"/>
            </a:ln>
          </a:top>
        </a:tcBdr>
        <a:fill>
          <a:solidFill>
            <a:schemeClr val="lt1"/>
          </a:solidFill>
        </a:fill>
      </a:tcStyle>
    </a:lastRow>
    <a:seCell>
      <a:tcTxStyle b="on" i="off">
        <a:font>
          <a:latin typeface="Arial"/>
          <a:ea typeface="Arial"/>
          <a:cs typeface="Arial"/>
        </a:font>
        <a:schemeClr val="dk1"/>
      </a:tcTxStyle>
      <a:tcStyle>
        <a:tcBdr/>
      </a:tcStyle>
    </a:seCell>
    <a:swCell>
      <a:tcTxStyle b="on" i="off">
        <a:font>
          <a:latin typeface="Arial"/>
          <a:ea typeface="Arial"/>
          <a:cs typeface="Arial"/>
        </a:font>
        <a:schemeClr val="dk1"/>
      </a:tcTxStyle>
      <a:tcStyle>
        <a:tcBdr/>
      </a:tcStyle>
    </a:swCell>
    <a:firstRow>
      <a:tcTxStyle b="on" i="off">
        <a:font>
          <a:latin typeface="Arial"/>
          <a:ea typeface="Arial"/>
          <a:cs typeface="Arial"/>
        </a:font>
        <a:schemeClr val="lt1"/>
      </a:tcTxStyle>
      <a:tcStyle>
        <a:tcBdr>
          <a:bottom>
            <a:ln w="25400" cap="flat" cmpd="sng">
              <a:solidFill>
                <a:schemeClr val="dk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644"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
        <p:cNvGrpSpPr/>
        <p:nvPr/>
      </p:nvGrpSpPr>
      <p:grpSpPr>
        <a:xfrm>
          <a:off x="0" y="0"/>
          <a:ext cx="0" cy="0"/>
          <a:chOff x="0" y="0"/>
          <a:chExt cx="0" cy="0"/>
        </a:xfrm>
      </p:grpSpPr>
      <p:sp>
        <p:nvSpPr>
          <p:cNvPr id="40" name="Google Shape;4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 name="Google Shape;4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a:t>
            </a:r>
            <a:endParaRPr/>
          </a:p>
        </p:txBody>
      </p:sp>
      <p:sp>
        <p:nvSpPr>
          <p:cNvPr id="113" name="Google Shape;113;p10: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14" name="Google Shape;114;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a:t>
            </a:r>
            <a:endParaRPr/>
          </a:p>
        </p:txBody>
      </p:sp>
      <p:sp>
        <p:nvSpPr>
          <p:cNvPr id="123" name="Google Shape;123;p1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24" name="Google Shape;12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a:t>
            </a:r>
            <a:endParaRPr/>
          </a:p>
        </p:txBody>
      </p:sp>
      <p:sp>
        <p:nvSpPr>
          <p:cNvPr id="134" name="Google Shape;134;p12: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35" name="Google Shape;13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Interactive; Question break? Michelle, Lesley, &amp; Henry</a:t>
            </a:r>
            <a:endParaRPr/>
          </a:p>
        </p:txBody>
      </p:sp>
      <p:sp>
        <p:nvSpPr>
          <p:cNvPr id="143" name="Google Shape;14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Henry &amp; Michelle</a:t>
            </a:r>
            <a:endParaRPr/>
          </a:p>
        </p:txBody>
      </p:sp>
      <p:sp>
        <p:nvSpPr>
          <p:cNvPr id="158" name="Google Shape;158;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Henry &amp; Michelle</a:t>
            </a:r>
            <a:endParaRPr/>
          </a:p>
        </p:txBody>
      </p:sp>
      <p:sp>
        <p:nvSpPr>
          <p:cNvPr id="166" name="Google Shape;16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Clr>
                <a:schemeClr val="dk1"/>
              </a:buClr>
              <a:buSzPts val="1100"/>
              <a:buFont typeface="Arial"/>
              <a:buNone/>
            </a:pPr>
            <a:r>
              <a:rPr lang="en-US"/>
              <a:t>Henry &amp; Michelle</a:t>
            </a:r>
            <a:endParaRPr/>
          </a:p>
        </p:txBody>
      </p:sp>
      <p:sp>
        <p:nvSpPr>
          <p:cNvPr id="173" name="Google Shape;17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0" name="Google Shape;180;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87" name="Google Shape;18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6" name="Google Shape;4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 name="Google Shape;5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a:t>
            </a:r>
            <a:endParaRPr/>
          </a:p>
        </p:txBody>
      </p:sp>
      <p:sp>
        <p:nvSpPr>
          <p:cNvPr id="54" name="Google Shape;54;p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55" name="Google Shape;5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 name="Google Shape;6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 </a:t>
            </a:r>
            <a:endParaRPr/>
          </a:p>
        </p:txBody>
      </p:sp>
      <p:sp>
        <p:nvSpPr>
          <p:cNvPr id="63" name="Google Shape;63;p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64" name="Google Shape;6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3" name="Google Shape;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 &amp; Henry</a:t>
            </a:r>
            <a:endParaRPr/>
          </a:p>
        </p:txBody>
      </p:sp>
      <p:sp>
        <p:nvSpPr>
          <p:cNvPr id="87" name="Google Shape;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Lesley &amp; Henry</a:t>
            </a:r>
            <a:endParaRPr/>
          </a:p>
        </p:txBody>
      </p:sp>
      <p:sp>
        <p:nvSpPr>
          <p:cNvPr id="96" name="Google Shape;9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Lesley</a:t>
            </a:r>
            <a:endParaRPr/>
          </a:p>
        </p:txBody>
      </p:sp>
      <p:sp>
        <p:nvSpPr>
          <p:cNvPr id="104" name="Google Shape;104;p9: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ASCCC Academic Academy 2020</a:t>
            </a:r>
            <a:endParaRPr/>
          </a:p>
        </p:txBody>
      </p:sp>
      <p:sp>
        <p:nvSpPr>
          <p:cNvPr id="105" name="Google Shape;10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2"/>
          <p:cNvSpPr txBox="1">
            <a:spLocks noGrp="1"/>
          </p:cNvSpPr>
          <p:nvPr>
            <p:ph type="title"/>
          </p:nvPr>
        </p:nvSpPr>
        <p:spPr>
          <a:xfrm>
            <a:off x="959005" y="4747680"/>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Slide A">
  <p:cSld name="Section Slide A">
    <p:spTree>
      <p:nvGrpSpPr>
        <p:cNvPr id="1" name="Shape 15"/>
        <p:cNvGrpSpPr/>
        <p:nvPr/>
      </p:nvGrpSpPr>
      <p:grpSpPr>
        <a:xfrm>
          <a:off x="0" y="0"/>
          <a:ext cx="0" cy="0"/>
          <a:chOff x="0" y="0"/>
          <a:chExt cx="0" cy="0"/>
        </a:xfrm>
      </p:grpSpPr>
      <p:pic>
        <p:nvPicPr>
          <p:cNvPr id="16" name="Google Shape;16;p3"/>
          <p:cNvPicPr preferRelativeResize="0"/>
          <p:nvPr/>
        </p:nvPicPr>
        <p:blipFill rotWithShape="1">
          <a:blip r:embed="rId2">
            <a:alphaModFix/>
          </a:blip>
          <a:srcRect/>
          <a:stretch/>
        </p:blipFill>
        <p:spPr>
          <a:xfrm>
            <a:off x="425" y="0"/>
            <a:ext cx="12191150" cy="2284413"/>
          </a:xfrm>
          <a:prstGeom prst="rect">
            <a:avLst/>
          </a:prstGeom>
          <a:noFill/>
          <a:ln>
            <a:noFill/>
          </a:ln>
        </p:spPr>
      </p:pic>
      <p:pic>
        <p:nvPicPr>
          <p:cNvPr id="17" name="Google Shape;17;p3"/>
          <p:cNvPicPr preferRelativeResize="0"/>
          <p:nvPr/>
        </p:nvPicPr>
        <p:blipFill rotWithShape="1">
          <a:blip r:embed="rId3">
            <a:alphaModFix/>
          </a:blip>
          <a:srcRect/>
          <a:stretch/>
        </p:blipFill>
        <p:spPr>
          <a:xfrm>
            <a:off x="830263" y="6376988"/>
            <a:ext cx="377825" cy="377825"/>
          </a:xfrm>
          <a:prstGeom prst="rect">
            <a:avLst/>
          </a:prstGeom>
          <a:noFill/>
          <a:ln>
            <a:noFill/>
          </a:ln>
        </p:spPr>
      </p:pic>
      <p:sp>
        <p:nvSpPr>
          <p:cNvPr id="18" name="Google Shape;18;p3"/>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1400"/>
              <a:buNone/>
              <a:defRPr sz="36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404040"/>
              </a:buClr>
              <a:buSzPts val="2400"/>
              <a:buFont typeface="Arial"/>
              <a:buNone/>
              <a:defRPr sz="2400"/>
            </a:lvl1pPr>
            <a:lvl2pPr marL="914400" lvl="1" indent="-381000" algn="l">
              <a:lnSpc>
                <a:spcPct val="90000"/>
              </a:lnSpc>
              <a:spcBef>
                <a:spcPts val="500"/>
              </a:spcBef>
              <a:spcAft>
                <a:spcPts val="0"/>
              </a:spcAft>
              <a:buClr>
                <a:srgbClr val="404040"/>
              </a:buClr>
              <a:buSzPts val="2400"/>
              <a:buChar char="•"/>
              <a:defRPr sz="2400"/>
            </a:lvl2pPr>
            <a:lvl3pPr marL="1371600" lvl="2" indent="-355600" algn="l">
              <a:lnSpc>
                <a:spcPct val="90000"/>
              </a:lnSpc>
              <a:spcBef>
                <a:spcPts val="500"/>
              </a:spcBef>
              <a:spcAft>
                <a:spcPts val="0"/>
              </a:spcAft>
              <a:buClr>
                <a:srgbClr val="404040"/>
              </a:buClr>
              <a:buSzPts val="2000"/>
              <a:buChar char="•"/>
              <a:defRPr sz="2000"/>
            </a:lvl3pPr>
            <a:lvl4pPr marL="1828800" lvl="3" indent="-342900" algn="l">
              <a:lnSpc>
                <a:spcPct val="90000"/>
              </a:lnSpc>
              <a:spcBef>
                <a:spcPts val="500"/>
              </a:spcBef>
              <a:spcAft>
                <a:spcPts val="0"/>
              </a:spcAft>
              <a:buClr>
                <a:srgbClr val="404040"/>
              </a:buClr>
              <a:buSzPts val="1800"/>
              <a:buChar char="•"/>
              <a:defRPr sz="1800"/>
            </a:lvl4pPr>
            <a:lvl5pPr marL="2286000" lvl="4" indent="-355600" algn="l">
              <a:lnSpc>
                <a:spcPct val="90000"/>
              </a:lnSpc>
              <a:spcBef>
                <a:spcPts val="500"/>
              </a:spcBef>
              <a:spcAft>
                <a:spcPts val="0"/>
              </a:spcAft>
              <a:buClr>
                <a:srgbClr val="404040"/>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0" name="Google Shape;20;p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Content 1 Column Slide">
  <p:cSld name="1_Content 1 Column Slide">
    <p:spTree>
      <p:nvGrpSpPr>
        <p:cNvPr id="1" name="Shape 21"/>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1277938" y="6376988"/>
            <a:ext cx="377825" cy="377825"/>
          </a:xfrm>
          <a:prstGeom prst="rect">
            <a:avLst/>
          </a:prstGeom>
          <a:noFill/>
          <a:ln>
            <a:noFill/>
          </a:ln>
        </p:spPr>
      </p:pic>
      <p:sp>
        <p:nvSpPr>
          <p:cNvPr id="23" name="Google Shape;23;p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26" name="Google Shape;26;p4"/>
          <p:cNvPicPr preferRelativeResize="0"/>
          <p:nvPr/>
        </p:nvPicPr>
        <p:blipFill rotWithShape="1">
          <a:blip r:embed="rId3">
            <a:alphaModFix/>
          </a:blip>
          <a:srcRect/>
          <a:stretch/>
        </p:blipFill>
        <p:spPr>
          <a:xfrm>
            <a:off x="-7112" y="5463"/>
            <a:ext cx="820737" cy="6847074"/>
          </a:xfrm>
          <a:prstGeom prst="rect">
            <a:avLst/>
          </a:prstGeom>
          <a:noFill/>
          <a:ln>
            <a:noFill/>
          </a:ln>
          <a:effectLst>
            <a:outerShdw blurRad="190500" dist="50800" algn="ctr" rotWithShape="0">
              <a:srgbClr val="000000">
                <a:alpha val="40000"/>
              </a:srgbClr>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Content 2 Column Slide">
  <p:cSld name="1_Content 2 Column Slide">
    <p:spTree>
      <p:nvGrpSpPr>
        <p:cNvPr id="1" name="Shape 27"/>
        <p:cNvGrpSpPr/>
        <p:nvPr/>
      </p:nvGrpSpPr>
      <p:grpSpPr>
        <a:xfrm>
          <a:off x="0" y="0"/>
          <a:ext cx="0" cy="0"/>
          <a:chOff x="0" y="0"/>
          <a:chExt cx="0" cy="0"/>
        </a:xfrm>
      </p:grpSpPr>
      <p:pic>
        <p:nvPicPr>
          <p:cNvPr id="28" name="Google Shape;28;p5"/>
          <p:cNvPicPr preferRelativeResize="0"/>
          <p:nvPr/>
        </p:nvPicPr>
        <p:blipFill rotWithShape="1">
          <a:blip r:embed="rId2">
            <a:alphaModFix/>
          </a:blip>
          <a:srcRect/>
          <a:stretch/>
        </p:blipFill>
        <p:spPr>
          <a:xfrm>
            <a:off x="1277938" y="6376988"/>
            <a:ext cx="377825" cy="377825"/>
          </a:xfrm>
          <a:prstGeom prst="rect">
            <a:avLst/>
          </a:prstGeom>
          <a:noFill/>
          <a:ln>
            <a:noFill/>
          </a:ln>
        </p:spPr>
      </p:pic>
      <p:pic>
        <p:nvPicPr>
          <p:cNvPr id="29" name="Google Shape;29;p5"/>
          <p:cNvPicPr preferRelativeResize="0"/>
          <p:nvPr/>
        </p:nvPicPr>
        <p:blipFill rotWithShape="1">
          <a:blip r:embed="rId3">
            <a:alphaModFix/>
          </a:blip>
          <a:srcRect/>
          <a:stretch/>
        </p:blipFill>
        <p:spPr>
          <a:xfrm>
            <a:off x="-7112" y="5463"/>
            <a:ext cx="820737" cy="6847074"/>
          </a:xfrm>
          <a:prstGeom prst="rect">
            <a:avLst/>
          </a:prstGeom>
          <a:noFill/>
          <a:ln>
            <a:noFill/>
          </a:ln>
          <a:effectLst>
            <a:outerShdw blurRad="190500" dist="50800" algn="ctr" rotWithShape="0">
              <a:srgbClr val="000000">
                <a:alpha val="40000"/>
              </a:srgbClr>
            </a:outerShdw>
          </a:effectLst>
        </p:spPr>
      </p:pic>
      <p:sp>
        <p:nvSpPr>
          <p:cNvPr id="30" name="Google Shape;30;p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SzPts val="1400"/>
              <a:buNone/>
              <a:defRPr sz="3600">
                <a:solidFill>
                  <a:srgbClr val="703B7E"/>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5"/>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404040"/>
              </a:buClr>
              <a:buSzPts val="1800"/>
              <a:buChar char="•"/>
              <a:defRPr/>
            </a:lvl1pPr>
            <a:lvl2pPr marL="914400" lvl="1" indent="-342900" algn="l">
              <a:lnSpc>
                <a:spcPct val="90000"/>
              </a:lnSpc>
              <a:spcBef>
                <a:spcPts val="500"/>
              </a:spcBef>
              <a:spcAft>
                <a:spcPts val="0"/>
              </a:spcAft>
              <a:buClr>
                <a:srgbClr val="404040"/>
              </a:buClr>
              <a:buSzPts val="1800"/>
              <a:buChar char="•"/>
              <a:defRPr/>
            </a:lvl2pPr>
            <a:lvl3pPr marL="1371600" lvl="2" indent="-342900" algn="l">
              <a:lnSpc>
                <a:spcPct val="90000"/>
              </a:lnSpc>
              <a:spcBef>
                <a:spcPts val="500"/>
              </a:spcBef>
              <a:spcAft>
                <a:spcPts val="0"/>
              </a:spcAft>
              <a:buClr>
                <a:srgbClr val="404040"/>
              </a:buClr>
              <a:buSzPts val="1800"/>
              <a:buChar char="•"/>
              <a:defRPr/>
            </a:lvl3pPr>
            <a:lvl4pPr marL="1828800" lvl="3" indent="-342900" algn="l">
              <a:lnSpc>
                <a:spcPct val="90000"/>
              </a:lnSpc>
              <a:spcBef>
                <a:spcPts val="500"/>
              </a:spcBef>
              <a:spcAft>
                <a:spcPts val="0"/>
              </a:spcAft>
              <a:buClr>
                <a:srgbClr val="404040"/>
              </a:buClr>
              <a:buSzPts val="1800"/>
              <a:buChar char="•"/>
              <a:defRPr/>
            </a:lvl4pPr>
            <a:lvl5pPr marL="2286000" lvl="4" indent="-342900" algn="l">
              <a:lnSpc>
                <a:spcPct val="90000"/>
              </a:lnSpc>
              <a:spcBef>
                <a:spcPts val="500"/>
              </a:spcBef>
              <a:spcAft>
                <a:spcPts val="0"/>
              </a:spcAft>
              <a:buClr>
                <a:srgbClr val="404040"/>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959005" y="4747680"/>
            <a:ext cx="10432249"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1400"/>
              <a:buNone/>
              <a:defRPr sz="4400">
                <a:solidFill>
                  <a:schemeClr val="lt1"/>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pic>
        <p:nvPicPr>
          <p:cNvPr id="37" name="Google Shape;37;p7"/>
          <p:cNvPicPr preferRelativeResize="0"/>
          <p:nvPr/>
        </p:nvPicPr>
        <p:blipFill rotWithShape="1">
          <a:blip r:embed="rId2">
            <a:alphaModFix/>
          </a:blip>
          <a:srcRect/>
          <a:stretch/>
        </p:blipFill>
        <p:spPr>
          <a:xfrm>
            <a:off x="830263" y="6376988"/>
            <a:ext cx="377825" cy="377825"/>
          </a:xfrm>
          <a:prstGeom prst="rect">
            <a:avLst/>
          </a:prstGeom>
          <a:noFill/>
          <a:ln>
            <a:noFill/>
          </a:ln>
        </p:spPr>
      </p:pic>
      <p:sp>
        <p:nvSpPr>
          <p:cNvPr id="38" name="Google Shape;38;p7"/>
          <p:cNvSpPr txBox="1">
            <a:spLocks noGrp="1"/>
          </p:cNvSpPr>
          <p:nvPr>
            <p:ph type="sldNum" idx="12"/>
          </p:nvPr>
        </p:nvSpPr>
        <p:spPr>
          <a:xfrm>
            <a:off x="10298113" y="6356350"/>
            <a:ext cx="1055687" cy="365125"/>
          </a:xfrm>
          <a:prstGeom prst="rect">
            <a:avLst/>
          </a:prstGeom>
          <a:noFill/>
          <a:ln>
            <a:noFill/>
          </a:ln>
        </p:spPr>
        <p:txBody>
          <a:bodyPr spcFirstLastPara="1" wrap="square" lIns="91425" tIns="45700" rIns="0" bIns="45700" anchor="ctr" anchorCtr="0">
            <a:noAutofit/>
          </a:bodyPr>
          <a:lstStyle>
            <a:lvl1pPr marL="0" marR="0" lvl="0" indent="0" algn="r">
              <a:spcBef>
                <a:spcPts val="0"/>
              </a:spcBef>
              <a:spcAft>
                <a:spcPts val="0"/>
              </a:spcAft>
              <a:buNone/>
              <a:defRPr sz="1200">
                <a:solidFill>
                  <a:srgbClr val="7F7F7F"/>
                </a:solidFill>
                <a:latin typeface="Arial"/>
                <a:ea typeface="Arial"/>
                <a:cs typeface="Arial"/>
                <a:sym typeface="Arial"/>
              </a:defRPr>
            </a:lvl1pPr>
            <a:lvl2pPr marL="0" marR="0" lvl="1" indent="0" algn="r">
              <a:spcBef>
                <a:spcPts val="0"/>
              </a:spcBef>
              <a:spcAft>
                <a:spcPts val="0"/>
              </a:spcAft>
              <a:buNone/>
              <a:defRPr sz="1200">
                <a:solidFill>
                  <a:srgbClr val="7F7F7F"/>
                </a:solidFill>
                <a:latin typeface="Arial"/>
                <a:ea typeface="Arial"/>
                <a:cs typeface="Arial"/>
                <a:sym typeface="Arial"/>
              </a:defRPr>
            </a:lvl2pPr>
            <a:lvl3pPr marL="0" marR="0" lvl="2" indent="0" algn="r">
              <a:spcBef>
                <a:spcPts val="0"/>
              </a:spcBef>
              <a:spcAft>
                <a:spcPts val="0"/>
              </a:spcAft>
              <a:buNone/>
              <a:defRPr sz="1200">
                <a:solidFill>
                  <a:srgbClr val="7F7F7F"/>
                </a:solidFill>
                <a:latin typeface="Arial"/>
                <a:ea typeface="Arial"/>
                <a:cs typeface="Arial"/>
                <a:sym typeface="Arial"/>
              </a:defRPr>
            </a:lvl3pPr>
            <a:lvl4pPr marL="0" marR="0" lvl="3" indent="0" algn="r">
              <a:spcBef>
                <a:spcPts val="0"/>
              </a:spcBef>
              <a:spcAft>
                <a:spcPts val="0"/>
              </a:spcAft>
              <a:buNone/>
              <a:defRPr sz="1200">
                <a:solidFill>
                  <a:srgbClr val="7F7F7F"/>
                </a:solidFill>
                <a:latin typeface="Arial"/>
                <a:ea typeface="Arial"/>
                <a:cs typeface="Arial"/>
                <a:sym typeface="Arial"/>
              </a:defRPr>
            </a:lvl4pPr>
            <a:lvl5pPr marL="0" marR="0" lvl="4" indent="0" algn="r">
              <a:spcBef>
                <a:spcPts val="0"/>
              </a:spcBef>
              <a:spcAft>
                <a:spcPts val="0"/>
              </a:spcAft>
              <a:buNone/>
              <a:defRPr sz="1200">
                <a:solidFill>
                  <a:srgbClr val="7F7F7F"/>
                </a:solidFill>
                <a:latin typeface="Arial"/>
                <a:ea typeface="Arial"/>
                <a:cs typeface="Arial"/>
                <a:sym typeface="Arial"/>
              </a:defRPr>
            </a:lvl5pPr>
            <a:lvl6pPr marL="0" marR="0" lvl="5" indent="0" algn="r">
              <a:spcBef>
                <a:spcPts val="0"/>
              </a:spcBef>
              <a:spcAft>
                <a:spcPts val="0"/>
              </a:spcAft>
              <a:buNone/>
              <a:defRPr sz="1200">
                <a:solidFill>
                  <a:srgbClr val="7F7F7F"/>
                </a:solidFill>
                <a:latin typeface="Arial"/>
                <a:ea typeface="Arial"/>
                <a:cs typeface="Arial"/>
                <a:sym typeface="Arial"/>
              </a:defRPr>
            </a:lvl6pPr>
            <a:lvl7pPr marL="0" marR="0" lvl="6" indent="0" algn="r">
              <a:spcBef>
                <a:spcPts val="0"/>
              </a:spcBef>
              <a:spcAft>
                <a:spcPts val="0"/>
              </a:spcAft>
              <a:buNone/>
              <a:defRPr sz="1200">
                <a:solidFill>
                  <a:srgbClr val="7F7F7F"/>
                </a:solidFill>
                <a:latin typeface="Arial"/>
                <a:ea typeface="Arial"/>
                <a:cs typeface="Arial"/>
                <a:sym typeface="Arial"/>
              </a:defRPr>
            </a:lvl7pPr>
            <a:lvl8pPr marL="0" marR="0" lvl="7" indent="0" algn="r">
              <a:spcBef>
                <a:spcPts val="0"/>
              </a:spcBef>
              <a:spcAft>
                <a:spcPts val="0"/>
              </a:spcAft>
              <a:buNone/>
              <a:defRPr sz="1200">
                <a:solidFill>
                  <a:srgbClr val="7F7F7F"/>
                </a:solidFill>
                <a:latin typeface="Arial"/>
                <a:ea typeface="Arial"/>
                <a:cs typeface="Arial"/>
                <a:sym typeface="Arial"/>
              </a:defRPr>
            </a:lvl8pPr>
            <a:lvl9pPr marL="0" marR="0" lvl="8" indent="0" algn="r">
              <a:spcBef>
                <a:spcPts val="0"/>
              </a:spcBef>
              <a:spcAft>
                <a:spcPts val="0"/>
              </a:spcAft>
              <a:buNone/>
              <a:defRPr sz="1200">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277938" y="365125"/>
            <a:ext cx="10075862"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SzPts val="1400"/>
              <a:buNone/>
              <a:defRPr sz="4400" b="0" i="0" u="none" strike="noStrike" cap="none">
                <a:solidFill>
                  <a:srgbClr val="703B7E"/>
                </a:solidFill>
                <a:latin typeface="Palatino"/>
                <a:ea typeface="Palatino"/>
                <a:cs typeface="Palatino"/>
                <a:sym typeface="Palatino"/>
              </a:defRPr>
            </a:lvl1pPr>
            <a:lvl2pPr marR="0" lvl="1"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2pPr>
            <a:lvl3pPr marR="0" lvl="2"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3pPr>
            <a:lvl4pPr marR="0" lvl="3"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4pPr>
            <a:lvl5pPr marR="0" lvl="4" algn="l" rtl="0">
              <a:lnSpc>
                <a:spcPct val="90000"/>
              </a:lnSpc>
              <a:spcBef>
                <a:spcPts val="0"/>
              </a:spcBef>
              <a:spcAft>
                <a:spcPts val="0"/>
              </a:spcAft>
              <a:buSzPts val="1400"/>
              <a:buNone/>
              <a:defRPr sz="4400" b="0" i="0" u="none" strike="noStrike" cap="none">
                <a:solidFill>
                  <a:schemeClr val="dk1"/>
                </a:solidFill>
                <a:latin typeface="Palatino"/>
                <a:ea typeface="Palatino"/>
                <a:cs typeface="Palatino"/>
                <a:sym typeface="Palatino"/>
              </a:defRPr>
            </a:lvl5pPr>
            <a:lvl6pPr marR="0" lvl="5"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400"/>
              <a:buNone/>
              <a:defRPr sz="4400" b="0" i="0" u="none" strike="noStrike" cap="none">
                <a:solidFill>
                  <a:srgbClr val="10476C"/>
                </a:solidFill>
                <a:latin typeface="Palatino"/>
                <a:ea typeface="Palatino"/>
                <a:cs typeface="Palatino"/>
                <a:sym typeface="Palatino"/>
              </a:defRPr>
            </a:lvl9pPr>
          </a:lstStyle>
          <a:p>
            <a:endParaRPr/>
          </a:p>
        </p:txBody>
      </p:sp>
      <p:sp>
        <p:nvSpPr>
          <p:cNvPr id="11" name="Google Shape;11;p1"/>
          <p:cNvSpPr txBox="1">
            <a:spLocks noGrp="1"/>
          </p:cNvSpPr>
          <p:nvPr>
            <p:ph type="body" idx="1"/>
          </p:nvPr>
        </p:nvSpPr>
        <p:spPr>
          <a:xfrm>
            <a:off x="1289050" y="1825625"/>
            <a:ext cx="10064750" cy="4351338"/>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404040"/>
              </a:buClr>
              <a:buSzPts val="2400"/>
              <a:buFont typeface="Arial"/>
              <a:buChar char="•"/>
              <a:defRPr sz="2400" b="0" i="0" u="none" strike="noStrike" cap="none">
                <a:solidFill>
                  <a:srgbClr val="404040"/>
                </a:solidFill>
                <a:latin typeface="Arial"/>
                <a:ea typeface="Arial"/>
                <a:cs typeface="Arial"/>
                <a:sym typeface="Arial"/>
              </a:defRPr>
            </a:lvl1pPr>
            <a:lvl2pPr marL="914400" marR="0" lvl="1" indent="-368300" algn="l" rtl="0">
              <a:lnSpc>
                <a:spcPct val="90000"/>
              </a:lnSpc>
              <a:spcBef>
                <a:spcPts val="500"/>
              </a:spcBef>
              <a:spcAft>
                <a:spcPts val="0"/>
              </a:spcAft>
              <a:buClr>
                <a:srgbClr val="404040"/>
              </a:buClr>
              <a:buSzPts val="2200"/>
              <a:buFont typeface="Arial"/>
              <a:buChar char="•"/>
              <a:defRPr sz="2200" b="0" i="0" u="none" strike="noStrike" cap="none">
                <a:solidFill>
                  <a:srgbClr val="404040"/>
                </a:solidFill>
                <a:latin typeface="Arial"/>
                <a:ea typeface="Arial"/>
                <a:cs typeface="Arial"/>
                <a:sym typeface="Arial"/>
              </a:defRPr>
            </a:lvl2pPr>
            <a:lvl3pPr marL="1371600" marR="0" lvl="2" indent="-355600" algn="l" rtl="0">
              <a:lnSpc>
                <a:spcPct val="90000"/>
              </a:lnSpc>
              <a:spcBef>
                <a:spcPts val="500"/>
              </a:spcBef>
              <a:spcAft>
                <a:spcPts val="0"/>
              </a:spcAft>
              <a:buClr>
                <a:srgbClr val="404040"/>
              </a:buClr>
              <a:buSzPts val="2000"/>
              <a:buFont typeface="Arial"/>
              <a:buChar char="•"/>
              <a:defRPr sz="2000" b="0" i="0" u="none" strike="noStrike" cap="none">
                <a:solidFill>
                  <a:srgbClr val="404040"/>
                </a:solidFill>
                <a:latin typeface="Arial"/>
                <a:ea typeface="Arial"/>
                <a:cs typeface="Arial"/>
                <a:sym typeface="Arial"/>
              </a:defRPr>
            </a:lvl3pPr>
            <a:lvl4pPr marL="1828800" marR="0" lvl="3"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4pPr>
            <a:lvl5pPr marL="2286000" marR="0" lvl="4" indent="-342900" algn="l" rtl="0">
              <a:lnSpc>
                <a:spcPct val="90000"/>
              </a:lnSpc>
              <a:spcBef>
                <a:spcPts val="5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lvl1pPr marL="0" marR="0" lvl="0" indent="0" algn="r" rtl="0">
              <a:spcBef>
                <a:spcPts val="0"/>
              </a:spcBef>
              <a:spcAft>
                <a:spcPts val="0"/>
              </a:spcAft>
              <a:buNone/>
              <a:defRPr sz="12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8" Type="http://schemas.openxmlformats.org/officeDocument/2006/relationships/hyperlink" Target="https://c-id.net/" TargetMode="External"/><Relationship Id="rId13" Type="http://schemas.openxmlformats.org/officeDocument/2006/relationships/hyperlink" Target="https://nces.ed.gov/ipeds/cipcode/browse.aspx?y=55" TargetMode="External"/><Relationship Id="rId3" Type="http://schemas.openxmlformats.org/officeDocument/2006/relationships/hyperlink" Target="https://www.cccco.edu/-/media/CCCCO-Website/Reports/CCCCO_Report_Program_Course_Approval-web-102819.ashx?la=en&amp;hash=8E54C44CB97423B024D18C7AB13C456F91FB03E3" TargetMode="External"/><Relationship Id="rId7" Type="http://schemas.openxmlformats.org/officeDocument/2006/relationships/hyperlink" Target="https://leginfo.legislature.ca.gov/faces/codes_displayexpandedbranch.xhtml?tocCode=EDC&amp;division=&amp;title=3.&amp;part=&amp;chapter=&amp;article=&amp;nodetreepath=3" TargetMode="External"/><Relationship Id="rId12" Type="http://schemas.openxmlformats.org/officeDocument/2006/relationships/hyperlink" Target="https://www.cccco.edu/-/media/CCCCO-Website/About-Us/Divisions/Educational-Services-and-Support/Academic-Affairs/What-we-do/Curriculum-and-Instruction-Unit/Files/TOPmanual6200909corrected12513pdf.ashx?la=en&amp;hash=C43FF81459CBF3BFF7D8FC14EFEC28A2E6D0124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govt.westlaw.com/calregs/Browse/Home/California/CaliforniaCodeofRegulations?guid=I3C0A67A0D48411DEBC02831C6D6C108E&amp;originationContext=documenttoc&amp;transitionType=Default&amp;contextData=(sc.Default)" TargetMode="External"/><Relationship Id="rId11" Type="http://schemas.openxmlformats.org/officeDocument/2006/relationships/hyperlink" Target="https://datamart.cccco.edu/datamart.aspx" TargetMode="External"/><Relationship Id="rId5" Type="http://schemas.openxmlformats.org/officeDocument/2006/relationships/hyperlink" Target="https://www.cccco.edu/About-Us/Chancellors-Office/Divisions/Educational-Services-and-Support/What-we-do/Curriculum-and-Instruction-Unit/California-Community-College-Curriculum-Committee" TargetMode="External"/><Relationship Id="rId15" Type="http://schemas.openxmlformats.org/officeDocument/2006/relationships/hyperlink" Target="https://webdata.cccco.edu/ded/ded.htm" TargetMode="External"/><Relationship Id="rId10" Type="http://schemas.openxmlformats.org/officeDocument/2006/relationships/hyperlink" Target="https://assist.org/" TargetMode="External"/><Relationship Id="rId4" Type="http://schemas.openxmlformats.org/officeDocument/2006/relationships/hyperlink" Target="https://www.asccc.org/papers/handbook2015" TargetMode="External"/><Relationship Id="rId9" Type="http://schemas.openxmlformats.org/officeDocument/2006/relationships/hyperlink" Target="https://www.cccco.edu/About-Us/Chancellors-Office/Divisions/Educational-Services-and-Support/What-we-do/Curriculum-and-Instruction-Unit/Templates-For-Approved-Transfer-Model-Curriculum" TargetMode="External"/><Relationship Id="rId14" Type="http://schemas.openxmlformats.org/officeDocument/2006/relationships/hyperlink" Target="https://www.asccc.org/sites/default/files/COR.pdf"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mgrimes@cccd.edu" TargetMode="External"/><Relationship Id="rId2" Type="http://schemas.openxmlformats.org/officeDocument/2006/relationships/hyperlink" Target="mailto:lagostino@dvc.edu" TargetMode="External"/><Relationship Id="rId1" Type="http://schemas.openxmlformats.org/officeDocument/2006/relationships/slideLayout" Target="../slideLayouts/slideLayout2.xml"/><Relationship Id="rId4" Type="http://schemas.openxmlformats.org/officeDocument/2006/relationships/hyperlink" Target="mailto:Henry.Young@vvc.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pdf?la=en&amp;hash=06918DD585E9F8C0805334FEA3EB1E6872C22F1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leginfo.legislature.ca.gov/faces/codes_displayexpandedbranch.xhtml?tocCode=EDC&amp;division=7.&amp;title=3.&amp;part=&amp;chapter=&amp;article="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ovt.westlaw.com/calregs/Browse/Home/California/CaliforniaCodeofRegulations?guid=I3C0A67A0D48411DEBC02831C6D6C108E&amp;originationContext=documenttoc&amp;transitionType=Default&amp;contextData=(sc.Default)"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cccco.edu/-/media/CCCCO-Website/Reports/CCCCO_Report_Program_Course_Approval-web-102819.ashx?la=en&amp;hash=8E54C44CB97423B024D18C7AB13C456F91FB03E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958850" y="4683125"/>
            <a:ext cx="10433050" cy="1736725"/>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None/>
            </a:pPr>
            <a:r>
              <a:rPr lang="en-US"/>
              <a:t>Curriculum Basics</a:t>
            </a:r>
            <a:br>
              <a:rPr lang="en-US"/>
            </a:br>
            <a:r>
              <a:rPr lang="en-US" sz="1400"/>
              <a:t>Lesley Agostino -  Program Coordinator, Senior (Curriculum), Diablo Valley College</a:t>
            </a:r>
            <a:br>
              <a:rPr lang="en-US" sz="1400"/>
            </a:br>
            <a:r>
              <a:rPr lang="en-US" sz="1400"/>
              <a:t>Michelle Grimes – Vice President of Instruction, Orange Coast College</a:t>
            </a:r>
            <a:br>
              <a:rPr lang="en-US" sz="1400"/>
            </a:br>
            <a:r>
              <a:rPr lang="en-US" sz="1400"/>
              <a:t>Henry Young – ASCCC Curriculum Committee, Victor Valley College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Course &amp; Program Outline of Record</a:t>
            </a:r>
            <a:endParaRPr/>
          </a:p>
        </p:txBody>
      </p:sp>
      <p:sp>
        <p:nvSpPr>
          <p:cNvPr id="117" name="Google Shape;117;p17"/>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“COR”</a:t>
            </a:r>
            <a:endParaRPr/>
          </a:p>
          <a:p>
            <a:pPr marL="685800" lvl="1" indent="-228600" algn="l" rtl="0">
              <a:lnSpc>
                <a:spcPct val="90000"/>
              </a:lnSpc>
              <a:spcBef>
                <a:spcPts val="500"/>
              </a:spcBef>
              <a:spcAft>
                <a:spcPts val="0"/>
              </a:spcAft>
              <a:buClr>
                <a:srgbClr val="404040"/>
              </a:buClr>
              <a:buSzPts val="2200"/>
              <a:buChar char="•"/>
            </a:pPr>
            <a:r>
              <a:rPr lang="en-US"/>
              <a:t>Legal document that represents a contract between the faculty, students, institution, and the state. Title §55002</a:t>
            </a:r>
            <a:endParaRPr/>
          </a:p>
          <a:p>
            <a:pPr marL="685800" lvl="1" indent="-228600" algn="l" rtl="0">
              <a:lnSpc>
                <a:spcPct val="90000"/>
              </a:lnSpc>
              <a:spcBef>
                <a:spcPts val="500"/>
              </a:spcBef>
              <a:spcAft>
                <a:spcPts val="0"/>
              </a:spcAft>
              <a:buClr>
                <a:srgbClr val="404040"/>
              </a:buClr>
              <a:buSzPts val="2200"/>
              <a:buChar char="•"/>
            </a:pPr>
            <a:r>
              <a:rPr lang="en-US"/>
              <a:t>Must include elements defined in the PCAH.</a:t>
            </a:r>
            <a:endParaRPr/>
          </a:p>
          <a:p>
            <a:pPr marL="685800" lvl="1" indent="-228600" algn="l" rtl="0">
              <a:lnSpc>
                <a:spcPct val="90000"/>
              </a:lnSpc>
              <a:spcBef>
                <a:spcPts val="500"/>
              </a:spcBef>
              <a:spcAft>
                <a:spcPts val="0"/>
              </a:spcAft>
              <a:buClr>
                <a:srgbClr val="404040"/>
              </a:buClr>
              <a:buSzPts val="2200"/>
              <a:buChar char="•"/>
            </a:pPr>
            <a:r>
              <a:rPr lang="en-US"/>
              <a:t>Requires local senate and board approval.</a:t>
            </a:r>
            <a:endParaRPr/>
          </a:p>
          <a:p>
            <a:pPr marL="685800" lvl="1" indent="-228600" algn="l" rtl="0">
              <a:lnSpc>
                <a:spcPct val="90000"/>
              </a:lnSpc>
              <a:spcBef>
                <a:spcPts val="500"/>
              </a:spcBef>
              <a:spcAft>
                <a:spcPts val="0"/>
              </a:spcAft>
              <a:buClr>
                <a:srgbClr val="404040"/>
              </a:buClr>
              <a:buSzPts val="2200"/>
              <a:buChar char="•"/>
            </a:pPr>
            <a:r>
              <a:rPr lang="en-US"/>
              <a:t>Chancellor’s office “chaptering”</a:t>
            </a:r>
            <a:endParaRPr/>
          </a:p>
        </p:txBody>
      </p:sp>
      <p:sp>
        <p:nvSpPr>
          <p:cNvPr id="118" name="Google Shape;118;p17"/>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Required Components Include</a:t>
            </a:r>
            <a:endParaRPr/>
          </a:p>
          <a:p>
            <a:pPr marL="685800" lvl="1" indent="-228600" algn="l" rtl="0">
              <a:lnSpc>
                <a:spcPct val="90000"/>
              </a:lnSpc>
              <a:spcBef>
                <a:spcPts val="500"/>
              </a:spcBef>
              <a:spcAft>
                <a:spcPts val="0"/>
              </a:spcAft>
              <a:buClr>
                <a:srgbClr val="404040"/>
              </a:buClr>
              <a:buSzPts val="2200"/>
              <a:buChar char="•"/>
            </a:pPr>
            <a:r>
              <a:rPr lang="en-US"/>
              <a:t>Units, contact hours, outside of class hours, and total hours</a:t>
            </a:r>
            <a:endParaRPr/>
          </a:p>
          <a:p>
            <a:pPr marL="685800" lvl="1" indent="-228600" algn="l" rtl="0">
              <a:lnSpc>
                <a:spcPct val="90000"/>
              </a:lnSpc>
              <a:spcBef>
                <a:spcPts val="500"/>
              </a:spcBef>
              <a:spcAft>
                <a:spcPts val="0"/>
              </a:spcAft>
              <a:buClr>
                <a:srgbClr val="404040"/>
              </a:buClr>
              <a:buSzPts val="2200"/>
              <a:buChar char="•"/>
            </a:pPr>
            <a:r>
              <a:rPr lang="en-US"/>
              <a:t>Pre/Co-requisites and advisories</a:t>
            </a:r>
            <a:endParaRPr/>
          </a:p>
          <a:p>
            <a:pPr marL="685800" lvl="1" indent="-228600" algn="l" rtl="0">
              <a:lnSpc>
                <a:spcPct val="90000"/>
              </a:lnSpc>
              <a:spcBef>
                <a:spcPts val="500"/>
              </a:spcBef>
              <a:spcAft>
                <a:spcPts val="0"/>
              </a:spcAft>
              <a:buClr>
                <a:srgbClr val="404040"/>
              </a:buClr>
              <a:buSzPts val="2200"/>
              <a:buChar char="•"/>
            </a:pPr>
            <a:r>
              <a:rPr lang="en-US"/>
              <a:t>Description, objectives, content</a:t>
            </a:r>
            <a:endParaRPr/>
          </a:p>
          <a:p>
            <a:pPr marL="685800" lvl="1" indent="-228600" algn="l" rtl="0">
              <a:lnSpc>
                <a:spcPct val="90000"/>
              </a:lnSpc>
              <a:spcBef>
                <a:spcPts val="500"/>
              </a:spcBef>
              <a:spcAft>
                <a:spcPts val="0"/>
              </a:spcAft>
              <a:buClr>
                <a:srgbClr val="404040"/>
              </a:buClr>
              <a:buSzPts val="2200"/>
              <a:buChar char="•"/>
            </a:pPr>
            <a:r>
              <a:rPr lang="en-US"/>
              <a:t>Examples of:</a:t>
            </a:r>
            <a:endParaRPr/>
          </a:p>
          <a:p>
            <a:pPr marL="1143000" lvl="2" indent="-228600" algn="l" rtl="0">
              <a:lnSpc>
                <a:spcPct val="90000"/>
              </a:lnSpc>
              <a:spcBef>
                <a:spcPts val="500"/>
              </a:spcBef>
              <a:spcAft>
                <a:spcPts val="0"/>
              </a:spcAft>
              <a:buClr>
                <a:srgbClr val="404040"/>
              </a:buClr>
              <a:buSzPts val="2000"/>
              <a:buChar char="•"/>
            </a:pPr>
            <a:r>
              <a:rPr lang="en-US"/>
              <a:t>Reading/writing requirements</a:t>
            </a:r>
            <a:endParaRPr/>
          </a:p>
          <a:p>
            <a:pPr marL="1143000" lvl="2" indent="-228600" algn="l" rtl="0">
              <a:lnSpc>
                <a:spcPct val="90000"/>
              </a:lnSpc>
              <a:spcBef>
                <a:spcPts val="500"/>
              </a:spcBef>
              <a:spcAft>
                <a:spcPts val="0"/>
              </a:spcAft>
              <a:buClr>
                <a:srgbClr val="404040"/>
              </a:buClr>
              <a:buSzPts val="2000"/>
              <a:buChar char="•"/>
            </a:pPr>
            <a:r>
              <a:rPr lang="en-US"/>
              <a:t>Outside of class assignments</a:t>
            </a:r>
            <a:endParaRPr/>
          </a:p>
          <a:p>
            <a:pPr marL="1143000" lvl="2" indent="-228600" algn="l" rtl="0">
              <a:lnSpc>
                <a:spcPct val="90000"/>
              </a:lnSpc>
              <a:spcBef>
                <a:spcPts val="500"/>
              </a:spcBef>
              <a:spcAft>
                <a:spcPts val="0"/>
              </a:spcAft>
              <a:buClr>
                <a:srgbClr val="404040"/>
              </a:buClr>
              <a:buSzPts val="2000"/>
              <a:buChar char="•"/>
            </a:pPr>
            <a:r>
              <a:rPr lang="en-US"/>
              <a:t>Instructional methodology</a:t>
            </a:r>
            <a:endParaRPr/>
          </a:p>
          <a:p>
            <a:pPr marL="1143000" lvl="2" indent="-228600" algn="l" rtl="0">
              <a:lnSpc>
                <a:spcPct val="90000"/>
              </a:lnSpc>
              <a:spcBef>
                <a:spcPts val="500"/>
              </a:spcBef>
              <a:spcAft>
                <a:spcPts val="0"/>
              </a:spcAft>
              <a:buClr>
                <a:srgbClr val="404040"/>
              </a:buClr>
              <a:buSzPts val="2000"/>
              <a:buChar char="•"/>
            </a:pPr>
            <a:r>
              <a:rPr lang="en-US"/>
              <a:t>Methods of evaluation</a:t>
            </a:r>
            <a:endParaRPr/>
          </a:p>
        </p:txBody>
      </p:sp>
      <p:sp>
        <p:nvSpPr>
          <p:cNvPr id="119" name="Google Shape;119;p17"/>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Course &amp; Program Outline of Record</a:t>
            </a:r>
            <a:endParaRPr/>
          </a:p>
        </p:txBody>
      </p:sp>
      <p:sp>
        <p:nvSpPr>
          <p:cNvPr id="127" name="Google Shape;127;p18"/>
          <p:cNvSpPr txBox="1">
            <a:spLocks noGrp="1"/>
          </p:cNvSpPr>
          <p:nvPr>
            <p:ph type="body" idx="1"/>
          </p:nvPr>
        </p:nvSpPr>
        <p:spPr>
          <a:xfrm>
            <a:off x="1277650" y="1798320"/>
            <a:ext cx="4922537" cy="4391343"/>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Additional elements of the COR:</a:t>
            </a:r>
            <a:endParaRPr/>
          </a:p>
          <a:p>
            <a:pPr marL="685800" lvl="1" indent="-228600" algn="l" rtl="0">
              <a:lnSpc>
                <a:spcPct val="90000"/>
              </a:lnSpc>
              <a:spcBef>
                <a:spcPts val="500"/>
              </a:spcBef>
              <a:spcAft>
                <a:spcPts val="0"/>
              </a:spcAft>
              <a:buClr>
                <a:srgbClr val="404040"/>
              </a:buClr>
              <a:buSzPts val="2200"/>
              <a:buChar char="•"/>
            </a:pPr>
            <a:r>
              <a:rPr lang="en-US"/>
              <a:t>Course number/title</a:t>
            </a:r>
            <a:endParaRPr/>
          </a:p>
          <a:p>
            <a:pPr marL="685800" lvl="1" indent="-228600" algn="l" rtl="0">
              <a:lnSpc>
                <a:spcPct val="90000"/>
              </a:lnSpc>
              <a:spcBef>
                <a:spcPts val="500"/>
              </a:spcBef>
              <a:spcAft>
                <a:spcPts val="0"/>
              </a:spcAft>
              <a:buClr>
                <a:srgbClr val="404040"/>
              </a:buClr>
              <a:buSzPts val="2200"/>
              <a:buChar char="•"/>
            </a:pPr>
            <a:r>
              <a:rPr lang="en-US"/>
              <a:t>Course status (noncredit/credit)</a:t>
            </a:r>
            <a:endParaRPr/>
          </a:p>
          <a:p>
            <a:pPr marL="685800" lvl="1" indent="-228600" algn="l" rtl="0">
              <a:lnSpc>
                <a:spcPct val="90000"/>
              </a:lnSpc>
              <a:spcBef>
                <a:spcPts val="500"/>
              </a:spcBef>
              <a:spcAft>
                <a:spcPts val="0"/>
              </a:spcAft>
              <a:buClr>
                <a:srgbClr val="404040"/>
              </a:buClr>
              <a:buSzPts val="2200"/>
              <a:buChar char="•"/>
            </a:pPr>
            <a:r>
              <a:rPr lang="en-US"/>
              <a:t>Enrollment limitations</a:t>
            </a:r>
            <a:endParaRPr/>
          </a:p>
          <a:p>
            <a:pPr marL="685800" lvl="1" indent="-228600" algn="l" rtl="0">
              <a:lnSpc>
                <a:spcPct val="90000"/>
              </a:lnSpc>
              <a:spcBef>
                <a:spcPts val="500"/>
              </a:spcBef>
              <a:spcAft>
                <a:spcPts val="0"/>
              </a:spcAft>
              <a:buClr>
                <a:srgbClr val="404040"/>
              </a:buClr>
              <a:buSzPts val="2200"/>
              <a:buChar char="•"/>
            </a:pPr>
            <a:r>
              <a:rPr lang="en-US"/>
              <a:t>Repeatability</a:t>
            </a:r>
            <a:endParaRPr/>
          </a:p>
          <a:p>
            <a:pPr marL="685800" lvl="1" indent="-228600" algn="l" rtl="0">
              <a:lnSpc>
                <a:spcPct val="90000"/>
              </a:lnSpc>
              <a:spcBef>
                <a:spcPts val="500"/>
              </a:spcBef>
              <a:spcAft>
                <a:spcPts val="0"/>
              </a:spcAft>
              <a:buClr>
                <a:srgbClr val="404040"/>
              </a:buClr>
              <a:buSzPts val="2200"/>
              <a:buChar char="•"/>
            </a:pPr>
            <a:r>
              <a:rPr lang="en-US"/>
              <a:t>Field trips</a:t>
            </a:r>
            <a:endParaRPr/>
          </a:p>
          <a:p>
            <a:pPr marL="685800" lvl="1" indent="-228600" algn="l" rtl="0">
              <a:lnSpc>
                <a:spcPct val="90000"/>
              </a:lnSpc>
              <a:spcBef>
                <a:spcPts val="500"/>
              </a:spcBef>
              <a:spcAft>
                <a:spcPts val="0"/>
              </a:spcAft>
              <a:buClr>
                <a:srgbClr val="404040"/>
              </a:buClr>
              <a:buSzPts val="2200"/>
              <a:buChar char="•"/>
            </a:pPr>
            <a:r>
              <a:rPr lang="en-US"/>
              <a:t>SLOs</a:t>
            </a:r>
            <a:endParaRPr/>
          </a:p>
          <a:p>
            <a:pPr marL="685800" lvl="1" indent="-228600" algn="l" rtl="0">
              <a:lnSpc>
                <a:spcPct val="90000"/>
              </a:lnSpc>
              <a:spcBef>
                <a:spcPts val="500"/>
              </a:spcBef>
              <a:spcAft>
                <a:spcPts val="0"/>
              </a:spcAft>
              <a:buClr>
                <a:srgbClr val="404040"/>
              </a:buClr>
              <a:buSzPts val="2200"/>
              <a:buChar char="•"/>
            </a:pPr>
            <a:r>
              <a:rPr lang="en-US"/>
              <a:t>Textbooks/Zero-Cost Information</a:t>
            </a:r>
            <a:endParaRPr/>
          </a:p>
        </p:txBody>
      </p:sp>
      <p:sp>
        <p:nvSpPr>
          <p:cNvPr id="129" name="Google Shape;129;p18"/>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130" name="Google Shape;130;p18"/>
          <p:cNvSpPr txBox="1"/>
          <p:nvPr/>
        </p:nvSpPr>
        <p:spPr>
          <a:xfrm>
            <a:off x="6200187" y="3328250"/>
            <a:ext cx="5562988" cy="1938962"/>
          </a:xfrm>
          <a:prstGeom prst="rect">
            <a:avLst/>
          </a:prstGeom>
          <a:solidFill>
            <a:schemeClr val="tx1">
              <a:lumMod val="20000"/>
              <a:lumOff val="80000"/>
            </a:schemeClr>
          </a:soli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600" b="1" dirty="0"/>
              <a:t>DEI in Curriculum: Model Principles and Practices</a:t>
            </a:r>
          </a:p>
          <a:p>
            <a:pPr marL="0" lvl="0" indent="0" algn="ctr" rtl="0">
              <a:spcBef>
                <a:spcPts val="0"/>
              </a:spcBef>
              <a:spcAft>
                <a:spcPts val="0"/>
              </a:spcAft>
              <a:buNone/>
            </a:pPr>
            <a:endParaRPr lang="en-US" b="1" dirty="0"/>
          </a:p>
          <a:p>
            <a:pPr marL="0" lvl="0" indent="0" algn="ctr" rtl="0">
              <a:spcBef>
                <a:spcPts val="0"/>
              </a:spcBef>
              <a:spcAft>
                <a:spcPts val="0"/>
              </a:spcAft>
              <a:buNone/>
            </a:pPr>
            <a:r>
              <a:rPr lang="en-US" dirty="0"/>
              <a:t>Recommended priorities that focuses on championing equity-minded curriculum and practices for credit and noncredit instruction.</a:t>
            </a:r>
          </a:p>
          <a:p>
            <a:pPr marL="0" lvl="0" indent="0" algn="ctr" rtl="0">
              <a:spcBef>
                <a:spcPts val="0"/>
              </a:spcBef>
              <a:spcAft>
                <a:spcPts val="0"/>
              </a:spcAft>
              <a:buNone/>
            </a:pPr>
            <a:endParaRPr lang="en-US" dirty="0"/>
          </a:p>
          <a:p>
            <a:pPr marL="0" lvl="0" indent="0" algn="ctr" rtl="0">
              <a:spcBef>
                <a:spcPts val="0"/>
              </a:spcBef>
              <a:spcAft>
                <a:spcPts val="0"/>
              </a:spcAft>
              <a:buNone/>
            </a:pPr>
            <a:r>
              <a:rPr lang="en-US" dirty="0"/>
              <a:t>How to Use Equity Tools to Have Equity Conversations</a:t>
            </a:r>
          </a:p>
          <a:p>
            <a:pPr marL="0" lvl="0" indent="0" algn="ctr" rtl="0">
              <a:spcBef>
                <a:spcPts val="0"/>
              </a:spcBef>
              <a:spcAft>
                <a:spcPts val="0"/>
              </a:spcAft>
              <a:buNone/>
            </a:pPr>
            <a:r>
              <a:rPr lang="en-US" dirty="0"/>
              <a:t>Saturday, 9:00 a.m.</a:t>
            </a:r>
          </a:p>
          <a:p>
            <a:pPr marL="0" lvl="0" indent="0" algn="ctr"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9"/>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Course &amp; Program Outline of Record</a:t>
            </a:r>
            <a:endParaRPr/>
          </a:p>
        </p:txBody>
      </p:sp>
      <p:sp>
        <p:nvSpPr>
          <p:cNvPr id="138" name="Google Shape;138;p19"/>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Program Outline of Record “POR”</a:t>
            </a:r>
            <a:endParaRPr/>
          </a:p>
          <a:p>
            <a:pPr marL="685800" lvl="1" indent="-228600" algn="l" rtl="0">
              <a:lnSpc>
                <a:spcPct val="90000"/>
              </a:lnSpc>
              <a:spcBef>
                <a:spcPts val="500"/>
              </a:spcBef>
              <a:spcAft>
                <a:spcPts val="0"/>
              </a:spcAft>
              <a:buClr>
                <a:srgbClr val="404040"/>
              </a:buClr>
              <a:buSzPts val="2200"/>
              <a:buChar char="•"/>
            </a:pPr>
            <a:r>
              <a:rPr lang="en-US"/>
              <a:t>Required elements are listed the PCAH</a:t>
            </a:r>
            <a:endParaRPr/>
          </a:p>
          <a:p>
            <a:pPr marL="685800" lvl="1" indent="-228600" algn="l" rtl="0">
              <a:lnSpc>
                <a:spcPct val="90000"/>
              </a:lnSpc>
              <a:spcBef>
                <a:spcPts val="500"/>
              </a:spcBef>
              <a:spcAft>
                <a:spcPts val="0"/>
              </a:spcAft>
              <a:buClr>
                <a:srgbClr val="404040"/>
              </a:buClr>
              <a:buSzPts val="2200"/>
              <a:buChar char="•"/>
            </a:pPr>
            <a:r>
              <a:rPr lang="en-US"/>
              <a:t>Associate in Arts for Transfer (AA-T)</a:t>
            </a:r>
            <a:endParaRPr/>
          </a:p>
          <a:p>
            <a:pPr marL="685800" lvl="1" indent="-228600" algn="l" rtl="0">
              <a:lnSpc>
                <a:spcPct val="90000"/>
              </a:lnSpc>
              <a:spcBef>
                <a:spcPts val="500"/>
              </a:spcBef>
              <a:spcAft>
                <a:spcPts val="0"/>
              </a:spcAft>
              <a:buClr>
                <a:srgbClr val="404040"/>
              </a:buClr>
              <a:buSzPts val="2200"/>
              <a:buChar char="•"/>
            </a:pPr>
            <a:r>
              <a:rPr lang="en-US"/>
              <a:t>Associate in Science for Transfer (AS-T)</a:t>
            </a:r>
            <a:endParaRPr/>
          </a:p>
          <a:p>
            <a:pPr marL="685800" lvl="1" indent="-228600" algn="l" rtl="0">
              <a:lnSpc>
                <a:spcPct val="90000"/>
              </a:lnSpc>
              <a:spcBef>
                <a:spcPts val="500"/>
              </a:spcBef>
              <a:spcAft>
                <a:spcPts val="0"/>
              </a:spcAft>
              <a:buClr>
                <a:srgbClr val="404040"/>
              </a:buClr>
              <a:buSzPts val="2200"/>
              <a:buChar char="•"/>
            </a:pPr>
            <a:r>
              <a:rPr lang="en-US"/>
              <a:t>Associate in Arts (AA)</a:t>
            </a:r>
            <a:endParaRPr/>
          </a:p>
          <a:p>
            <a:pPr marL="685800" lvl="1" indent="-228600" algn="l" rtl="0">
              <a:lnSpc>
                <a:spcPct val="90000"/>
              </a:lnSpc>
              <a:spcBef>
                <a:spcPts val="500"/>
              </a:spcBef>
              <a:spcAft>
                <a:spcPts val="0"/>
              </a:spcAft>
              <a:buClr>
                <a:srgbClr val="404040"/>
              </a:buClr>
              <a:buSzPts val="2200"/>
              <a:buChar char="•"/>
            </a:pPr>
            <a:r>
              <a:rPr lang="en-US"/>
              <a:t>Associate in Science (AS)</a:t>
            </a:r>
            <a:endParaRPr/>
          </a:p>
          <a:p>
            <a:pPr marL="685800" lvl="1" indent="-228600" algn="l" rtl="0">
              <a:lnSpc>
                <a:spcPct val="90000"/>
              </a:lnSpc>
              <a:spcBef>
                <a:spcPts val="500"/>
              </a:spcBef>
              <a:spcAft>
                <a:spcPts val="0"/>
              </a:spcAft>
              <a:buClr>
                <a:srgbClr val="404040"/>
              </a:buClr>
              <a:buSzPts val="2200"/>
              <a:buChar char="•"/>
            </a:pPr>
            <a:r>
              <a:rPr lang="en-US"/>
              <a:t>Certificate of Achievement</a:t>
            </a:r>
            <a:endParaRPr/>
          </a:p>
          <a:p>
            <a:pPr marL="685800" lvl="1" indent="-228600" algn="l" rtl="0">
              <a:lnSpc>
                <a:spcPct val="90000"/>
              </a:lnSpc>
              <a:spcBef>
                <a:spcPts val="500"/>
              </a:spcBef>
              <a:spcAft>
                <a:spcPts val="0"/>
              </a:spcAft>
              <a:buClr>
                <a:srgbClr val="404040"/>
              </a:buClr>
              <a:buSzPts val="2200"/>
              <a:buChar char="•"/>
            </a:pPr>
            <a:r>
              <a:rPr lang="en-US"/>
              <a:t>Noncredit certificates</a:t>
            </a:r>
            <a:endParaRPr/>
          </a:p>
          <a:p>
            <a:pPr marL="1143000" lvl="2" indent="-228600" algn="l" rtl="0">
              <a:lnSpc>
                <a:spcPct val="90000"/>
              </a:lnSpc>
              <a:spcBef>
                <a:spcPts val="500"/>
              </a:spcBef>
              <a:spcAft>
                <a:spcPts val="0"/>
              </a:spcAft>
              <a:buClr>
                <a:srgbClr val="404040"/>
              </a:buClr>
              <a:buSzPts val="2000"/>
              <a:buChar char="•"/>
            </a:pPr>
            <a:r>
              <a:rPr lang="en-US"/>
              <a:t>CDCP</a:t>
            </a:r>
            <a:endParaRPr/>
          </a:p>
          <a:p>
            <a:pPr marL="685800" lvl="1" indent="-228600" algn="l" rtl="0">
              <a:lnSpc>
                <a:spcPct val="90000"/>
              </a:lnSpc>
              <a:spcBef>
                <a:spcPts val="500"/>
              </a:spcBef>
              <a:spcAft>
                <a:spcPts val="0"/>
              </a:spcAft>
              <a:buClr>
                <a:srgbClr val="404040"/>
              </a:buClr>
              <a:buSzPts val="2200"/>
              <a:buChar char="•"/>
            </a:pPr>
            <a:r>
              <a:rPr lang="en-US"/>
              <a:t>Local certificates</a:t>
            </a:r>
            <a:endParaRPr/>
          </a:p>
          <a:p>
            <a:pPr marL="457200" lvl="1" indent="0" algn="l" rtl="0">
              <a:lnSpc>
                <a:spcPct val="90000"/>
              </a:lnSpc>
              <a:spcBef>
                <a:spcPts val="500"/>
              </a:spcBef>
              <a:spcAft>
                <a:spcPts val="0"/>
              </a:spcAft>
              <a:buClr>
                <a:srgbClr val="404040"/>
              </a:buClr>
              <a:buSzPts val="2200"/>
              <a:buNone/>
            </a:pPr>
            <a:endParaRPr/>
          </a:p>
          <a:p>
            <a:pPr marL="457200" lvl="1" indent="0" algn="l" rtl="0">
              <a:lnSpc>
                <a:spcPct val="90000"/>
              </a:lnSpc>
              <a:spcBef>
                <a:spcPts val="500"/>
              </a:spcBef>
              <a:spcAft>
                <a:spcPts val="0"/>
              </a:spcAft>
              <a:buClr>
                <a:srgbClr val="404040"/>
              </a:buClr>
              <a:buSzPts val="2200"/>
              <a:buNone/>
            </a:pPr>
            <a:r>
              <a:rPr lang="en-US"/>
              <a:t>Chancellor’s office will chapter local degrees however, ADTs and career education programs require a full review. </a:t>
            </a:r>
            <a:endParaRPr/>
          </a:p>
        </p:txBody>
      </p:sp>
      <p:sp>
        <p:nvSpPr>
          <p:cNvPr id="139" name="Google Shape;139;p1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140" name="Google Shape;140;p19"/>
          <p:cNvSpPr/>
          <p:nvPr/>
        </p:nvSpPr>
        <p:spPr>
          <a:xfrm>
            <a:off x="6096000" y="3646287"/>
            <a:ext cx="5632174" cy="1665492"/>
          </a:xfrm>
          <a:custGeom>
            <a:avLst/>
            <a:gdLst/>
            <a:ahLst/>
            <a:cxnLst/>
            <a:rect l="l" t="t" r="r" b="b"/>
            <a:pathLst>
              <a:path w="5632174" h="1665492" fill="none" extrusionOk="0">
                <a:moveTo>
                  <a:pt x="0" y="0"/>
                </a:moveTo>
                <a:cubicBezTo>
                  <a:pt x="114939" y="-7930"/>
                  <a:pt x="248518" y="37963"/>
                  <a:pt x="394252" y="0"/>
                </a:cubicBezTo>
                <a:cubicBezTo>
                  <a:pt x="539986" y="-37963"/>
                  <a:pt x="656207" y="4149"/>
                  <a:pt x="788504" y="0"/>
                </a:cubicBezTo>
                <a:cubicBezTo>
                  <a:pt x="920801" y="-4149"/>
                  <a:pt x="1226283" y="32999"/>
                  <a:pt x="1464365" y="0"/>
                </a:cubicBezTo>
                <a:cubicBezTo>
                  <a:pt x="1702447" y="-32999"/>
                  <a:pt x="1753755" y="33592"/>
                  <a:pt x="1914939" y="0"/>
                </a:cubicBezTo>
                <a:cubicBezTo>
                  <a:pt x="2076123" y="-33592"/>
                  <a:pt x="2347397" y="4986"/>
                  <a:pt x="2534478" y="0"/>
                </a:cubicBezTo>
                <a:cubicBezTo>
                  <a:pt x="2721559" y="-4986"/>
                  <a:pt x="2844908" y="44366"/>
                  <a:pt x="3041374" y="0"/>
                </a:cubicBezTo>
                <a:cubicBezTo>
                  <a:pt x="3237840" y="-44366"/>
                  <a:pt x="3374201" y="16851"/>
                  <a:pt x="3604591" y="0"/>
                </a:cubicBezTo>
                <a:cubicBezTo>
                  <a:pt x="3834981" y="-16851"/>
                  <a:pt x="4055915" y="3184"/>
                  <a:pt x="4224131" y="0"/>
                </a:cubicBezTo>
                <a:cubicBezTo>
                  <a:pt x="4392347" y="-3184"/>
                  <a:pt x="4593395" y="34077"/>
                  <a:pt x="4731026" y="0"/>
                </a:cubicBezTo>
                <a:cubicBezTo>
                  <a:pt x="4868657" y="-34077"/>
                  <a:pt x="5045923" y="21157"/>
                  <a:pt x="5125278" y="0"/>
                </a:cubicBezTo>
                <a:cubicBezTo>
                  <a:pt x="5204633" y="-21157"/>
                  <a:pt x="5454856" y="20195"/>
                  <a:pt x="5632174" y="0"/>
                </a:cubicBezTo>
                <a:cubicBezTo>
                  <a:pt x="5652159" y="149623"/>
                  <a:pt x="5578522" y="395465"/>
                  <a:pt x="5632174" y="538509"/>
                </a:cubicBezTo>
                <a:cubicBezTo>
                  <a:pt x="5685826" y="681553"/>
                  <a:pt x="5598108" y="954693"/>
                  <a:pt x="5632174" y="1126983"/>
                </a:cubicBezTo>
                <a:cubicBezTo>
                  <a:pt x="5666240" y="1299273"/>
                  <a:pt x="5623911" y="1458713"/>
                  <a:pt x="5632174" y="1665492"/>
                </a:cubicBezTo>
                <a:cubicBezTo>
                  <a:pt x="5413661" y="1667138"/>
                  <a:pt x="5306236" y="1629140"/>
                  <a:pt x="5125278" y="1665492"/>
                </a:cubicBezTo>
                <a:cubicBezTo>
                  <a:pt x="4944320" y="1701844"/>
                  <a:pt x="4737604" y="1616937"/>
                  <a:pt x="4449417" y="1665492"/>
                </a:cubicBezTo>
                <a:cubicBezTo>
                  <a:pt x="4161230" y="1714047"/>
                  <a:pt x="3914244" y="1640662"/>
                  <a:pt x="3773557" y="1665492"/>
                </a:cubicBezTo>
                <a:cubicBezTo>
                  <a:pt x="3632870" y="1690322"/>
                  <a:pt x="3234822" y="1654849"/>
                  <a:pt x="3097696" y="1665492"/>
                </a:cubicBezTo>
                <a:cubicBezTo>
                  <a:pt x="2960570" y="1676135"/>
                  <a:pt x="2571662" y="1591831"/>
                  <a:pt x="2421835" y="1665492"/>
                </a:cubicBezTo>
                <a:cubicBezTo>
                  <a:pt x="2272008" y="1739153"/>
                  <a:pt x="2071853" y="1626882"/>
                  <a:pt x="1914939" y="1665492"/>
                </a:cubicBezTo>
                <a:cubicBezTo>
                  <a:pt x="1758025" y="1704102"/>
                  <a:pt x="1527646" y="1626501"/>
                  <a:pt x="1408044" y="1665492"/>
                </a:cubicBezTo>
                <a:cubicBezTo>
                  <a:pt x="1288442" y="1704483"/>
                  <a:pt x="1118655" y="1614530"/>
                  <a:pt x="957470" y="1665492"/>
                </a:cubicBezTo>
                <a:cubicBezTo>
                  <a:pt x="796285" y="1716454"/>
                  <a:pt x="237176" y="1658457"/>
                  <a:pt x="0" y="1665492"/>
                </a:cubicBezTo>
                <a:cubicBezTo>
                  <a:pt x="-29815" y="1449906"/>
                  <a:pt x="38718" y="1400987"/>
                  <a:pt x="0" y="1143638"/>
                </a:cubicBezTo>
                <a:cubicBezTo>
                  <a:pt x="-38718" y="886289"/>
                  <a:pt x="11157" y="717041"/>
                  <a:pt x="0" y="555164"/>
                </a:cubicBezTo>
                <a:cubicBezTo>
                  <a:pt x="-11157" y="393287"/>
                  <a:pt x="57725" y="125695"/>
                  <a:pt x="0" y="0"/>
                </a:cubicBezTo>
                <a:close/>
              </a:path>
              <a:path w="5632174" h="1665492" extrusionOk="0">
                <a:moveTo>
                  <a:pt x="0" y="0"/>
                </a:moveTo>
                <a:cubicBezTo>
                  <a:pt x="181810" y="-33046"/>
                  <a:pt x="345823" y="78119"/>
                  <a:pt x="675861" y="0"/>
                </a:cubicBezTo>
                <a:cubicBezTo>
                  <a:pt x="1005899" y="-78119"/>
                  <a:pt x="1022377" y="24129"/>
                  <a:pt x="1295400" y="0"/>
                </a:cubicBezTo>
                <a:cubicBezTo>
                  <a:pt x="1568423" y="-24129"/>
                  <a:pt x="1782429" y="19896"/>
                  <a:pt x="1971261" y="0"/>
                </a:cubicBezTo>
                <a:cubicBezTo>
                  <a:pt x="2160093" y="-19896"/>
                  <a:pt x="2328981" y="55945"/>
                  <a:pt x="2478157" y="0"/>
                </a:cubicBezTo>
                <a:cubicBezTo>
                  <a:pt x="2627333" y="-55945"/>
                  <a:pt x="2865838" y="28651"/>
                  <a:pt x="3041374" y="0"/>
                </a:cubicBezTo>
                <a:cubicBezTo>
                  <a:pt x="3216910" y="-28651"/>
                  <a:pt x="3398526" y="34772"/>
                  <a:pt x="3491948" y="0"/>
                </a:cubicBezTo>
                <a:cubicBezTo>
                  <a:pt x="3585370" y="-34772"/>
                  <a:pt x="3819603" y="32908"/>
                  <a:pt x="4111487" y="0"/>
                </a:cubicBezTo>
                <a:cubicBezTo>
                  <a:pt x="4403371" y="-32908"/>
                  <a:pt x="4488027" y="19142"/>
                  <a:pt x="4674704" y="0"/>
                </a:cubicBezTo>
                <a:cubicBezTo>
                  <a:pt x="4861381" y="-19142"/>
                  <a:pt x="5270326" y="17830"/>
                  <a:pt x="5632174" y="0"/>
                </a:cubicBezTo>
                <a:cubicBezTo>
                  <a:pt x="5696753" y="172902"/>
                  <a:pt x="5581505" y="430353"/>
                  <a:pt x="5632174" y="571819"/>
                </a:cubicBezTo>
                <a:cubicBezTo>
                  <a:pt x="5682843" y="713285"/>
                  <a:pt x="5623465" y="861028"/>
                  <a:pt x="5632174" y="1126983"/>
                </a:cubicBezTo>
                <a:cubicBezTo>
                  <a:pt x="5640883" y="1392938"/>
                  <a:pt x="5624193" y="1548805"/>
                  <a:pt x="5632174" y="1665492"/>
                </a:cubicBezTo>
                <a:cubicBezTo>
                  <a:pt x="5434490" y="1674917"/>
                  <a:pt x="5236117" y="1620737"/>
                  <a:pt x="5125278" y="1665492"/>
                </a:cubicBezTo>
                <a:cubicBezTo>
                  <a:pt x="5014439" y="1710247"/>
                  <a:pt x="4759686" y="1615214"/>
                  <a:pt x="4562061" y="1665492"/>
                </a:cubicBezTo>
                <a:cubicBezTo>
                  <a:pt x="4364436" y="1715770"/>
                  <a:pt x="4347079" y="1626514"/>
                  <a:pt x="4167809" y="1665492"/>
                </a:cubicBezTo>
                <a:cubicBezTo>
                  <a:pt x="3988539" y="1704470"/>
                  <a:pt x="3727432" y="1658813"/>
                  <a:pt x="3491948" y="1665492"/>
                </a:cubicBezTo>
                <a:cubicBezTo>
                  <a:pt x="3256464" y="1672171"/>
                  <a:pt x="3138780" y="1660283"/>
                  <a:pt x="3041374" y="1665492"/>
                </a:cubicBezTo>
                <a:cubicBezTo>
                  <a:pt x="2943968" y="1670701"/>
                  <a:pt x="2784705" y="1643577"/>
                  <a:pt x="2534478" y="1665492"/>
                </a:cubicBezTo>
                <a:cubicBezTo>
                  <a:pt x="2284251" y="1687407"/>
                  <a:pt x="2262577" y="1652407"/>
                  <a:pt x="2083904" y="1665492"/>
                </a:cubicBezTo>
                <a:cubicBezTo>
                  <a:pt x="1905231" y="1678577"/>
                  <a:pt x="1667681" y="1603850"/>
                  <a:pt x="1520687" y="1665492"/>
                </a:cubicBezTo>
                <a:cubicBezTo>
                  <a:pt x="1373693" y="1727134"/>
                  <a:pt x="1176904" y="1596111"/>
                  <a:pt x="901148" y="1665492"/>
                </a:cubicBezTo>
                <a:cubicBezTo>
                  <a:pt x="625392" y="1734873"/>
                  <a:pt x="586512" y="1644220"/>
                  <a:pt x="506896" y="1665492"/>
                </a:cubicBezTo>
                <a:cubicBezTo>
                  <a:pt x="427280" y="1686764"/>
                  <a:pt x="118665" y="1649644"/>
                  <a:pt x="0" y="1665492"/>
                </a:cubicBezTo>
                <a:cubicBezTo>
                  <a:pt x="-49663" y="1458966"/>
                  <a:pt x="43873" y="1368824"/>
                  <a:pt x="0" y="1160293"/>
                </a:cubicBezTo>
                <a:cubicBezTo>
                  <a:pt x="-43873" y="951762"/>
                  <a:pt x="36216" y="763119"/>
                  <a:pt x="0" y="571819"/>
                </a:cubicBezTo>
                <a:cubicBezTo>
                  <a:pt x="-36216" y="380519"/>
                  <a:pt x="12669" y="117959"/>
                  <a:pt x="0" y="0"/>
                </a:cubicBezTo>
                <a:close/>
              </a:path>
            </a:pathLst>
          </a:custGeom>
          <a:solidFill>
            <a:srgbClr val="E6C4EC"/>
          </a:solidFill>
          <a:ln w="9525" cap="flat" cmpd="sng">
            <a:solidFill>
              <a:srgbClr val="551D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04040"/>
              </a:buClr>
              <a:buSzPts val="2400"/>
              <a:buFont typeface="Arial"/>
              <a:buNone/>
            </a:pPr>
            <a:r>
              <a:rPr lang="en-US" sz="2400">
                <a:solidFill>
                  <a:srgbClr val="404040"/>
                </a:solidFill>
                <a:latin typeface="Arial"/>
                <a:ea typeface="Arial"/>
                <a:cs typeface="Arial"/>
                <a:sym typeface="Arial"/>
              </a:rPr>
              <a:t>Career Education degrees and certificates have additional required documentation including LMI, advisory board approval, and regional consortium approval.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Local Culture vs. Reality</a:t>
            </a:r>
            <a:endParaRPr/>
          </a:p>
        </p:txBody>
      </p:sp>
      <p:sp>
        <p:nvSpPr>
          <p:cNvPr id="146" name="Google Shape;146;p2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147" name="Google Shape;147;p20"/>
          <p:cNvSpPr txBox="1">
            <a:spLocks noGrp="1"/>
          </p:cNvSpPr>
          <p:nvPr>
            <p:ph type="body" idx="1"/>
          </p:nvPr>
        </p:nvSpPr>
        <p:spPr>
          <a:xfrm>
            <a:off x="830263" y="2662238"/>
            <a:ext cx="10523537" cy="3570287"/>
          </a:xfrm>
          <a:prstGeom prst="rect">
            <a:avLst/>
          </a:prstGeom>
          <a:noFill/>
          <a:ln>
            <a:noFill/>
          </a:ln>
        </p:spPr>
        <p:txBody>
          <a:bodyPr spcFirstLastPara="1" wrap="square" lIns="91425" tIns="45700" rIns="91425" bIns="45700" anchor="ctr" anchorCtr="0">
            <a:noAutofit/>
          </a:bodyPr>
          <a:lstStyle/>
          <a:p>
            <a:pPr marL="457200" lvl="0" indent="-457200" algn="l" rtl="0">
              <a:lnSpc>
                <a:spcPct val="120000"/>
              </a:lnSpc>
              <a:spcBef>
                <a:spcPts val="0"/>
              </a:spcBef>
              <a:spcAft>
                <a:spcPts val="0"/>
              </a:spcAft>
              <a:buClr>
                <a:srgbClr val="404040"/>
              </a:buClr>
              <a:buSzPts val="1400"/>
              <a:buFont typeface="Arial"/>
              <a:buChar char="•"/>
            </a:pPr>
            <a:r>
              <a:rPr lang="en-US" sz="1400"/>
              <a:t>10+1 can vary from district to district</a:t>
            </a:r>
            <a:endParaRPr/>
          </a:p>
          <a:p>
            <a:pPr marL="457200" lvl="0" indent="-457200" algn="l" rtl="0">
              <a:lnSpc>
                <a:spcPct val="120000"/>
              </a:lnSpc>
              <a:spcBef>
                <a:spcPts val="0"/>
              </a:spcBef>
              <a:spcAft>
                <a:spcPts val="0"/>
              </a:spcAft>
              <a:buClr>
                <a:srgbClr val="404040"/>
              </a:buClr>
              <a:buSzPts val="1400"/>
              <a:buFont typeface="Arial"/>
              <a:buChar char="•"/>
            </a:pPr>
            <a:r>
              <a:rPr lang="en-US" sz="1400"/>
              <a:t>Local curriculum handbooks further refine standards and processes</a:t>
            </a:r>
            <a:endParaRPr/>
          </a:p>
          <a:p>
            <a:pPr marL="457200" lvl="0" indent="-457200" algn="l" rtl="0">
              <a:lnSpc>
                <a:spcPct val="120000"/>
              </a:lnSpc>
              <a:spcBef>
                <a:spcPts val="0"/>
              </a:spcBef>
              <a:spcAft>
                <a:spcPts val="0"/>
              </a:spcAft>
              <a:buClr>
                <a:srgbClr val="404040"/>
              </a:buClr>
              <a:buSzPts val="1400"/>
              <a:buFont typeface="Arial"/>
              <a:buChar char="•"/>
            </a:pPr>
            <a:r>
              <a:rPr lang="en-US" sz="1400"/>
              <a:t>Technology can often make processes more esoteric at a college or district</a:t>
            </a:r>
            <a:endParaRPr/>
          </a:p>
          <a:p>
            <a:pPr marL="457200" lvl="0" indent="-457200" algn="l" rtl="0">
              <a:lnSpc>
                <a:spcPct val="120000"/>
              </a:lnSpc>
              <a:spcBef>
                <a:spcPts val="0"/>
              </a:spcBef>
              <a:spcAft>
                <a:spcPts val="0"/>
              </a:spcAft>
              <a:buClr>
                <a:srgbClr val="404040"/>
              </a:buClr>
              <a:buSzPts val="1400"/>
              <a:buFont typeface="Arial"/>
              <a:buChar char="•"/>
            </a:pPr>
            <a:r>
              <a:rPr lang="en-US" sz="1400"/>
              <a:t>Local chairs, committees can, over time, emphasize some standards over others based on the experiences and “pet peeves” of committee members</a:t>
            </a:r>
            <a:endParaRPr/>
          </a:p>
          <a:p>
            <a:pPr marL="457200" lvl="0" indent="-457200" algn="l" rtl="0">
              <a:lnSpc>
                <a:spcPct val="120000"/>
              </a:lnSpc>
              <a:spcBef>
                <a:spcPts val="0"/>
              </a:spcBef>
              <a:spcAft>
                <a:spcPts val="0"/>
              </a:spcAft>
              <a:buClr>
                <a:srgbClr val="3F3F3F"/>
              </a:buClr>
              <a:buSzPts val="1400"/>
              <a:buFont typeface="Arial"/>
              <a:buChar char="•"/>
            </a:pPr>
            <a:r>
              <a:rPr lang="en-US" sz="1400">
                <a:solidFill>
                  <a:srgbClr val="3F3F3F"/>
                </a:solidFill>
              </a:rPr>
              <a:t>Lots of myths and misconceptions about what Title 5 says and does not say</a:t>
            </a:r>
            <a:endParaRPr/>
          </a:p>
          <a:p>
            <a:pPr marL="457200" lvl="0" indent="-457200" algn="l" rtl="0">
              <a:lnSpc>
                <a:spcPct val="120000"/>
              </a:lnSpc>
              <a:spcBef>
                <a:spcPts val="0"/>
              </a:spcBef>
              <a:spcAft>
                <a:spcPts val="0"/>
              </a:spcAft>
              <a:buClr>
                <a:srgbClr val="3F3F3F"/>
              </a:buClr>
              <a:buSzPts val="1400"/>
              <a:buFont typeface="Arial"/>
              <a:buChar char="•"/>
            </a:pPr>
            <a:r>
              <a:rPr lang="en-US" sz="1400">
                <a:solidFill>
                  <a:srgbClr val="3F3F3F"/>
                </a:solidFill>
              </a:rPr>
              <a:t>Title 5 is “permissive”...doesn’t say we can...doesn’t say we can’t </a:t>
            </a:r>
            <a:endParaRPr/>
          </a:p>
          <a:p>
            <a:pPr marL="457200" lvl="0" indent="-457200" algn="l" rtl="0">
              <a:lnSpc>
                <a:spcPct val="120000"/>
              </a:lnSpc>
              <a:spcBef>
                <a:spcPts val="0"/>
              </a:spcBef>
              <a:spcAft>
                <a:spcPts val="0"/>
              </a:spcAft>
              <a:buClr>
                <a:srgbClr val="3F3F3F"/>
              </a:buClr>
              <a:buSzPts val="1400"/>
              <a:buFont typeface="Arial"/>
              <a:buChar char="•"/>
            </a:pPr>
            <a:r>
              <a:rPr lang="en-US" sz="1400">
                <a:solidFill>
                  <a:srgbClr val="3F3F3F"/>
                </a:solidFill>
              </a:rPr>
              <a:t>Each college (and sometimes the district) Academic Senate may have different parameters than other colleges regarding what comes to the senate and what does not</a:t>
            </a:r>
            <a:endParaRPr/>
          </a:p>
          <a:p>
            <a:pPr marL="0" lvl="0" indent="0" algn="l" rtl="0">
              <a:lnSpc>
                <a:spcPct val="120000"/>
              </a:lnSpc>
              <a:spcBef>
                <a:spcPts val="0"/>
              </a:spcBef>
              <a:spcAft>
                <a:spcPts val="0"/>
              </a:spcAft>
              <a:buClr>
                <a:srgbClr val="404040"/>
              </a:buClr>
              <a:buSzPts val="1800"/>
              <a:buNone/>
            </a:pPr>
            <a:endParaRPr sz="18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21"/>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Communication Strategies and Managing Conflicts</a:t>
            </a:r>
            <a:endParaRPr/>
          </a:p>
        </p:txBody>
      </p:sp>
      <p:sp>
        <p:nvSpPr>
          <p:cNvPr id="153" name="Google Shape;153;p2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154" name="Google Shape;154;p21"/>
          <p:cNvPicPr preferRelativeResize="0"/>
          <p:nvPr/>
        </p:nvPicPr>
        <p:blipFill rotWithShape="1">
          <a:blip r:embed="rId3">
            <a:alphaModFix/>
          </a:blip>
          <a:srcRect/>
          <a:stretch/>
        </p:blipFill>
        <p:spPr>
          <a:xfrm>
            <a:off x="2023649" y="2449211"/>
            <a:ext cx="8193778" cy="4117435"/>
          </a:xfrm>
          <a:prstGeom prst="rect">
            <a:avLst/>
          </a:prstGeom>
          <a:noFill/>
          <a:ln>
            <a:noFill/>
          </a:ln>
        </p:spPr>
      </p:pic>
      <p:sp>
        <p:nvSpPr>
          <p:cNvPr id="155" name="Google Shape;155;p21"/>
          <p:cNvSpPr txBox="1">
            <a:spLocks noGrp="1"/>
          </p:cNvSpPr>
          <p:nvPr>
            <p:ph type="body" idx="1"/>
          </p:nvPr>
        </p:nvSpPr>
        <p:spPr>
          <a:xfrm>
            <a:off x="829992" y="2563176"/>
            <a:ext cx="10523806" cy="3569419"/>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Who do we communicate with?</a:t>
            </a:r>
            <a:endParaRPr/>
          </a:p>
          <a:p>
            <a:pPr marL="0" marR="0" lvl="0" indent="0" algn="l" rtl="0">
              <a:lnSpc>
                <a:spcPct val="90000"/>
              </a:lnSpc>
              <a:spcBef>
                <a:spcPts val="1000"/>
              </a:spcBef>
              <a:spcAft>
                <a:spcPts val="0"/>
              </a:spcAft>
              <a:buClr>
                <a:srgbClr val="404040"/>
              </a:buClr>
              <a:buSzPts val="2400"/>
              <a:buFont typeface="Arial"/>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Communication Strategies and Managing Conflicts</a:t>
            </a:r>
            <a:endParaRPr/>
          </a:p>
        </p:txBody>
      </p:sp>
      <p:sp>
        <p:nvSpPr>
          <p:cNvPr id="161" name="Google Shape;161;p2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162" name="Google Shape;162;p22"/>
          <p:cNvSpPr txBox="1">
            <a:spLocks noGrp="1"/>
          </p:cNvSpPr>
          <p:nvPr>
            <p:ph type="body" idx="1"/>
          </p:nvPr>
        </p:nvSpPr>
        <p:spPr>
          <a:xfrm>
            <a:off x="1290295" y="1917908"/>
            <a:ext cx="10058400" cy="2634214"/>
          </a:xfrm>
          <a:prstGeom prst="rect">
            <a:avLst/>
          </a:prstGeom>
          <a:noFill/>
          <a:ln>
            <a:noFill/>
          </a:ln>
        </p:spPr>
        <p:txBody>
          <a:bodyPr spcFirstLastPara="1" wrap="square" lIns="91425" tIns="45700" rIns="91425" bIns="45700" anchor="t" anchorCtr="0">
            <a:noAutofit/>
          </a:bodyPr>
          <a:lstStyle/>
          <a:p>
            <a:pPr marL="457200" lvl="0" indent="-457200" algn="l" rtl="0">
              <a:lnSpc>
                <a:spcPct val="120000"/>
              </a:lnSpc>
              <a:spcBef>
                <a:spcPts val="0"/>
              </a:spcBef>
              <a:spcAft>
                <a:spcPts val="0"/>
              </a:spcAft>
              <a:buClr>
                <a:srgbClr val="404040"/>
              </a:buClr>
              <a:buSzPts val="1600"/>
              <a:buFont typeface="Arial"/>
              <a:buChar char="•"/>
            </a:pPr>
            <a:r>
              <a:rPr lang="en-US" sz="1600"/>
              <a:t>Communication between discipline faculty and the curriculum committee is essential for smooth processes.</a:t>
            </a:r>
            <a:endParaRPr/>
          </a:p>
          <a:p>
            <a:pPr marL="457200" lvl="0" indent="-457200" algn="l" rtl="0">
              <a:lnSpc>
                <a:spcPct val="120000"/>
              </a:lnSpc>
              <a:spcBef>
                <a:spcPts val="0"/>
              </a:spcBef>
              <a:spcAft>
                <a:spcPts val="0"/>
              </a:spcAft>
              <a:buClr>
                <a:srgbClr val="404040"/>
              </a:buClr>
              <a:buSzPts val="1600"/>
              <a:buFont typeface="Arial"/>
              <a:buChar char="•"/>
            </a:pPr>
            <a:r>
              <a:rPr lang="en-US" sz="1600"/>
              <a:t>Regularly attend leadership meetings; maintain regular contact with local committee/department chairs.</a:t>
            </a:r>
            <a:endParaRPr/>
          </a:p>
          <a:p>
            <a:pPr marL="457200" lvl="0" indent="-457200" algn="l" rtl="0">
              <a:lnSpc>
                <a:spcPct val="120000"/>
              </a:lnSpc>
              <a:spcBef>
                <a:spcPts val="0"/>
              </a:spcBef>
              <a:spcAft>
                <a:spcPts val="0"/>
              </a:spcAft>
              <a:buClr>
                <a:srgbClr val="404040"/>
              </a:buClr>
              <a:buSzPts val="1600"/>
              <a:buFont typeface="Arial"/>
              <a:buChar char="•"/>
            </a:pPr>
            <a:r>
              <a:rPr lang="en-US" sz="1600"/>
              <a:t>Relay direction from local board policies, administrative procedures, and faculty contract.</a:t>
            </a:r>
            <a:endParaRPr/>
          </a:p>
          <a:p>
            <a:pPr marL="457200" lvl="0" indent="-457200" algn="l" rtl="0">
              <a:lnSpc>
                <a:spcPct val="120000"/>
              </a:lnSpc>
              <a:spcBef>
                <a:spcPts val="0"/>
              </a:spcBef>
              <a:spcAft>
                <a:spcPts val="0"/>
              </a:spcAft>
              <a:buClr>
                <a:srgbClr val="3F3F3F"/>
              </a:buClr>
              <a:buSzPts val="1600"/>
              <a:buChar char="•"/>
            </a:pPr>
            <a:r>
              <a:rPr lang="en-US" sz="1600">
                <a:solidFill>
                  <a:srgbClr val="3F3F3F"/>
                </a:solidFill>
              </a:rPr>
              <a:t>Build and maintain working relationships with faculty, classified staff, and administration.</a:t>
            </a:r>
            <a:endParaRPr/>
          </a:p>
          <a:p>
            <a:pPr marL="457200" lvl="0" indent="-457200" algn="l" rtl="0">
              <a:lnSpc>
                <a:spcPct val="120000"/>
              </a:lnSpc>
              <a:spcBef>
                <a:spcPts val="0"/>
              </a:spcBef>
              <a:spcAft>
                <a:spcPts val="0"/>
              </a:spcAft>
              <a:buClr>
                <a:srgbClr val="3F3F3F"/>
              </a:buClr>
              <a:buSzPts val="1600"/>
              <a:buChar char="•"/>
            </a:pPr>
            <a:r>
              <a:rPr lang="en-US" sz="1600">
                <a:solidFill>
                  <a:srgbClr val="3F3F3F"/>
                </a:solidFill>
              </a:rPr>
              <a:t>Mutual understanding of roles/responsibilities and genuine respect for your colleagues.</a:t>
            </a:r>
            <a:endParaRPr/>
          </a:p>
          <a:p>
            <a:pPr marL="457200" lvl="0" indent="-457200" algn="l" rtl="0">
              <a:lnSpc>
                <a:spcPct val="120000"/>
              </a:lnSpc>
              <a:spcBef>
                <a:spcPts val="0"/>
              </a:spcBef>
              <a:spcAft>
                <a:spcPts val="0"/>
              </a:spcAft>
              <a:buClr>
                <a:srgbClr val="3F3F3F"/>
              </a:buClr>
              <a:buSzPts val="1600"/>
              <a:buChar char="•"/>
            </a:pPr>
            <a:r>
              <a:rPr lang="en-US" sz="1600">
                <a:solidFill>
                  <a:srgbClr val="3F3F3F"/>
                </a:solidFill>
              </a:rPr>
              <a:t>Inclusivity, transparency, diplomacy in decision making.</a:t>
            </a:r>
            <a:endParaRPr/>
          </a:p>
          <a:p>
            <a:pPr marL="457200" lvl="0" indent="-457200" algn="l" rtl="0">
              <a:lnSpc>
                <a:spcPct val="120000"/>
              </a:lnSpc>
              <a:spcBef>
                <a:spcPts val="0"/>
              </a:spcBef>
              <a:spcAft>
                <a:spcPts val="0"/>
              </a:spcAft>
              <a:buClr>
                <a:srgbClr val="3F3F3F"/>
              </a:buClr>
              <a:buSzPts val="1600"/>
              <a:buChar char="•"/>
            </a:pPr>
            <a:r>
              <a:rPr lang="en-US" sz="1600">
                <a:solidFill>
                  <a:srgbClr val="3F3F3F"/>
                </a:solidFill>
              </a:rPr>
              <a:t>Demonstrate integrity, creativity, and wisdom.</a:t>
            </a:r>
            <a:endParaRPr sz="1600"/>
          </a:p>
          <a:p>
            <a:pPr marL="0" lvl="0" indent="0" algn="l" rtl="0">
              <a:lnSpc>
                <a:spcPct val="120000"/>
              </a:lnSpc>
              <a:spcBef>
                <a:spcPts val="0"/>
              </a:spcBef>
              <a:spcAft>
                <a:spcPts val="0"/>
              </a:spcAft>
              <a:buClr>
                <a:srgbClr val="404040"/>
              </a:buClr>
              <a:buSzPts val="1800"/>
              <a:buNone/>
            </a:pPr>
            <a:endParaRPr sz="1800"/>
          </a:p>
        </p:txBody>
      </p:sp>
      <p:sp>
        <p:nvSpPr>
          <p:cNvPr id="163" name="Google Shape;163;p22"/>
          <p:cNvSpPr/>
          <p:nvPr/>
        </p:nvSpPr>
        <p:spPr>
          <a:xfrm>
            <a:off x="6228522" y="4552122"/>
            <a:ext cx="5632174" cy="1665492"/>
          </a:xfrm>
          <a:custGeom>
            <a:avLst/>
            <a:gdLst/>
            <a:ahLst/>
            <a:cxnLst/>
            <a:rect l="l" t="t" r="r" b="b"/>
            <a:pathLst>
              <a:path w="5632174" h="1665492" fill="none" extrusionOk="0">
                <a:moveTo>
                  <a:pt x="0" y="0"/>
                </a:moveTo>
                <a:cubicBezTo>
                  <a:pt x="114939" y="-7930"/>
                  <a:pt x="248518" y="37963"/>
                  <a:pt x="394252" y="0"/>
                </a:cubicBezTo>
                <a:cubicBezTo>
                  <a:pt x="539986" y="-37963"/>
                  <a:pt x="656207" y="4149"/>
                  <a:pt x="788504" y="0"/>
                </a:cubicBezTo>
                <a:cubicBezTo>
                  <a:pt x="920801" y="-4149"/>
                  <a:pt x="1226283" y="32999"/>
                  <a:pt x="1464365" y="0"/>
                </a:cubicBezTo>
                <a:cubicBezTo>
                  <a:pt x="1702447" y="-32999"/>
                  <a:pt x="1753755" y="33592"/>
                  <a:pt x="1914939" y="0"/>
                </a:cubicBezTo>
                <a:cubicBezTo>
                  <a:pt x="2076123" y="-33592"/>
                  <a:pt x="2347397" y="4986"/>
                  <a:pt x="2534478" y="0"/>
                </a:cubicBezTo>
                <a:cubicBezTo>
                  <a:pt x="2721559" y="-4986"/>
                  <a:pt x="2844908" y="44366"/>
                  <a:pt x="3041374" y="0"/>
                </a:cubicBezTo>
                <a:cubicBezTo>
                  <a:pt x="3237840" y="-44366"/>
                  <a:pt x="3374201" y="16851"/>
                  <a:pt x="3604591" y="0"/>
                </a:cubicBezTo>
                <a:cubicBezTo>
                  <a:pt x="3834981" y="-16851"/>
                  <a:pt x="4055915" y="3184"/>
                  <a:pt x="4224131" y="0"/>
                </a:cubicBezTo>
                <a:cubicBezTo>
                  <a:pt x="4392347" y="-3184"/>
                  <a:pt x="4593395" y="34077"/>
                  <a:pt x="4731026" y="0"/>
                </a:cubicBezTo>
                <a:cubicBezTo>
                  <a:pt x="4868657" y="-34077"/>
                  <a:pt x="5045923" y="21157"/>
                  <a:pt x="5125278" y="0"/>
                </a:cubicBezTo>
                <a:cubicBezTo>
                  <a:pt x="5204633" y="-21157"/>
                  <a:pt x="5454856" y="20195"/>
                  <a:pt x="5632174" y="0"/>
                </a:cubicBezTo>
                <a:cubicBezTo>
                  <a:pt x="5652159" y="149623"/>
                  <a:pt x="5578522" y="395465"/>
                  <a:pt x="5632174" y="538509"/>
                </a:cubicBezTo>
                <a:cubicBezTo>
                  <a:pt x="5685826" y="681553"/>
                  <a:pt x="5598108" y="954693"/>
                  <a:pt x="5632174" y="1126983"/>
                </a:cubicBezTo>
                <a:cubicBezTo>
                  <a:pt x="5666240" y="1299273"/>
                  <a:pt x="5623911" y="1458713"/>
                  <a:pt x="5632174" y="1665492"/>
                </a:cubicBezTo>
                <a:cubicBezTo>
                  <a:pt x="5413661" y="1667138"/>
                  <a:pt x="5306236" y="1629140"/>
                  <a:pt x="5125278" y="1665492"/>
                </a:cubicBezTo>
                <a:cubicBezTo>
                  <a:pt x="4944320" y="1701844"/>
                  <a:pt x="4737604" y="1616937"/>
                  <a:pt x="4449417" y="1665492"/>
                </a:cubicBezTo>
                <a:cubicBezTo>
                  <a:pt x="4161230" y="1714047"/>
                  <a:pt x="3914244" y="1640662"/>
                  <a:pt x="3773557" y="1665492"/>
                </a:cubicBezTo>
                <a:cubicBezTo>
                  <a:pt x="3632870" y="1690322"/>
                  <a:pt x="3234822" y="1654849"/>
                  <a:pt x="3097696" y="1665492"/>
                </a:cubicBezTo>
                <a:cubicBezTo>
                  <a:pt x="2960570" y="1676135"/>
                  <a:pt x="2571662" y="1591831"/>
                  <a:pt x="2421835" y="1665492"/>
                </a:cubicBezTo>
                <a:cubicBezTo>
                  <a:pt x="2272008" y="1739153"/>
                  <a:pt x="2071853" y="1626882"/>
                  <a:pt x="1914939" y="1665492"/>
                </a:cubicBezTo>
                <a:cubicBezTo>
                  <a:pt x="1758025" y="1704102"/>
                  <a:pt x="1527646" y="1626501"/>
                  <a:pt x="1408044" y="1665492"/>
                </a:cubicBezTo>
                <a:cubicBezTo>
                  <a:pt x="1288442" y="1704483"/>
                  <a:pt x="1118655" y="1614530"/>
                  <a:pt x="957470" y="1665492"/>
                </a:cubicBezTo>
                <a:cubicBezTo>
                  <a:pt x="796285" y="1716454"/>
                  <a:pt x="237176" y="1658457"/>
                  <a:pt x="0" y="1665492"/>
                </a:cubicBezTo>
                <a:cubicBezTo>
                  <a:pt x="-29815" y="1449906"/>
                  <a:pt x="38718" y="1400987"/>
                  <a:pt x="0" y="1143638"/>
                </a:cubicBezTo>
                <a:cubicBezTo>
                  <a:pt x="-38718" y="886289"/>
                  <a:pt x="11157" y="717041"/>
                  <a:pt x="0" y="555164"/>
                </a:cubicBezTo>
                <a:cubicBezTo>
                  <a:pt x="-11157" y="393287"/>
                  <a:pt x="57725" y="125695"/>
                  <a:pt x="0" y="0"/>
                </a:cubicBezTo>
                <a:close/>
              </a:path>
              <a:path w="5632174" h="1665492" extrusionOk="0">
                <a:moveTo>
                  <a:pt x="0" y="0"/>
                </a:moveTo>
                <a:cubicBezTo>
                  <a:pt x="181810" y="-33046"/>
                  <a:pt x="345823" y="78119"/>
                  <a:pt x="675861" y="0"/>
                </a:cubicBezTo>
                <a:cubicBezTo>
                  <a:pt x="1005899" y="-78119"/>
                  <a:pt x="1022377" y="24129"/>
                  <a:pt x="1295400" y="0"/>
                </a:cubicBezTo>
                <a:cubicBezTo>
                  <a:pt x="1568423" y="-24129"/>
                  <a:pt x="1782429" y="19896"/>
                  <a:pt x="1971261" y="0"/>
                </a:cubicBezTo>
                <a:cubicBezTo>
                  <a:pt x="2160093" y="-19896"/>
                  <a:pt x="2328981" y="55945"/>
                  <a:pt x="2478157" y="0"/>
                </a:cubicBezTo>
                <a:cubicBezTo>
                  <a:pt x="2627333" y="-55945"/>
                  <a:pt x="2865838" y="28651"/>
                  <a:pt x="3041374" y="0"/>
                </a:cubicBezTo>
                <a:cubicBezTo>
                  <a:pt x="3216910" y="-28651"/>
                  <a:pt x="3398526" y="34772"/>
                  <a:pt x="3491948" y="0"/>
                </a:cubicBezTo>
                <a:cubicBezTo>
                  <a:pt x="3585370" y="-34772"/>
                  <a:pt x="3819603" y="32908"/>
                  <a:pt x="4111487" y="0"/>
                </a:cubicBezTo>
                <a:cubicBezTo>
                  <a:pt x="4403371" y="-32908"/>
                  <a:pt x="4488027" y="19142"/>
                  <a:pt x="4674704" y="0"/>
                </a:cubicBezTo>
                <a:cubicBezTo>
                  <a:pt x="4861381" y="-19142"/>
                  <a:pt x="5270326" y="17830"/>
                  <a:pt x="5632174" y="0"/>
                </a:cubicBezTo>
                <a:cubicBezTo>
                  <a:pt x="5696753" y="172902"/>
                  <a:pt x="5581505" y="430353"/>
                  <a:pt x="5632174" y="571819"/>
                </a:cubicBezTo>
                <a:cubicBezTo>
                  <a:pt x="5682843" y="713285"/>
                  <a:pt x="5623465" y="861028"/>
                  <a:pt x="5632174" y="1126983"/>
                </a:cubicBezTo>
                <a:cubicBezTo>
                  <a:pt x="5640883" y="1392938"/>
                  <a:pt x="5624193" y="1548805"/>
                  <a:pt x="5632174" y="1665492"/>
                </a:cubicBezTo>
                <a:cubicBezTo>
                  <a:pt x="5434490" y="1674917"/>
                  <a:pt x="5236117" y="1620737"/>
                  <a:pt x="5125278" y="1665492"/>
                </a:cubicBezTo>
                <a:cubicBezTo>
                  <a:pt x="5014439" y="1710247"/>
                  <a:pt x="4759686" y="1615214"/>
                  <a:pt x="4562061" y="1665492"/>
                </a:cubicBezTo>
                <a:cubicBezTo>
                  <a:pt x="4364436" y="1715770"/>
                  <a:pt x="4347079" y="1626514"/>
                  <a:pt x="4167809" y="1665492"/>
                </a:cubicBezTo>
                <a:cubicBezTo>
                  <a:pt x="3988539" y="1704470"/>
                  <a:pt x="3727432" y="1658813"/>
                  <a:pt x="3491948" y="1665492"/>
                </a:cubicBezTo>
                <a:cubicBezTo>
                  <a:pt x="3256464" y="1672171"/>
                  <a:pt x="3138780" y="1660283"/>
                  <a:pt x="3041374" y="1665492"/>
                </a:cubicBezTo>
                <a:cubicBezTo>
                  <a:pt x="2943968" y="1670701"/>
                  <a:pt x="2784705" y="1643577"/>
                  <a:pt x="2534478" y="1665492"/>
                </a:cubicBezTo>
                <a:cubicBezTo>
                  <a:pt x="2284251" y="1687407"/>
                  <a:pt x="2262577" y="1652407"/>
                  <a:pt x="2083904" y="1665492"/>
                </a:cubicBezTo>
                <a:cubicBezTo>
                  <a:pt x="1905231" y="1678577"/>
                  <a:pt x="1667681" y="1603850"/>
                  <a:pt x="1520687" y="1665492"/>
                </a:cubicBezTo>
                <a:cubicBezTo>
                  <a:pt x="1373693" y="1727134"/>
                  <a:pt x="1176904" y="1596111"/>
                  <a:pt x="901148" y="1665492"/>
                </a:cubicBezTo>
                <a:cubicBezTo>
                  <a:pt x="625392" y="1734873"/>
                  <a:pt x="586512" y="1644220"/>
                  <a:pt x="506896" y="1665492"/>
                </a:cubicBezTo>
                <a:cubicBezTo>
                  <a:pt x="427280" y="1686764"/>
                  <a:pt x="118665" y="1649644"/>
                  <a:pt x="0" y="1665492"/>
                </a:cubicBezTo>
                <a:cubicBezTo>
                  <a:pt x="-49663" y="1458966"/>
                  <a:pt x="43873" y="1368824"/>
                  <a:pt x="0" y="1160293"/>
                </a:cubicBezTo>
                <a:cubicBezTo>
                  <a:pt x="-43873" y="951762"/>
                  <a:pt x="36216" y="763119"/>
                  <a:pt x="0" y="571819"/>
                </a:cubicBezTo>
                <a:cubicBezTo>
                  <a:pt x="-36216" y="380519"/>
                  <a:pt x="12669" y="117959"/>
                  <a:pt x="0" y="0"/>
                </a:cubicBezTo>
                <a:close/>
              </a:path>
            </a:pathLst>
          </a:custGeom>
          <a:solidFill>
            <a:srgbClr val="E6C4EC"/>
          </a:solidFill>
          <a:ln w="9525" cap="flat" cmpd="sng">
            <a:solidFill>
              <a:srgbClr val="551D6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404040"/>
              </a:buClr>
              <a:buSzPts val="2400"/>
              <a:buFont typeface="Arial"/>
              <a:buNone/>
            </a:pPr>
            <a:r>
              <a:rPr lang="en-US" sz="2400">
                <a:solidFill>
                  <a:srgbClr val="404040"/>
                </a:solidFill>
                <a:latin typeface="Arial"/>
                <a:ea typeface="Arial"/>
                <a:cs typeface="Arial"/>
                <a:sym typeface="Arial"/>
              </a:rPr>
              <a:t>Communication will be key with upcoming legislation including AB 928, AB 1111, and the Ethnic Studies requirement for community colleges.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Communication Strategies and Managing Conflicts</a:t>
            </a:r>
            <a:endParaRPr/>
          </a:p>
        </p:txBody>
      </p:sp>
      <p:sp>
        <p:nvSpPr>
          <p:cNvPr id="169" name="Google Shape;169;p2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170" name="Google Shape;170;p23"/>
          <p:cNvSpPr txBox="1">
            <a:spLocks noGrp="1"/>
          </p:cNvSpPr>
          <p:nvPr>
            <p:ph type="body" idx="1"/>
          </p:nvPr>
        </p:nvSpPr>
        <p:spPr>
          <a:xfrm>
            <a:off x="1277938" y="1798638"/>
            <a:ext cx="10058400" cy="4419600"/>
          </a:xfrm>
          <a:prstGeom prst="rect">
            <a:avLst/>
          </a:prstGeom>
          <a:noFill/>
          <a:ln>
            <a:noFill/>
          </a:ln>
        </p:spPr>
        <p:txBody>
          <a:bodyPr spcFirstLastPara="1" wrap="square" lIns="91425" tIns="45700" rIns="91425" bIns="45700" anchor="t" anchorCtr="0">
            <a:normAutofit/>
          </a:bodyPr>
          <a:lstStyle/>
          <a:p>
            <a:pPr marL="228600" lvl="0" indent="-228600" algn="l" rtl="0">
              <a:lnSpc>
                <a:spcPct val="110000"/>
              </a:lnSpc>
              <a:spcBef>
                <a:spcPts val="0"/>
              </a:spcBef>
              <a:spcAft>
                <a:spcPts val="0"/>
              </a:spcAft>
              <a:buClr>
                <a:srgbClr val="404040"/>
              </a:buClr>
              <a:buSzPts val="1800"/>
              <a:buChar char="•"/>
            </a:pPr>
            <a:r>
              <a:rPr lang="en-US" sz="1800" b="1"/>
              <a:t>Accept conflict. </a:t>
            </a:r>
            <a:r>
              <a:rPr lang="en-US" sz="1800"/>
              <a:t>Remember that conflict is natural and happens in every ongoing relationship. Conflict is a sign of a need for change and an opportunity for growth, new understanding, and improved communication. Conflict can not be resolved unless it is addressed with the appropriate individual(s).</a:t>
            </a:r>
            <a:endParaRPr/>
          </a:p>
          <a:p>
            <a:pPr marL="228600" lvl="0" indent="-114300" algn="l" rtl="0">
              <a:lnSpc>
                <a:spcPct val="110000"/>
              </a:lnSpc>
              <a:spcBef>
                <a:spcPts val="0"/>
              </a:spcBef>
              <a:spcAft>
                <a:spcPts val="0"/>
              </a:spcAft>
              <a:buClr>
                <a:srgbClr val="404040"/>
              </a:buClr>
              <a:buSzPts val="1800"/>
              <a:buNone/>
            </a:pPr>
            <a:endParaRPr sz="1800"/>
          </a:p>
          <a:p>
            <a:pPr marL="228600" lvl="0" indent="-228600" algn="l" rtl="0">
              <a:lnSpc>
                <a:spcPct val="110000"/>
              </a:lnSpc>
              <a:spcBef>
                <a:spcPts val="0"/>
              </a:spcBef>
              <a:spcAft>
                <a:spcPts val="0"/>
              </a:spcAft>
              <a:buClr>
                <a:srgbClr val="404040"/>
              </a:buClr>
              <a:buSzPts val="1800"/>
              <a:buChar char="•"/>
            </a:pPr>
            <a:r>
              <a:rPr lang="en-US" sz="1800" b="1"/>
              <a:t>Move past positions. </a:t>
            </a:r>
            <a:r>
              <a:rPr lang="en-US" sz="1800"/>
              <a:t>A position is the desired outcome of a conflict. A position is something like “We need to approve this change” or “This prerequisite will ensure that students are prepared.” Positions are not negotiable and result in impasse</a:t>
            </a:r>
            <a:r>
              <a:rPr lang="en-US" sz="1800" b="1"/>
              <a:t>. </a:t>
            </a:r>
            <a:endParaRPr/>
          </a:p>
          <a:p>
            <a:pPr marL="228600" lvl="0" indent="-114300" algn="l" rtl="0">
              <a:lnSpc>
                <a:spcPct val="110000"/>
              </a:lnSpc>
              <a:spcBef>
                <a:spcPts val="0"/>
              </a:spcBef>
              <a:spcAft>
                <a:spcPts val="0"/>
              </a:spcAft>
              <a:buClr>
                <a:srgbClr val="404040"/>
              </a:buClr>
              <a:buSzPts val="1800"/>
              <a:buNone/>
            </a:pPr>
            <a:endParaRPr sz="1800" b="1"/>
          </a:p>
          <a:p>
            <a:pPr marL="228600" lvl="0" indent="-228600" algn="l" rtl="0">
              <a:lnSpc>
                <a:spcPct val="110000"/>
              </a:lnSpc>
              <a:spcBef>
                <a:spcPts val="0"/>
              </a:spcBef>
              <a:spcAft>
                <a:spcPts val="0"/>
              </a:spcAft>
              <a:buClr>
                <a:srgbClr val="404040"/>
              </a:buClr>
              <a:buSzPts val="1800"/>
              <a:buChar char="•"/>
            </a:pPr>
            <a:r>
              <a:rPr lang="en-US" sz="1800" b="1"/>
              <a:t>Share your interests. </a:t>
            </a:r>
            <a:r>
              <a:rPr lang="en-US" sz="1800"/>
              <a:t>To solve conflict, all parties must talk about their interests or the WHYs behind their positions. They must share their true interests and work together to find a solution that satisfies those interests. An interest might be, “We want our courses to include the most up-to-date technology so our students are prepared for the workforce</a:t>
            </a:r>
            <a:r>
              <a:rPr lang="en-US" sz="1800" b="1"/>
              <a: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Communication Strategies and Managing Conflicts</a:t>
            </a:r>
            <a:endParaRPr/>
          </a:p>
        </p:txBody>
      </p:sp>
      <p:sp>
        <p:nvSpPr>
          <p:cNvPr id="176" name="Google Shape;176;p2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177" name="Google Shape;177;p24"/>
          <p:cNvSpPr txBox="1">
            <a:spLocks noGrp="1"/>
          </p:cNvSpPr>
          <p:nvPr>
            <p:ph type="body" idx="1"/>
          </p:nvPr>
        </p:nvSpPr>
        <p:spPr>
          <a:xfrm>
            <a:off x="1295400" y="2163763"/>
            <a:ext cx="10058400" cy="3121232"/>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0"/>
              </a:spcBef>
              <a:spcAft>
                <a:spcPts val="0"/>
              </a:spcAft>
              <a:buClr>
                <a:srgbClr val="404040"/>
              </a:buClr>
              <a:buSzPts val="1600"/>
              <a:buNone/>
            </a:pPr>
            <a:r>
              <a:rPr lang="en-US" sz="1600"/>
              <a:t>According to the Thomas-Kilmann Conflict Instrument, there are five key styles for managing conflict:</a:t>
            </a:r>
            <a:endParaRPr/>
          </a:p>
          <a:p>
            <a:pPr marL="457200" lvl="0" indent="-457200" algn="l" rtl="0">
              <a:lnSpc>
                <a:spcPct val="120000"/>
              </a:lnSpc>
              <a:spcBef>
                <a:spcPts val="0"/>
              </a:spcBef>
              <a:spcAft>
                <a:spcPts val="0"/>
              </a:spcAft>
              <a:buClr>
                <a:srgbClr val="404040"/>
              </a:buClr>
              <a:buSzPts val="1600"/>
              <a:buChar char="•"/>
            </a:pPr>
            <a:r>
              <a:rPr lang="en-US" sz="1600" b="1"/>
              <a:t>Forcing</a:t>
            </a:r>
            <a:r>
              <a:rPr lang="en-US" sz="1600"/>
              <a:t> — using your formal authority or power to satisfy your concerns without regard to the other party’s concerns</a:t>
            </a:r>
            <a:endParaRPr/>
          </a:p>
          <a:p>
            <a:pPr marL="457200" lvl="0" indent="-457200" algn="l" rtl="0">
              <a:lnSpc>
                <a:spcPct val="120000"/>
              </a:lnSpc>
              <a:spcBef>
                <a:spcPts val="0"/>
              </a:spcBef>
              <a:spcAft>
                <a:spcPts val="0"/>
              </a:spcAft>
              <a:buClr>
                <a:srgbClr val="404040"/>
              </a:buClr>
              <a:buSzPts val="1600"/>
              <a:buChar char="•"/>
            </a:pPr>
            <a:r>
              <a:rPr lang="en-US" sz="1600" b="1"/>
              <a:t>Accommodating</a:t>
            </a:r>
            <a:r>
              <a:rPr lang="en-US" sz="1600"/>
              <a:t> — allowing the other party to satisfy their concerns while neglecting your own</a:t>
            </a:r>
            <a:endParaRPr/>
          </a:p>
          <a:p>
            <a:pPr marL="457200" lvl="0" indent="-457200" algn="l" rtl="0">
              <a:lnSpc>
                <a:spcPct val="120000"/>
              </a:lnSpc>
              <a:spcBef>
                <a:spcPts val="0"/>
              </a:spcBef>
              <a:spcAft>
                <a:spcPts val="0"/>
              </a:spcAft>
              <a:buClr>
                <a:srgbClr val="404040"/>
              </a:buClr>
              <a:buSzPts val="1600"/>
              <a:buChar char="•"/>
            </a:pPr>
            <a:r>
              <a:rPr lang="en-US" sz="1600" b="1">
                <a:solidFill>
                  <a:srgbClr val="404040"/>
                </a:solidFill>
              </a:rPr>
              <a:t>Avoiding</a:t>
            </a:r>
            <a:r>
              <a:rPr lang="en-US" sz="1600">
                <a:solidFill>
                  <a:srgbClr val="404040"/>
                </a:solidFill>
              </a:rPr>
              <a:t> — not paying attention to the conflict and not taking any action to resolve it</a:t>
            </a:r>
            <a:endParaRPr/>
          </a:p>
          <a:p>
            <a:pPr marL="457200" lvl="0" indent="-457200" algn="l" rtl="0">
              <a:lnSpc>
                <a:spcPct val="120000"/>
              </a:lnSpc>
              <a:spcBef>
                <a:spcPts val="0"/>
              </a:spcBef>
              <a:spcAft>
                <a:spcPts val="0"/>
              </a:spcAft>
              <a:buClr>
                <a:srgbClr val="404040"/>
              </a:buClr>
              <a:buSzPts val="1600"/>
              <a:buChar char="•"/>
            </a:pPr>
            <a:r>
              <a:rPr lang="en-US" sz="1600" b="1">
                <a:solidFill>
                  <a:srgbClr val="404040"/>
                </a:solidFill>
              </a:rPr>
              <a:t>Compromising</a:t>
            </a:r>
            <a:r>
              <a:rPr lang="en-US" sz="1600">
                <a:solidFill>
                  <a:srgbClr val="404040"/>
                </a:solidFill>
              </a:rPr>
              <a:t> — attempting to resolve the conflict by identifying a solution that is partially satisfactory to both parties but completely satisfactory to neither</a:t>
            </a:r>
            <a:endParaRPr/>
          </a:p>
          <a:p>
            <a:pPr marL="457200" lvl="0" indent="-457200" algn="l" rtl="0">
              <a:lnSpc>
                <a:spcPct val="120000"/>
              </a:lnSpc>
              <a:spcBef>
                <a:spcPts val="0"/>
              </a:spcBef>
              <a:spcAft>
                <a:spcPts val="0"/>
              </a:spcAft>
              <a:buClr>
                <a:srgbClr val="404040"/>
              </a:buClr>
              <a:buSzPts val="1600"/>
              <a:buChar char="•"/>
            </a:pPr>
            <a:r>
              <a:rPr lang="en-US" sz="1600" b="1">
                <a:solidFill>
                  <a:srgbClr val="404040"/>
                </a:solidFill>
              </a:rPr>
              <a:t>Collaborating</a:t>
            </a:r>
            <a:r>
              <a:rPr lang="en-US" sz="1600">
                <a:solidFill>
                  <a:srgbClr val="404040"/>
                </a:solidFill>
              </a:rPr>
              <a:t> — co-operating with the other party to understand their concerns in an effort to find a mutually satisfying solution</a:t>
            </a:r>
            <a:endParaRPr/>
          </a:p>
          <a:p>
            <a:pPr marL="0" lvl="0" indent="0" algn="l" rtl="0">
              <a:lnSpc>
                <a:spcPct val="120000"/>
              </a:lnSpc>
              <a:spcBef>
                <a:spcPts val="0"/>
              </a:spcBef>
              <a:spcAft>
                <a:spcPts val="0"/>
              </a:spcAft>
              <a:buClr>
                <a:srgbClr val="404040"/>
              </a:buClr>
              <a:buSzPts val="1800"/>
              <a:buNone/>
            </a:pPr>
            <a:endParaRPr sz="1800"/>
          </a:p>
          <a:p>
            <a:pPr marL="457200" lvl="0" indent="-342900" algn="l" rtl="0">
              <a:lnSpc>
                <a:spcPct val="120000"/>
              </a:lnSpc>
              <a:spcBef>
                <a:spcPts val="0"/>
              </a:spcBef>
              <a:spcAft>
                <a:spcPts val="0"/>
              </a:spcAft>
              <a:buClr>
                <a:srgbClr val="404040"/>
              </a:buClr>
              <a:buSzPts val="1800"/>
              <a:buNone/>
            </a:pP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Questions?</a:t>
            </a:r>
            <a:endParaRPr/>
          </a:p>
        </p:txBody>
      </p:sp>
      <p:sp>
        <p:nvSpPr>
          <p:cNvPr id="184" name="Google Shape;184;p2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3" name="Graphic 2" descr="Thought bubble outline">
            <a:extLst>
              <a:ext uri="{FF2B5EF4-FFF2-40B4-BE49-F238E27FC236}">
                <a16:creationId xmlns:a16="http://schemas.microsoft.com/office/drawing/2014/main" id="{AC1E9D7A-75C0-5725-A018-9E39A0DD8D0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21242" y="2452035"/>
            <a:ext cx="4140468" cy="4140468"/>
          </a:xfrm>
          <a:prstGeom prst="rect">
            <a:avLst/>
          </a:prstGeom>
        </p:spPr>
      </p:pic>
      <p:pic>
        <p:nvPicPr>
          <p:cNvPr id="5" name="Graphic 4" descr="Question Mark outline">
            <a:extLst>
              <a:ext uri="{FF2B5EF4-FFF2-40B4-BE49-F238E27FC236}">
                <a16:creationId xmlns:a16="http://schemas.microsoft.com/office/drawing/2014/main" id="{CFDD1913-38BE-C407-D310-246FDE229C8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032409" y="3607869"/>
            <a:ext cx="914400" cy="9144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6"/>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dirty="0"/>
              <a:t>Resources &amp; Contacts</a:t>
            </a:r>
            <a:endParaRPr dirty="0"/>
          </a:p>
        </p:txBody>
      </p:sp>
      <p:sp>
        <p:nvSpPr>
          <p:cNvPr id="190" name="Google Shape;190;p26"/>
          <p:cNvSpPr txBox="1">
            <a:spLocks noGrp="1"/>
          </p:cNvSpPr>
          <p:nvPr>
            <p:ph type="body" idx="1"/>
          </p:nvPr>
        </p:nvSpPr>
        <p:spPr>
          <a:xfrm>
            <a:off x="372000" y="2438055"/>
            <a:ext cx="11564896" cy="3918295"/>
          </a:xfrm>
          <a:prstGeom prst="rect">
            <a:avLst/>
          </a:prstGeom>
          <a:noFill/>
          <a:ln>
            <a:noFill/>
          </a:ln>
        </p:spPr>
        <p:txBody>
          <a:bodyPr spcFirstLastPara="1" wrap="square" lIns="91425" tIns="45700" rIns="91425" bIns="45700" numCol="2" anchor="t" anchorCtr="0">
            <a:noAutofit/>
          </a:bodyPr>
          <a:lstStyle/>
          <a:p>
            <a:pPr marL="342900" lvl="0" indent="-342900" algn="l" rtl="0">
              <a:lnSpc>
                <a:spcPct val="90000"/>
              </a:lnSpc>
              <a:spcBef>
                <a:spcPts val="0"/>
              </a:spcBef>
              <a:spcAft>
                <a:spcPts val="0"/>
              </a:spcAft>
              <a:buClr>
                <a:srgbClr val="404040"/>
              </a:buClr>
              <a:buSzPts val="1600"/>
              <a:buFont typeface="Arial"/>
              <a:buChar char="•"/>
            </a:pPr>
            <a:r>
              <a:rPr lang="en-US" sz="1600" u="sng" dirty="0">
                <a:solidFill>
                  <a:schemeClr val="hlink"/>
                </a:solidFill>
                <a:hlinkClick r:id="rId3"/>
              </a:rPr>
              <a:t>Program and Course Approval Handbook</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4"/>
              </a:rPr>
              <a:t>Academic Senate for California Community Colleges</a:t>
            </a:r>
            <a:endParaRPr sz="1600" dirty="0"/>
          </a:p>
          <a:p>
            <a:pPr marL="1028700" lvl="1" indent="-342900" algn="l" rtl="0">
              <a:lnSpc>
                <a:spcPct val="90000"/>
              </a:lnSpc>
              <a:spcBef>
                <a:spcPts val="500"/>
              </a:spcBef>
              <a:spcAft>
                <a:spcPts val="0"/>
              </a:spcAft>
              <a:buClr>
                <a:srgbClr val="404040"/>
              </a:buClr>
              <a:buSzPts val="1600"/>
              <a:buChar char="•"/>
            </a:pPr>
            <a:r>
              <a:rPr lang="en-US" sz="1600" u="sng" dirty="0">
                <a:solidFill>
                  <a:schemeClr val="hlink"/>
                </a:solidFill>
                <a:hlinkClick r:id="rId4"/>
              </a:rPr>
              <a:t>Local Senates Handbook</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3"/>
              </a:rPr>
              <a:t>California Community College Chancellor’s Office</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5"/>
              </a:rPr>
              <a:t>California Community College Curriculum Committee</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6"/>
              </a:rPr>
              <a:t>Title 5 – Division 6 California Community Colleges</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7"/>
              </a:rPr>
              <a:t>California Law – Education Code</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8"/>
              </a:rPr>
              <a:t>Course Identification Numbering System (C-ID)</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9"/>
              </a:rPr>
              <a:t>Templates for Approved Transfer Model Curriculum</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10"/>
              </a:rPr>
              <a:t>ASSIST</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11"/>
              </a:rPr>
              <a:t>Management Information Systems (MIS) Data Mart</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12"/>
              </a:rPr>
              <a:t>Taxonomy of Programs (TOP)</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13"/>
              </a:rPr>
              <a:t>Classification of Instructional Programs (CIP)</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14"/>
              </a:rPr>
              <a:t>The Course Outline of Record: A Curriculum Reference Guide Revisited</a:t>
            </a:r>
            <a:endParaRPr sz="1600" dirty="0"/>
          </a:p>
          <a:p>
            <a:pPr marL="342900" lvl="0" indent="-342900" algn="l" rtl="0">
              <a:lnSpc>
                <a:spcPct val="90000"/>
              </a:lnSpc>
              <a:spcBef>
                <a:spcPts val="1000"/>
              </a:spcBef>
              <a:spcAft>
                <a:spcPts val="0"/>
              </a:spcAft>
              <a:buClr>
                <a:srgbClr val="404040"/>
              </a:buClr>
              <a:buSzPts val="1600"/>
              <a:buFont typeface="Arial"/>
              <a:buChar char="•"/>
            </a:pPr>
            <a:r>
              <a:rPr lang="en-US" sz="1600" u="sng" dirty="0">
                <a:solidFill>
                  <a:schemeClr val="hlink"/>
                </a:solidFill>
                <a:hlinkClick r:id="rId15"/>
              </a:rPr>
              <a:t>Data Element Dictionary</a:t>
            </a:r>
            <a:endParaRPr sz="1600" dirty="0"/>
          </a:p>
          <a:p>
            <a:pPr marL="685800" lvl="1" indent="0" algn="l" rtl="0">
              <a:lnSpc>
                <a:spcPct val="90000"/>
              </a:lnSpc>
              <a:spcBef>
                <a:spcPts val="500"/>
              </a:spcBef>
              <a:spcAft>
                <a:spcPts val="0"/>
              </a:spcAft>
              <a:buClr>
                <a:srgbClr val="404040"/>
              </a:buClr>
              <a:buSzPts val="1600"/>
              <a:buNone/>
            </a:pPr>
            <a:endParaRPr sz="1600" dirty="0"/>
          </a:p>
        </p:txBody>
      </p:sp>
      <p:sp>
        <p:nvSpPr>
          <p:cNvPr id="191" name="Google Shape;191;p2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2682910" y="403412"/>
            <a:ext cx="8670888" cy="168576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None/>
            </a:pPr>
            <a:r>
              <a:rPr lang="en-US"/>
              <a:t>Who is in the Room?</a:t>
            </a:r>
            <a:endParaRPr/>
          </a:p>
        </p:txBody>
      </p:sp>
      <p:sp>
        <p:nvSpPr>
          <p:cNvPr id="49" name="Google Shape;49;p9"/>
          <p:cNvSpPr txBox="1">
            <a:spLocks noGrp="1"/>
          </p:cNvSpPr>
          <p:nvPr>
            <p:ph type="body" idx="1"/>
          </p:nvPr>
        </p:nvSpPr>
        <p:spPr>
          <a:xfrm>
            <a:off x="829992" y="3234595"/>
            <a:ext cx="10523806" cy="2227484"/>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404040"/>
              </a:buClr>
              <a:buSzPts val="2400"/>
              <a:buFont typeface="Arial"/>
              <a:buNone/>
            </a:pPr>
            <a:r>
              <a:rPr lang="en-US"/>
              <a:t>Pathable Poll</a:t>
            </a:r>
            <a:endParaRPr/>
          </a:p>
          <a:p>
            <a:pPr marL="342900" lvl="0" indent="-342900" algn="l" rtl="0">
              <a:lnSpc>
                <a:spcPct val="90000"/>
              </a:lnSpc>
              <a:spcBef>
                <a:spcPts val="1000"/>
              </a:spcBef>
              <a:spcAft>
                <a:spcPts val="0"/>
              </a:spcAft>
              <a:buClr>
                <a:srgbClr val="404040"/>
              </a:buClr>
              <a:buSzPts val="2400"/>
              <a:buFont typeface="Arial"/>
              <a:buChar char="•"/>
            </a:pPr>
            <a:r>
              <a:rPr lang="en-US"/>
              <a:t>Your name and role at your college.</a:t>
            </a:r>
            <a:endParaRPr/>
          </a:p>
          <a:p>
            <a:pPr marL="342900" lvl="0" indent="-342900" algn="l" rtl="0">
              <a:lnSpc>
                <a:spcPct val="90000"/>
              </a:lnSpc>
              <a:spcBef>
                <a:spcPts val="1000"/>
              </a:spcBef>
              <a:spcAft>
                <a:spcPts val="0"/>
              </a:spcAft>
              <a:buClr>
                <a:srgbClr val="404040"/>
              </a:buClr>
              <a:buSzPts val="2400"/>
              <a:buFont typeface="Arial"/>
              <a:buChar char="•"/>
            </a:pPr>
            <a:r>
              <a:rPr lang="en-US"/>
              <a:t>What is your experience level with curriculum?</a:t>
            </a:r>
            <a:endParaRPr/>
          </a:p>
          <a:p>
            <a:pPr marL="342900" lvl="0" indent="-342900" algn="l" rtl="0">
              <a:lnSpc>
                <a:spcPct val="90000"/>
              </a:lnSpc>
              <a:spcBef>
                <a:spcPts val="1000"/>
              </a:spcBef>
              <a:spcAft>
                <a:spcPts val="0"/>
              </a:spcAft>
              <a:buClr>
                <a:srgbClr val="404040"/>
              </a:buClr>
              <a:buSzPts val="2400"/>
              <a:buFont typeface="Arial"/>
              <a:buChar char="•"/>
            </a:pPr>
            <a:r>
              <a:rPr lang="en-US"/>
              <a:t>What is your greatest concern about your role in curriculum?</a:t>
            </a:r>
            <a:endParaRPr/>
          </a:p>
          <a:p>
            <a:pPr marL="0" marR="0" lvl="0" indent="0" algn="l" rtl="0">
              <a:lnSpc>
                <a:spcPct val="90000"/>
              </a:lnSpc>
              <a:spcBef>
                <a:spcPts val="1000"/>
              </a:spcBef>
              <a:spcAft>
                <a:spcPts val="0"/>
              </a:spcAft>
              <a:buClr>
                <a:srgbClr val="404040"/>
              </a:buClr>
              <a:buSzPts val="2400"/>
              <a:buFont typeface="Arial"/>
              <a:buNone/>
            </a:pPr>
            <a:endParaRPr/>
          </a:p>
        </p:txBody>
      </p:sp>
      <p:sp>
        <p:nvSpPr>
          <p:cNvPr id="50" name="Google Shape;50;p9"/>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EC7121-E82B-3EC5-3249-9BC9B313D9BD}"/>
              </a:ext>
            </a:extLst>
          </p:cNvPr>
          <p:cNvSpPr>
            <a:spLocks noGrp="1"/>
          </p:cNvSpPr>
          <p:nvPr>
            <p:ph type="title"/>
          </p:nvPr>
        </p:nvSpPr>
        <p:spPr/>
        <p:txBody>
          <a:bodyPr/>
          <a:lstStyle/>
          <a:p>
            <a:r>
              <a:rPr lang="en-US" dirty="0"/>
              <a:t>Resources &amp; Contacts</a:t>
            </a:r>
          </a:p>
        </p:txBody>
      </p:sp>
      <p:sp>
        <p:nvSpPr>
          <p:cNvPr id="3" name="Text Placeholder 2">
            <a:extLst>
              <a:ext uri="{FF2B5EF4-FFF2-40B4-BE49-F238E27FC236}">
                <a16:creationId xmlns:a16="http://schemas.microsoft.com/office/drawing/2014/main" id="{BBC0E8D0-EB5F-F394-BA22-CB55336C2889}"/>
              </a:ext>
            </a:extLst>
          </p:cNvPr>
          <p:cNvSpPr>
            <a:spLocks noGrp="1"/>
          </p:cNvSpPr>
          <p:nvPr>
            <p:ph type="body" idx="1"/>
          </p:nvPr>
        </p:nvSpPr>
        <p:spPr/>
        <p:txBody>
          <a:bodyPr/>
          <a:lstStyle/>
          <a:p>
            <a:pPr marL="0" lvl="0" indent="0" algn="l" rtl="0">
              <a:lnSpc>
                <a:spcPct val="90000"/>
              </a:lnSpc>
              <a:spcBef>
                <a:spcPts val="1000"/>
              </a:spcBef>
              <a:spcAft>
                <a:spcPts val="0"/>
              </a:spcAft>
              <a:buClr>
                <a:srgbClr val="404040"/>
              </a:buClr>
              <a:buSzPts val="1600"/>
            </a:pPr>
            <a:r>
              <a:rPr lang="en-US" sz="1600" dirty="0"/>
              <a:t>Contact Information: </a:t>
            </a:r>
            <a:endParaRPr lang="en-US" dirty="0"/>
          </a:p>
          <a:p>
            <a:pPr marL="0" lvl="0" indent="0" algn="l" rtl="0">
              <a:lnSpc>
                <a:spcPct val="90000"/>
              </a:lnSpc>
              <a:spcBef>
                <a:spcPts val="1000"/>
              </a:spcBef>
              <a:spcAft>
                <a:spcPts val="0"/>
              </a:spcAft>
              <a:buClr>
                <a:srgbClr val="404040"/>
              </a:buClr>
              <a:buSzPts val="1600"/>
            </a:pPr>
            <a:endParaRPr lang="en-US" sz="1600" dirty="0"/>
          </a:p>
          <a:p>
            <a:pPr marL="0" lvl="0" indent="0" algn="l" rtl="0">
              <a:lnSpc>
                <a:spcPct val="90000"/>
              </a:lnSpc>
              <a:spcBef>
                <a:spcPts val="1000"/>
              </a:spcBef>
              <a:spcAft>
                <a:spcPts val="0"/>
              </a:spcAft>
              <a:buClr>
                <a:srgbClr val="404040"/>
              </a:buClr>
              <a:buSzPts val="1600"/>
            </a:pPr>
            <a:r>
              <a:rPr lang="en-US" sz="1600" dirty="0"/>
              <a:t>Lesley Agostino – </a:t>
            </a:r>
            <a:r>
              <a:rPr lang="en-US" sz="1600" dirty="0">
                <a:hlinkClick r:id="rId2"/>
              </a:rPr>
              <a:t>lagostino@dvc.edu</a:t>
            </a:r>
            <a:endParaRPr lang="en-US" dirty="0"/>
          </a:p>
          <a:p>
            <a:pPr marL="0" lvl="0" indent="0" algn="l" rtl="0">
              <a:lnSpc>
                <a:spcPct val="90000"/>
              </a:lnSpc>
              <a:spcBef>
                <a:spcPts val="1000"/>
              </a:spcBef>
              <a:spcAft>
                <a:spcPts val="0"/>
              </a:spcAft>
              <a:buClr>
                <a:srgbClr val="404040"/>
              </a:buClr>
              <a:buSzPts val="1600"/>
            </a:pPr>
            <a:endParaRPr lang="en-US" sz="1600" dirty="0"/>
          </a:p>
          <a:p>
            <a:pPr marL="0" lvl="0" indent="0" algn="l" rtl="0">
              <a:lnSpc>
                <a:spcPct val="90000"/>
              </a:lnSpc>
              <a:spcBef>
                <a:spcPts val="1000"/>
              </a:spcBef>
              <a:spcAft>
                <a:spcPts val="0"/>
              </a:spcAft>
              <a:buClr>
                <a:srgbClr val="404040"/>
              </a:buClr>
              <a:buSzPts val="1600"/>
            </a:pPr>
            <a:r>
              <a:rPr lang="en-US" sz="1600" dirty="0"/>
              <a:t>Michelle Grimes-Hillman – </a:t>
            </a:r>
            <a:r>
              <a:rPr lang="en-US" sz="1600" u="sng" dirty="0">
                <a:solidFill>
                  <a:schemeClr val="hlink"/>
                </a:solidFill>
                <a:hlinkClick r:id="rId3"/>
              </a:rPr>
              <a:t>mgrimes@cccd.edu</a:t>
            </a:r>
            <a:endParaRPr lang="en-US" sz="1600" u="sng" dirty="0">
              <a:solidFill>
                <a:schemeClr val="hlink"/>
              </a:solidFill>
            </a:endParaRPr>
          </a:p>
          <a:p>
            <a:pPr marL="0" lvl="0" indent="0" algn="l" rtl="0">
              <a:lnSpc>
                <a:spcPct val="90000"/>
              </a:lnSpc>
              <a:spcBef>
                <a:spcPts val="1000"/>
              </a:spcBef>
              <a:spcAft>
                <a:spcPts val="0"/>
              </a:spcAft>
              <a:buClr>
                <a:srgbClr val="404040"/>
              </a:buClr>
              <a:buSzPts val="1600"/>
            </a:pPr>
            <a:endParaRPr lang="en-US" sz="1600" u="sng" dirty="0">
              <a:solidFill>
                <a:schemeClr val="hlink"/>
              </a:solidFill>
            </a:endParaRPr>
          </a:p>
          <a:p>
            <a:pPr marL="0" lvl="0" indent="0" algn="l" rtl="0">
              <a:lnSpc>
                <a:spcPct val="90000"/>
              </a:lnSpc>
              <a:spcBef>
                <a:spcPts val="1000"/>
              </a:spcBef>
              <a:spcAft>
                <a:spcPts val="0"/>
              </a:spcAft>
              <a:buClr>
                <a:srgbClr val="404040"/>
              </a:buClr>
              <a:buSzPts val="1600"/>
            </a:pPr>
            <a:r>
              <a:rPr lang="en-US" sz="1600" dirty="0"/>
              <a:t>Henry Young – </a:t>
            </a:r>
            <a:r>
              <a:rPr lang="en-US" sz="1600" dirty="0">
                <a:hlinkClick r:id="rId4"/>
              </a:rPr>
              <a:t>Henry.Young@vvc.edu</a:t>
            </a:r>
            <a:r>
              <a:rPr lang="en-US" sz="1600" dirty="0"/>
              <a:t>	</a:t>
            </a:r>
            <a:endParaRPr lang="en-US" dirty="0"/>
          </a:p>
          <a:p>
            <a:endParaRPr lang="en-US" dirty="0"/>
          </a:p>
        </p:txBody>
      </p:sp>
      <p:sp>
        <p:nvSpPr>
          <p:cNvPr id="4" name="Slide Number Placeholder 3">
            <a:extLst>
              <a:ext uri="{FF2B5EF4-FFF2-40B4-BE49-F238E27FC236}">
                <a16:creationId xmlns:a16="http://schemas.microsoft.com/office/drawing/2014/main" id="{BCBFAB01-3891-DA37-7B2F-E80C7C8797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spTree>
    <p:extLst>
      <p:ext uri="{BB962C8B-B14F-4D97-AF65-F5344CB8AC3E}">
        <p14:creationId xmlns:p14="http://schemas.microsoft.com/office/powerpoint/2010/main" val="3438739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Today’s Agenda</a:t>
            </a:r>
            <a:endParaRPr/>
          </a:p>
        </p:txBody>
      </p:sp>
      <p:sp>
        <p:nvSpPr>
          <p:cNvPr id="58" name="Google Shape;58;p10"/>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76200" algn="l" rtl="0">
              <a:lnSpc>
                <a:spcPct val="90000"/>
              </a:lnSpc>
              <a:spcBef>
                <a:spcPts val="0"/>
              </a:spcBef>
              <a:spcAft>
                <a:spcPts val="0"/>
              </a:spcAft>
              <a:buClr>
                <a:srgbClr val="404040"/>
              </a:buClr>
              <a:buSzPts val="2400"/>
              <a:buNone/>
            </a:pPr>
            <a:endParaRPr/>
          </a:p>
          <a:p>
            <a:pPr marL="228600" lvl="0" indent="-228600" algn="l" rtl="0">
              <a:lnSpc>
                <a:spcPct val="90000"/>
              </a:lnSpc>
              <a:spcBef>
                <a:spcPts val="1000"/>
              </a:spcBef>
              <a:spcAft>
                <a:spcPts val="0"/>
              </a:spcAft>
              <a:buClr>
                <a:srgbClr val="404040"/>
              </a:buClr>
              <a:buSzPts val="2400"/>
              <a:buChar char="•"/>
            </a:pPr>
            <a:r>
              <a:rPr lang="en-US"/>
              <a:t>Language of Curriculum</a:t>
            </a:r>
            <a:endParaRPr/>
          </a:p>
          <a:p>
            <a:pPr marL="228600" lvl="0" indent="-228600" algn="l" rtl="0">
              <a:lnSpc>
                <a:spcPct val="90000"/>
              </a:lnSpc>
              <a:spcBef>
                <a:spcPts val="1000"/>
              </a:spcBef>
              <a:spcAft>
                <a:spcPts val="0"/>
              </a:spcAft>
              <a:buClr>
                <a:srgbClr val="404040"/>
              </a:buClr>
              <a:buSzPts val="2400"/>
              <a:buChar char="•"/>
            </a:pPr>
            <a:r>
              <a:rPr lang="en-US"/>
              <a:t>Ed Code, Title 5, and local guidelines</a:t>
            </a:r>
            <a:endParaRPr/>
          </a:p>
          <a:p>
            <a:pPr marL="228600" lvl="0" indent="-228600" algn="l" rtl="0">
              <a:lnSpc>
                <a:spcPct val="90000"/>
              </a:lnSpc>
              <a:spcBef>
                <a:spcPts val="1000"/>
              </a:spcBef>
              <a:spcAft>
                <a:spcPts val="0"/>
              </a:spcAft>
              <a:buClr>
                <a:srgbClr val="404040"/>
              </a:buClr>
              <a:buSzPts val="2400"/>
              <a:buChar char="•"/>
            </a:pPr>
            <a:r>
              <a:rPr lang="en-US"/>
              <a:t>Program and Course Approval Handbook (PCAH)</a:t>
            </a:r>
            <a:endParaRPr/>
          </a:p>
          <a:p>
            <a:pPr marL="228600" lvl="0" indent="-228600" algn="l" rtl="0">
              <a:lnSpc>
                <a:spcPct val="90000"/>
              </a:lnSpc>
              <a:spcBef>
                <a:spcPts val="1000"/>
              </a:spcBef>
              <a:spcAft>
                <a:spcPts val="0"/>
              </a:spcAft>
              <a:buClr>
                <a:srgbClr val="404040"/>
              </a:buClr>
              <a:buSzPts val="2400"/>
              <a:buChar char="•"/>
            </a:pPr>
            <a:r>
              <a:rPr lang="en-US"/>
              <a:t>Course/Program Outline of Record</a:t>
            </a:r>
            <a:endParaRPr/>
          </a:p>
          <a:p>
            <a:pPr marL="228600" lvl="0" indent="-228600" algn="l" rtl="0">
              <a:lnSpc>
                <a:spcPct val="90000"/>
              </a:lnSpc>
              <a:spcBef>
                <a:spcPts val="1000"/>
              </a:spcBef>
              <a:spcAft>
                <a:spcPts val="0"/>
              </a:spcAft>
              <a:buClr>
                <a:srgbClr val="404040"/>
              </a:buClr>
              <a:buSzPts val="2400"/>
              <a:buChar char="•"/>
            </a:pPr>
            <a:r>
              <a:rPr lang="en-US"/>
              <a:t>Local Culture vs. Reality</a:t>
            </a:r>
            <a:endParaRPr/>
          </a:p>
          <a:p>
            <a:pPr marL="228600" lvl="0" indent="-228600" algn="l" rtl="0">
              <a:lnSpc>
                <a:spcPct val="90000"/>
              </a:lnSpc>
              <a:spcBef>
                <a:spcPts val="1000"/>
              </a:spcBef>
              <a:spcAft>
                <a:spcPts val="0"/>
              </a:spcAft>
              <a:buClr>
                <a:srgbClr val="404040"/>
              </a:buClr>
              <a:buSzPts val="2400"/>
              <a:buChar char="•"/>
            </a:pPr>
            <a:r>
              <a:rPr lang="en-US"/>
              <a:t>Communication Strategies and Managing Conflicts</a:t>
            </a:r>
            <a:endParaRPr/>
          </a:p>
          <a:p>
            <a:pPr marL="228600" lvl="0" indent="-228600" algn="l" rtl="0">
              <a:lnSpc>
                <a:spcPct val="90000"/>
              </a:lnSpc>
              <a:spcBef>
                <a:spcPts val="1000"/>
              </a:spcBef>
              <a:spcAft>
                <a:spcPts val="0"/>
              </a:spcAft>
              <a:buClr>
                <a:srgbClr val="404040"/>
              </a:buClr>
              <a:buSzPts val="2400"/>
              <a:buChar char="•"/>
            </a:pPr>
            <a:r>
              <a:rPr lang="en-US"/>
              <a:t>Other Resources</a:t>
            </a:r>
            <a:endParaRPr/>
          </a:p>
          <a:p>
            <a:pPr marL="228600" lvl="0" indent="-228600" algn="l" rtl="0">
              <a:lnSpc>
                <a:spcPct val="90000"/>
              </a:lnSpc>
              <a:spcBef>
                <a:spcPts val="1000"/>
              </a:spcBef>
              <a:spcAft>
                <a:spcPts val="0"/>
              </a:spcAft>
              <a:buClr>
                <a:srgbClr val="404040"/>
              </a:buClr>
              <a:buSzPts val="2400"/>
              <a:buChar char="•"/>
            </a:pPr>
            <a:r>
              <a:rPr lang="en-US"/>
              <a:t>Wrap up and Q&amp;A</a:t>
            </a:r>
            <a:endParaRPr/>
          </a:p>
        </p:txBody>
      </p:sp>
      <p:sp>
        <p:nvSpPr>
          <p:cNvPr id="59" name="Google Shape;59;p10"/>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1"/>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Language of Curriculum – The Basics</a:t>
            </a:r>
            <a:endParaRPr/>
          </a:p>
        </p:txBody>
      </p:sp>
      <p:sp>
        <p:nvSpPr>
          <p:cNvPr id="67" name="Google Shape;67;p11"/>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4</a:t>
            </a:fld>
            <a:endParaRPr/>
          </a:p>
        </p:txBody>
      </p:sp>
      <p:graphicFrame>
        <p:nvGraphicFramePr>
          <p:cNvPr id="68" name="Google Shape;68;p11"/>
          <p:cNvGraphicFramePr/>
          <p:nvPr/>
        </p:nvGraphicFramePr>
        <p:xfrm>
          <a:off x="1277938" y="1798638"/>
          <a:ext cx="4922825" cy="4297780"/>
        </p:xfrm>
        <a:graphic>
          <a:graphicData uri="http://schemas.openxmlformats.org/drawingml/2006/table">
            <a:tbl>
              <a:tblPr firstRow="1" bandRow="1">
                <a:noFill/>
                <a:tableStyleId>{0251DAB7-A2F1-4EA1-8653-34AD8C54F56A}</a:tableStyleId>
              </a:tblPr>
              <a:tblGrid>
                <a:gridCol w="1425500">
                  <a:extLst>
                    <a:ext uri="{9D8B030D-6E8A-4147-A177-3AD203B41FA5}">
                      <a16:colId xmlns:a16="http://schemas.microsoft.com/office/drawing/2014/main" val="20000"/>
                    </a:ext>
                  </a:extLst>
                </a:gridCol>
                <a:gridCol w="349732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u="none" strike="noStrike" cap="none"/>
                        <a:t>Acronym</a:t>
                      </a:r>
                      <a:endParaRPr/>
                    </a:p>
                  </a:txBody>
                  <a:tcPr marL="91450" marR="91450" marT="45725" marB="45725"/>
                </a:tc>
                <a:tc>
                  <a:txBody>
                    <a:bodyPr/>
                    <a:lstStyle/>
                    <a:p>
                      <a:pPr marL="0" marR="0" lvl="0" indent="0" algn="ctr" rtl="0">
                        <a:spcBef>
                          <a:spcPts val="0"/>
                        </a:spcBef>
                        <a:spcAft>
                          <a:spcPts val="0"/>
                        </a:spcAft>
                        <a:buNone/>
                      </a:pPr>
                      <a:r>
                        <a:rPr lang="en-US" sz="1800" u="none" strike="noStrike" cap="none"/>
                        <a:t>Definition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u="none" strike="noStrike" cap="none"/>
                        <a:t>AA-T/AS-T</a:t>
                      </a:r>
                      <a:endParaRPr/>
                    </a:p>
                  </a:txBody>
                  <a:tcPr marL="91450" marR="91450" marT="45725" marB="45725"/>
                </a:tc>
                <a:tc>
                  <a:txBody>
                    <a:bodyPr/>
                    <a:lstStyle/>
                    <a:p>
                      <a:pPr marL="0" marR="0" lvl="0" indent="0" algn="l" rtl="0">
                        <a:spcBef>
                          <a:spcPts val="0"/>
                        </a:spcBef>
                        <a:spcAft>
                          <a:spcPts val="0"/>
                        </a:spcAft>
                        <a:buNone/>
                      </a:pPr>
                      <a:r>
                        <a:rPr lang="en-US" sz="1400"/>
                        <a:t>Associate in Art/Science for Transfer</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AB</a:t>
                      </a:r>
                      <a:endParaRPr/>
                    </a:p>
                  </a:txBody>
                  <a:tcPr marL="91450" marR="91450" marT="45725" marB="45725"/>
                </a:tc>
                <a:tc>
                  <a:txBody>
                    <a:bodyPr/>
                    <a:lstStyle/>
                    <a:p>
                      <a:pPr marL="0" marR="0" lvl="0" indent="0" algn="l" rtl="0">
                        <a:spcBef>
                          <a:spcPts val="0"/>
                        </a:spcBef>
                        <a:spcAft>
                          <a:spcPts val="0"/>
                        </a:spcAft>
                        <a:buNone/>
                      </a:pPr>
                      <a:r>
                        <a:rPr lang="en-US" sz="1400"/>
                        <a:t>Assembly Bill</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ACCJC</a:t>
                      </a:r>
                      <a:endParaRPr/>
                    </a:p>
                  </a:txBody>
                  <a:tcPr marL="91450" marR="91450" marT="45725" marB="45725"/>
                </a:tc>
                <a:tc>
                  <a:txBody>
                    <a:bodyPr/>
                    <a:lstStyle/>
                    <a:p>
                      <a:pPr marL="0" marR="0" lvl="0" indent="0" algn="l" rtl="0">
                        <a:spcBef>
                          <a:spcPts val="0"/>
                        </a:spcBef>
                        <a:spcAft>
                          <a:spcPts val="0"/>
                        </a:spcAft>
                        <a:buNone/>
                      </a:pPr>
                      <a:r>
                        <a:rPr lang="en-US" sz="1400"/>
                        <a:t>Accrediting Commission for Community and Junior Colleges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ADT</a:t>
                      </a:r>
                      <a:endParaRPr/>
                    </a:p>
                  </a:txBody>
                  <a:tcPr marL="91450" marR="91450" marT="45725" marB="45725"/>
                </a:tc>
                <a:tc>
                  <a:txBody>
                    <a:bodyPr/>
                    <a:lstStyle/>
                    <a:p>
                      <a:pPr marL="0" marR="0" lvl="0" indent="0" algn="l" rtl="0">
                        <a:spcBef>
                          <a:spcPts val="0"/>
                        </a:spcBef>
                        <a:spcAft>
                          <a:spcPts val="0"/>
                        </a:spcAft>
                        <a:buNone/>
                      </a:pPr>
                      <a:r>
                        <a:rPr lang="en-US" sz="1400"/>
                        <a:t>Associate Degree for Transfer</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ASCCC</a:t>
                      </a:r>
                      <a:endParaRPr/>
                    </a:p>
                  </a:txBody>
                  <a:tcPr marL="91450" marR="91450" marT="45725" marB="45725"/>
                </a:tc>
                <a:tc>
                  <a:txBody>
                    <a:bodyPr/>
                    <a:lstStyle/>
                    <a:p>
                      <a:pPr marL="0" marR="0" lvl="0" indent="0" algn="l" rtl="0">
                        <a:spcBef>
                          <a:spcPts val="0"/>
                        </a:spcBef>
                        <a:spcAft>
                          <a:spcPts val="0"/>
                        </a:spcAft>
                        <a:buNone/>
                      </a:pPr>
                      <a:r>
                        <a:rPr lang="en-US" sz="1400"/>
                        <a:t>Academic Senate for California Community Colleges</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ASSIST</a:t>
                      </a:r>
                      <a:endParaRPr/>
                    </a:p>
                  </a:txBody>
                  <a:tcPr marL="91450" marR="91450" marT="45725" marB="45725"/>
                </a:tc>
                <a:tc>
                  <a:txBody>
                    <a:bodyPr/>
                    <a:lstStyle/>
                    <a:p>
                      <a:pPr marL="0" marR="0" lvl="0" indent="0" algn="l" rtl="0">
                        <a:spcBef>
                          <a:spcPts val="0"/>
                        </a:spcBef>
                        <a:spcAft>
                          <a:spcPts val="0"/>
                        </a:spcAft>
                        <a:buNone/>
                      </a:pPr>
                      <a:r>
                        <a:rPr lang="en-US" sz="1400"/>
                        <a:t>Articulation System Stimulating Interinstitutional Student Transfer</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C-ID</a:t>
                      </a:r>
                      <a:endParaRPr/>
                    </a:p>
                  </a:txBody>
                  <a:tcPr marL="91450" marR="91450" marT="45725" marB="45725"/>
                </a:tc>
                <a:tc>
                  <a:txBody>
                    <a:bodyPr/>
                    <a:lstStyle/>
                    <a:p>
                      <a:pPr marL="0" marR="0" lvl="0" indent="0" algn="l" rtl="0">
                        <a:spcBef>
                          <a:spcPts val="0"/>
                        </a:spcBef>
                        <a:spcAft>
                          <a:spcPts val="0"/>
                        </a:spcAft>
                        <a:buNone/>
                      </a:pPr>
                      <a:r>
                        <a:rPr lang="en-US" sz="1400"/>
                        <a:t>Course Identification Numbering System</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CDCP</a:t>
                      </a:r>
                      <a:endParaRPr/>
                    </a:p>
                  </a:txBody>
                  <a:tcPr marL="91450" marR="91450" marT="45725" marB="45725"/>
                </a:tc>
                <a:tc>
                  <a:txBody>
                    <a:bodyPr/>
                    <a:lstStyle/>
                    <a:p>
                      <a:pPr marL="0" marR="0" lvl="0" indent="0" algn="l" rtl="0">
                        <a:spcBef>
                          <a:spcPts val="0"/>
                        </a:spcBef>
                        <a:spcAft>
                          <a:spcPts val="0"/>
                        </a:spcAft>
                        <a:buNone/>
                      </a:pPr>
                      <a:r>
                        <a:rPr lang="en-US" sz="1400"/>
                        <a:t>Career Development and College Preparation</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CE/CTE</a:t>
                      </a:r>
                      <a:endParaRPr/>
                    </a:p>
                  </a:txBody>
                  <a:tcPr marL="91450" marR="91450" marT="45725" marB="45725"/>
                </a:tc>
                <a:tc>
                  <a:txBody>
                    <a:bodyPr/>
                    <a:lstStyle/>
                    <a:p>
                      <a:pPr marL="0" marR="0" lvl="0" indent="0" algn="l" rtl="0">
                        <a:spcBef>
                          <a:spcPts val="0"/>
                        </a:spcBef>
                        <a:spcAft>
                          <a:spcPts val="0"/>
                        </a:spcAft>
                        <a:buNone/>
                      </a:pPr>
                      <a:r>
                        <a:rPr lang="en-US" sz="1400"/>
                        <a:t>Career Technical Education</a:t>
                      </a:r>
                      <a:endParaRPr/>
                    </a:p>
                  </a:txBody>
                  <a:tcPr marL="91450" marR="91450" marT="45725" marB="45725"/>
                </a:tc>
                <a:extLst>
                  <a:ext uri="{0D108BD9-81ED-4DB2-BD59-A6C34878D82A}">
                    <a16:rowId xmlns:a16="http://schemas.microsoft.com/office/drawing/2014/main" val="10009"/>
                  </a:ext>
                </a:extLst>
              </a:tr>
            </a:tbl>
          </a:graphicData>
        </a:graphic>
      </p:graphicFrame>
      <p:graphicFrame>
        <p:nvGraphicFramePr>
          <p:cNvPr id="69" name="Google Shape;69;p11"/>
          <p:cNvGraphicFramePr/>
          <p:nvPr/>
        </p:nvGraphicFramePr>
        <p:xfrm>
          <a:off x="6400857" y="1798638"/>
          <a:ext cx="4922825" cy="3708500"/>
        </p:xfrm>
        <a:graphic>
          <a:graphicData uri="http://schemas.openxmlformats.org/drawingml/2006/table">
            <a:tbl>
              <a:tblPr firstRow="1" bandRow="1">
                <a:noFill/>
                <a:tableStyleId>{0251DAB7-A2F1-4EA1-8653-34AD8C54F56A}</a:tableStyleId>
              </a:tblPr>
              <a:tblGrid>
                <a:gridCol w="1425500">
                  <a:extLst>
                    <a:ext uri="{9D8B030D-6E8A-4147-A177-3AD203B41FA5}">
                      <a16:colId xmlns:a16="http://schemas.microsoft.com/office/drawing/2014/main" val="20000"/>
                    </a:ext>
                  </a:extLst>
                </a:gridCol>
                <a:gridCol w="3497325">
                  <a:extLst>
                    <a:ext uri="{9D8B030D-6E8A-4147-A177-3AD203B41FA5}">
                      <a16:colId xmlns:a16="http://schemas.microsoft.com/office/drawing/2014/main" val="20001"/>
                    </a:ext>
                  </a:extLst>
                </a:gridCol>
              </a:tblGrid>
              <a:tr h="370850">
                <a:tc>
                  <a:txBody>
                    <a:bodyPr/>
                    <a:lstStyle/>
                    <a:p>
                      <a:pPr marL="0" marR="0" lvl="0" indent="0" algn="ctr" rtl="0">
                        <a:spcBef>
                          <a:spcPts val="0"/>
                        </a:spcBef>
                        <a:spcAft>
                          <a:spcPts val="0"/>
                        </a:spcAft>
                        <a:buNone/>
                      </a:pPr>
                      <a:r>
                        <a:rPr lang="en-US" sz="1800"/>
                        <a:t>Acronym</a:t>
                      </a:r>
                      <a:endParaRPr/>
                    </a:p>
                  </a:txBody>
                  <a:tcPr marL="91450" marR="91450" marT="45725" marB="45725"/>
                </a:tc>
                <a:tc>
                  <a:txBody>
                    <a:bodyPr/>
                    <a:lstStyle/>
                    <a:p>
                      <a:pPr marL="0" marR="0" lvl="0" indent="0" algn="ctr" rtl="0">
                        <a:spcBef>
                          <a:spcPts val="0"/>
                        </a:spcBef>
                        <a:spcAft>
                          <a:spcPts val="0"/>
                        </a:spcAft>
                        <a:buNone/>
                      </a:pPr>
                      <a:r>
                        <a:rPr lang="en-US" sz="1800"/>
                        <a:t>Definition</a:t>
                      </a:r>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800"/>
                        <a:t>CIP</a:t>
                      </a:r>
                      <a:endParaRPr/>
                    </a:p>
                  </a:txBody>
                  <a:tcPr marL="91450" marR="91450" marT="45725" marB="45725"/>
                </a:tc>
                <a:tc>
                  <a:txBody>
                    <a:bodyPr/>
                    <a:lstStyle/>
                    <a:p>
                      <a:pPr marL="0" marR="0" lvl="0" indent="0" algn="l" rtl="0">
                        <a:spcBef>
                          <a:spcPts val="0"/>
                        </a:spcBef>
                        <a:spcAft>
                          <a:spcPts val="0"/>
                        </a:spcAft>
                        <a:buNone/>
                      </a:pPr>
                      <a:r>
                        <a:rPr lang="en-US" sz="1400"/>
                        <a:t>Classification of Instructional Program</a:t>
                      </a:r>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800"/>
                        <a:t>COR/POR</a:t>
                      </a:r>
                      <a:endParaRPr/>
                    </a:p>
                  </a:txBody>
                  <a:tcPr marL="91450" marR="91450" marT="45725" marB="45725"/>
                </a:tc>
                <a:tc>
                  <a:txBody>
                    <a:bodyPr/>
                    <a:lstStyle/>
                    <a:p>
                      <a:pPr marL="0" marR="0" lvl="0" indent="0" algn="l" rtl="0">
                        <a:spcBef>
                          <a:spcPts val="0"/>
                        </a:spcBef>
                        <a:spcAft>
                          <a:spcPts val="0"/>
                        </a:spcAft>
                        <a:buNone/>
                      </a:pPr>
                      <a:r>
                        <a:rPr lang="en-US" sz="1400"/>
                        <a:t>Course/Program Outline of Record</a:t>
                      </a:r>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800"/>
                        <a:t>FTES</a:t>
                      </a:r>
                      <a:endParaRPr/>
                    </a:p>
                  </a:txBody>
                  <a:tcPr marL="91450" marR="91450" marT="45725" marB="45725"/>
                </a:tc>
                <a:tc>
                  <a:txBody>
                    <a:bodyPr/>
                    <a:lstStyle/>
                    <a:p>
                      <a:pPr marL="0" marR="0" lvl="0" indent="0" algn="l" rtl="0">
                        <a:spcBef>
                          <a:spcPts val="0"/>
                        </a:spcBef>
                        <a:spcAft>
                          <a:spcPts val="0"/>
                        </a:spcAft>
                        <a:buNone/>
                      </a:pPr>
                      <a:r>
                        <a:rPr lang="en-US" sz="1400"/>
                        <a:t>Full-time Equivalent Students</a:t>
                      </a:r>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800"/>
                        <a:t>HBA</a:t>
                      </a:r>
                      <a:endParaRPr/>
                    </a:p>
                  </a:txBody>
                  <a:tcPr marL="91450" marR="91450" marT="45725" marB="45725"/>
                </a:tc>
                <a:tc>
                  <a:txBody>
                    <a:bodyPr/>
                    <a:lstStyle/>
                    <a:p>
                      <a:pPr marL="0" marR="0" lvl="0" indent="0" algn="l" rtl="0">
                        <a:spcBef>
                          <a:spcPts val="0"/>
                        </a:spcBef>
                        <a:spcAft>
                          <a:spcPts val="0"/>
                        </a:spcAft>
                        <a:buNone/>
                      </a:pPr>
                      <a:r>
                        <a:rPr lang="en-US" sz="1400"/>
                        <a:t>Hours by Arrangement</a:t>
                      </a:r>
                      <a:endParaRPr/>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800"/>
                        <a:t>LMI</a:t>
                      </a:r>
                      <a:endParaRPr/>
                    </a:p>
                  </a:txBody>
                  <a:tcPr marL="91450" marR="91450" marT="45725" marB="45725"/>
                </a:tc>
                <a:tc>
                  <a:txBody>
                    <a:bodyPr/>
                    <a:lstStyle/>
                    <a:p>
                      <a:pPr marL="0" marR="0" lvl="0" indent="0" algn="l" rtl="0">
                        <a:spcBef>
                          <a:spcPts val="0"/>
                        </a:spcBef>
                        <a:spcAft>
                          <a:spcPts val="0"/>
                        </a:spcAft>
                        <a:buNone/>
                      </a:pPr>
                      <a:r>
                        <a:rPr lang="en-US" sz="1400"/>
                        <a:t>Labor Market Information</a:t>
                      </a:r>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800"/>
                        <a:t>MIS</a:t>
                      </a:r>
                      <a:endParaRPr/>
                    </a:p>
                  </a:txBody>
                  <a:tcPr marL="91450" marR="91450" marT="45725" marB="45725"/>
                </a:tc>
                <a:tc>
                  <a:txBody>
                    <a:bodyPr/>
                    <a:lstStyle/>
                    <a:p>
                      <a:pPr marL="0" marR="0" lvl="0" indent="0" algn="l" rtl="0">
                        <a:spcBef>
                          <a:spcPts val="0"/>
                        </a:spcBef>
                        <a:spcAft>
                          <a:spcPts val="0"/>
                        </a:spcAft>
                        <a:buNone/>
                      </a:pPr>
                      <a:r>
                        <a:rPr lang="en-US" sz="1400"/>
                        <a:t>Management Information Systems</a:t>
                      </a:r>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800"/>
                        <a:t>PCAH</a:t>
                      </a:r>
                      <a:endParaRPr/>
                    </a:p>
                  </a:txBody>
                  <a:tcPr marL="91450" marR="91450" marT="45725" marB="45725"/>
                </a:tc>
                <a:tc>
                  <a:txBody>
                    <a:bodyPr/>
                    <a:lstStyle/>
                    <a:p>
                      <a:pPr marL="0" marR="0" lvl="0" indent="0" algn="l" rtl="0">
                        <a:spcBef>
                          <a:spcPts val="0"/>
                        </a:spcBef>
                        <a:spcAft>
                          <a:spcPts val="0"/>
                        </a:spcAft>
                        <a:buNone/>
                      </a:pPr>
                      <a:r>
                        <a:rPr lang="en-US" sz="1400"/>
                        <a:t>Program and Course Approval Handbook</a:t>
                      </a:r>
                      <a:endParaRPr/>
                    </a:p>
                  </a:txBody>
                  <a:tcPr marL="91450" marR="91450" marT="45725" marB="45725"/>
                </a:tc>
                <a:extLst>
                  <a:ext uri="{0D108BD9-81ED-4DB2-BD59-A6C34878D82A}">
                    <a16:rowId xmlns:a16="http://schemas.microsoft.com/office/drawing/2014/main" val="10007"/>
                  </a:ext>
                </a:extLst>
              </a:tr>
              <a:tr h="370850">
                <a:tc>
                  <a:txBody>
                    <a:bodyPr/>
                    <a:lstStyle/>
                    <a:p>
                      <a:pPr marL="0" marR="0" lvl="0" indent="0" algn="l" rtl="0">
                        <a:spcBef>
                          <a:spcPts val="0"/>
                        </a:spcBef>
                        <a:spcAft>
                          <a:spcPts val="0"/>
                        </a:spcAft>
                        <a:buNone/>
                      </a:pPr>
                      <a:r>
                        <a:rPr lang="en-US" sz="1800"/>
                        <a:t>SAM</a:t>
                      </a:r>
                      <a:endParaRPr/>
                    </a:p>
                  </a:txBody>
                  <a:tcPr marL="91450" marR="91450" marT="45725" marB="45725"/>
                </a:tc>
                <a:tc>
                  <a:txBody>
                    <a:bodyPr/>
                    <a:lstStyle/>
                    <a:p>
                      <a:pPr marL="0" marR="0" lvl="0" indent="0" algn="l" rtl="0">
                        <a:spcBef>
                          <a:spcPts val="0"/>
                        </a:spcBef>
                        <a:spcAft>
                          <a:spcPts val="0"/>
                        </a:spcAft>
                        <a:buNone/>
                      </a:pPr>
                      <a:r>
                        <a:rPr lang="en-US" sz="1400"/>
                        <a:t>Student Accountability Model</a:t>
                      </a:r>
                      <a:endParaRPr/>
                    </a:p>
                  </a:txBody>
                  <a:tcPr marL="91450" marR="91450" marT="45725" marB="45725"/>
                </a:tc>
                <a:extLst>
                  <a:ext uri="{0D108BD9-81ED-4DB2-BD59-A6C34878D82A}">
                    <a16:rowId xmlns:a16="http://schemas.microsoft.com/office/drawing/2014/main" val="10008"/>
                  </a:ext>
                </a:extLst>
              </a:tr>
              <a:tr h="370850">
                <a:tc>
                  <a:txBody>
                    <a:bodyPr/>
                    <a:lstStyle/>
                    <a:p>
                      <a:pPr marL="0" marR="0" lvl="0" indent="0" algn="l" rtl="0">
                        <a:spcBef>
                          <a:spcPts val="0"/>
                        </a:spcBef>
                        <a:spcAft>
                          <a:spcPts val="0"/>
                        </a:spcAft>
                        <a:buNone/>
                      </a:pPr>
                      <a:r>
                        <a:rPr lang="en-US" sz="1800"/>
                        <a:t>TOP</a:t>
                      </a:r>
                      <a:endParaRPr/>
                    </a:p>
                  </a:txBody>
                  <a:tcPr marL="91450" marR="91450" marT="45725" marB="45725"/>
                </a:tc>
                <a:tc>
                  <a:txBody>
                    <a:bodyPr/>
                    <a:lstStyle/>
                    <a:p>
                      <a:pPr marL="0" marR="0" lvl="0" indent="0" algn="l" rtl="0">
                        <a:spcBef>
                          <a:spcPts val="0"/>
                        </a:spcBef>
                        <a:spcAft>
                          <a:spcPts val="0"/>
                        </a:spcAft>
                        <a:buNone/>
                      </a:pPr>
                      <a:r>
                        <a:rPr lang="en-US" sz="1400"/>
                        <a:t>Taxonomy of Programs</a:t>
                      </a:r>
                      <a:endParaRPr/>
                    </a:p>
                  </a:txBody>
                  <a:tcPr marL="91450" marR="91450" marT="45725" marB="45725"/>
                </a:tc>
                <a:extLst>
                  <a:ext uri="{0D108BD9-81ED-4DB2-BD59-A6C34878D82A}">
                    <a16:rowId xmlns:a16="http://schemas.microsoft.com/office/drawing/2014/main" val="10009"/>
                  </a:ext>
                </a:extLst>
              </a:tr>
            </a:tbl>
          </a:graphicData>
        </a:graphic>
      </p:graphicFrame>
      <p:sp>
        <p:nvSpPr>
          <p:cNvPr id="70" name="Google Shape;70;p11"/>
          <p:cNvSpPr txBox="1"/>
          <p:nvPr/>
        </p:nvSpPr>
        <p:spPr>
          <a:xfrm>
            <a:off x="8448262" y="6096318"/>
            <a:ext cx="3124200"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sng" strike="noStrike" cap="none">
                <a:solidFill>
                  <a:schemeClr val="hlink"/>
                </a:solidFill>
                <a:latin typeface="Arial"/>
                <a:ea typeface="Arial"/>
                <a:cs typeface="Arial"/>
                <a:sym typeface="Arial"/>
                <a:hlinkClick r:id="rId3"/>
              </a:rPr>
              <a:t>Full list of acronyms on page 31 of the PCAH</a:t>
            </a:r>
            <a:endParaRPr sz="1100">
              <a:solidFill>
                <a:schemeClr val="dk1"/>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Educational Code and Curriculum</a:t>
            </a:r>
            <a:endParaRPr/>
          </a:p>
        </p:txBody>
      </p:sp>
      <p:sp>
        <p:nvSpPr>
          <p:cNvPr id="76" name="Google Shape;76;p12"/>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California Educationa Code – since 1977</a:t>
            </a:r>
            <a:endParaRPr/>
          </a:p>
          <a:p>
            <a:pPr marL="685800" lvl="1" indent="-228600" algn="l" rtl="0">
              <a:lnSpc>
                <a:spcPct val="90000"/>
              </a:lnSpc>
              <a:spcBef>
                <a:spcPts val="500"/>
              </a:spcBef>
              <a:spcAft>
                <a:spcPts val="0"/>
              </a:spcAft>
              <a:buClr>
                <a:srgbClr val="333333"/>
              </a:buClr>
              <a:buSzPts val="2200"/>
              <a:buChar char="•"/>
            </a:pPr>
            <a:r>
              <a:rPr lang="en-US" b="0" i="0">
                <a:solidFill>
                  <a:srgbClr val="333333"/>
                </a:solidFill>
                <a:latin typeface="EB Garamond"/>
                <a:ea typeface="EB Garamond"/>
                <a:cs typeface="EB Garamond"/>
                <a:sym typeface="EB Garamond"/>
              </a:rPr>
              <a:t>Ed Code sections are created or changed by the governor and Legislature when they make laws. Local school boards and county offices of education are responsible for complying with these provisions. The Ed Code is permissive, which means that school districts are free to take any action not specifically prohibited. Additional regulations affecting education are contained in the California Administrative Code, Titles 5 and 8, the Government Code, and general statutes.</a:t>
            </a:r>
            <a:endParaRPr/>
          </a:p>
          <a:p>
            <a:pPr marL="228600" lvl="0" indent="-228600" algn="l" rtl="0">
              <a:lnSpc>
                <a:spcPct val="90000"/>
              </a:lnSpc>
              <a:spcBef>
                <a:spcPts val="1000"/>
              </a:spcBef>
              <a:spcAft>
                <a:spcPts val="0"/>
              </a:spcAft>
              <a:buClr>
                <a:srgbClr val="333333"/>
              </a:buClr>
              <a:buSzPts val="2400"/>
              <a:buChar char="•"/>
            </a:pPr>
            <a:r>
              <a:rPr lang="en-US" u="sng">
                <a:solidFill>
                  <a:schemeClr val="hlink"/>
                </a:solidFill>
                <a:latin typeface="EB Garamond"/>
                <a:ea typeface="EB Garamond"/>
                <a:cs typeface="EB Garamond"/>
                <a:sym typeface="EB Garamond"/>
                <a:hlinkClick r:id="rId3"/>
              </a:rPr>
              <a:t>Title 3 Postsecondary Education: Division 7 Community Colleges</a:t>
            </a:r>
            <a:endParaRPr>
              <a:solidFill>
                <a:srgbClr val="333333"/>
              </a:solidFill>
              <a:latin typeface="EB Garamond"/>
              <a:ea typeface="EB Garamond"/>
              <a:cs typeface="EB Garamond"/>
              <a:sym typeface="EB Garamond"/>
            </a:endParaRPr>
          </a:p>
          <a:p>
            <a:pPr marL="228600" lvl="0" indent="-228600" algn="l" rtl="0">
              <a:lnSpc>
                <a:spcPct val="90000"/>
              </a:lnSpc>
              <a:spcBef>
                <a:spcPts val="1000"/>
              </a:spcBef>
              <a:spcAft>
                <a:spcPts val="0"/>
              </a:spcAft>
              <a:buClr>
                <a:srgbClr val="333333"/>
              </a:buClr>
              <a:buSzPts val="2400"/>
              <a:buChar char="•"/>
            </a:pPr>
            <a:r>
              <a:rPr lang="en-US">
                <a:solidFill>
                  <a:srgbClr val="333333"/>
                </a:solidFill>
                <a:latin typeface="EB Garamond"/>
                <a:ea typeface="EB Garamond"/>
                <a:cs typeface="EB Garamond"/>
                <a:sym typeface="EB Garamond"/>
              </a:rPr>
              <a:t>Statue and determined by Legislation</a:t>
            </a:r>
            <a:endParaRPr/>
          </a:p>
        </p:txBody>
      </p:sp>
      <p:sp>
        <p:nvSpPr>
          <p:cNvPr id="77" name="Google Shape;77;p12"/>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Title 5 Code of Regulations</a:t>
            </a:r>
            <a:endParaRPr/>
          </a:p>
        </p:txBody>
      </p:sp>
      <p:sp>
        <p:nvSpPr>
          <p:cNvPr id="83" name="Google Shape;83;p13"/>
          <p:cNvSpPr txBox="1">
            <a:spLocks noGrp="1"/>
          </p:cNvSpPr>
          <p:nvPr>
            <p:ph type="body" idx="1"/>
          </p:nvPr>
        </p:nvSpPr>
        <p:spPr>
          <a:xfrm>
            <a:off x="1277650" y="1798320"/>
            <a:ext cx="10058400" cy="393655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400"/>
              <a:buChar char="•"/>
            </a:pPr>
            <a:r>
              <a:rPr lang="en-US"/>
              <a:t>Interprets Ed Code into regulations</a:t>
            </a:r>
            <a:endParaRPr/>
          </a:p>
          <a:p>
            <a:pPr marL="685800" lvl="1" indent="-228600" algn="l" rtl="0">
              <a:lnSpc>
                <a:spcPct val="90000"/>
              </a:lnSpc>
              <a:spcBef>
                <a:spcPts val="500"/>
              </a:spcBef>
              <a:spcAft>
                <a:spcPts val="0"/>
              </a:spcAft>
              <a:buClr>
                <a:srgbClr val="404040"/>
              </a:buClr>
              <a:buSzPts val="2200"/>
              <a:buChar char="•"/>
            </a:pPr>
            <a:r>
              <a:rPr lang="en-US" u="sng">
                <a:solidFill>
                  <a:schemeClr val="hlink"/>
                </a:solidFill>
                <a:hlinkClick r:id="rId3"/>
              </a:rPr>
              <a:t>Title 5; Division 6 California Community Colleges</a:t>
            </a:r>
            <a:endParaRPr/>
          </a:p>
          <a:p>
            <a:pPr marL="228600" lvl="0" indent="-228600" algn="l" rtl="0">
              <a:lnSpc>
                <a:spcPct val="90000"/>
              </a:lnSpc>
              <a:spcBef>
                <a:spcPts val="1000"/>
              </a:spcBef>
              <a:spcAft>
                <a:spcPts val="0"/>
              </a:spcAft>
              <a:buClr>
                <a:srgbClr val="404040"/>
              </a:buClr>
              <a:buSzPts val="2400"/>
              <a:buChar char="•"/>
            </a:pPr>
            <a:r>
              <a:rPr lang="en-US"/>
              <a:t>Determined by Board of Governors</a:t>
            </a:r>
            <a:endParaRPr/>
          </a:p>
          <a:p>
            <a:pPr marL="228600" lvl="0" indent="-228600" algn="l" rtl="0">
              <a:lnSpc>
                <a:spcPct val="90000"/>
              </a:lnSpc>
              <a:spcBef>
                <a:spcPts val="1000"/>
              </a:spcBef>
              <a:spcAft>
                <a:spcPts val="0"/>
              </a:spcAft>
              <a:buClr>
                <a:srgbClr val="404040"/>
              </a:buClr>
              <a:buSzPts val="2400"/>
              <a:buChar char="•"/>
            </a:pPr>
            <a:r>
              <a:rPr lang="en-US"/>
              <a:t>Establishes the structure of Curriculum Committees - Title 5, §55002</a:t>
            </a:r>
            <a:endParaRPr/>
          </a:p>
          <a:p>
            <a:pPr marL="685800" lvl="1" indent="-228600" algn="l" rtl="0">
              <a:lnSpc>
                <a:spcPct val="90000"/>
              </a:lnSpc>
              <a:spcBef>
                <a:spcPts val="500"/>
              </a:spcBef>
              <a:spcAft>
                <a:spcPts val="0"/>
              </a:spcAft>
              <a:buClr>
                <a:srgbClr val="404040"/>
              </a:buClr>
              <a:buSzPts val="2000"/>
              <a:buChar char="•"/>
            </a:pPr>
            <a:r>
              <a:rPr lang="en-US" sz="2000"/>
              <a:t>The college and/or district curriculum committee recommending the course shall be established by the mutual agreement of the college and/or district administration and the academic senate.</a:t>
            </a:r>
            <a:endParaRPr/>
          </a:p>
          <a:p>
            <a:pPr marL="685800" lvl="1" indent="-228600" algn="l" rtl="0">
              <a:lnSpc>
                <a:spcPct val="90000"/>
              </a:lnSpc>
              <a:spcBef>
                <a:spcPts val="500"/>
              </a:spcBef>
              <a:spcAft>
                <a:spcPts val="0"/>
              </a:spcAft>
              <a:buClr>
                <a:srgbClr val="404040"/>
              </a:buClr>
              <a:buSzPts val="2000"/>
              <a:buChar char="•"/>
            </a:pPr>
            <a:r>
              <a:rPr lang="en-US" sz="2000"/>
              <a:t>The committee shall be either a committee of the academic senate or a committee that includes faculty and is otherwise comprised in a way that is mutually agreeable to the college and/or district administration and the academic senate.</a:t>
            </a:r>
            <a:endParaRPr/>
          </a:p>
          <a:p>
            <a:pPr marL="457200" lvl="1" indent="0" algn="l" rtl="0">
              <a:lnSpc>
                <a:spcPct val="90000"/>
              </a:lnSpc>
              <a:spcBef>
                <a:spcPts val="500"/>
              </a:spcBef>
              <a:spcAft>
                <a:spcPts val="0"/>
              </a:spcAft>
              <a:buClr>
                <a:srgbClr val="404040"/>
              </a:buClr>
              <a:buSzPts val="2200"/>
              <a:buNone/>
            </a:pPr>
            <a:endParaRPr/>
          </a:p>
        </p:txBody>
      </p:sp>
      <p:sp>
        <p:nvSpPr>
          <p:cNvPr id="84" name="Google Shape;84;p13"/>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Academic and Professional Matters</a:t>
            </a:r>
            <a:br>
              <a:rPr lang="en-US"/>
            </a:br>
            <a:r>
              <a:rPr lang="en-US" sz="1600"/>
              <a:t>*Also known as “10+1”</a:t>
            </a:r>
            <a:endParaRPr/>
          </a:p>
        </p:txBody>
      </p:sp>
      <p:sp>
        <p:nvSpPr>
          <p:cNvPr id="90" name="Google Shape;90;p14"/>
          <p:cNvSpPr txBox="1">
            <a:spLocks noGrp="1"/>
          </p:cNvSpPr>
          <p:nvPr>
            <p:ph type="body" idx="1"/>
          </p:nvPr>
        </p:nvSpPr>
        <p:spPr>
          <a:xfrm>
            <a:off x="1303994" y="1798320"/>
            <a:ext cx="4922537" cy="4391343"/>
          </a:xfrm>
          <a:prstGeom prst="rect">
            <a:avLst/>
          </a:prstGeom>
          <a:noFill/>
          <a:ln>
            <a:noFill/>
          </a:ln>
        </p:spPr>
        <p:txBody>
          <a:bodyPr spcFirstLastPara="1" wrap="square" lIns="91425" tIns="45700" rIns="91425" bIns="45700" anchor="t" anchorCtr="0">
            <a:noAutofit/>
          </a:bodyPr>
          <a:lstStyle/>
          <a:p>
            <a:pPr marL="457200" lvl="0" indent="-330200" algn="l" rtl="0">
              <a:lnSpc>
                <a:spcPct val="90000"/>
              </a:lnSpc>
              <a:spcBef>
                <a:spcPts val="0"/>
              </a:spcBef>
              <a:spcAft>
                <a:spcPts val="0"/>
              </a:spcAft>
              <a:buClr>
                <a:srgbClr val="404040"/>
              </a:buClr>
              <a:buSzPts val="2000"/>
              <a:buFont typeface="Arial"/>
              <a:buNone/>
            </a:pPr>
            <a:endParaRPr sz="2000">
              <a:latin typeface="Trebuchet MS"/>
              <a:ea typeface="Trebuchet MS"/>
              <a:cs typeface="Trebuchet MS"/>
              <a:sym typeface="Trebuchet MS"/>
            </a:endParaRPr>
          </a:p>
          <a:p>
            <a:pPr marL="457200" lvl="0" indent="-330200" algn="l" rtl="0">
              <a:lnSpc>
                <a:spcPct val="90000"/>
              </a:lnSpc>
              <a:spcBef>
                <a:spcPts val="1000"/>
              </a:spcBef>
              <a:spcAft>
                <a:spcPts val="0"/>
              </a:spcAft>
              <a:buClr>
                <a:srgbClr val="404040"/>
              </a:buClr>
              <a:buSzPts val="2000"/>
              <a:buFont typeface="Arial"/>
              <a:buNone/>
            </a:pPr>
            <a:endParaRPr sz="2000">
              <a:latin typeface="Trebuchet MS"/>
              <a:ea typeface="Trebuchet MS"/>
              <a:cs typeface="Trebuchet MS"/>
              <a:sym typeface="Trebuchet MS"/>
            </a:endParaRPr>
          </a:p>
          <a:p>
            <a:pPr marL="457200" lvl="0" indent="-330200" algn="l" rtl="0">
              <a:lnSpc>
                <a:spcPct val="90000"/>
              </a:lnSpc>
              <a:spcBef>
                <a:spcPts val="1000"/>
              </a:spcBef>
              <a:spcAft>
                <a:spcPts val="0"/>
              </a:spcAft>
              <a:buClr>
                <a:srgbClr val="404040"/>
              </a:buClr>
              <a:buSzPts val="2000"/>
              <a:buFont typeface="Arial"/>
              <a:buNone/>
            </a:pPr>
            <a:endParaRPr sz="2000">
              <a:latin typeface="Trebuchet MS"/>
              <a:ea typeface="Trebuchet MS"/>
              <a:cs typeface="Trebuchet MS"/>
              <a:sym typeface="Trebuchet MS"/>
            </a:endParaRPr>
          </a:p>
          <a:p>
            <a:pPr marL="457200" lvl="0" indent="-457200" algn="l" rtl="0">
              <a:lnSpc>
                <a:spcPct val="90000"/>
              </a:lnSpc>
              <a:spcBef>
                <a:spcPts val="1000"/>
              </a:spcBef>
              <a:spcAft>
                <a:spcPts val="0"/>
              </a:spcAft>
              <a:buClr>
                <a:srgbClr val="404040"/>
              </a:buClr>
              <a:buSzPts val="2000"/>
              <a:buFont typeface="Arial"/>
              <a:buAutoNum type="arabicPeriod"/>
            </a:pPr>
            <a:r>
              <a:rPr lang="en-US" sz="2000">
                <a:latin typeface="Trebuchet MS"/>
                <a:ea typeface="Trebuchet MS"/>
                <a:cs typeface="Trebuchet MS"/>
                <a:sym typeface="Trebuchet MS"/>
              </a:rPr>
              <a:t>Curriculum, including establishing prerequisites and placing courses within disciplines.</a:t>
            </a:r>
            <a:endParaRPr/>
          </a:p>
          <a:p>
            <a:pPr marL="457200" lvl="0" indent="-457200" algn="l" rtl="0">
              <a:lnSpc>
                <a:spcPct val="90000"/>
              </a:lnSpc>
              <a:spcBef>
                <a:spcPts val="1000"/>
              </a:spcBef>
              <a:spcAft>
                <a:spcPts val="0"/>
              </a:spcAft>
              <a:buClr>
                <a:srgbClr val="404040"/>
              </a:buClr>
              <a:buSzPts val="2000"/>
              <a:buFont typeface="Arial"/>
              <a:buAutoNum type="arabicPeriod"/>
            </a:pPr>
            <a:r>
              <a:rPr lang="en-US" sz="2000">
                <a:latin typeface="Trebuchet MS"/>
                <a:ea typeface="Trebuchet MS"/>
                <a:cs typeface="Trebuchet MS"/>
                <a:sym typeface="Trebuchet MS"/>
              </a:rPr>
              <a:t>Degree and certificate requirements.</a:t>
            </a:r>
            <a:endParaRPr/>
          </a:p>
          <a:p>
            <a:pPr marL="457200" lvl="0" indent="-457200" algn="l" rtl="0">
              <a:lnSpc>
                <a:spcPct val="90000"/>
              </a:lnSpc>
              <a:spcBef>
                <a:spcPts val="1000"/>
              </a:spcBef>
              <a:spcAft>
                <a:spcPts val="0"/>
              </a:spcAft>
              <a:buClr>
                <a:srgbClr val="404040"/>
              </a:buClr>
              <a:buSzPts val="2000"/>
              <a:buFont typeface="Arial"/>
              <a:buAutoNum type="arabicPeriod"/>
            </a:pPr>
            <a:r>
              <a:rPr lang="en-US" sz="2000">
                <a:latin typeface="Trebuchet MS"/>
                <a:ea typeface="Trebuchet MS"/>
                <a:cs typeface="Trebuchet MS"/>
                <a:sym typeface="Trebuchet MS"/>
              </a:rPr>
              <a:t>Grading policies.</a:t>
            </a:r>
            <a:endParaRPr/>
          </a:p>
          <a:p>
            <a:pPr marL="457200" lvl="0" indent="-457200" algn="l" rtl="0">
              <a:lnSpc>
                <a:spcPct val="90000"/>
              </a:lnSpc>
              <a:spcBef>
                <a:spcPts val="1000"/>
              </a:spcBef>
              <a:spcAft>
                <a:spcPts val="0"/>
              </a:spcAft>
              <a:buClr>
                <a:srgbClr val="404040"/>
              </a:buClr>
              <a:buSzPts val="2000"/>
              <a:buFont typeface="Arial"/>
              <a:buAutoNum type="arabicPeriod"/>
            </a:pPr>
            <a:r>
              <a:rPr lang="en-US" sz="2000">
                <a:latin typeface="Trebuchet MS"/>
                <a:ea typeface="Trebuchet MS"/>
                <a:cs typeface="Trebuchet MS"/>
                <a:sym typeface="Trebuchet MS"/>
              </a:rPr>
              <a:t>Educational program development.</a:t>
            </a:r>
            <a:endParaRPr/>
          </a:p>
          <a:p>
            <a:pPr marL="457200" lvl="0" indent="-457200" algn="l" rtl="0">
              <a:lnSpc>
                <a:spcPct val="90000"/>
              </a:lnSpc>
              <a:spcBef>
                <a:spcPts val="1000"/>
              </a:spcBef>
              <a:spcAft>
                <a:spcPts val="0"/>
              </a:spcAft>
              <a:buClr>
                <a:srgbClr val="404040"/>
              </a:buClr>
              <a:buSzPts val="2000"/>
              <a:buFont typeface="Arial"/>
              <a:buAutoNum type="arabicPeriod"/>
            </a:pPr>
            <a:r>
              <a:rPr lang="en-US" sz="2000">
                <a:latin typeface="Trebuchet MS"/>
                <a:ea typeface="Trebuchet MS"/>
                <a:cs typeface="Trebuchet MS"/>
                <a:sym typeface="Trebuchet MS"/>
              </a:rPr>
              <a:t>Standards or policies regarding student preparation and success.</a:t>
            </a:r>
            <a:endParaRPr/>
          </a:p>
          <a:p>
            <a:pPr marL="0" lvl="0" indent="0" algn="l" rtl="0">
              <a:lnSpc>
                <a:spcPct val="90000"/>
              </a:lnSpc>
              <a:spcBef>
                <a:spcPts val="1000"/>
              </a:spcBef>
              <a:spcAft>
                <a:spcPts val="0"/>
              </a:spcAft>
              <a:buClr>
                <a:srgbClr val="404040"/>
              </a:buClr>
              <a:buSzPts val="2000"/>
              <a:buNone/>
            </a:pPr>
            <a:endParaRPr sz="2000"/>
          </a:p>
        </p:txBody>
      </p:sp>
      <p:sp>
        <p:nvSpPr>
          <p:cNvPr id="91" name="Google Shape;91;p14"/>
          <p:cNvSpPr txBox="1">
            <a:spLocks noGrp="1"/>
          </p:cNvSpPr>
          <p:nvPr>
            <p:ph type="body" idx="2"/>
          </p:nvPr>
        </p:nvSpPr>
        <p:spPr>
          <a:xfrm>
            <a:off x="6388259" y="1798320"/>
            <a:ext cx="4948881" cy="4391343"/>
          </a:xfrm>
          <a:prstGeom prst="rect">
            <a:avLst/>
          </a:prstGeom>
          <a:noFill/>
          <a:ln>
            <a:noFill/>
          </a:ln>
        </p:spPr>
        <p:txBody>
          <a:bodyPr spcFirstLastPara="1" wrap="square" lIns="91425" tIns="45700" rIns="91425" bIns="45700" anchor="t" anchorCtr="0">
            <a:noAutofit/>
          </a:bodyPr>
          <a:lstStyle/>
          <a:p>
            <a:pPr marL="457200" lvl="0" indent="-457200" algn="l" rtl="0">
              <a:lnSpc>
                <a:spcPct val="90000"/>
              </a:lnSpc>
              <a:spcBef>
                <a:spcPts val="0"/>
              </a:spcBef>
              <a:spcAft>
                <a:spcPts val="0"/>
              </a:spcAft>
              <a:buClr>
                <a:srgbClr val="404040"/>
              </a:buClr>
              <a:buSzPts val="2000"/>
              <a:buFont typeface="Arial"/>
              <a:buAutoNum type="arabicPeriod" startAt="6"/>
            </a:pPr>
            <a:r>
              <a:rPr lang="en-US" sz="2000">
                <a:latin typeface="Trebuchet MS"/>
                <a:ea typeface="Trebuchet MS"/>
                <a:cs typeface="Trebuchet MS"/>
                <a:sym typeface="Trebuchet MS"/>
              </a:rPr>
              <a:t>College governance structures, as related to faculty roles.</a:t>
            </a:r>
            <a:endParaRPr/>
          </a:p>
          <a:p>
            <a:pPr marL="457200" lvl="0" indent="-457200" algn="l" rtl="0">
              <a:lnSpc>
                <a:spcPct val="90000"/>
              </a:lnSpc>
              <a:spcBef>
                <a:spcPts val="1000"/>
              </a:spcBef>
              <a:spcAft>
                <a:spcPts val="0"/>
              </a:spcAft>
              <a:buClr>
                <a:srgbClr val="404040"/>
              </a:buClr>
              <a:buSzPts val="2000"/>
              <a:buFont typeface="Arial"/>
              <a:buAutoNum type="arabicPeriod" startAt="6"/>
            </a:pPr>
            <a:r>
              <a:rPr lang="en-US" sz="2000">
                <a:latin typeface="Trebuchet MS"/>
                <a:ea typeface="Trebuchet MS"/>
                <a:cs typeface="Trebuchet MS"/>
                <a:sym typeface="Trebuchet MS"/>
              </a:rPr>
              <a:t>Faculty roles and involvement in accreditation processes, including self-study and annual reports.</a:t>
            </a:r>
            <a:endParaRPr/>
          </a:p>
          <a:p>
            <a:pPr marL="457200" lvl="0" indent="-457200" algn="l" rtl="0">
              <a:lnSpc>
                <a:spcPct val="90000"/>
              </a:lnSpc>
              <a:spcBef>
                <a:spcPts val="1000"/>
              </a:spcBef>
              <a:spcAft>
                <a:spcPts val="0"/>
              </a:spcAft>
              <a:buClr>
                <a:srgbClr val="404040"/>
              </a:buClr>
              <a:buSzPts val="2000"/>
              <a:buFont typeface="Arial"/>
              <a:buAutoNum type="arabicPeriod" startAt="6"/>
            </a:pPr>
            <a:r>
              <a:rPr lang="en-US" sz="2000">
                <a:latin typeface="Trebuchet MS"/>
                <a:ea typeface="Trebuchet MS"/>
                <a:cs typeface="Trebuchet MS"/>
                <a:sym typeface="Trebuchet MS"/>
              </a:rPr>
              <a:t>Policies for faculty professional development activities.</a:t>
            </a:r>
            <a:endParaRPr/>
          </a:p>
          <a:p>
            <a:pPr marL="457200" lvl="0" indent="-457200" algn="l" rtl="0">
              <a:lnSpc>
                <a:spcPct val="90000"/>
              </a:lnSpc>
              <a:spcBef>
                <a:spcPts val="1000"/>
              </a:spcBef>
              <a:spcAft>
                <a:spcPts val="0"/>
              </a:spcAft>
              <a:buClr>
                <a:srgbClr val="404040"/>
              </a:buClr>
              <a:buSzPts val="2000"/>
              <a:buFont typeface="Arial"/>
              <a:buAutoNum type="arabicPeriod" startAt="6"/>
            </a:pPr>
            <a:r>
              <a:rPr lang="en-US" sz="2000">
                <a:latin typeface="Trebuchet MS"/>
                <a:ea typeface="Trebuchet MS"/>
                <a:cs typeface="Trebuchet MS"/>
                <a:sym typeface="Trebuchet MS"/>
              </a:rPr>
              <a:t>Processes for program review.</a:t>
            </a:r>
            <a:endParaRPr/>
          </a:p>
          <a:p>
            <a:pPr marL="457200" lvl="0" indent="-457200" algn="l" rtl="0">
              <a:lnSpc>
                <a:spcPct val="90000"/>
              </a:lnSpc>
              <a:spcBef>
                <a:spcPts val="1000"/>
              </a:spcBef>
              <a:spcAft>
                <a:spcPts val="0"/>
              </a:spcAft>
              <a:buClr>
                <a:srgbClr val="404040"/>
              </a:buClr>
              <a:buSzPts val="2000"/>
              <a:buFont typeface="Arial"/>
              <a:buAutoNum type="arabicPeriod" startAt="6"/>
            </a:pPr>
            <a:r>
              <a:rPr lang="en-US" sz="2000">
                <a:latin typeface="Trebuchet MS"/>
                <a:ea typeface="Trebuchet MS"/>
                <a:cs typeface="Trebuchet MS"/>
                <a:sym typeface="Trebuchet MS"/>
              </a:rPr>
              <a:t>Processes for institutional planning and budget development, and</a:t>
            </a:r>
            <a:endParaRPr/>
          </a:p>
          <a:p>
            <a:pPr marL="457200" lvl="0" indent="-457200" algn="l" rtl="0">
              <a:lnSpc>
                <a:spcPct val="90000"/>
              </a:lnSpc>
              <a:spcBef>
                <a:spcPts val="1000"/>
              </a:spcBef>
              <a:spcAft>
                <a:spcPts val="0"/>
              </a:spcAft>
              <a:buClr>
                <a:srgbClr val="404040"/>
              </a:buClr>
              <a:buSzPts val="2000"/>
              <a:buFont typeface="Arial"/>
              <a:buAutoNum type="arabicPeriod" startAt="6"/>
            </a:pPr>
            <a:r>
              <a:rPr lang="en-US" sz="2000">
                <a:latin typeface="Trebuchet MS"/>
                <a:ea typeface="Trebuchet MS"/>
                <a:cs typeface="Trebuchet MS"/>
                <a:sym typeface="Trebuchet MS"/>
              </a:rPr>
              <a:t>Other academic and professional matters as mutually agreed upon between the governing board and the academic senate.</a:t>
            </a:r>
            <a:endParaRPr/>
          </a:p>
          <a:p>
            <a:pPr marL="0" lvl="0" indent="0" algn="l" rtl="0">
              <a:lnSpc>
                <a:spcPct val="90000"/>
              </a:lnSpc>
              <a:spcBef>
                <a:spcPts val="1000"/>
              </a:spcBef>
              <a:spcAft>
                <a:spcPts val="0"/>
              </a:spcAft>
              <a:buClr>
                <a:srgbClr val="404040"/>
              </a:buClr>
              <a:buSzPts val="2000"/>
              <a:buNone/>
            </a:pPr>
            <a:endParaRPr sz="2000"/>
          </a:p>
        </p:txBody>
      </p:sp>
      <p:sp>
        <p:nvSpPr>
          <p:cNvPr id="92" name="Google Shape;92;p14"/>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93" name="Google Shape;93;p14"/>
          <p:cNvSpPr/>
          <p:nvPr/>
        </p:nvSpPr>
        <p:spPr>
          <a:xfrm>
            <a:off x="1401417" y="1799356"/>
            <a:ext cx="4798770" cy="1015663"/>
          </a:xfrm>
          <a:custGeom>
            <a:avLst/>
            <a:gdLst/>
            <a:ahLst/>
            <a:cxnLst/>
            <a:rect l="l" t="t" r="r" b="b"/>
            <a:pathLst>
              <a:path w="4798770" h="1015663" fill="none" extrusionOk="0">
                <a:moveTo>
                  <a:pt x="0" y="0"/>
                </a:moveTo>
                <a:cubicBezTo>
                  <a:pt x="270136" y="-4065"/>
                  <a:pt x="454659" y="13076"/>
                  <a:pt x="599846" y="0"/>
                </a:cubicBezTo>
                <a:cubicBezTo>
                  <a:pt x="745033" y="-13076"/>
                  <a:pt x="951101" y="9135"/>
                  <a:pt x="1103717" y="0"/>
                </a:cubicBezTo>
                <a:cubicBezTo>
                  <a:pt x="1256333" y="-9135"/>
                  <a:pt x="1467591" y="73287"/>
                  <a:pt x="1751551" y="0"/>
                </a:cubicBezTo>
                <a:cubicBezTo>
                  <a:pt x="2035511" y="-73287"/>
                  <a:pt x="2119586" y="71091"/>
                  <a:pt x="2447373" y="0"/>
                </a:cubicBezTo>
                <a:cubicBezTo>
                  <a:pt x="2775160" y="-71091"/>
                  <a:pt x="2902289" y="6264"/>
                  <a:pt x="3095207" y="0"/>
                </a:cubicBezTo>
                <a:cubicBezTo>
                  <a:pt x="3288125" y="-6264"/>
                  <a:pt x="3478127" y="22107"/>
                  <a:pt x="3743041" y="0"/>
                </a:cubicBezTo>
                <a:cubicBezTo>
                  <a:pt x="4007955" y="-22107"/>
                  <a:pt x="4475094" y="68296"/>
                  <a:pt x="4798770" y="0"/>
                </a:cubicBezTo>
                <a:cubicBezTo>
                  <a:pt x="4822674" y="165855"/>
                  <a:pt x="4756751" y="340678"/>
                  <a:pt x="4798770" y="517988"/>
                </a:cubicBezTo>
                <a:cubicBezTo>
                  <a:pt x="4840789" y="695298"/>
                  <a:pt x="4765309" y="787974"/>
                  <a:pt x="4798770" y="1015663"/>
                </a:cubicBezTo>
                <a:cubicBezTo>
                  <a:pt x="4502407" y="1068698"/>
                  <a:pt x="4402786" y="951933"/>
                  <a:pt x="4150936" y="1015663"/>
                </a:cubicBezTo>
                <a:cubicBezTo>
                  <a:pt x="3899086" y="1079393"/>
                  <a:pt x="3791006" y="970967"/>
                  <a:pt x="3647065" y="1015663"/>
                </a:cubicBezTo>
                <a:cubicBezTo>
                  <a:pt x="3503124" y="1060359"/>
                  <a:pt x="3410298" y="969482"/>
                  <a:pt x="3191182" y="1015663"/>
                </a:cubicBezTo>
                <a:cubicBezTo>
                  <a:pt x="2972066" y="1061844"/>
                  <a:pt x="2769046" y="1011205"/>
                  <a:pt x="2591336" y="1015663"/>
                </a:cubicBezTo>
                <a:cubicBezTo>
                  <a:pt x="2413626" y="1020121"/>
                  <a:pt x="2206558" y="960812"/>
                  <a:pt x="2039477" y="1015663"/>
                </a:cubicBezTo>
                <a:cubicBezTo>
                  <a:pt x="1872396" y="1070514"/>
                  <a:pt x="1513943" y="1006599"/>
                  <a:pt x="1343656" y="1015663"/>
                </a:cubicBezTo>
                <a:cubicBezTo>
                  <a:pt x="1173369" y="1024727"/>
                  <a:pt x="866924" y="989078"/>
                  <a:pt x="743809" y="1015663"/>
                </a:cubicBezTo>
                <a:cubicBezTo>
                  <a:pt x="620694" y="1042248"/>
                  <a:pt x="263361" y="992614"/>
                  <a:pt x="0" y="1015663"/>
                </a:cubicBezTo>
                <a:cubicBezTo>
                  <a:pt x="-2271" y="779774"/>
                  <a:pt x="61304" y="658867"/>
                  <a:pt x="0" y="487518"/>
                </a:cubicBezTo>
                <a:cubicBezTo>
                  <a:pt x="-61304" y="316169"/>
                  <a:pt x="30566" y="130390"/>
                  <a:pt x="0" y="0"/>
                </a:cubicBezTo>
                <a:close/>
              </a:path>
              <a:path w="4798770" h="1015663" extrusionOk="0">
                <a:moveTo>
                  <a:pt x="0" y="0"/>
                </a:moveTo>
                <a:cubicBezTo>
                  <a:pt x="192567" y="-23198"/>
                  <a:pt x="357853" y="11294"/>
                  <a:pt x="503871" y="0"/>
                </a:cubicBezTo>
                <a:cubicBezTo>
                  <a:pt x="649889" y="-11294"/>
                  <a:pt x="835402" y="2124"/>
                  <a:pt x="1151705" y="0"/>
                </a:cubicBezTo>
                <a:cubicBezTo>
                  <a:pt x="1468008" y="-2124"/>
                  <a:pt x="1618472" y="55569"/>
                  <a:pt x="1751551" y="0"/>
                </a:cubicBezTo>
                <a:cubicBezTo>
                  <a:pt x="1884630" y="-55569"/>
                  <a:pt x="2236745" y="43600"/>
                  <a:pt x="2447373" y="0"/>
                </a:cubicBezTo>
                <a:cubicBezTo>
                  <a:pt x="2658001" y="-43600"/>
                  <a:pt x="2865496" y="33857"/>
                  <a:pt x="3047219" y="0"/>
                </a:cubicBezTo>
                <a:cubicBezTo>
                  <a:pt x="3228942" y="-33857"/>
                  <a:pt x="3482321" y="43405"/>
                  <a:pt x="3599078" y="0"/>
                </a:cubicBezTo>
                <a:cubicBezTo>
                  <a:pt x="3715835" y="-43405"/>
                  <a:pt x="3964786" y="23188"/>
                  <a:pt x="4102948" y="0"/>
                </a:cubicBezTo>
                <a:cubicBezTo>
                  <a:pt x="4241110" y="-23188"/>
                  <a:pt x="4648119" y="33787"/>
                  <a:pt x="4798770" y="0"/>
                </a:cubicBezTo>
                <a:cubicBezTo>
                  <a:pt x="4845656" y="154509"/>
                  <a:pt x="4757017" y="325618"/>
                  <a:pt x="4798770" y="477362"/>
                </a:cubicBezTo>
                <a:cubicBezTo>
                  <a:pt x="4840523" y="629106"/>
                  <a:pt x="4787244" y="828750"/>
                  <a:pt x="4798770" y="1015663"/>
                </a:cubicBezTo>
                <a:cubicBezTo>
                  <a:pt x="4611805" y="1036132"/>
                  <a:pt x="4408825" y="952258"/>
                  <a:pt x="4198924" y="1015663"/>
                </a:cubicBezTo>
                <a:cubicBezTo>
                  <a:pt x="3989023" y="1079068"/>
                  <a:pt x="3846115" y="1005312"/>
                  <a:pt x="3695053" y="1015663"/>
                </a:cubicBezTo>
                <a:cubicBezTo>
                  <a:pt x="3543991" y="1026014"/>
                  <a:pt x="3461933" y="997242"/>
                  <a:pt x="3239170" y="1015663"/>
                </a:cubicBezTo>
                <a:cubicBezTo>
                  <a:pt x="3016407" y="1034084"/>
                  <a:pt x="2973453" y="1007553"/>
                  <a:pt x="2783287" y="1015663"/>
                </a:cubicBezTo>
                <a:cubicBezTo>
                  <a:pt x="2593121" y="1023773"/>
                  <a:pt x="2353029" y="962971"/>
                  <a:pt x="2231428" y="1015663"/>
                </a:cubicBezTo>
                <a:cubicBezTo>
                  <a:pt x="2109827" y="1068355"/>
                  <a:pt x="1851303" y="1000660"/>
                  <a:pt x="1679570" y="1015663"/>
                </a:cubicBezTo>
                <a:cubicBezTo>
                  <a:pt x="1507837" y="1030666"/>
                  <a:pt x="1218015" y="949327"/>
                  <a:pt x="1079723" y="1015663"/>
                </a:cubicBezTo>
                <a:cubicBezTo>
                  <a:pt x="941431" y="1081999"/>
                  <a:pt x="748715" y="1008255"/>
                  <a:pt x="623840" y="1015663"/>
                </a:cubicBezTo>
                <a:cubicBezTo>
                  <a:pt x="498965" y="1023071"/>
                  <a:pt x="151031" y="960059"/>
                  <a:pt x="0" y="1015663"/>
                </a:cubicBezTo>
                <a:cubicBezTo>
                  <a:pt x="-25823" y="775225"/>
                  <a:pt x="2012" y="616795"/>
                  <a:pt x="0" y="487518"/>
                </a:cubicBezTo>
                <a:cubicBezTo>
                  <a:pt x="-2012" y="358241"/>
                  <a:pt x="19085" y="169988"/>
                  <a:pt x="0" y="0"/>
                </a:cubicBezTo>
                <a:close/>
              </a:path>
            </a:pathLst>
          </a:custGeom>
          <a:solidFill>
            <a:srgbClr val="EDD8F4"/>
          </a:solidFill>
          <a:ln w="9525" cap="flat" cmpd="sng">
            <a:solidFill>
              <a:srgbClr val="802CA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Title 5 §53200 (b): Academic Senate means an organization whose primary function is to make recommendations with respect to academic and professional matters. In Section 53200 (c), “Academic and professional matters” means the following policy development and implementation matters: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1277650" y="365125"/>
            <a:ext cx="10046043" cy="1325563"/>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None/>
            </a:pPr>
            <a:r>
              <a:rPr lang="en-US"/>
              <a:t>Local Guidelines &amp; Committees</a:t>
            </a:r>
            <a:endParaRPr/>
          </a:p>
        </p:txBody>
      </p:sp>
      <p:sp>
        <p:nvSpPr>
          <p:cNvPr id="99" name="Google Shape;99;p15"/>
          <p:cNvSpPr txBox="1">
            <a:spLocks noGrp="1"/>
          </p:cNvSpPr>
          <p:nvPr>
            <p:ph type="body" idx="1"/>
          </p:nvPr>
        </p:nvSpPr>
        <p:spPr>
          <a:xfrm>
            <a:off x="1277650" y="1798320"/>
            <a:ext cx="10058400" cy="44196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rgbClr val="404040"/>
              </a:buClr>
              <a:buSzPts val="2000"/>
              <a:buChar char="•"/>
            </a:pPr>
            <a:r>
              <a:rPr lang="en-US" sz="2000"/>
              <a:t>Curriculum Committee</a:t>
            </a:r>
            <a:endParaRPr/>
          </a:p>
          <a:p>
            <a:pPr marL="685800" lvl="1" indent="-228600" algn="l" rtl="0">
              <a:lnSpc>
                <a:spcPct val="90000"/>
              </a:lnSpc>
              <a:spcBef>
                <a:spcPts val="500"/>
              </a:spcBef>
              <a:spcAft>
                <a:spcPts val="0"/>
              </a:spcAft>
              <a:buClr>
                <a:srgbClr val="404040"/>
              </a:buClr>
              <a:buSzPts val="2000"/>
              <a:buChar char="•"/>
            </a:pPr>
            <a:r>
              <a:rPr lang="en-US" sz="2000"/>
              <a:t>Bylaws</a:t>
            </a:r>
            <a:endParaRPr/>
          </a:p>
          <a:p>
            <a:pPr marL="228600" lvl="0" indent="-228600" algn="l" rtl="0">
              <a:lnSpc>
                <a:spcPct val="90000"/>
              </a:lnSpc>
              <a:spcBef>
                <a:spcPts val="1000"/>
              </a:spcBef>
              <a:spcAft>
                <a:spcPts val="0"/>
              </a:spcAft>
              <a:buClr>
                <a:srgbClr val="404040"/>
              </a:buClr>
              <a:buSzPts val="2000"/>
              <a:buChar char="•"/>
            </a:pPr>
            <a:r>
              <a:rPr lang="en-US" sz="2000"/>
              <a:t>Academic Senate</a:t>
            </a:r>
            <a:endParaRPr/>
          </a:p>
          <a:p>
            <a:pPr marL="685800" lvl="1" indent="-228600" algn="l" rtl="0">
              <a:lnSpc>
                <a:spcPct val="90000"/>
              </a:lnSpc>
              <a:spcBef>
                <a:spcPts val="500"/>
              </a:spcBef>
              <a:spcAft>
                <a:spcPts val="0"/>
              </a:spcAft>
              <a:buClr>
                <a:srgbClr val="404040"/>
              </a:buClr>
              <a:buSzPts val="2000"/>
              <a:buChar char="•"/>
            </a:pPr>
            <a:r>
              <a:rPr lang="en-US" sz="2000"/>
              <a:t>Senate constitution or bylaws</a:t>
            </a:r>
            <a:endParaRPr/>
          </a:p>
          <a:p>
            <a:pPr marL="228600" lvl="0" indent="-228600" algn="l" rtl="0">
              <a:lnSpc>
                <a:spcPct val="90000"/>
              </a:lnSpc>
              <a:spcBef>
                <a:spcPts val="1000"/>
              </a:spcBef>
              <a:spcAft>
                <a:spcPts val="0"/>
              </a:spcAft>
              <a:buClr>
                <a:srgbClr val="404040"/>
              </a:buClr>
              <a:buSzPts val="2000"/>
              <a:buChar char="•"/>
            </a:pPr>
            <a:r>
              <a:rPr lang="en-US" sz="2000"/>
              <a:t>College Council</a:t>
            </a:r>
            <a:endParaRPr/>
          </a:p>
          <a:p>
            <a:pPr marL="685800" lvl="1" indent="-228600" algn="l" rtl="0">
              <a:lnSpc>
                <a:spcPct val="90000"/>
              </a:lnSpc>
              <a:spcBef>
                <a:spcPts val="500"/>
              </a:spcBef>
              <a:spcAft>
                <a:spcPts val="0"/>
              </a:spcAft>
              <a:buClr>
                <a:srgbClr val="404040"/>
              </a:buClr>
              <a:buSzPts val="2000"/>
              <a:buChar char="•"/>
            </a:pPr>
            <a:r>
              <a:rPr lang="en-US" sz="2000"/>
              <a:t>College procedures</a:t>
            </a:r>
            <a:endParaRPr/>
          </a:p>
          <a:p>
            <a:pPr marL="228600" lvl="0" indent="-228600" algn="l" rtl="0">
              <a:lnSpc>
                <a:spcPct val="90000"/>
              </a:lnSpc>
              <a:spcBef>
                <a:spcPts val="1000"/>
              </a:spcBef>
              <a:spcAft>
                <a:spcPts val="0"/>
              </a:spcAft>
              <a:buClr>
                <a:srgbClr val="404040"/>
              </a:buClr>
              <a:buSzPts val="2000"/>
              <a:buChar char="•"/>
            </a:pPr>
            <a:r>
              <a:rPr lang="en-US" sz="2000"/>
              <a:t>Governing Board</a:t>
            </a:r>
            <a:endParaRPr/>
          </a:p>
          <a:p>
            <a:pPr marL="685800" lvl="1" indent="-228600" algn="l" rtl="0">
              <a:lnSpc>
                <a:spcPct val="90000"/>
              </a:lnSpc>
              <a:spcBef>
                <a:spcPts val="500"/>
              </a:spcBef>
              <a:spcAft>
                <a:spcPts val="0"/>
              </a:spcAft>
              <a:buClr>
                <a:srgbClr val="404040"/>
              </a:buClr>
              <a:buSzPts val="2000"/>
              <a:buChar char="•"/>
            </a:pPr>
            <a:r>
              <a:rPr lang="en-US" sz="2000"/>
              <a:t>Academic, business, curriculum/instruction policies</a:t>
            </a:r>
            <a:endParaRPr/>
          </a:p>
          <a:p>
            <a:pPr marL="228600" lvl="0" indent="-228600" algn="l" rtl="0">
              <a:lnSpc>
                <a:spcPct val="90000"/>
              </a:lnSpc>
              <a:spcBef>
                <a:spcPts val="1000"/>
              </a:spcBef>
              <a:spcAft>
                <a:spcPts val="0"/>
              </a:spcAft>
              <a:buClr>
                <a:srgbClr val="404040"/>
              </a:buClr>
              <a:buSzPts val="2000"/>
              <a:buChar char="•"/>
            </a:pPr>
            <a:r>
              <a:rPr lang="en-US" sz="2000"/>
              <a:t>Academic Senate for Community Colleges (ASCCC)</a:t>
            </a:r>
            <a:endParaRPr/>
          </a:p>
          <a:p>
            <a:pPr marL="685800" lvl="1" indent="-228600" algn="l" rtl="0">
              <a:lnSpc>
                <a:spcPct val="90000"/>
              </a:lnSpc>
              <a:spcBef>
                <a:spcPts val="500"/>
              </a:spcBef>
              <a:spcAft>
                <a:spcPts val="0"/>
              </a:spcAft>
              <a:buClr>
                <a:srgbClr val="404040"/>
              </a:buClr>
              <a:buSzPts val="1800"/>
              <a:buChar char="•"/>
            </a:pPr>
            <a:r>
              <a:rPr lang="en-US" sz="1800"/>
              <a:t>Authors papers/resolutions, provides resources, and provide professional development</a:t>
            </a:r>
            <a:endParaRPr/>
          </a:p>
          <a:p>
            <a:pPr marL="228600" lvl="0" indent="-228600" algn="l" rtl="0">
              <a:lnSpc>
                <a:spcPct val="90000"/>
              </a:lnSpc>
              <a:spcBef>
                <a:spcPts val="1000"/>
              </a:spcBef>
              <a:spcAft>
                <a:spcPts val="0"/>
              </a:spcAft>
              <a:buClr>
                <a:srgbClr val="404040"/>
              </a:buClr>
              <a:buSzPts val="2000"/>
              <a:buChar char="•"/>
            </a:pPr>
            <a:r>
              <a:rPr lang="en-US" sz="2000"/>
              <a:t>California Community Colleges Curriculum Committee (5C)</a:t>
            </a:r>
            <a:endParaRPr/>
          </a:p>
          <a:p>
            <a:pPr marL="685800" lvl="1" indent="-228600" algn="l" rtl="0">
              <a:lnSpc>
                <a:spcPct val="90000"/>
              </a:lnSpc>
              <a:spcBef>
                <a:spcPts val="500"/>
              </a:spcBef>
              <a:spcAft>
                <a:spcPts val="0"/>
              </a:spcAft>
              <a:buClr>
                <a:srgbClr val="404040"/>
              </a:buClr>
              <a:buSzPts val="1800"/>
              <a:buChar char="•"/>
            </a:pPr>
            <a:r>
              <a:rPr lang="en-US" sz="1800"/>
              <a:t>Development and revisions of all T5 regulations related to curriculum &amp; instruction</a:t>
            </a:r>
            <a:endParaRPr/>
          </a:p>
        </p:txBody>
      </p:sp>
      <p:sp>
        <p:nvSpPr>
          <p:cNvPr id="100" name="Google Shape;100;p15"/>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6"/>
          <p:cNvSpPr txBox="1">
            <a:spLocks noGrp="1"/>
          </p:cNvSpPr>
          <p:nvPr>
            <p:ph type="title"/>
          </p:nvPr>
        </p:nvSpPr>
        <p:spPr>
          <a:xfrm>
            <a:off x="2494722" y="403412"/>
            <a:ext cx="8859076" cy="16857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None/>
            </a:pPr>
            <a:r>
              <a:rPr lang="en-US"/>
              <a:t>Program and Course Approval Handbook</a:t>
            </a:r>
            <a:endParaRPr/>
          </a:p>
        </p:txBody>
      </p:sp>
      <p:sp>
        <p:nvSpPr>
          <p:cNvPr id="108" name="Google Shape;108;p16"/>
          <p:cNvSpPr txBox="1">
            <a:spLocks noGrp="1"/>
          </p:cNvSpPr>
          <p:nvPr>
            <p:ph type="body" idx="1"/>
          </p:nvPr>
        </p:nvSpPr>
        <p:spPr>
          <a:xfrm>
            <a:off x="829994" y="2662568"/>
            <a:ext cx="10523806" cy="3569419"/>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404040"/>
              </a:buClr>
              <a:buSzPts val="2400"/>
              <a:buFont typeface="Arial"/>
              <a:buChar char="•"/>
            </a:pPr>
            <a:r>
              <a:rPr lang="en-US"/>
              <a:t>Chancellor’s Office is required to prepare/distribute handbook</a:t>
            </a:r>
            <a:endParaRPr/>
          </a:p>
          <a:p>
            <a:pPr marL="1028700" lvl="1" indent="-342900" algn="l" rtl="0">
              <a:lnSpc>
                <a:spcPct val="90000"/>
              </a:lnSpc>
              <a:spcBef>
                <a:spcPts val="500"/>
              </a:spcBef>
              <a:spcAft>
                <a:spcPts val="0"/>
              </a:spcAft>
              <a:buClr>
                <a:srgbClr val="404040"/>
              </a:buClr>
              <a:buSzPts val="2400"/>
              <a:buChar char="•"/>
            </a:pPr>
            <a:r>
              <a:rPr lang="en-US"/>
              <a:t> Title §55000.5</a:t>
            </a:r>
            <a:endParaRPr/>
          </a:p>
          <a:p>
            <a:pPr marL="342900" lvl="0" indent="-342900" algn="l" rtl="0">
              <a:lnSpc>
                <a:spcPct val="90000"/>
              </a:lnSpc>
              <a:spcBef>
                <a:spcPts val="1000"/>
              </a:spcBef>
              <a:spcAft>
                <a:spcPts val="0"/>
              </a:spcAft>
              <a:buClr>
                <a:srgbClr val="404040"/>
              </a:buClr>
              <a:buSzPts val="2400"/>
              <a:buFont typeface="Arial"/>
              <a:buChar char="•"/>
            </a:pPr>
            <a:r>
              <a:rPr lang="en-US"/>
              <a:t>C</a:t>
            </a:r>
            <a:r>
              <a:rPr lang="en-US" sz="2400"/>
              <a:t>onsists of general guidelines and instructions for the submission of curriculum for approval and maintenance. </a:t>
            </a:r>
            <a:endParaRPr/>
          </a:p>
          <a:p>
            <a:pPr marL="342900" lvl="0" indent="-342900" algn="l" rtl="0">
              <a:lnSpc>
                <a:spcPct val="90000"/>
              </a:lnSpc>
              <a:spcBef>
                <a:spcPts val="1000"/>
              </a:spcBef>
              <a:spcAft>
                <a:spcPts val="0"/>
              </a:spcAft>
              <a:buClr>
                <a:srgbClr val="404040"/>
              </a:buClr>
              <a:buSzPts val="2400"/>
              <a:buFont typeface="Arial"/>
              <a:buChar char="•"/>
            </a:pPr>
            <a:r>
              <a:rPr lang="en-US" u="sng">
                <a:solidFill>
                  <a:schemeClr val="hlink"/>
                </a:solidFill>
                <a:hlinkClick r:id="rId3"/>
              </a:rPr>
              <a:t>Current PCAH is the 7</a:t>
            </a:r>
            <a:r>
              <a:rPr lang="en-US" u="sng" baseline="30000">
                <a:solidFill>
                  <a:schemeClr val="hlink"/>
                </a:solidFill>
                <a:hlinkClick r:id="rId3"/>
              </a:rPr>
              <a:t>th</a:t>
            </a:r>
            <a:r>
              <a:rPr lang="en-US" u="sng">
                <a:solidFill>
                  <a:schemeClr val="hlink"/>
                </a:solidFill>
                <a:hlinkClick r:id="rId3"/>
              </a:rPr>
              <a:t> Edition</a:t>
            </a:r>
            <a:endParaRPr/>
          </a:p>
          <a:p>
            <a:pPr marL="342900" lvl="0" indent="-342900" algn="l" rtl="0">
              <a:lnSpc>
                <a:spcPct val="90000"/>
              </a:lnSpc>
              <a:spcBef>
                <a:spcPts val="1000"/>
              </a:spcBef>
              <a:spcAft>
                <a:spcPts val="0"/>
              </a:spcAft>
              <a:buClr>
                <a:srgbClr val="404040"/>
              </a:buClr>
              <a:buSzPts val="2400"/>
              <a:buFont typeface="Arial"/>
              <a:buChar char="•"/>
            </a:pPr>
            <a:r>
              <a:rPr lang="en-US"/>
              <a:t>8</a:t>
            </a:r>
            <a:r>
              <a:rPr lang="en-US" baseline="30000"/>
              <a:t>th</a:t>
            </a:r>
            <a:r>
              <a:rPr lang="en-US"/>
              <a:t> Edition Update</a:t>
            </a:r>
            <a:endParaRPr/>
          </a:p>
          <a:p>
            <a:pPr marL="342900" lvl="0" indent="-342900" algn="l" rtl="0">
              <a:lnSpc>
                <a:spcPct val="90000"/>
              </a:lnSpc>
              <a:spcBef>
                <a:spcPts val="1000"/>
              </a:spcBef>
              <a:spcAft>
                <a:spcPts val="0"/>
              </a:spcAft>
              <a:buClr>
                <a:srgbClr val="404040"/>
              </a:buClr>
              <a:buSzPts val="2400"/>
              <a:buNone/>
            </a:pPr>
            <a:endParaRPr/>
          </a:p>
        </p:txBody>
      </p:sp>
      <p:sp>
        <p:nvSpPr>
          <p:cNvPr id="109" name="Google Shape;109;p16"/>
          <p:cNvSpPr txBox="1">
            <a:spLocks noGrp="1"/>
          </p:cNvSpPr>
          <p:nvPr>
            <p:ph type="sldNum" idx="12"/>
          </p:nvPr>
        </p:nvSpPr>
        <p:spPr>
          <a:xfrm>
            <a:off x="10437813" y="6356350"/>
            <a:ext cx="915987" cy="365125"/>
          </a:xfrm>
          <a:prstGeom prst="rect">
            <a:avLst/>
          </a:prstGeom>
          <a:noFill/>
          <a:ln>
            <a:noFill/>
          </a:ln>
        </p:spPr>
        <p:txBody>
          <a:bodyPr spcFirstLastPara="1" wrap="square" lIns="91425" tIns="45700" rIns="0"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ASCCC Curriculum Inst. 2020 Theme">
  <a:themeElements>
    <a:clrScheme name="ASCCC CI 2022 3">
      <a:dk1>
        <a:srgbClr val="562263"/>
      </a:dk1>
      <a:lt1>
        <a:srgbClr val="FFFFFF"/>
      </a:lt1>
      <a:dk2>
        <a:srgbClr val="265E76"/>
      </a:dk2>
      <a:lt2>
        <a:srgbClr val="F8E8B9"/>
      </a:lt2>
      <a:accent1>
        <a:srgbClr val="FF3E3E"/>
      </a:accent1>
      <a:accent2>
        <a:srgbClr val="FFCE00"/>
      </a:accent2>
      <a:accent3>
        <a:srgbClr val="71B1D6"/>
      </a:accent3>
      <a:accent4>
        <a:srgbClr val="FFA141"/>
      </a:accent4>
      <a:accent5>
        <a:srgbClr val="A646CC"/>
      </a:accent5>
      <a:accent6>
        <a:srgbClr val="5988A2"/>
      </a:accent6>
      <a:hlink>
        <a:srgbClr val="265E76"/>
      </a:hlink>
      <a:folHlink>
        <a:srgbClr val="265E7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1703</Words>
  <Application>Microsoft Office PowerPoint</Application>
  <PresentationFormat>Widescreen</PresentationFormat>
  <Paragraphs>249</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EB Garamond</vt:lpstr>
      <vt:lpstr>Calibri</vt:lpstr>
      <vt:lpstr>Trebuchet MS</vt:lpstr>
      <vt:lpstr>Palatino</vt:lpstr>
      <vt:lpstr>ASCCC Curriculum Inst. 2020 Theme</vt:lpstr>
      <vt:lpstr>Curriculum Basics Lesley Agostino -  Program Coordinator, Senior (Curriculum), Diablo Valley College Michelle Grimes – Vice President of Instruction, Orange Coast College Henry Young – ASCCC Curriculum Committee, Victor Valley College</vt:lpstr>
      <vt:lpstr>Who is in the Room?</vt:lpstr>
      <vt:lpstr>Today’s Agenda</vt:lpstr>
      <vt:lpstr>Language of Curriculum – The Basics</vt:lpstr>
      <vt:lpstr>Educational Code and Curriculum</vt:lpstr>
      <vt:lpstr>Title 5 Code of Regulations</vt:lpstr>
      <vt:lpstr>Academic and Professional Matters *Also known as “10+1”</vt:lpstr>
      <vt:lpstr>Local Guidelines &amp; Committees</vt:lpstr>
      <vt:lpstr>Program and Course Approval Handbook</vt:lpstr>
      <vt:lpstr>Course &amp; Program Outline of Record</vt:lpstr>
      <vt:lpstr>Course &amp; Program Outline of Record</vt:lpstr>
      <vt:lpstr>Course &amp; Program Outline of Record</vt:lpstr>
      <vt:lpstr>Local Culture vs. Reality</vt:lpstr>
      <vt:lpstr>Communication Strategies and Managing Conflicts</vt:lpstr>
      <vt:lpstr>Communication Strategies and Managing Conflicts</vt:lpstr>
      <vt:lpstr>Communication Strategies and Managing Conflicts</vt:lpstr>
      <vt:lpstr>Communication Strategies and Managing Conflicts</vt:lpstr>
      <vt:lpstr>Questions?</vt:lpstr>
      <vt:lpstr>Resources &amp; Contacts</vt:lpstr>
      <vt:lpstr>Resources &amp;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Basics Lesley Agostino -  Program Coordinator, Senior (Curriculum), Diablo Valley College Michelle Grimes – Vice President of Instruction, Orange Coast College Henry Young – ASCCC Curriculum Committee, Victor Valley College</dc:title>
  <dc:creator>Agostino, Lesley</dc:creator>
  <cp:lastModifiedBy>Agostino, Lesley</cp:lastModifiedBy>
  <cp:revision>2</cp:revision>
  <dcterms:modified xsi:type="dcterms:W3CDTF">2022-07-01T16:43:02Z</dcterms:modified>
</cp:coreProperties>
</file>