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0" r:id="rId1"/>
    <p:sldMasterId id="2147483660" r:id="rId2"/>
    <p:sldMasterId id="2147483672" r:id="rId3"/>
  </p:sldMasterIdLst>
  <p:notesMasterIdLst>
    <p:notesMasterId r:id="rId37"/>
  </p:notesMasterIdLst>
  <p:sldIdLst>
    <p:sldId id="299" r:id="rId4"/>
    <p:sldId id="305" r:id="rId5"/>
    <p:sldId id="259" r:id="rId6"/>
    <p:sldId id="314" r:id="rId7"/>
    <p:sldId id="312" r:id="rId8"/>
    <p:sldId id="311" r:id="rId9"/>
    <p:sldId id="262" r:id="rId10"/>
    <p:sldId id="304" r:id="rId11"/>
    <p:sldId id="264" r:id="rId12"/>
    <p:sldId id="287" r:id="rId13"/>
    <p:sldId id="267" r:id="rId14"/>
    <p:sldId id="289" r:id="rId15"/>
    <p:sldId id="302" r:id="rId16"/>
    <p:sldId id="290" r:id="rId17"/>
    <p:sldId id="265" r:id="rId18"/>
    <p:sldId id="266" r:id="rId19"/>
    <p:sldId id="291" r:id="rId20"/>
    <p:sldId id="272" r:id="rId21"/>
    <p:sldId id="274" r:id="rId22"/>
    <p:sldId id="292" r:id="rId23"/>
    <p:sldId id="313" r:id="rId24"/>
    <p:sldId id="310" r:id="rId25"/>
    <p:sldId id="307" r:id="rId26"/>
    <p:sldId id="308" r:id="rId27"/>
    <p:sldId id="276" r:id="rId28"/>
    <p:sldId id="293" r:id="rId29"/>
    <p:sldId id="280" r:id="rId30"/>
    <p:sldId id="281" r:id="rId31"/>
    <p:sldId id="297" r:id="rId32"/>
    <p:sldId id="303" r:id="rId33"/>
    <p:sldId id="296" r:id="rId34"/>
    <p:sldId id="284" r:id="rId35"/>
    <p:sldId id="286"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DA7681-7003-6E85-CC34-359766C4B630}" name="Nili Kirschner" initials="NK" userId="S::k0319694@yccd.edu::9a136f2d-d6b7-4e62-a9a8-9fcae82695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78" d="100"/>
          <a:sy n="78" d="100"/>
        </p:scale>
        <p:origin x="787" y="5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i Kirschner" userId="9a136f2d-d6b7-4e62-a9a8-9fcae8269511" providerId="ADAL" clId="{89BEBC87-F985-4BE7-8E11-9BEECE191F0B}"/>
    <pc:docChg chg="custSel modSld sldOrd">
      <pc:chgData name="Nili Kirschner" userId="9a136f2d-d6b7-4e62-a9a8-9fcae8269511" providerId="ADAL" clId="{89BEBC87-F985-4BE7-8E11-9BEECE191F0B}" dt="2022-07-06T20:11:03.736" v="5" actId="27636"/>
      <pc:docMkLst>
        <pc:docMk/>
      </pc:docMkLst>
      <pc:sldChg chg="modSp mod">
        <pc:chgData name="Nili Kirschner" userId="9a136f2d-d6b7-4e62-a9a8-9fcae8269511" providerId="ADAL" clId="{89BEBC87-F985-4BE7-8E11-9BEECE191F0B}" dt="2022-07-06T20:11:03.736" v="5" actId="27636"/>
        <pc:sldMkLst>
          <pc:docMk/>
          <pc:sldMk cId="3048381153" sldId="259"/>
        </pc:sldMkLst>
        <pc:spChg chg="mod">
          <ac:chgData name="Nili Kirschner" userId="9a136f2d-d6b7-4e62-a9a8-9fcae8269511" providerId="ADAL" clId="{89BEBC87-F985-4BE7-8E11-9BEECE191F0B}" dt="2022-07-06T20:11:03.736" v="5" actId="27636"/>
          <ac:spMkLst>
            <pc:docMk/>
            <pc:sldMk cId="3048381153" sldId="259"/>
            <ac:spMk id="73" creationId="{00000000-0000-0000-0000-000000000000}"/>
          </ac:spMkLst>
        </pc:spChg>
      </pc:sldChg>
      <pc:sldChg chg="ord">
        <pc:chgData name="Nili Kirschner" userId="9a136f2d-d6b7-4e62-a9a8-9fcae8269511" providerId="ADAL" clId="{89BEBC87-F985-4BE7-8E11-9BEECE191F0B}" dt="2022-07-06T19:47:39.400" v="1"/>
        <pc:sldMkLst>
          <pc:docMk/>
          <pc:sldMk cId="700750771"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7C291-F936-4A8E-B8D8-47DE9309D080}" type="doc">
      <dgm:prSet loTypeId="urn:microsoft.com/office/officeart/2005/8/layout/hierarchy4" loCatId="hierarchy" qsTypeId="urn:microsoft.com/office/officeart/2005/8/quickstyle/3d5" qsCatId="3D" csTypeId="urn:microsoft.com/office/officeart/2005/8/colors/accent1_4" csCatId="accent1" phldr="1"/>
      <dgm:spPr>
        <a:scene3d>
          <a:camera prst="isometricOffAxis2Left" zoom="95000"/>
          <a:lightRig rig="sunset" dir="t"/>
        </a:scene3d>
      </dgm:spPr>
      <dgm:t>
        <a:bodyPr/>
        <a:lstStyle/>
        <a:p>
          <a:endParaRPr lang="en-US"/>
        </a:p>
      </dgm:t>
    </dgm:pt>
    <dgm:pt modelId="{05DED492-703B-476C-805B-E97C96B1A47E}">
      <dgm:prSet phldrT="[Text]"/>
      <dgm:spPr>
        <a:solidFill>
          <a:schemeClr val="accent1">
            <a:lumMod val="50000"/>
          </a:schemeClr>
        </a:solidFill>
        <a:sp3d extrusionH="1524000" contourW="146050" prstMaterial="flat">
          <a:contourClr>
            <a:schemeClr val="bg1"/>
          </a:contourClr>
        </a:sp3d>
      </dgm:spPr>
      <dgm:t>
        <a:bodyPr/>
        <a:lstStyle/>
        <a:p>
          <a:r>
            <a:rPr lang="en-US"/>
            <a:t>IDEAA</a:t>
          </a:r>
        </a:p>
      </dgm:t>
    </dgm:pt>
    <dgm:pt modelId="{980579A7-83FA-4FE3-8417-1CB3F167AC6D}" type="parTrans" cxnId="{9E4A2024-0919-4E60-8099-48F2BC1A1963}">
      <dgm:prSet/>
      <dgm:spPr/>
      <dgm:t>
        <a:bodyPr/>
        <a:lstStyle/>
        <a:p>
          <a:endParaRPr lang="en-US"/>
        </a:p>
      </dgm:t>
    </dgm:pt>
    <dgm:pt modelId="{169A19F6-DA82-400F-A18B-DAB519150EFC}" type="sibTrans" cxnId="{9E4A2024-0919-4E60-8099-48F2BC1A1963}">
      <dgm:prSet/>
      <dgm:spPr/>
      <dgm:t>
        <a:bodyPr/>
        <a:lstStyle/>
        <a:p>
          <a:endParaRPr lang="en-US"/>
        </a:p>
      </dgm:t>
    </dgm:pt>
    <dgm:pt modelId="{030ADFFC-432F-432F-B866-8958B02E5EAB}">
      <dgm:prSet phldrT="[Text]"/>
      <dgm:spPr>
        <a:solidFill>
          <a:schemeClr val="accent1">
            <a:lumMod val="50000"/>
          </a:schemeClr>
        </a:solidFill>
        <a:sp3d extrusionH="1524000" contourW="63500" prstMaterial="flat">
          <a:contourClr>
            <a:schemeClr val="bg1"/>
          </a:contourClr>
        </a:sp3d>
      </dgm:spPr>
      <dgm:t>
        <a:bodyPr/>
        <a:lstStyle/>
        <a:p>
          <a:r>
            <a:rPr lang="en-US"/>
            <a:t>Ethnic Studies</a:t>
          </a:r>
        </a:p>
      </dgm:t>
    </dgm:pt>
    <dgm:pt modelId="{E46EC348-5F28-4BDC-9BAA-4A6D39896746}" type="parTrans" cxnId="{8B17D963-AD24-424F-A2A6-EF5E8645F556}">
      <dgm:prSet/>
      <dgm:spPr/>
      <dgm:t>
        <a:bodyPr/>
        <a:lstStyle/>
        <a:p>
          <a:endParaRPr lang="en-US"/>
        </a:p>
      </dgm:t>
    </dgm:pt>
    <dgm:pt modelId="{5153C307-795C-40A9-8C51-9625544646FE}" type="sibTrans" cxnId="{8B17D963-AD24-424F-A2A6-EF5E8645F556}">
      <dgm:prSet/>
      <dgm:spPr/>
      <dgm:t>
        <a:bodyPr/>
        <a:lstStyle/>
        <a:p>
          <a:endParaRPr lang="en-US"/>
        </a:p>
      </dgm:t>
    </dgm:pt>
    <dgm:pt modelId="{04A5EA22-02C9-444D-890C-6894D680828B}">
      <dgm:prSet phldrT="[Text]"/>
      <dgm:spPr>
        <a:solidFill>
          <a:schemeClr val="accent1">
            <a:lumMod val="50000"/>
          </a:schemeClr>
        </a:solidFill>
        <a:effectLst/>
        <a:sp3d extrusionH="1524000" contourW="63500" prstMaterial="flat">
          <a:contourClr>
            <a:schemeClr val="bg1"/>
          </a:contourClr>
        </a:sp3d>
      </dgm:spPr>
      <dgm:t>
        <a:bodyPr/>
        <a:lstStyle/>
        <a:p>
          <a:r>
            <a:rPr lang="en-US"/>
            <a:t>OER</a:t>
          </a:r>
        </a:p>
      </dgm:t>
    </dgm:pt>
    <dgm:pt modelId="{5A26D8DA-775C-47F9-B41B-83E6F0F3430C}" type="parTrans" cxnId="{33984BAE-24B1-428F-BD6D-FFF4404EA51D}">
      <dgm:prSet/>
      <dgm:spPr/>
      <dgm:t>
        <a:bodyPr/>
        <a:lstStyle/>
        <a:p>
          <a:endParaRPr lang="en-US"/>
        </a:p>
      </dgm:t>
    </dgm:pt>
    <dgm:pt modelId="{06B082E9-0F67-4F60-9E31-01CF4642B353}" type="sibTrans" cxnId="{33984BAE-24B1-428F-BD6D-FFF4404EA51D}">
      <dgm:prSet/>
      <dgm:spPr/>
      <dgm:t>
        <a:bodyPr/>
        <a:lstStyle/>
        <a:p>
          <a:endParaRPr lang="en-US"/>
        </a:p>
      </dgm:t>
    </dgm:pt>
    <dgm:pt modelId="{6FECC664-9369-4526-97B3-6769EC8900FC}">
      <dgm:prSet/>
      <dgm:spPr>
        <a:solidFill>
          <a:schemeClr val="accent1">
            <a:lumMod val="50000"/>
          </a:schemeClr>
        </a:solidFill>
        <a:effectLst>
          <a:outerShdw blurRad="50800" dist="50800" dir="5400000" sx="1000" sy="1000" algn="ctr" rotWithShape="0">
            <a:srgbClr val="000000">
              <a:alpha val="43137"/>
            </a:srgbClr>
          </a:outerShdw>
        </a:effectLst>
        <a:sp3d extrusionH="1524000" contourW="63500" prstMaterial="flat">
          <a:contourClr>
            <a:schemeClr val="bg1"/>
          </a:contourClr>
        </a:sp3d>
      </dgm:spPr>
      <dgm:t>
        <a:bodyPr/>
        <a:lstStyle/>
        <a:p>
          <a:r>
            <a:rPr lang="en-US"/>
            <a:t>Guided Pathways</a:t>
          </a:r>
        </a:p>
      </dgm:t>
    </dgm:pt>
    <dgm:pt modelId="{4A068F9B-1392-4FD7-88B9-2170A4854519}" type="parTrans" cxnId="{0C3455DD-4A88-4FF8-8846-6F790CF742AA}">
      <dgm:prSet/>
      <dgm:spPr/>
      <dgm:t>
        <a:bodyPr/>
        <a:lstStyle/>
        <a:p>
          <a:endParaRPr lang="en-US"/>
        </a:p>
      </dgm:t>
    </dgm:pt>
    <dgm:pt modelId="{1BAB50F7-1FB6-4D88-B165-8BDC476F4D14}" type="sibTrans" cxnId="{0C3455DD-4A88-4FF8-8846-6F790CF742AA}">
      <dgm:prSet/>
      <dgm:spPr/>
      <dgm:t>
        <a:bodyPr/>
        <a:lstStyle/>
        <a:p>
          <a:endParaRPr lang="en-US"/>
        </a:p>
      </dgm:t>
    </dgm:pt>
    <dgm:pt modelId="{A5302398-6C6F-4156-AE71-52A020E6EFAC}">
      <dgm:prSet/>
      <dgm:spPr>
        <a:solidFill>
          <a:schemeClr val="accent1">
            <a:lumMod val="50000"/>
          </a:schemeClr>
        </a:solidFill>
        <a:sp3d extrusionH="1524000" contourW="63500" prstMaterial="flat">
          <a:contourClr>
            <a:schemeClr val="bg1"/>
          </a:contourClr>
        </a:sp3d>
      </dgm:spPr>
      <dgm:t>
        <a:bodyPr/>
        <a:lstStyle/>
        <a:p>
          <a:r>
            <a:rPr lang="en-US">
              <a:latin typeface="Arial" panose="020B0604020202020204"/>
            </a:rPr>
            <a:t>CPL</a:t>
          </a:r>
          <a:endParaRPr lang="en-US"/>
        </a:p>
      </dgm:t>
    </dgm:pt>
    <dgm:pt modelId="{920C38BE-82EB-4372-B72C-F56E4DDAF254}" type="parTrans" cxnId="{B01DCD30-7678-40AD-97A4-7E90CAC50F86}">
      <dgm:prSet/>
      <dgm:spPr/>
      <dgm:t>
        <a:bodyPr/>
        <a:lstStyle/>
        <a:p>
          <a:endParaRPr lang="en-US"/>
        </a:p>
      </dgm:t>
    </dgm:pt>
    <dgm:pt modelId="{A8E9DCF7-21F3-4974-91A2-18EF4AB9C8A4}" type="sibTrans" cxnId="{B01DCD30-7678-40AD-97A4-7E90CAC50F86}">
      <dgm:prSet/>
      <dgm:spPr/>
      <dgm:t>
        <a:bodyPr/>
        <a:lstStyle/>
        <a:p>
          <a:endParaRPr lang="en-US"/>
        </a:p>
      </dgm:t>
    </dgm:pt>
    <dgm:pt modelId="{23704CA2-EC50-4375-8D33-69FACEA0215A}" type="pres">
      <dgm:prSet presAssocID="{8E97C291-F936-4A8E-B8D8-47DE9309D080}" presName="Name0" presStyleCnt="0">
        <dgm:presLayoutVars>
          <dgm:chPref val="1"/>
          <dgm:dir/>
          <dgm:animOne val="branch"/>
          <dgm:animLvl val="lvl"/>
          <dgm:resizeHandles/>
        </dgm:presLayoutVars>
      </dgm:prSet>
      <dgm:spPr/>
    </dgm:pt>
    <dgm:pt modelId="{3CE1BCAC-36C7-4B21-B3F6-476A8D588412}" type="pres">
      <dgm:prSet presAssocID="{05DED492-703B-476C-805B-E97C96B1A47E}" presName="vertOne" presStyleCnt="0"/>
      <dgm:spPr>
        <a:sp3d extrusionH="1524000" contourW="38100" prstMaterial="flat">
          <a:contourClr>
            <a:schemeClr val="bg1"/>
          </a:contourClr>
        </a:sp3d>
      </dgm:spPr>
    </dgm:pt>
    <dgm:pt modelId="{4B564E66-06EE-457F-BCB6-F5EE7ECC983C}" type="pres">
      <dgm:prSet presAssocID="{05DED492-703B-476C-805B-E97C96B1A47E}" presName="txOne" presStyleLbl="node0" presStyleIdx="0" presStyleCnt="1" custLinFactY="147763" custLinFactNeighborX="-901" custLinFactNeighborY="200000">
        <dgm:presLayoutVars>
          <dgm:chPref val="3"/>
        </dgm:presLayoutVars>
      </dgm:prSet>
      <dgm:spPr/>
    </dgm:pt>
    <dgm:pt modelId="{DA44C383-EEA6-4629-A619-2C317CFD2D69}" type="pres">
      <dgm:prSet presAssocID="{05DED492-703B-476C-805B-E97C96B1A47E}" presName="parTransOne" presStyleCnt="0"/>
      <dgm:spPr>
        <a:sp3d extrusionH="1524000" contourW="38100" prstMaterial="flat">
          <a:contourClr>
            <a:schemeClr val="bg1"/>
          </a:contourClr>
        </a:sp3d>
      </dgm:spPr>
    </dgm:pt>
    <dgm:pt modelId="{7562A2D0-029A-4A24-8466-047D2B38DC92}" type="pres">
      <dgm:prSet presAssocID="{05DED492-703B-476C-805B-E97C96B1A47E}" presName="horzOne" presStyleCnt="0"/>
      <dgm:spPr>
        <a:sp3d extrusionH="1524000" contourW="38100" prstMaterial="flat">
          <a:contourClr>
            <a:schemeClr val="bg1"/>
          </a:contourClr>
        </a:sp3d>
      </dgm:spPr>
    </dgm:pt>
    <dgm:pt modelId="{26B6E01C-EF6B-4A0C-8E39-9496C340ECD2}" type="pres">
      <dgm:prSet presAssocID="{030ADFFC-432F-432F-B866-8958B02E5EAB}" presName="vertTwo" presStyleCnt="0"/>
      <dgm:spPr>
        <a:sp3d extrusionH="1524000" contourW="38100" prstMaterial="flat">
          <a:contourClr>
            <a:schemeClr val="bg1"/>
          </a:contourClr>
        </a:sp3d>
      </dgm:spPr>
    </dgm:pt>
    <dgm:pt modelId="{01271A90-EA7B-4E5B-8C08-06E7B9EDDCB2}" type="pres">
      <dgm:prSet presAssocID="{030ADFFC-432F-432F-B866-8958B02E5EAB}" presName="txTwo" presStyleLbl="node2" presStyleIdx="0" presStyleCnt="4" custLinFactY="-1498" custLinFactNeighborX="6157" custLinFactNeighborY="-100000">
        <dgm:presLayoutVars>
          <dgm:chPref val="3"/>
        </dgm:presLayoutVars>
      </dgm:prSet>
      <dgm:spPr/>
    </dgm:pt>
    <dgm:pt modelId="{E0FE0B93-DB6A-4EE7-9C91-407F33D4A245}" type="pres">
      <dgm:prSet presAssocID="{030ADFFC-432F-432F-B866-8958B02E5EAB}" presName="horzTwo" presStyleCnt="0"/>
      <dgm:spPr>
        <a:sp3d extrusionH="1524000" contourW="38100" prstMaterial="flat">
          <a:contourClr>
            <a:schemeClr val="bg1"/>
          </a:contourClr>
        </a:sp3d>
      </dgm:spPr>
    </dgm:pt>
    <dgm:pt modelId="{D01A0257-525D-494B-A6D6-DFD78E83715B}" type="pres">
      <dgm:prSet presAssocID="{5153C307-795C-40A9-8C51-9625544646FE}" presName="sibSpaceTwo" presStyleCnt="0"/>
      <dgm:spPr>
        <a:sp3d extrusionH="1524000" contourW="38100" prstMaterial="flat">
          <a:contourClr>
            <a:schemeClr val="bg1"/>
          </a:contourClr>
        </a:sp3d>
      </dgm:spPr>
    </dgm:pt>
    <dgm:pt modelId="{34FBFA5C-12F6-414B-B7BE-5E3E01D0C894}" type="pres">
      <dgm:prSet presAssocID="{04A5EA22-02C9-444D-890C-6894D680828B}" presName="vertTwo" presStyleCnt="0"/>
      <dgm:spPr>
        <a:sp3d extrusionH="1524000" contourW="38100" prstMaterial="flat">
          <a:contourClr>
            <a:schemeClr val="bg1"/>
          </a:contourClr>
        </a:sp3d>
      </dgm:spPr>
    </dgm:pt>
    <dgm:pt modelId="{0CEDB033-79D4-43DC-B278-21769C09F27E}" type="pres">
      <dgm:prSet presAssocID="{04A5EA22-02C9-444D-890C-6894D680828B}" presName="txTwo" presStyleLbl="node2" presStyleIdx="1" presStyleCnt="4" custLinFactY="-1098" custLinFactNeighborX="-1544" custLinFactNeighborY="-100000">
        <dgm:presLayoutVars>
          <dgm:chPref val="3"/>
        </dgm:presLayoutVars>
      </dgm:prSet>
      <dgm:spPr/>
    </dgm:pt>
    <dgm:pt modelId="{37813D68-4998-4BCD-8B5B-B9337C4A0382}" type="pres">
      <dgm:prSet presAssocID="{04A5EA22-02C9-444D-890C-6894D680828B}" presName="horzTwo" presStyleCnt="0"/>
      <dgm:spPr>
        <a:sp3d extrusionH="1524000" contourW="38100" prstMaterial="flat">
          <a:contourClr>
            <a:schemeClr val="bg1"/>
          </a:contourClr>
        </a:sp3d>
      </dgm:spPr>
    </dgm:pt>
    <dgm:pt modelId="{9754CEAF-C60D-4D98-8108-E7948FA04193}" type="pres">
      <dgm:prSet presAssocID="{06B082E9-0F67-4F60-9E31-01CF4642B353}" presName="sibSpaceTwo" presStyleCnt="0"/>
      <dgm:spPr>
        <a:sp3d extrusionH="1524000" contourW="38100" prstMaterial="flat">
          <a:contourClr>
            <a:schemeClr val="bg1"/>
          </a:contourClr>
        </a:sp3d>
      </dgm:spPr>
    </dgm:pt>
    <dgm:pt modelId="{83FC666C-415A-40B6-81E7-1254AF06E333}" type="pres">
      <dgm:prSet presAssocID="{6FECC664-9369-4526-97B3-6769EC8900FC}" presName="vertTwo" presStyleCnt="0"/>
      <dgm:spPr>
        <a:sp3d extrusionH="1524000" contourW="38100" prstMaterial="flat">
          <a:contourClr>
            <a:schemeClr val="bg1"/>
          </a:contourClr>
        </a:sp3d>
      </dgm:spPr>
    </dgm:pt>
    <dgm:pt modelId="{912DD05B-F8FE-40C2-B2E9-6073A9BB64DD}" type="pres">
      <dgm:prSet presAssocID="{6FECC664-9369-4526-97B3-6769EC8900FC}" presName="txTwo" presStyleLbl="node2" presStyleIdx="2" presStyleCnt="4" custLinFactY="-1067" custLinFactNeighborX="-7903" custLinFactNeighborY="-100000">
        <dgm:presLayoutVars>
          <dgm:chPref val="3"/>
        </dgm:presLayoutVars>
      </dgm:prSet>
      <dgm:spPr/>
    </dgm:pt>
    <dgm:pt modelId="{4D26362D-9314-408E-B392-CD068A5EB88B}" type="pres">
      <dgm:prSet presAssocID="{6FECC664-9369-4526-97B3-6769EC8900FC}" presName="horzTwo" presStyleCnt="0"/>
      <dgm:spPr>
        <a:sp3d extrusionH="1524000" contourW="38100" prstMaterial="flat">
          <a:contourClr>
            <a:schemeClr val="bg1"/>
          </a:contourClr>
        </a:sp3d>
      </dgm:spPr>
    </dgm:pt>
    <dgm:pt modelId="{F9CE18AA-1AD7-4FBC-BF27-FB25B3ABA551}" type="pres">
      <dgm:prSet presAssocID="{1BAB50F7-1FB6-4D88-B165-8BDC476F4D14}" presName="sibSpaceTwo" presStyleCnt="0"/>
      <dgm:spPr>
        <a:sp3d extrusionH="1524000" contourW="38100" prstMaterial="flat">
          <a:contourClr>
            <a:schemeClr val="bg1"/>
          </a:contourClr>
        </a:sp3d>
      </dgm:spPr>
    </dgm:pt>
    <dgm:pt modelId="{C1F99220-A371-4B69-8067-C1EC9067C71D}" type="pres">
      <dgm:prSet presAssocID="{A5302398-6C6F-4156-AE71-52A020E6EFAC}" presName="vertTwo" presStyleCnt="0"/>
      <dgm:spPr>
        <a:sp3d extrusionH="1524000" contourW="38100" prstMaterial="flat">
          <a:contourClr>
            <a:schemeClr val="bg1"/>
          </a:contourClr>
        </a:sp3d>
      </dgm:spPr>
    </dgm:pt>
    <dgm:pt modelId="{B51EF480-4511-4DEA-ABA6-C54B777D5CC1}" type="pres">
      <dgm:prSet presAssocID="{A5302398-6C6F-4156-AE71-52A020E6EFAC}" presName="txTwo" presStyleLbl="node2" presStyleIdx="3" presStyleCnt="4" custLinFactY="-1036" custLinFactNeighborX="-14862" custLinFactNeighborY="-100000">
        <dgm:presLayoutVars>
          <dgm:chPref val="3"/>
        </dgm:presLayoutVars>
      </dgm:prSet>
      <dgm:spPr/>
    </dgm:pt>
    <dgm:pt modelId="{FF4D8DE4-774C-4F0C-B281-2591293AD925}" type="pres">
      <dgm:prSet presAssocID="{A5302398-6C6F-4156-AE71-52A020E6EFAC}" presName="horzTwo" presStyleCnt="0"/>
      <dgm:spPr>
        <a:sp3d extrusionH="1524000" contourW="38100" prstMaterial="flat">
          <a:contourClr>
            <a:schemeClr val="bg1"/>
          </a:contourClr>
        </a:sp3d>
      </dgm:spPr>
    </dgm:pt>
  </dgm:ptLst>
  <dgm:cxnLst>
    <dgm:cxn modelId="{9E4A2024-0919-4E60-8099-48F2BC1A1963}" srcId="{8E97C291-F936-4A8E-B8D8-47DE9309D080}" destId="{05DED492-703B-476C-805B-E97C96B1A47E}" srcOrd="0" destOrd="0" parTransId="{980579A7-83FA-4FE3-8417-1CB3F167AC6D}" sibTransId="{169A19F6-DA82-400F-A18B-DAB519150EFC}"/>
    <dgm:cxn modelId="{1384072A-0917-4606-B288-1D7A1C81825F}" type="presOf" srcId="{030ADFFC-432F-432F-B866-8958B02E5EAB}" destId="{01271A90-EA7B-4E5B-8C08-06E7B9EDDCB2}" srcOrd="0" destOrd="0" presId="urn:microsoft.com/office/officeart/2005/8/layout/hierarchy4"/>
    <dgm:cxn modelId="{B01DCD30-7678-40AD-97A4-7E90CAC50F86}" srcId="{05DED492-703B-476C-805B-E97C96B1A47E}" destId="{A5302398-6C6F-4156-AE71-52A020E6EFAC}" srcOrd="3" destOrd="0" parTransId="{920C38BE-82EB-4372-B72C-F56E4DDAF254}" sibTransId="{A8E9DCF7-21F3-4974-91A2-18EF4AB9C8A4}"/>
    <dgm:cxn modelId="{8B17D963-AD24-424F-A2A6-EF5E8645F556}" srcId="{05DED492-703B-476C-805B-E97C96B1A47E}" destId="{030ADFFC-432F-432F-B866-8958B02E5EAB}" srcOrd="0" destOrd="0" parTransId="{E46EC348-5F28-4BDC-9BAA-4A6D39896746}" sibTransId="{5153C307-795C-40A9-8C51-9625544646FE}"/>
    <dgm:cxn modelId="{213D9769-1A89-4D88-8F13-0AC02041B948}" type="presOf" srcId="{8E97C291-F936-4A8E-B8D8-47DE9309D080}" destId="{23704CA2-EC50-4375-8D33-69FACEA0215A}" srcOrd="0" destOrd="0" presId="urn:microsoft.com/office/officeart/2005/8/layout/hierarchy4"/>
    <dgm:cxn modelId="{C55B6A6F-C25C-4F4B-9A37-DFC7A5A833FF}" type="presOf" srcId="{A5302398-6C6F-4156-AE71-52A020E6EFAC}" destId="{B51EF480-4511-4DEA-ABA6-C54B777D5CC1}" srcOrd="0" destOrd="0" presId="urn:microsoft.com/office/officeart/2005/8/layout/hierarchy4"/>
    <dgm:cxn modelId="{33984BAE-24B1-428F-BD6D-FFF4404EA51D}" srcId="{05DED492-703B-476C-805B-E97C96B1A47E}" destId="{04A5EA22-02C9-444D-890C-6894D680828B}" srcOrd="1" destOrd="0" parTransId="{5A26D8DA-775C-47F9-B41B-83E6F0F3430C}" sibTransId="{06B082E9-0F67-4F60-9E31-01CF4642B353}"/>
    <dgm:cxn modelId="{254476C8-F219-4E40-B691-B7EEE8C5E9CD}" type="presOf" srcId="{04A5EA22-02C9-444D-890C-6894D680828B}" destId="{0CEDB033-79D4-43DC-B278-21769C09F27E}" srcOrd="0" destOrd="0" presId="urn:microsoft.com/office/officeart/2005/8/layout/hierarchy4"/>
    <dgm:cxn modelId="{DF740DD1-1330-4D92-A624-3E31DB8758D3}" type="presOf" srcId="{6FECC664-9369-4526-97B3-6769EC8900FC}" destId="{912DD05B-F8FE-40C2-B2E9-6073A9BB64DD}" srcOrd="0" destOrd="0" presId="urn:microsoft.com/office/officeart/2005/8/layout/hierarchy4"/>
    <dgm:cxn modelId="{0C3455DD-4A88-4FF8-8846-6F790CF742AA}" srcId="{05DED492-703B-476C-805B-E97C96B1A47E}" destId="{6FECC664-9369-4526-97B3-6769EC8900FC}" srcOrd="2" destOrd="0" parTransId="{4A068F9B-1392-4FD7-88B9-2170A4854519}" sibTransId="{1BAB50F7-1FB6-4D88-B165-8BDC476F4D14}"/>
    <dgm:cxn modelId="{29649AFC-8B52-456A-8F1F-0A93976A7292}" type="presOf" srcId="{05DED492-703B-476C-805B-E97C96B1A47E}" destId="{4B564E66-06EE-457F-BCB6-F5EE7ECC983C}" srcOrd="0" destOrd="0" presId="urn:microsoft.com/office/officeart/2005/8/layout/hierarchy4"/>
    <dgm:cxn modelId="{064772BD-252F-4331-976A-A1ACE77ECD14}" type="presParOf" srcId="{23704CA2-EC50-4375-8D33-69FACEA0215A}" destId="{3CE1BCAC-36C7-4B21-B3F6-476A8D588412}" srcOrd="0" destOrd="0" presId="urn:microsoft.com/office/officeart/2005/8/layout/hierarchy4"/>
    <dgm:cxn modelId="{031DEF4D-4C22-4284-9F0D-3B4F9BC58C0C}" type="presParOf" srcId="{3CE1BCAC-36C7-4B21-B3F6-476A8D588412}" destId="{4B564E66-06EE-457F-BCB6-F5EE7ECC983C}" srcOrd="0" destOrd="0" presId="urn:microsoft.com/office/officeart/2005/8/layout/hierarchy4"/>
    <dgm:cxn modelId="{7CC3D83F-304C-460D-9FC0-EA6693EBAB3E}" type="presParOf" srcId="{3CE1BCAC-36C7-4B21-B3F6-476A8D588412}" destId="{DA44C383-EEA6-4629-A619-2C317CFD2D69}" srcOrd="1" destOrd="0" presId="urn:microsoft.com/office/officeart/2005/8/layout/hierarchy4"/>
    <dgm:cxn modelId="{062D65A7-27CF-4BBD-BDBF-F20CC1FD84CA}" type="presParOf" srcId="{3CE1BCAC-36C7-4B21-B3F6-476A8D588412}" destId="{7562A2D0-029A-4A24-8466-047D2B38DC92}" srcOrd="2" destOrd="0" presId="urn:microsoft.com/office/officeart/2005/8/layout/hierarchy4"/>
    <dgm:cxn modelId="{2CF1EEC5-FA36-4851-974B-E6B589312B63}" type="presParOf" srcId="{7562A2D0-029A-4A24-8466-047D2B38DC92}" destId="{26B6E01C-EF6B-4A0C-8E39-9496C340ECD2}" srcOrd="0" destOrd="0" presId="urn:microsoft.com/office/officeart/2005/8/layout/hierarchy4"/>
    <dgm:cxn modelId="{05ED9B21-B735-465E-9700-128A4637EC50}" type="presParOf" srcId="{26B6E01C-EF6B-4A0C-8E39-9496C340ECD2}" destId="{01271A90-EA7B-4E5B-8C08-06E7B9EDDCB2}" srcOrd="0" destOrd="0" presId="urn:microsoft.com/office/officeart/2005/8/layout/hierarchy4"/>
    <dgm:cxn modelId="{A7E389D2-653C-4ED5-8F10-9590CF2A7CB4}" type="presParOf" srcId="{26B6E01C-EF6B-4A0C-8E39-9496C340ECD2}" destId="{E0FE0B93-DB6A-4EE7-9C91-407F33D4A245}" srcOrd="1" destOrd="0" presId="urn:microsoft.com/office/officeart/2005/8/layout/hierarchy4"/>
    <dgm:cxn modelId="{EE86AA1A-5E69-4152-B9FD-A9374F193334}" type="presParOf" srcId="{7562A2D0-029A-4A24-8466-047D2B38DC92}" destId="{D01A0257-525D-494B-A6D6-DFD78E83715B}" srcOrd="1" destOrd="0" presId="urn:microsoft.com/office/officeart/2005/8/layout/hierarchy4"/>
    <dgm:cxn modelId="{96650C54-20BA-411C-BDBF-80FBCE8E310F}" type="presParOf" srcId="{7562A2D0-029A-4A24-8466-047D2B38DC92}" destId="{34FBFA5C-12F6-414B-B7BE-5E3E01D0C894}" srcOrd="2" destOrd="0" presId="urn:microsoft.com/office/officeart/2005/8/layout/hierarchy4"/>
    <dgm:cxn modelId="{7144ED72-C87C-40A1-B103-7F975FE2AA03}" type="presParOf" srcId="{34FBFA5C-12F6-414B-B7BE-5E3E01D0C894}" destId="{0CEDB033-79D4-43DC-B278-21769C09F27E}" srcOrd="0" destOrd="0" presId="urn:microsoft.com/office/officeart/2005/8/layout/hierarchy4"/>
    <dgm:cxn modelId="{88C83402-DA13-41BF-BDDB-42FED9020F63}" type="presParOf" srcId="{34FBFA5C-12F6-414B-B7BE-5E3E01D0C894}" destId="{37813D68-4998-4BCD-8B5B-B9337C4A0382}" srcOrd="1" destOrd="0" presId="urn:microsoft.com/office/officeart/2005/8/layout/hierarchy4"/>
    <dgm:cxn modelId="{4B1D8FD0-F182-4EBD-9B23-03C6F05E6C3F}" type="presParOf" srcId="{7562A2D0-029A-4A24-8466-047D2B38DC92}" destId="{9754CEAF-C60D-4D98-8108-E7948FA04193}" srcOrd="3" destOrd="0" presId="urn:microsoft.com/office/officeart/2005/8/layout/hierarchy4"/>
    <dgm:cxn modelId="{7EB2F5B2-05D6-4DFC-88C1-3F1AB01A3166}" type="presParOf" srcId="{7562A2D0-029A-4A24-8466-047D2B38DC92}" destId="{83FC666C-415A-40B6-81E7-1254AF06E333}" srcOrd="4" destOrd="0" presId="urn:microsoft.com/office/officeart/2005/8/layout/hierarchy4"/>
    <dgm:cxn modelId="{C1D686A5-4A3C-435B-9F8E-7272463B8E44}" type="presParOf" srcId="{83FC666C-415A-40B6-81E7-1254AF06E333}" destId="{912DD05B-F8FE-40C2-B2E9-6073A9BB64DD}" srcOrd="0" destOrd="0" presId="urn:microsoft.com/office/officeart/2005/8/layout/hierarchy4"/>
    <dgm:cxn modelId="{DBAA5CB3-ABE9-457F-8555-F07F6C6779F4}" type="presParOf" srcId="{83FC666C-415A-40B6-81E7-1254AF06E333}" destId="{4D26362D-9314-408E-B392-CD068A5EB88B}" srcOrd="1" destOrd="0" presId="urn:microsoft.com/office/officeart/2005/8/layout/hierarchy4"/>
    <dgm:cxn modelId="{B3E6A6CA-CC9F-4D14-9466-DF6FF10481F5}" type="presParOf" srcId="{7562A2D0-029A-4A24-8466-047D2B38DC92}" destId="{F9CE18AA-1AD7-4FBC-BF27-FB25B3ABA551}" srcOrd="5" destOrd="0" presId="urn:microsoft.com/office/officeart/2005/8/layout/hierarchy4"/>
    <dgm:cxn modelId="{C3DA8A92-04B4-4C98-93A7-0A7EE02A7F95}" type="presParOf" srcId="{7562A2D0-029A-4A24-8466-047D2B38DC92}" destId="{C1F99220-A371-4B69-8067-C1EC9067C71D}" srcOrd="6" destOrd="0" presId="urn:microsoft.com/office/officeart/2005/8/layout/hierarchy4"/>
    <dgm:cxn modelId="{03784AEF-60E9-4584-A79D-6D2BC3E123F8}" type="presParOf" srcId="{C1F99220-A371-4B69-8067-C1EC9067C71D}" destId="{B51EF480-4511-4DEA-ABA6-C54B777D5CC1}" srcOrd="0" destOrd="0" presId="urn:microsoft.com/office/officeart/2005/8/layout/hierarchy4"/>
    <dgm:cxn modelId="{2774A25C-EBD5-46B4-92D2-D2AA0CBFA596}" type="presParOf" srcId="{C1F99220-A371-4B69-8067-C1EC9067C71D}" destId="{FF4D8DE4-774C-4F0C-B281-2591293AD925}" srcOrd="1" destOrd="0" presId="urn:microsoft.com/office/officeart/2005/8/layout/hierarchy4"/>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64E66-06EE-457F-BCB6-F5EE7ECC983C}">
      <dsp:nvSpPr>
        <dsp:cNvPr id="0" name=""/>
        <dsp:cNvSpPr/>
      </dsp:nvSpPr>
      <dsp:spPr>
        <a:xfrm>
          <a:off x="0" y="2350289"/>
          <a:ext cx="6509745" cy="2173575"/>
        </a:xfrm>
        <a:prstGeom prst="roundRect">
          <a:avLst>
            <a:gd name="adj" fmla="val 10000"/>
          </a:avLst>
        </a:prstGeom>
        <a:solidFill>
          <a:schemeClr val="accent1">
            <a:lumMod val="50000"/>
          </a:schemeClr>
        </a:solidFill>
        <a:ln>
          <a:noFill/>
        </a:ln>
        <a:effectLst/>
        <a:scene3d>
          <a:camera prst="isometricOffAxis2Left" zoom="95000"/>
          <a:lightRig rig="sunset" dir="t"/>
        </a:scene3d>
        <a:sp3d extrusionH="1524000" contourW="146050" prstMaterial="flat">
          <a:contourClr>
            <a:schemeClr val="bg1"/>
          </a:contourClr>
        </a:sp3d>
      </dsp:spPr>
      <dsp:style>
        <a:lnRef idx="0">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IDEAA</a:t>
          </a:r>
        </a:p>
      </dsp:txBody>
      <dsp:txXfrm>
        <a:off x="63662" y="2413951"/>
        <a:ext cx="6382421" cy="2046251"/>
      </dsp:txXfrm>
    </dsp:sp>
    <dsp:sp modelId="{01271A90-EA7B-4E5B-8C08-06E7B9EDDCB2}">
      <dsp:nvSpPr>
        <dsp:cNvPr id="0" name=""/>
        <dsp:cNvSpPr/>
      </dsp:nvSpPr>
      <dsp:spPr>
        <a:xfrm>
          <a:off x="95315" y="143401"/>
          <a:ext cx="1530984" cy="2173575"/>
        </a:xfrm>
        <a:prstGeom prst="roundRect">
          <a:avLst>
            <a:gd name="adj" fmla="val 10000"/>
          </a:avLst>
        </a:prstGeom>
        <a:solidFill>
          <a:schemeClr val="accent1">
            <a:lumMod val="50000"/>
          </a:schemeClr>
        </a:solidFill>
        <a:ln>
          <a:noFill/>
        </a:ln>
        <a:effectLst/>
        <a:scene3d>
          <a:camera prst="isometricOffAxis2Left" zoom="95000"/>
          <a:lightRig rig="sunset" dir="t"/>
        </a:scene3d>
        <a:sp3d extrusionH="1524000" contourW="63500" prstMaterial="flat">
          <a:contourClr>
            <a:schemeClr val="bg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Ethnic Studies</a:t>
          </a:r>
        </a:p>
      </dsp:txBody>
      <dsp:txXfrm>
        <a:off x="140156" y="188242"/>
        <a:ext cx="1441302" cy="2083893"/>
      </dsp:txXfrm>
    </dsp:sp>
    <dsp:sp modelId="{0CEDB033-79D4-43DC-B278-21769C09F27E}">
      <dsp:nvSpPr>
        <dsp:cNvPr id="0" name=""/>
        <dsp:cNvSpPr/>
      </dsp:nvSpPr>
      <dsp:spPr>
        <a:xfrm>
          <a:off x="1637000" y="152095"/>
          <a:ext cx="1530984" cy="2173575"/>
        </a:xfrm>
        <a:prstGeom prst="roundRect">
          <a:avLst>
            <a:gd name="adj" fmla="val 10000"/>
          </a:avLst>
        </a:prstGeom>
        <a:solidFill>
          <a:schemeClr val="accent1">
            <a:lumMod val="50000"/>
          </a:schemeClr>
        </a:solidFill>
        <a:ln>
          <a:noFill/>
        </a:ln>
        <a:effectLst/>
        <a:scene3d>
          <a:camera prst="isometricOffAxis2Left" zoom="95000"/>
          <a:lightRig rig="sunset" dir="t"/>
        </a:scene3d>
        <a:sp3d extrusionH="1524000" contourW="63500" prstMaterial="flat">
          <a:contourClr>
            <a:schemeClr val="bg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OER</a:t>
          </a:r>
        </a:p>
      </dsp:txBody>
      <dsp:txXfrm>
        <a:off x="1681841" y="196936"/>
        <a:ext cx="1441302" cy="2083893"/>
      </dsp:txXfrm>
    </dsp:sp>
    <dsp:sp modelId="{912DD05B-F8FE-40C2-B2E9-6073A9BB64DD}">
      <dsp:nvSpPr>
        <dsp:cNvPr id="0" name=""/>
        <dsp:cNvSpPr/>
      </dsp:nvSpPr>
      <dsp:spPr>
        <a:xfrm>
          <a:off x="3199232" y="152769"/>
          <a:ext cx="1530984" cy="2173575"/>
        </a:xfrm>
        <a:prstGeom prst="roundRect">
          <a:avLst>
            <a:gd name="adj" fmla="val 10000"/>
          </a:avLst>
        </a:prstGeom>
        <a:solidFill>
          <a:schemeClr val="accent1">
            <a:lumMod val="50000"/>
          </a:schemeClr>
        </a:solidFill>
        <a:ln>
          <a:noFill/>
        </a:ln>
        <a:effectLst>
          <a:outerShdw blurRad="50800" dist="50800" dir="5400000" sx="1000" sy="1000" algn="ctr" rotWithShape="0">
            <a:srgbClr val="000000">
              <a:alpha val="43137"/>
            </a:srgbClr>
          </a:outerShdw>
        </a:effectLst>
        <a:scene3d>
          <a:camera prst="isometricOffAxis2Left" zoom="95000"/>
          <a:lightRig rig="sunset" dir="t"/>
        </a:scene3d>
        <a:sp3d extrusionH="1524000" contourW="63500" prstMaterial="flat">
          <a:contourClr>
            <a:schemeClr val="bg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Guided Pathways</a:t>
          </a:r>
        </a:p>
      </dsp:txBody>
      <dsp:txXfrm>
        <a:off x="3244073" y="197610"/>
        <a:ext cx="1441302" cy="2083893"/>
      </dsp:txXfrm>
    </dsp:sp>
    <dsp:sp modelId="{B51EF480-4511-4DEA-ABA6-C54B777D5CC1}">
      <dsp:nvSpPr>
        <dsp:cNvPr id="0" name=""/>
        <dsp:cNvSpPr/>
      </dsp:nvSpPr>
      <dsp:spPr>
        <a:xfrm>
          <a:off x="4752278" y="153443"/>
          <a:ext cx="1530984" cy="2173575"/>
        </a:xfrm>
        <a:prstGeom prst="roundRect">
          <a:avLst>
            <a:gd name="adj" fmla="val 10000"/>
          </a:avLst>
        </a:prstGeom>
        <a:solidFill>
          <a:schemeClr val="accent1">
            <a:lumMod val="50000"/>
          </a:schemeClr>
        </a:solidFill>
        <a:ln>
          <a:noFill/>
        </a:ln>
        <a:effectLst/>
        <a:scene3d>
          <a:camera prst="isometricOffAxis2Left" zoom="95000"/>
          <a:lightRig rig="sunset" dir="t"/>
        </a:scene3d>
        <a:sp3d extrusionH="1524000" contourW="63500" prstMaterial="flat">
          <a:contourClr>
            <a:schemeClr val="bg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panose="020B0604020202020204"/>
            </a:rPr>
            <a:t>CPL</a:t>
          </a:r>
          <a:endParaRPr lang="en-US" sz="2200" kern="1200"/>
        </a:p>
      </dsp:txBody>
      <dsp:txXfrm>
        <a:off x="4797119" y="198284"/>
        <a:ext cx="1441302" cy="20838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C4FF9-C7E5-440A-A418-A98DE6FA6C71}" type="datetimeFigureOut">
              <a:t>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2CBE3-7EC6-40D1-AC0D-173F7BE967AC}" type="slidenum">
              <a:t>‹#›</a:t>
            </a:fld>
            <a:endParaRPr lang="en-US"/>
          </a:p>
        </p:txBody>
      </p:sp>
    </p:spTree>
    <p:extLst>
      <p:ext uri="{BB962C8B-B14F-4D97-AF65-F5344CB8AC3E}">
        <p14:creationId xmlns:p14="http://schemas.microsoft.com/office/powerpoint/2010/main" val="11314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dlet.com/ambergillis123/3iklg5bojcd9gq4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dlet.com/ambergillis123/4kdj1zd1y2oyti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E2CBE3-7EC6-40D1-AC0D-173F7BE967AC}" type="slidenum">
              <a:rPr lang="en-US" smtClean="0"/>
              <a:t>1</a:t>
            </a:fld>
            <a:endParaRPr lang="en-US"/>
          </a:p>
        </p:txBody>
      </p:sp>
    </p:spTree>
    <p:extLst>
      <p:ext uri="{BB962C8B-B14F-4D97-AF65-F5344CB8AC3E}">
        <p14:creationId xmlns:p14="http://schemas.microsoft.com/office/powerpoint/2010/main" val="22923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362229cda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362229cda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dirty="0"/>
              <a:t>Nili</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Nili</a:t>
            </a:r>
          </a:p>
        </p:txBody>
      </p:sp>
      <p:sp>
        <p:nvSpPr>
          <p:cNvPr id="4" name="Slide Number Placeholder 3"/>
          <p:cNvSpPr>
            <a:spLocks noGrp="1"/>
          </p:cNvSpPr>
          <p:nvPr>
            <p:ph type="sldNum" sz="quarter" idx="5"/>
          </p:nvPr>
        </p:nvSpPr>
        <p:spPr/>
        <p:txBody>
          <a:bodyPr/>
          <a:lstStyle/>
          <a:p>
            <a:fld id="{33E2CBE3-7EC6-40D1-AC0D-173F7BE967AC}" type="slidenum">
              <a:rPr lang="en-US"/>
              <a:t>12</a:t>
            </a:fld>
            <a:endParaRPr lang="en-US"/>
          </a:p>
        </p:txBody>
      </p:sp>
    </p:spTree>
    <p:extLst>
      <p:ext uri="{BB962C8B-B14F-4D97-AF65-F5344CB8AC3E}">
        <p14:creationId xmlns:p14="http://schemas.microsoft.com/office/powerpoint/2010/main" val="62716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Nili</a:t>
            </a:r>
          </a:p>
        </p:txBody>
      </p:sp>
      <p:sp>
        <p:nvSpPr>
          <p:cNvPr id="4" name="Slide Number Placeholder 3"/>
          <p:cNvSpPr>
            <a:spLocks noGrp="1"/>
          </p:cNvSpPr>
          <p:nvPr>
            <p:ph type="sldNum" sz="quarter" idx="5"/>
          </p:nvPr>
        </p:nvSpPr>
        <p:spPr/>
        <p:txBody>
          <a:bodyPr/>
          <a:lstStyle/>
          <a:p>
            <a:fld id="{33E2CBE3-7EC6-40D1-AC0D-173F7BE967AC}" type="slidenum">
              <a:rPr lang="en-US"/>
              <a:t>14</a:t>
            </a:fld>
            <a:endParaRPr lang="en-US"/>
          </a:p>
        </p:txBody>
      </p:sp>
    </p:spTree>
    <p:extLst>
      <p:ext uri="{BB962C8B-B14F-4D97-AF65-F5344CB8AC3E}">
        <p14:creationId xmlns:p14="http://schemas.microsoft.com/office/powerpoint/2010/main" val="230583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10acb0033_0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10acb0033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Nili</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10acb0033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10acb0033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Nili</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Amber</a:t>
            </a:r>
          </a:p>
        </p:txBody>
      </p:sp>
      <p:sp>
        <p:nvSpPr>
          <p:cNvPr id="4" name="Slide Number Placeholder 3"/>
          <p:cNvSpPr>
            <a:spLocks noGrp="1"/>
          </p:cNvSpPr>
          <p:nvPr>
            <p:ph type="sldNum" sz="quarter" idx="5"/>
          </p:nvPr>
        </p:nvSpPr>
        <p:spPr/>
        <p:txBody>
          <a:bodyPr/>
          <a:lstStyle/>
          <a:p>
            <a:fld id="{33E2CBE3-7EC6-40D1-AC0D-173F7BE967AC}" type="slidenum">
              <a:rPr lang="en-US"/>
              <a:t>17</a:t>
            </a:fld>
            <a:endParaRPr lang="en-US"/>
          </a:p>
        </p:txBody>
      </p:sp>
    </p:spTree>
    <p:extLst>
      <p:ext uri="{BB962C8B-B14F-4D97-AF65-F5344CB8AC3E}">
        <p14:creationId xmlns:p14="http://schemas.microsoft.com/office/powerpoint/2010/main" val="124467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362229cda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362229cda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Amber</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362229cda_0_3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362229cda_0_3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Amber</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Henry</a:t>
            </a:r>
          </a:p>
        </p:txBody>
      </p:sp>
      <p:sp>
        <p:nvSpPr>
          <p:cNvPr id="4" name="Slide Number Placeholder 3"/>
          <p:cNvSpPr>
            <a:spLocks noGrp="1"/>
          </p:cNvSpPr>
          <p:nvPr>
            <p:ph type="sldNum" sz="quarter" idx="5"/>
          </p:nvPr>
        </p:nvSpPr>
        <p:spPr/>
        <p:txBody>
          <a:bodyPr/>
          <a:lstStyle/>
          <a:p>
            <a:fld id="{33E2CBE3-7EC6-40D1-AC0D-173F7BE967AC}" type="slidenum">
              <a:rPr lang="en-US"/>
              <a:t>20</a:t>
            </a:fld>
            <a:endParaRPr lang="en-US"/>
          </a:p>
        </p:txBody>
      </p:sp>
    </p:spTree>
    <p:extLst>
      <p:ext uri="{BB962C8B-B14F-4D97-AF65-F5344CB8AC3E}">
        <p14:creationId xmlns:p14="http://schemas.microsoft.com/office/powerpoint/2010/main" val="327426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Henry</a:t>
            </a:r>
          </a:p>
        </p:txBody>
      </p:sp>
      <p:sp>
        <p:nvSpPr>
          <p:cNvPr id="4" name="Slide Number Placeholder 3"/>
          <p:cNvSpPr>
            <a:spLocks noGrp="1"/>
          </p:cNvSpPr>
          <p:nvPr>
            <p:ph type="sldNum" sz="quarter" idx="5"/>
          </p:nvPr>
        </p:nvSpPr>
        <p:spPr/>
        <p:txBody>
          <a:bodyPr/>
          <a:lstStyle/>
          <a:p>
            <a:fld id="{33E2CBE3-7EC6-40D1-AC0D-173F7BE967AC}" type="slidenum">
              <a:rPr lang="en-US" smtClean="0"/>
              <a:t>21</a:t>
            </a:fld>
            <a:endParaRPr lang="en-US"/>
          </a:p>
        </p:txBody>
      </p:sp>
    </p:spTree>
    <p:extLst>
      <p:ext uri="{BB962C8B-B14F-4D97-AF65-F5344CB8AC3E}">
        <p14:creationId xmlns:p14="http://schemas.microsoft.com/office/powerpoint/2010/main" val="355804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dc811a1e7_0_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dc811a1e7_0_1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Amber</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Henry</a:t>
            </a:r>
          </a:p>
        </p:txBody>
      </p:sp>
      <p:sp>
        <p:nvSpPr>
          <p:cNvPr id="4" name="Slide Number Placeholder 3"/>
          <p:cNvSpPr>
            <a:spLocks noGrp="1"/>
          </p:cNvSpPr>
          <p:nvPr>
            <p:ph type="sldNum" sz="quarter" idx="5"/>
          </p:nvPr>
        </p:nvSpPr>
        <p:spPr/>
        <p:txBody>
          <a:bodyPr/>
          <a:lstStyle/>
          <a:p>
            <a:fld id="{33E2CBE3-7EC6-40D1-AC0D-173F7BE967AC}" type="slidenum">
              <a:rPr lang="en-US"/>
              <a:t>22</a:t>
            </a:fld>
            <a:endParaRPr lang="en-US"/>
          </a:p>
        </p:txBody>
      </p:sp>
    </p:spTree>
    <p:extLst>
      <p:ext uri="{BB962C8B-B14F-4D97-AF65-F5344CB8AC3E}">
        <p14:creationId xmlns:p14="http://schemas.microsoft.com/office/powerpoint/2010/main" val="296307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Henry</a:t>
            </a:r>
          </a:p>
        </p:txBody>
      </p:sp>
      <p:sp>
        <p:nvSpPr>
          <p:cNvPr id="4" name="Slide Number Placeholder 3"/>
          <p:cNvSpPr>
            <a:spLocks noGrp="1"/>
          </p:cNvSpPr>
          <p:nvPr>
            <p:ph type="sldNum" sz="quarter" idx="5"/>
          </p:nvPr>
        </p:nvSpPr>
        <p:spPr/>
        <p:txBody>
          <a:bodyPr/>
          <a:lstStyle/>
          <a:p>
            <a:fld id="{33E2CBE3-7EC6-40D1-AC0D-173F7BE967AC}" type="slidenum">
              <a:rPr lang="en-US"/>
              <a:t>23</a:t>
            </a:fld>
            <a:endParaRPr lang="en-US"/>
          </a:p>
        </p:txBody>
      </p:sp>
    </p:spTree>
    <p:extLst>
      <p:ext uri="{BB962C8B-B14F-4D97-AF65-F5344CB8AC3E}">
        <p14:creationId xmlns:p14="http://schemas.microsoft.com/office/powerpoint/2010/main" val="1928906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Henry</a:t>
            </a:r>
          </a:p>
        </p:txBody>
      </p:sp>
      <p:sp>
        <p:nvSpPr>
          <p:cNvPr id="4" name="Slide Number Placeholder 3"/>
          <p:cNvSpPr>
            <a:spLocks noGrp="1"/>
          </p:cNvSpPr>
          <p:nvPr>
            <p:ph type="sldNum" sz="quarter" idx="5"/>
          </p:nvPr>
        </p:nvSpPr>
        <p:spPr/>
        <p:txBody>
          <a:bodyPr/>
          <a:lstStyle/>
          <a:p>
            <a:fld id="{33E2CBE3-7EC6-40D1-AC0D-173F7BE967AC}" type="slidenum">
              <a:rPr lang="en-US"/>
              <a:t>24</a:t>
            </a:fld>
            <a:endParaRPr lang="en-US"/>
          </a:p>
        </p:txBody>
      </p:sp>
    </p:spTree>
    <p:extLst>
      <p:ext uri="{BB962C8B-B14F-4D97-AF65-F5344CB8AC3E}">
        <p14:creationId xmlns:p14="http://schemas.microsoft.com/office/powerpoint/2010/main" val="1669731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10acb0033_0_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10acb0033_0_1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Henry</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Amber</a:t>
            </a:r>
          </a:p>
        </p:txBody>
      </p:sp>
      <p:sp>
        <p:nvSpPr>
          <p:cNvPr id="4" name="Slide Number Placeholder 3"/>
          <p:cNvSpPr>
            <a:spLocks noGrp="1"/>
          </p:cNvSpPr>
          <p:nvPr>
            <p:ph type="sldNum" sz="quarter" idx="5"/>
          </p:nvPr>
        </p:nvSpPr>
        <p:spPr/>
        <p:txBody>
          <a:bodyPr/>
          <a:lstStyle/>
          <a:p>
            <a:fld id="{33E2CBE3-7EC6-40D1-AC0D-173F7BE967AC}" type="slidenum">
              <a:rPr lang="en-US"/>
              <a:t>26</a:t>
            </a:fld>
            <a:endParaRPr lang="en-US"/>
          </a:p>
        </p:txBody>
      </p:sp>
    </p:spTree>
    <p:extLst>
      <p:ext uri="{BB962C8B-B14F-4D97-AF65-F5344CB8AC3E}">
        <p14:creationId xmlns:p14="http://schemas.microsoft.com/office/powerpoint/2010/main" val="1442081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134668583_0_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134668583_0_1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Amber</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134668583_0_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134668583_0_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Amber</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Amber - https://padlet.com/ambergillis123/7zj4zue00vjsmlme </a:t>
            </a:r>
          </a:p>
          <a:p>
            <a:endParaRPr lang="en-US" dirty="0">
              <a:cs typeface="Calibri"/>
            </a:endParaRPr>
          </a:p>
        </p:txBody>
      </p:sp>
      <p:sp>
        <p:nvSpPr>
          <p:cNvPr id="4" name="Slide Number Placeholder 3"/>
          <p:cNvSpPr>
            <a:spLocks noGrp="1"/>
          </p:cNvSpPr>
          <p:nvPr>
            <p:ph type="sldNum" sz="quarter" idx="5"/>
          </p:nvPr>
        </p:nvSpPr>
        <p:spPr/>
        <p:txBody>
          <a:bodyPr/>
          <a:lstStyle/>
          <a:p>
            <a:fld id="{33E2CBE3-7EC6-40D1-AC0D-173F7BE967AC}" type="slidenum">
              <a:rPr lang="en-US"/>
              <a:t>29</a:t>
            </a:fld>
            <a:endParaRPr lang="en-US"/>
          </a:p>
        </p:txBody>
      </p:sp>
    </p:spTree>
    <p:extLst>
      <p:ext uri="{BB962C8B-B14F-4D97-AF65-F5344CB8AC3E}">
        <p14:creationId xmlns:p14="http://schemas.microsoft.com/office/powerpoint/2010/main" val="188215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a:t>
            </a:r>
          </a:p>
        </p:txBody>
      </p:sp>
      <p:sp>
        <p:nvSpPr>
          <p:cNvPr id="4" name="Slide Number Placeholder 3"/>
          <p:cNvSpPr>
            <a:spLocks noGrp="1"/>
          </p:cNvSpPr>
          <p:nvPr>
            <p:ph type="sldNum" sz="quarter" idx="5"/>
          </p:nvPr>
        </p:nvSpPr>
        <p:spPr/>
        <p:txBody>
          <a:bodyPr/>
          <a:lstStyle/>
          <a:p>
            <a:fld id="{33E2CBE3-7EC6-40D1-AC0D-173F7BE967AC}" type="slidenum">
              <a:rPr lang="en-US"/>
              <a:t>31</a:t>
            </a:fld>
            <a:endParaRPr lang="en-US"/>
          </a:p>
        </p:txBody>
      </p:sp>
    </p:spTree>
    <p:extLst>
      <p:ext uri="{BB962C8B-B14F-4D97-AF65-F5344CB8AC3E}">
        <p14:creationId xmlns:p14="http://schemas.microsoft.com/office/powerpoint/2010/main" val="251128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362229cda_0_4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362229cda_0_4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US" dirty="0">
                <a:cs typeface="Calibri"/>
              </a:rPr>
              <a:t>Amber</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2CBE3-7EC6-40D1-AC0D-173F7BE967AC}" type="slidenum">
              <a:rPr lang="en-US" smtClean="0"/>
              <a:t>4</a:t>
            </a:fld>
            <a:endParaRPr lang="en-US"/>
          </a:p>
        </p:txBody>
      </p:sp>
    </p:spTree>
    <p:extLst>
      <p:ext uri="{BB962C8B-B14F-4D97-AF65-F5344CB8AC3E}">
        <p14:creationId xmlns:p14="http://schemas.microsoft.com/office/powerpoint/2010/main" val="2869055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134668583_0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134668583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Calibri" panose="020F0502020204030204" pitchFamily="34" charset="0"/>
                <a:hlinkClick r:id="rId3"/>
              </a:rPr>
              <a:t>https://padlet.com/ambergillis123/3iklg5bojcd9gq4x</a:t>
            </a:r>
            <a:endParaRPr lang="en-US" dirty="0"/>
          </a:p>
        </p:txBody>
      </p:sp>
      <p:sp>
        <p:nvSpPr>
          <p:cNvPr id="4" name="Slide Number Placeholder 3"/>
          <p:cNvSpPr>
            <a:spLocks noGrp="1"/>
          </p:cNvSpPr>
          <p:nvPr>
            <p:ph type="sldNum" sz="quarter" idx="5"/>
          </p:nvPr>
        </p:nvSpPr>
        <p:spPr/>
        <p:txBody>
          <a:bodyPr/>
          <a:lstStyle/>
          <a:p>
            <a:fld id="{33E2CBE3-7EC6-40D1-AC0D-173F7BE967AC}" type="slidenum">
              <a:rPr lang="en-US"/>
              <a:t>5</a:t>
            </a:fld>
            <a:endParaRPr lang="en-US"/>
          </a:p>
        </p:txBody>
      </p:sp>
    </p:spTree>
    <p:extLst>
      <p:ext uri="{BB962C8B-B14F-4D97-AF65-F5344CB8AC3E}">
        <p14:creationId xmlns:p14="http://schemas.microsoft.com/office/powerpoint/2010/main" val="147431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Calibri" panose="020F0502020204030204" pitchFamily="34" charset="0"/>
                <a:hlinkClick r:id="rId3"/>
              </a:rPr>
              <a:t>https://padlet.com/ambergillis123/4kdj1zd1y2oytii</a:t>
            </a:r>
            <a:endParaRPr lang="en-US" dirty="0">
              <a:cs typeface="Calibri"/>
            </a:endParaRPr>
          </a:p>
        </p:txBody>
      </p:sp>
      <p:sp>
        <p:nvSpPr>
          <p:cNvPr id="4" name="Slide Number Placeholder 3"/>
          <p:cNvSpPr>
            <a:spLocks noGrp="1"/>
          </p:cNvSpPr>
          <p:nvPr>
            <p:ph type="sldNum" sz="quarter" idx="5"/>
          </p:nvPr>
        </p:nvSpPr>
        <p:spPr/>
        <p:txBody>
          <a:bodyPr/>
          <a:lstStyle/>
          <a:p>
            <a:fld id="{33E2CBE3-7EC6-40D1-AC0D-173F7BE967AC}" type="slidenum">
              <a:rPr lang="en-US"/>
              <a:t>6</a:t>
            </a:fld>
            <a:endParaRPr lang="en-US"/>
          </a:p>
        </p:txBody>
      </p:sp>
    </p:spTree>
    <p:extLst>
      <p:ext uri="{BB962C8B-B14F-4D97-AF65-F5344CB8AC3E}">
        <p14:creationId xmlns:p14="http://schemas.microsoft.com/office/powerpoint/2010/main" val="352994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35ea2469a_2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35ea2469a_2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dirty="0">
                <a:cs typeface="Calibri"/>
              </a:rPr>
              <a:t>Henry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Henry</a:t>
            </a:r>
          </a:p>
        </p:txBody>
      </p:sp>
      <p:sp>
        <p:nvSpPr>
          <p:cNvPr id="4" name="Slide Number Placeholder 3"/>
          <p:cNvSpPr>
            <a:spLocks noGrp="1"/>
          </p:cNvSpPr>
          <p:nvPr>
            <p:ph type="sldNum" sz="quarter" idx="5"/>
          </p:nvPr>
        </p:nvSpPr>
        <p:spPr/>
        <p:txBody>
          <a:bodyPr/>
          <a:lstStyle/>
          <a:p>
            <a:fld id="{33E2CBE3-7EC6-40D1-AC0D-173F7BE967AC}" type="slidenum">
              <a:rPr lang="en-US"/>
              <a:t>8</a:t>
            </a:fld>
            <a:endParaRPr lang="en-US"/>
          </a:p>
        </p:txBody>
      </p:sp>
    </p:spTree>
    <p:extLst>
      <p:ext uri="{BB962C8B-B14F-4D97-AF65-F5344CB8AC3E}">
        <p14:creationId xmlns:p14="http://schemas.microsoft.com/office/powerpoint/2010/main" val="414396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10acb0033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10acb0033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dirty="0"/>
              <a:t>Henry</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Nili</a:t>
            </a:r>
          </a:p>
        </p:txBody>
      </p:sp>
      <p:sp>
        <p:nvSpPr>
          <p:cNvPr id="4" name="Slide Number Placeholder 3"/>
          <p:cNvSpPr>
            <a:spLocks noGrp="1"/>
          </p:cNvSpPr>
          <p:nvPr>
            <p:ph type="sldNum" sz="quarter" idx="5"/>
          </p:nvPr>
        </p:nvSpPr>
        <p:spPr/>
        <p:txBody>
          <a:bodyPr/>
          <a:lstStyle/>
          <a:p>
            <a:fld id="{33E2CBE3-7EC6-40D1-AC0D-173F7BE967AC}" type="slidenum">
              <a:rPr lang="en-US"/>
              <a:t>10</a:t>
            </a:fld>
            <a:endParaRPr lang="en-US"/>
          </a:p>
        </p:txBody>
      </p:sp>
    </p:spTree>
    <p:extLst>
      <p:ext uri="{BB962C8B-B14F-4D97-AF65-F5344CB8AC3E}">
        <p14:creationId xmlns:p14="http://schemas.microsoft.com/office/powerpoint/2010/main" val="669755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93999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101007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127017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4922537"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sp>
        <p:nvSpPr>
          <p:cNvPr id="3" name="Rectangle 2">
            <a:extLst>
              <a:ext uri="{FF2B5EF4-FFF2-40B4-BE49-F238E27FC236}">
                <a16:creationId xmlns:a16="http://schemas.microsoft.com/office/drawing/2014/main" id="{D3F44D1F-8F58-420B-9E75-4AF45D86A63A}"/>
              </a:ext>
            </a:extLst>
          </p:cNvPr>
          <p:cNvSpPr/>
          <p:nvPr userDrawn="1"/>
        </p:nvSpPr>
        <p:spPr>
          <a:xfrm>
            <a:off x="6562725" y="10927"/>
            <a:ext cx="5629275" cy="684707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D2F39D6E-D9B9-49C1-AC1E-2A6B0C309BF7}"/>
              </a:ext>
            </a:extLst>
          </p:cNvPr>
          <p:cNvSpPr>
            <a:spLocks noGrp="1"/>
          </p:cNvSpPr>
          <p:nvPr>
            <p:ph sz="half" idx="11"/>
          </p:nvPr>
        </p:nvSpPr>
        <p:spPr>
          <a:xfrm>
            <a:off x="6916093" y="1233328"/>
            <a:ext cx="4922537" cy="4391343"/>
          </a:xfrm>
        </p:spPr>
        <p:txBody>
          <a:bodyPr/>
          <a:lstStyle>
            <a:lvl1pPr marL="0" indent="0">
              <a:buNone/>
              <a:defRPr/>
            </a:lvl1pPr>
          </a:lstStyle>
          <a:p>
            <a:pPr lvl="0"/>
            <a:endParaRPr lang="en-US"/>
          </a:p>
        </p:txBody>
      </p:sp>
    </p:spTree>
    <p:extLst>
      <p:ext uri="{BB962C8B-B14F-4D97-AF65-F5344CB8AC3E}">
        <p14:creationId xmlns:p14="http://schemas.microsoft.com/office/powerpoint/2010/main" val="9386904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985416" y="269823"/>
            <a:ext cx="4922104" cy="6293537"/>
          </a:xfrm>
        </p:spPr>
        <p:txBody>
          <a:bodyPr>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4203202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p:nvPicPr>
        <p:blipFill>
          <a:blip r:embed="rId2"/>
          <a:stretch>
            <a:fillRect/>
          </a:stretch>
        </p:blipFill>
        <p:spPr>
          <a:xfrm>
            <a:off x="1" y="1"/>
            <a:ext cx="400459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p:nvSpPr>
        <p:spPr>
          <a:xfrm>
            <a:off x="-4890" y="1119187"/>
            <a:ext cx="4008438" cy="4619625"/>
          </a:xfrm>
          <a:prstGeom prst="rect">
            <a:avLst/>
          </a:prstGeom>
          <a:solidFill>
            <a:schemeClr val="tx1">
              <a:alpha val="55000"/>
            </a:scheme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p:nvSpPr>
        <p:spPr>
          <a:xfrm>
            <a:off x="11490325" y="0"/>
            <a:ext cx="701675" cy="6858000"/>
          </a:xfrm>
          <a:prstGeom prst="rect">
            <a:avLst/>
          </a:prstGeom>
          <a:solidFill>
            <a:schemeClr val="tx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rgbClr val="FF984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fld id="{BF60C159-D302-4EFD-A43D-D8C64B2C247C}" type="slidenum">
              <a:rPr lang="en-US" smtClean="0"/>
              <a:t>‹#›</a:t>
            </a:fld>
            <a:endParaRPr lang="en-US"/>
          </a:p>
        </p:txBody>
      </p:sp>
    </p:spTree>
    <p:extLst>
      <p:ext uri="{BB962C8B-B14F-4D97-AF65-F5344CB8AC3E}">
        <p14:creationId xmlns:p14="http://schemas.microsoft.com/office/powerpoint/2010/main" val="59088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p:nvPicPr>
        <p:blipFill>
          <a:blip r:embed="rId3"/>
          <a:stretch>
            <a:fillRect/>
          </a:stretch>
        </p:blipFill>
        <p:spPr>
          <a:xfrm>
            <a:off x="-4945" y="0"/>
            <a:ext cx="822046"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fld id="{BF60C159-D302-4EFD-A43D-D8C64B2C247C}" type="slidenum">
              <a:rPr lang="en-US" smtClean="0"/>
              <a:t>‹#›</a:t>
            </a:fld>
            <a:endParaRPr lang="en-US"/>
          </a:p>
        </p:txBody>
      </p:sp>
    </p:spTree>
    <p:extLst>
      <p:ext uri="{BB962C8B-B14F-4D97-AF65-F5344CB8AC3E}">
        <p14:creationId xmlns:p14="http://schemas.microsoft.com/office/powerpoint/2010/main" val="181740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fld id="{BF60C159-D302-4EFD-A43D-D8C64B2C247C}" type="slidenum">
              <a:rPr lang="en-US" smtClean="0"/>
              <a:t>‹#›</a:t>
            </a:fld>
            <a:endParaRPr lang="en-US"/>
          </a:p>
        </p:txBody>
      </p:sp>
      <p:pic>
        <p:nvPicPr>
          <p:cNvPr id="7" name="Picture 6">
            <a:extLst>
              <a:ext uri="{FF2B5EF4-FFF2-40B4-BE49-F238E27FC236}">
                <a16:creationId xmlns:a16="http://schemas.microsoft.com/office/drawing/2014/main" id="{5950FE50-C9F8-5C45-9ACB-7DDE1A243EFA}"/>
              </a:ext>
            </a:extLst>
          </p:cNvPr>
          <p:cNvPicPr>
            <a:picLocks noChangeAspect="1"/>
          </p:cNvPicPr>
          <p:nvPr/>
        </p:nvPicPr>
        <p:blipFill>
          <a:blip r:embed="rId3"/>
          <a:stretch>
            <a:fillRect/>
          </a:stretch>
        </p:blipFill>
        <p:spPr>
          <a:xfrm>
            <a:off x="4108" y="2"/>
            <a:ext cx="822046" cy="6857997"/>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696128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fld id="{BF60C159-D302-4EFD-A43D-D8C64B2C247C}" type="slidenum">
              <a:rPr lang="en-US" smtClean="0"/>
              <a:t>‹#›</a:t>
            </a:fld>
            <a:endParaRPr lang="en-US"/>
          </a:p>
        </p:txBody>
      </p:sp>
    </p:spTree>
    <p:extLst>
      <p:ext uri="{BB962C8B-B14F-4D97-AF65-F5344CB8AC3E}">
        <p14:creationId xmlns:p14="http://schemas.microsoft.com/office/powerpoint/2010/main" val="3812593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9F80-1BD3-45B2-ACE6-6837B624B5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A30295-293A-4DC7-964E-8AFB33F23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2738A7-7085-4703-B842-1160A2CA02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AAD07D-A32E-45BB-AE88-24F682126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4A348-A3DD-453B-9C19-E5EA4A5C34A8}"/>
              </a:ext>
            </a:extLst>
          </p:cNvPr>
          <p:cNvSpPr>
            <a:spLocks noGrp="1"/>
          </p:cNvSpPr>
          <p:nvPr>
            <p:ph type="sldNum" sz="quarter" idx="12"/>
          </p:nvPr>
        </p:nvSpPr>
        <p:spPr/>
        <p:txBody>
          <a:bodyPr/>
          <a:lstStyle/>
          <a:p>
            <a:fld id="{BF60C159-D302-4EFD-A43D-D8C64B2C247C}" type="slidenum">
              <a:rPr lang="en-US" smtClean="0"/>
              <a:t>‹#›</a:t>
            </a:fld>
            <a:endParaRPr lang="en-US"/>
          </a:p>
        </p:txBody>
      </p:sp>
    </p:spTree>
    <p:extLst>
      <p:ext uri="{BB962C8B-B14F-4D97-AF65-F5344CB8AC3E}">
        <p14:creationId xmlns:p14="http://schemas.microsoft.com/office/powerpoint/2010/main" val="577957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2AD4-E18F-48CE-B6F9-5706070D8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BB56A-9512-4C48-B447-0EB9000CB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DE873-6731-4B97-ACF8-6E406AE69DF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15A56A-96AA-45BC-942E-153B5A7A2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CF0D8-5D07-48D0-B0D1-AC000B71F26F}"/>
              </a:ext>
            </a:extLst>
          </p:cNvPr>
          <p:cNvSpPr>
            <a:spLocks noGrp="1"/>
          </p:cNvSpPr>
          <p:nvPr>
            <p:ph type="sldNum" sz="quarter" idx="12"/>
          </p:nvPr>
        </p:nvSpPr>
        <p:spPr/>
        <p:txBody>
          <a:bodyPr/>
          <a:lstStyle/>
          <a:p>
            <a:fld id="{BF60C159-D302-4EFD-A43D-D8C64B2C247C}" type="slidenum">
              <a:rPr lang="en-US" smtClean="0"/>
              <a:t>‹#›</a:t>
            </a:fld>
            <a:endParaRPr lang="en-US"/>
          </a:p>
        </p:txBody>
      </p:sp>
    </p:spTree>
    <p:extLst>
      <p:ext uri="{BB962C8B-B14F-4D97-AF65-F5344CB8AC3E}">
        <p14:creationId xmlns:p14="http://schemas.microsoft.com/office/powerpoint/2010/main" val="61015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871912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E2B1-6431-4DA6-A921-7831D120EF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CD4452-72CD-43F2-96E3-1D3908A527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FD1B5D-3CB3-49C9-A663-52D501B7F35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903ACDA-4756-471F-AFB3-89C46E444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7311F-C3C6-4FF3-87D5-9AEF8B1A37F8}"/>
              </a:ext>
            </a:extLst>
          </p:cNvPr>
          <p:cNvSpPr>
            <a:spLocks noGrp="1"/>
          </p:cNvSpPr>
          <p:nvPr>
            <p:ph type="sldNum" sz="quarter" idx="12"/>
          </p:nvPr>
        </p:nvSpPr>
        <p:spPr/>
        <p:txBody>
          <a:bodyPr/>
          <a:lstStyle/>
          <a:p>
            <a:fld id="{BF60C159-D302-4EFD-A43D-D8C64B2C247C}" type="slidenum">
              <a:rPr lang="en-US" smtClean="0"/>
              <a:t>‹#›</a:t>
            </a:fld>
            <a:endParaRPr lang="en-US"/>
          </a:p>
        </p:txBody>
      </p:sp>
    </p:spTree>
    <p:extLst>
      <p:ext uri="{BB962C8B-B14F-4D97-AF65-F5344CB8AC3E}">
        <p14:creationId xmlns:p14="http://schemas.microsoft.com/office/powerpoint/2010/main" val="2313215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87532485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24462602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p:nvPicPr>
        <p:blipFill>
          <a:blip r:embed="rId2"/>
          <a:stretch>
            <a:fillRect/>
          </a:stretch>
        </p:blipFill>
        <p:spPr bwMode="auto">
          <a:xfrm>
            <a:off x="425" y="0"/>
            <a:ext cx="12191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5260085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0530357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4922537"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sp>
        <p:nvSpPr>
          <p:cNvPr id="3" name="Rectangle 2">
            <a:extLst>
              <a:ext uri="{FF2B5EF4-FFF2-40B4-BE49-F238E27FC236}">
                <a16:creationId xmlns:a16="http://schemas.microsoft.com/office/drawing/2014/main" id="{D3F44D1F-8F58-420B-9E75-4AF45D86A63A}"/>
              </a:ext>
            </a:extLst>
          </p:cNvPr>
          <p:cNvSpPr/>
          <p:nvPr userDrawn="1"/>
        </p:nvSpPr>
        <p:spPr>
          <a:xfrm>
            <a:off x="6562725" y="10927"/>
            <a:ext cx="5629275" cy="684707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D2F39D6E-D9B9-49C1-AC1E-2A6B0C309BF7}"/>
              </a:ext>
            </a:extLst>
          </p:cNvPr>
          <p:cNvSpPr>
            <a:spLocks noGrp="1"/>
          </p:cNvSpPr>
          <p:nvPr>
            <p:ph sz="half" idx="11"/>
          </p:nvPr>
        </p:nvSpPr>
        <p:spPr>
          <a:xfrm>
            <a:off x="6916093" y="1233328"/>
            <a:ext cx="4922537" cy="4391343"/>
          </a:xfrm>
        </p:spPr>
        <p:txBody>
          <a:bodyPr/>
          <a:lstStyle>
            <a:lvl1pPr marL="0" indent="0">
              <a:buNone/>
              <a:defRPr/>
            </a:lvl1pPr>
          </a:lstStyle>
          <a:p>
            <a:pPr lvl="0"/>
            <a:endParaRPr lang="en-US"/>
          </a:p>
        </p:txBody>
      </p:sp>
    </p:spTree>
    <p:extLst>
      <p:ext uri="{BB962C8B-B14F-4D97-AF65-F5344CB8AC3E}">
        <p14:creationId xmlns:p14="http://schemas.microsoft.com/office/powerpoint/2010/main" val="287284652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0591957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1723655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903797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1451581" y="804520"/>
            <a:ext cx="9603275"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1451581" y="2015732"/>
            <a:ext cx="9603275"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6" name="Google Shape;26;p26"/>
          <p:cNvSpPr txBox="1">
            <a:spLocks noGrp="1"/>
          </p:cNvSpPr>
          <p:nvPr>
            <p:ph type="dt" idx="10"/>
          </p:nvPr>
        </p:nvSpPr>
        <p:spPr>
          <a:xfrm>
            <a:off x="9987283" y="6213011"/>
            <a:ext cx="1067573"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sldNum" idx="12"/>
          </p:nvPr>
        </p:nvSpPr>
        <p:spPr>
          <a:xfrm>
            <a:off x="1451582" y="6211951"/>
            <a:ext cx="68147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cxnSp>
        <p:nvCxnSpPr>
          <p:cNvPr id="28" name="Google Shape;28;p26"/>
          <p:cNvCxnSpPr/>
          <p:nvPr/>
        </p:nvCxnSpPr>
        <p:spPr>
          <a:xfrm>
            <a:off x="1451581" y="1859432"/>
            <a:ext cx="9603275" cy="0"/>
          </a:xfrm>
          <a:prstGeom prst="straightConnector1">
            <a:avLst/>
          </a:prstGeom>
          <a:noFill/>
          <a:ln w="3175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867723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p:nvPicPr>
        <p:blipFill>
          <a:blip r:embed="rId2"/>
          <a:stretch>
            <a:fillRect/>
          </a:stretch>
        </p:blipFill>
        <p:spPr bwMode="auto">
          <a:xfrm>
            <a:off x="425" y="0"/>
            <a:ext cx="121911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216EA7D2-791D-1446-935B-01E569172531}" type="slidenum">
              <a:rPr lang="en-US" smtClean="0"/>
              <a:pPr>
                <a:defRPr/>
              </a:pPr>
              <a:t>‹#›</a:t>
            </a:fld>
            <a:endParaRPr lang="en-US"/>
          </a:p>
        </p:txBody>
      </p:sp>
    </p:spTree>
    <p:extLst>
      <p:ext uri="{BB962C8B-B14F-4D97-AF65-F5344CB8AC3E}">
        <p14:creationId xmlns:p14="http://schemas.microsoft.com/office/powerpoint/2010/main" val="3976614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19812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00016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rgbClr val="703B7E"/>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fld id="{48F63A3B-78C7-47BE-AE5E-E10140E04643}" type="slidenum">
              <a:rPr lang="en-US" smtClean="0"/>
              <a:t>‹#›</a:t>
            </a:fld>
            <a:endParaRPr lang="en-US"/>
          </a:p>
        </p:txBody>
      </p:sp>
      <p:pic>
        <p:nvPicPr>
          <p:cNvPr id="8" name="Picture 7">
            <a:extLst>
              <a:ext uri="{FF2B5EF4-FFF2-40B4-BE49-F238E27FC236}">
                <a16:creationId xmlns:a16="http://schemas.microsoft.com/office/drawing/2014/main" id="{E5C9404B-2868-264C-B504-B836A1219C9D}"/>
              </a:ext>
            </a:extLst>
          </p:cNvPr>
          <p:cNvPicPr>
            <a:picLocks noChangeAspect="1"/>
          </p:cNvPicPr>
          <p:nvPr/>
        </p:nvPicPr>
        <p:blipFill>
          <a:blip r:embed="rId3"/>
          <a:stretch>
            <a:fillRect/>
          </a:stretch>
        </p:blipFill>
        <p:spPr>
          <a:xfrm>
            <a:off x="-7112" y="5463"/>
            <a:ext cx="820737" cy="684707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413738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97347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567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03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2" name="Title 1"/>
          <p:cNvSpPr>
            <a:spLocks noGrp="1"/>
          </p:cNvSpPr>
          <p:nvPr>
            <p:ph type="title"/>
          </p:nvPr>
        </p:nvSpPr>
        <p:spPr>
          <a:xfrm>
            <a:off x="2560321" y="394176"/>
            <a:ext cx="8793479" cy="1685768"/>
          </a:xfrm>
        </p:spPr>
        <p:txBody>
          <a:bodyPr anchor="b">
            <a:normAutofit/>
          </a:bodyPr>
          <a:lstStyle>
            <a:lvl1pPr algn="l">
              <a:defRPr sz="3600">
                <a:solidFill>
                  <a:schemeClr val="bg2"/>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a:p>
        </p:txBody>
      </p:sp>
    </p:spTree>
    <p:extLst>
      <p:ext uri="{BB962C8B-B14F-4D97-AF65-F5344CB8AC3E}">
        <p14:creationId xmlns:p14="http://schemas.microsoft.com/office/powerpoint/2010/main" val="304689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33313875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8" r:id="rId7"/>
    <p:sldLayoutId id="2147483819" r:id="rId8"/>
    <p:sldLayoutId id="2147483807" r:id="rId9"/>
    <p:sldLayoutId id="2147483808" r:id="rId10"/>
    <p:sldLayoutId id="2147483809" r:id="rId11"/>
    <p:sldLayoutId id="2147483820" r:id="rId12"/>
  </p:sldLayoutIdLst>
  <p:hf hdr="0" ftr="0" dt="0"/>
  <p:txStyles>
    <p:titleStyle>
      <a:lvl1pPr algn="l" rtl="0" eaLnBrk="1" fontAlgn="base" hangingPunct="1">
        <a:lnSpc>
          <a:spcPct val="90000"/>
        </a:lnSpc>
        <a:spcBef>
          <a:spcPct val="0"/>
        </a:spcBef>
        <a:spcAft>
          <a:spcPct val="0"/>
        </a:spcAft>
        <a:defRPr sz="4400" kern="1200">
          <a:solidFill>
            <a:srgbClr val="703B7E"/>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2400" kern="1200">
          <a:solidFill>
            <a:srgbClr val="404040"/>
          </a:solidFill>
          <a:latin typeface="Calibri" panose="020F0502020204030204" pitchFamily="34" charset="0"/>
          <a:ea typeface="+mn-ea"/>
          <a:cs typeface="Calibri" panose="020F050202020403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2200" kern="1200">
          <a:solidFill>
            <a:srgbClr val="404040"/>
          </a:solidFill>
          <a:latin typeface="Calibri" panose="020F0502020204030204" pitchFamily="34" charset="0"/>
          <a:ea typeface="+mn-ea"/>
          <a:cs typeface="Calibri" panose="020F050202020403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2000" kern="1200">
          <a:solidFill>
            <a:srgbClr val="404040"/>
          </a:solidFill>
          <a:latin typeface="Calibri" panose="020F0502020204030204" pitchFamily="34" charset="0"/>
          <a:ea typeface="+mn-ea"/>
          <a:cs typeface="Calibri" panose="020F0502020204030204" pitchFamily="34" charset="0"/>
        </a:defRPr>
      </a:lvl3pPr>
      <a:lvl4pPr marL="1600200" indent="-228600" algn="l" rtl="0" eaLnBrk="1" fontAlgn="base" hangingPunct="1">
        <a:lnSpc>
          <a:spcPct val="100000"/>
        </a:lnSpc>
        <a:spcBef>
          <a:spcPts val="500"/>
        </a:spcBef>
        <a:spcAft>
          <a:spcPct val="0"/>
        </a:spcAft>
        <a:buFont typeface="Arial" panose="020B0604020202020204" pitchFamily="34" charset="0"/>
        <a:buChar char="•"/>
        <a:defRPr kern="1200">
          <a:solidFill>
            <a:srgbClr val="404040"/>
          </a:solidFill>
          <a:latin typeface="Calibri" panose="020F0502020204030204" pitchFamily="34" charset="0"/>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kern="120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BF60C159-D302-4EFD-A43D-D8C64B2C247C}" type="slidenum">
              <a:rPr lang="en-US" smtClean="0"/>
              <a:t>‹#›</a:t>
            </a:fld>
            <a:endParaRPr lang="en-US"/>
          </a:p>
        </p:txBody>
      </p:sp>
    </p:spTree>
    <p:extLst>
      <p:ext uri="{BB962C8B-B14F-4D97-AF65-F5344CB8AC3E}">
        <p14:creationId xmlns:p14="http://schemas.microsoft.com/office/powerpoint/2010/main" val="1255311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1" fontAlgn="base" hangingPunct="1">
        <a:lnSpc>
          <a:spcPct val="90000"/>
        </a:lnSpc>
        <a:spcBef>
          <a:spcPct val="0"/>
        </a:spcBef>
        <a:spcAft>
          <a:spcPct val="0"/>
        </a:spcAft>
        <a:defRPr sz="4400" kern="1200">
          <a:solidFill>
            <a:srgbClr val="703B7E"/>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898962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2" r:id="rId5"/>
    <p:sldLayoutId id="2147483677" r:id="rId6"/>
    <p:sldLayoutId id="2147483678" r:id="rId7"/>
    <p:sldLayoutId id="2147483679" r:id="rId8"/>
    <p:sldLayoutId id="2147483681" r:id="rId9"/>
    <p:sldLayoutId id="2147483680" r:id="rId10"/>
  </p:sldLayoutIdLst>
  <p:hf hdr="0" ftr="0" dt="0"/>
  <p:txStyles>
    <p:titleStyle>
      <a:lvl1pPr algn="l" rtl="0" eaLnBrk="1" fontAlgn="base" hangingPunct="1">
        <a:lnSpc>
          <a:spcPct val="90000"/>
        </a:lnSpc>
        <a:spcBef>
          <a:spcPct val="0"/>
        </a:spcBef>
        <a:spcAft>
          <a:spcPct val="0"/>
        </a:spcAft>
        <a:defRPr sz="4400" kern="1200">
          <a:solidFill>
            <a:srgbClr val="703B7E"/>
          </a:solidFill>
          <a:latin typeface="+mj-lt"/>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ccco.edu/-/media/CCCCO-Website/About-Us/Divisions/Educational-Services-and-Support/Academic-Affairs/What-we-do/Curriculum-and-Instruction-Unit/Curriculum/ESS-22-300-008-CCC-Ethnic-Studies-Implementation-Updates.pdf?la=en&amp;hash=68BE4B29C4A78566C8370DD39345E09419F4249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urldefense.proofpoint.com/v2/url?u=https-3A__affecttheverb.com_disabledandhere_&amp;d=DwMFaQ&amp;c=tPYGtOWOAPojDil1cAsHpA&amp;r=kBsDbgAHPLVjtKJ7XKnUYLs8MG-LDyoTbR0uOL3Srqs&amp;m=Mxwz9QMkLxEdoIx3UkhsGr1gCseVaRSeiSKOBMsIhEc&amp;s=kwbvRJPXUgsZ9EEYjSnWoChQ2cMhPyGPXWWodR8OhXo&amp;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vision.foundationccc.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SB1071"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cccco.edu/-/media/CCCCO-Website/Reports/success-center-cpl-initiative-report-for-cccco-final.pdf?la=en&amp;hash=2B50F17C0A47775A58EAF6631613B6A4D537CB8F" TargetMode="External"/><Relationship Id="rId5" Type="http://schemas.openxmlformats.org/officeDocument/2006/relationships/hyperlink" Target="https://leginfo.legislature.ca.gov/faces/billTextClient.xhtml?bill_id=201720180AB1786" TargetMode="External"/><Relationship Id="rId4" Type="http://schemas.openxmlformats.org/officeDocument/2006/relationships/hyperlink" Target="https://www.cccco.edu/-/media/CCCCO-Website/Office-of-General-Counsel/Final-Form-400-for-Credit-for-Prior-Learning-2-20-20.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asetext.com/regulation/california-code-of-regulations/title-5-education/division-6-california-community-colleges/chapter-6-curriculum-and-instruction/subchapter-1-programs-courses-and-classes/article-5-alternative-methods-for-awarding-credit/section-55050-credit-by-examination"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casetext.com/regulation/california-code-of-regulations/title-5-education/division-6-california-community-colleges/chapter-6-curriculum-and-instruction/subchapter-1-programs-courses-and-classes/article-5-alternative-methods-for-awarding-credit/section-55052-advanced-placement-examina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8" Type="http://schemas.openxmlformats.org/officeDocument/2006/relationships/hyperlink" Target="https://asccc.org/guided-pathways" TargetMode="External"/><Relationship Id="rId13" Type="http://schemas.openxmlformats.org/officeDocument/2006/relationships/hyperlink" Target="https://cdn2.hubspot.net/hubfs/617695/premium_content_resources/pla/PDF/PLA_Fueling-the-Race.pdf" TargetMode="External"/><Relationship Id="rId3" Type="http://schemas.openxmlformats.org/officeDocument/2006/relationships/hyperlink" Target="https://asccc.org/content/ethnic-studies-looking-back-looking-forward" TargetMode="External"/><Relationship Id="rId7" Type="http://schemas.openxmlformats.org/officeDocument/2006/relationships/hyperlink" Target="https://asccc-oeri.org/articulation-curriculum-and-open-educational-resources/" TargetMode="External"/><Relationship Id="rId12" Type="http://schemas.openxmlformats.org/officeDocument/2006/relationships/hyperlink" Target="https://successcenter.cccco.edu/Strategic-Projects/Credit-for-Prior-Learning-Initiative"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asccc-oeri.org/" TargetMode="External"/><Relationship Id="rId11" Type="http://schemas.openxmlformats.org/officeDocument/2006/relationships/hyperlink" Target="https://na.eventscloud.com/emarketing/go.php?i=831641&amp;e=aGVucnkueW91bmdAdnZjLmVkdQ==&amp;l=https://inlandempiregia.org/guided-pathways/" TargetMode="External"/><Relationship Id="rId5" Type="http://schemas.openxmlformats.org/officeDocument/2006/relationships/hyperlink" Target="https://asccc.org/content/passage-ab-1460-and-its-impact-cccs" TargetMode="External"/><Relationship Id="rId10" Type="http://schemas.openxmlformats.org/officeDocument/2006/relationships/hyperlink" Target="https://digitalfutures.cccco.edu/Projects/Student-Success-Metrics" TargetMode="External"/><Relationship Id="rId4" Type="http://schemas.openxmlformats.org/officeDocument/2006/relationships/hyperlink" Target="https://www.cccco.edu/-/media/CCCCO-Website/About-Us/Divisions/Educational-Services-and-Support/Academic-Affairs/What-we-do/Curriculum-and-Instruction-Unit/Curriculum/ESS-22-300-008-CCC-Ethnic-Studies-Implementation-Updates.pdf?la=en&amp;hash=68BE4B29C4A78566C8370DD39345E09419F42492" TargetMode="External"/><Relationship Id="rId9" Type="http://schemas.openxmlformats.org/officeDocument/2006/relationships/hyperlink" Target="https://www.cccco.edu/College-Professionals/Guided-Pathways" TargetMode="External"/><Relationship Id="rId14" Type="http://schemas.openxmlformats.org/officeDocument/2006/relationships/hyperlink" Target="https://www.cccco.edu/-/media/CCCCO-Website/Reports/success-center-cpl-initiative-report-for-cccco-final.pdf?la=en&amp;hash=2B50F17C0A47775A58EAF6631613B6A4D537CB8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CFE7-9FB4-433C-981B-F9931A0E25F3}"/>
              </a:ext>
            </a:extLst>
          </p:cNvPr>
          <p:cNvSpPr>
            <a:spLocks noGrp="1"/>
          </p:cNvSpPr>
          <p:nvPr>
            <p:ph type="title"/>
          </p:nvPr>
        </p:nvSpPr>
        <p:spPr>
          <a:xfrm>
            <a:off x="959005" y="4286865"/>
            <a:ext cx="10432249" cy="2197475"/>
          </a:xfrm>
        </p:spPr>
        <p:txBody>
          <a:bodyPr>
            <a:normAutofit fontScale="90000"/>
          </a:bodyPr>
          <a:lstStyle/>
          <a:p>
            <a:pPr algn="l">
              <a:spcBef>
                <a:spcPts val="600"/>
              </a:spcBef>
              <a:spcAft>
                <a:spcPts val="0"/>
              </a:spcAft>
            </a:pPr>
            <a:r>
              <a:rPr lang="en-US" sz="5300"/>
              <a:t>Curriculum Champions Pre-Session</a:t>
            </a:r>
            <a:br>
              <a:rPr lang="en-US" sz="5300"/>
            </a:br>
            <a:br>
              <a:rPr lang="en-US" sz="2200"/>
            </a:br>
            <a:r>
              <a:rPr lang="en-US" sz="2200"/>
              <a:t>Amber Gillis – ASCCC South Representative, ASCCC Curriculum, 5C</a:t>
            </a:r>
            <a:br>
              <a:rPr lang="en-US" sz="2200"/>
            </a:br>
            <a:r>
              <a:rPr lang="en-US" sz="2200"/>
              <a:t>Nili Kirschner – Woodland College, ASCCC Curriculum, 5C</a:t>
            </a:r>
            <a:br>
              <a:rPr lang="en-US" sz="2200"/>
            </a:br>
            <a:r>
              <a:rPr lang="en-US" sz="2200"/>
              <a:t>Henry Young –  Victor Valley College, ASCCC Curriculum</a:t>
            </a:r>
            <a:endParaRPr lang="en-US"/>
          </a:p>
        </p:txBody>
      </p:sp>
    </p:spTree>
    <p:extLst>
      <p:ext uri="{BB962C8B-B14F-4D97-AF65-F5344CB8AC3E}">
        <p14:creationId xmlns:p14="http://schemas.microsoft.com/office/powerpoint/2010/main" val="143002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C129-2F61-F52E-B7DC-2F3AF3232F1B}"/>
              </a:ext>
            </a:extLst>
          </p:cNvPr>
          <p:cNvSpPr>
            <a:spLocks noGrp="1"/>
          </p:cNvSpPr>
          <p:nvPr>
            <p:ph type="title"/>
          </p:nvPr>
        </p:nvSpPr>
        <p:spPr/>
        <p:txBody>
          <a:bodyPr>
            <a:normAutofit/>
          </a:bodyPr>
          <a:lstStyle/>
          <a:p>
            <a:r>
              <a:rPr lang="en-US" sz="5400"/>
              <a:t>IDEAA in Curriculum</a:t>
            </a:r>
          </a:p>
        </p:txBody>
      </p:sp>
      <p:sp>
        <p:nvSpPr>
          <p:cNvPr id="3" name="Text Placeholder 2">
            <a:extLst>
              <a:ext uri="{FF2B5EF4-FFF2-40B4-BE49-F238E27FC236}">
                <a16:creationId xmlns:a16="http://schemas.microsoft.com/office/drawing/2014/main" id="{94B31848-6247-007C-74B2-BF5269D18621}"/>
              </a:ext>
            </a:extLst>
          </p:cNvPr>
          <p:cNvSpPr>
            <a:spLocks noGrp="1"/>
          </p:cNvSpPr>
          <p:nvPr>
            <p:ph idx="1"/>
          </p:nvPr>
        </p:nvSpPr>
        <p:spPr/>
        <p:txBody>
          <a:bodyPr vert="horz" lIns="91440" tIns="45720" rIns="91440" bIns="45720" rtlCol="0" anchor="t">
            <a:normAutofit/>
          </a:bodyPr>
          <a:lstStyle/>
          <a:p>
            <a:pPr algn="ctr"/>
            <a:endParaRPr lang="en-US">
              <a:cs typeface="Calibri"/>
            </a:endParaRPr>
          </a:p>
          <a:p>
            <a:pPr algn="ctr"/>
            <a:endParaRPr lang="en-US">
              <a:cs typeface="Calibri"/>
            </a:endParaRPr>
          </a:p>
          <a:p>
            <a:pPr algn="ctr"/>
            <a:r>
              <a:rPr lang="en-US" sz="4000" dirty="0">
                <a:solidFill>
                  <a:schemeClr val="tx1"/>
                </a:solidFill>
                <a:latin typeface="Calibri"/>
                <a:cs typeface="Calibri"/>
              </a:rPr>
              <a:t>What is it? Why does it matter? </a:t>
            </a:r>
            <a:endParaRPr lang="en-US" sz="4000" dirty="0">
              <a:solidFill>
                <a:schemeClr val="tx1"/>
              </a:solidFill>
              <a:cs typeface="Calibri"/>
            </a:endParaRPr>
          </a:p>
          <a:p>
            <a:pPr algn="ctr"/>
            <a:r>
              <a:rPr lang="en-US" sz="4000" dirty="0">
                <a:solidFill>
                  <a:schemeClr val="tx1"/>
                </a:solidFill>
                <a:latin typeface="Calibri"/>
                <a:cs typeface="Calibri"/>
              </a:rPr>
              <a:t>Whose responsibility is it?</a:t>
            </a:r>
          </a:p>
        </p:txBody>
      </p:sp>
      <p:sp>
        <p:nvSpPr>
          <p:cNvPr id="4" name="Slide Number Placeholder 3">
            <a:extLst>
              <a:ext uri="{FF2B5EF4-FFF2-40B4-BE49-F238E27FC236}">
                <a16:creationId xmlns:a16="http://schemas.microsoft.com/office/drawing/2014/main" id="{247ECF53-C536-4BE1-B0F5-2B9A11902B35}"/>
              </a:ext>
            </a:extLst>
          </p:cNvPr>
          <p:cNvSpPr>
            <a:spLocks noGrp="1"/>
          </p:cNvSpPr>
          <p:nvPr>
            <p:ph type="sldNum" sz="quarter" idx="10"/>
          </p:nvPr>
        </p:nvSpPr>
        <p:spPr/>
        <p:txBody>
          <a:bodyPr/>
          <a:lstStyle/>
          <a:p>
            <a:pPr>
              <a:defRPr/>
            </a:pPr>
            <a:fld id="{216EA7D2-791D-1446-935B-01E569172531}" type="slidenum">
              <a:rPr lang="en-US" smtClean="0"/>
              <a:pPr>
                <a:defRPr/>
              </a:pPr>
              <a:t>10</a:t>
            </a:fld>
            <a:endParaRPr lang="en-US"/>
          </a:p>
        </p:txBody>
      </p:sp>
    </p:spTree>
    <p:extLst>
      <p:ext uri="{BB962C8B-B14F-4D97-AF65-F5344CB8AC3E}">
        <p14:creationId xmlns:p14="http://schemas.microsoft.com/office/powerpoint/2010/main" val="106793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cs typeface="Calibri"/>
              </a:rPr>
              <a:t>The Main IDEAA: Eyes on the Prize</a:t>
            </a:r>
            <a:endParaRPr>
              <a:cs typeface="Calibri"/>
            </a:endParaRPr>
          </a:p>
        </p:txBody>
      </p:sp>
      <p:sp>
        <p:nvSpPr>
          <p:cNvPr id="123" name="Google Shape;123;p24"/>
          <p:cNvSpPr txBox="1">
            <a:spLocks noGrp="1"/>
          </p:cNvSpPr>
          <p:nvPr>
            <p:ph sz="half" idx="1"/>
          </p:nvPr>
        </p:nvSpPr>
        <p:spPr>
          <a:xfrm>
            <a:off x="1277650" y="1257190"/>
            <a:ext cx="10047357" cy="496073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lnSpc>
                <a:spcPct val="100000"/>
              </a:lnSpc>
              <a:spcBef>
                <a:spcPts val="0"/>
              </a:spcBef>
              <a:spcAft>
                <a:spcPts val="1800"/>
              </a:spcAft>
              <a:buSzPts val="2400"/>
              <a:buNone/>
            </a:pPr>
            <a:r>
              <a:rPr lang="en" dirty="0">
                <a:latin typeface="Calibri"/>
                <a:cs typeface="Gill Sans"/>
              </a:rPr>
              <a:t>The theme of this institute is IDEAA: Inclusivity, Diversity, Equity, Anti-Racism, and Accessibility</a:t>
            </a:r>
            <a:endParaRPr lang="en-US" dirty="0">
              <a:latin typeface="Calibri"/>
              <a:cs typeface="Gill Sans"/>
            </a:endParaRPr>
          </a:p>
          <a:p>
            <a:pPr marL="0" indent="0">
              <a:lnSpc>
                <a:spcPct val="100000"/>
              </a:lnSpc>
              <a:spcBef>
                <a:spcPts val="0"/>
              </a:spcBef>
              <a:spcAft>
                <a:spcPts val="1800"/>
              </a:spcAft>
              <a:buSzPts val="2400"/>
              <a:buNone/>
            </a:pPr>
            <a:r>
              <a:rPr lang="en" b="1" dirty="0">
                <a:latin typeface="Calibri"/>
                <a:cs typeface="Gill Sans"/>
              </a:rPr>
              <a:t>Why?</a:t>
            </a:r>
            <a:r>
              <a:rPr lang="en" dirty="0">
                <a:latin typeface="Calibri"/>
                <a:cs typeface="Gill Sans"/>
              </a:rPr>
              <a:t> ASCCC Call to action - “</a:t>
            </a:r>
            <a:r>
              <a:rPr lang="en" dirty="0">
                <a:solidFill>
                  <a:schemeClr val="dk1"/>
                </a:solidFill>
                <a:latin typeface="Calibri"/>
                <a:cs typeface="Gill Sans"/>
              </a:rPr>
              <a:t>prioritize culturally responsive curricular redesign</a:t>
            </a:r>
            <a:r>
              <a:rPr lang="en" dirty="0">
                <a:latin typeface="Calibri"/>
                <a:cs typeface="Gill Sans"/>
              </a:rPr>
              <a:t>”</a:t>
            </a:r>
          </a:p>
          <a:p>
            <a:pPr marL="0" indent="0">
              <a:lnSpc>
                <a:spcPct val="100000"/>
              </a:lnSpc>
              <a:spcBef>
                <a:spcPts val="0"/>
              </a:spcBef>
              <a:spcAft>
                <a:spcPts val="1800"/>
              </a:spcAft>
              <a:buSzPts val="2400"/>
              <a:buNone/>
            </a:pPr>
            <a:r>
              <a:rPr lang="en" b="1" dirty="0">
                <a:latin typeface="Calibri"/>
                <a:cs typeface="Gill Sans"/>
              </a:rPr>
              <a:t>Who?</a:t>
            </a:r>
            <a:r>
              <a:rPr lang="en" dirty="0">
                <a:latin typeface="Calibri"/>
                <a:cs typeface="Gill Sans"/>
              </a:rPr>
              <a:t> All of us! This work is hard and we need all hands on deck</a:t>
            </a:r>
          </a:p>
          <a:p>
            <a:pPr marL="0" indent="0">
              <a:lnSpc>
                <a:spcPct val="100000"/>
              </a:lnSpc>
              <a:spcBef>
                <a:spcPts val="0"/>
              </a:spcBef>
              <a:spcAft>
                <a:spcPts val="1800"/>
              </a:spcAft>
              <a:buSzPts val="2400"/>
              <a:buNone/>
            </a:pPr>
            <a:r>
              <a:rPr lang="en" b="1" dirty="0">
                <a:latin typeface="Calibri"/>
                <a:cs typeface="Gill Sans"/>
              </a:rPr>
              <a:t>When?</a:t>
            </a:r>
            <a:r>
              <a:rPr lang="en" dirty="0">
                <a:latin typeface="Calibri"/>
                <a:cs typeface="Gill Sans"/>
              </a:rPr>
              <a:t> Now. Mutiple regulatory changes in the pipeline – Ethnic Studies requirement, DEIA in curriculum standards and faculty tenure evaluations</a:t>
            </a:r>
          </a:p>
          <a:p>
            <a:pPr marL="0" indent="0">
              <a:lnSpc>
                <a:spcPct val="100000"/>
              </a:lnSpc>
              <a:spcBef>
                <a:spcPts val="0"/>
              </a:spcBef>
              <a:spcAft>
                <a:spcPts val="1800"/>
              </a:spcAft>
              <a:buSzPts val="2400"/>
              <a:buNone/>
            </a:pPr>
            <a:r>
              <a:rPr lang="en" b="1" dirty="0">
                <a:latin typeface="Calibri"/>
                <a:cs typeface="Gill Sans"/>
              </a:rPr>
              <a:t>How?</a:t>
            </a:r>
            <a:r>
              <a:rPr lang="en" dirty="0">
                <a:latin typeface="Calibri"/>
                <a:cs typeface="Gill Sans"/>
              </a:rPr>
              <a:t> Multiple session at this institute will address this, starting today!</a:t>
            </a:r>
            <a:r>
              <a:rPr lang="en" b="1" dirty="0">
                <a:latin typeface="Calibri"/>
                <a:cs typeface="Gill Sans"/>
              </a:rPr>
              <a:t> </a:t>
            </a:r>
          </a:p>
          <a:p>
            <a:pPr indent="-507365">
              <a:spcBef>
                <a:spcPts val="0"/>
              </a:spcBef>
              <a:spcAft>
                <a:spcPts val="1800"/>
              </a:spcAft>
              <a:buSzPts val="2400"/>
            </a:pPr>
            <a:endParaRPr lang="en" sz="3200">
              <a:cs typeface="Gill Sans"/>
            </a:endParaRPr>
          </a:p>
        </p:txBody>
      </p:sp>
      <p:sp>
        <p:nvSpPr>
          <p:cNvPr id="2" name="Slide Number Placeholder 1">
            <a:extLst>
              <a:ext uri="{FF2B5EF4-FFF2-40B4-BE49-F238E27FC236}">
                <a16:creationId xmlns:a16="http://schemas.microsoft.com/office/drawing/2014/main" id="{B1B75941-2CE3-4DF8-8042-E78EBF375044}"/>
              </a:ext>
            </a:extLst>
          </p:cNvPr>
          <p:cNvSpPr>
            <a:spLocks noGrp="1"/>
          </p:cNvSpPr>
          <p:nvPr>
            <p:ph type="sldNum" sz="quarter" idx="10"/>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1584497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8DF8-72F6-00D2-C0ED-16B9974282AD}"/>
              </a:ext>
            </a:extLst>
          </p:cNvPr>
          <p:cNvSpPr>
            <a:spLocks noGrp="1"/>
          </p:cNvSpPr>
          <p:nvPr>
            <p:ph type="title"/>
          </p:nvPr>
        </p:nvSpPr>
        <p:spPr>
          <a:xfrm>
            <a:off x="1277650" y="281642"/>
            <a:ext cx="10046043" cy="773390"/>
          </a:xfrm>
        </p:spPr>
        <p:txBody>
          <a:bodyPr>
            <a:normAutofit/>
          </a:bodyPr>
          <a:lstStyle/>
          <a:p>
            <a:r>
              <a:rPr lang="en-US">
                <a:cs typeface="Calibri"/>
              </a:rPr>
              <a:t>Initiatives that Build on IDEAA</a:t>
            </a:r>
          </a:p>
        </p:txBody>
      </p:sp>
      <p:sp>
        <p:nvSpPr>
          <p:cNvPr id="3" name="Content Placeholder 2">
            <a:extLst>
              <a:ext uri="{FF2B5EF4-FFF2-40B4-BE49-F238E27FC236}">
                <a16:creationId xmlns:a16="http://schemas.microsoft.com/office/drawing/2014/main" id="{D7150834-79A4-AD1F-DCEC-632B18D3CD56}"/>
              </a:ext>
            </a:extLst>
          </p:cNvPr>
          <p:cNvSpPr>
            <a:spLocks noGrp="1"/>
          </p:cNvSpPr>
          <p:nvPr>
            <p:ph sz="half" idx="2"/>
          </p:nvPr>
        </p:nvSpPr>
        <p:spPr>
          <a:xfrm>
            <a:off x="1277650" y="1665799"/>
            <a:ext cx="3762972" cy="4523864"/>
          </a:xfrm>
        </p:spPr>
        <p:txBody>
          <a:bodyPr vert="horz" lIns="91440" tIns="45720" rIns="91440" bIns="45720" rtlCol="0" anchor="t">
            <a:normAutofit fontScale="92500"/>
          </a:bodyPr>
          <a:lstStyle/>
          <a:p>
            <a:pPr marL="0" indent="0">
              <a:lnSpc>
                <a:spcPct val="110000"/>
              </a:lnSpc>
              <a:buNone/>
            </a:pPr>
            <a:r>
              <a:rPr lang="en-US">
                <a:latin typeface="Calibri"/>
                <a:ea typeface="Calibri" panose="020F0502020204030204"/>
                <a:cs typeface="Calibri" panose="020F0502020204030204"/>
              </a:rPr>
              <a:t>Your college may already be engaging in initiatives that build on the foundation of IDEAA:</a:t>
            </a:r>
          </a:p>
          <a:p>
            <a:pPr>
              <a:lnSpc>
                <a:spcPct val="110000"/>
              </a:lnSpc>
            </a:pPr>
            <a:r>
              <a:rPr lang="en-US">
                <a:latin typeface="Calibri"/>
                <a:ea typeface="Calibri" panose="020F0502020204030204"/>
                <a:cs typeface="Calibri" panose="020F0502020204030204"/>
              </a:rPr>
              <a:t>Ethnic Studies Requirement</a:t>
            </a:r>
            <a:endParaRPr lang="en-US">
              <a:latin typeface="Calibri"/>
            </a:endParaRPr>
          </a:p>
          <a:p>
            <a:pPr>
              <a:lnSpc>
                <a:spcPct val="110000"/>
              </a:lnSpc>
            </a:pPr>
            <a:r>
              <a:rPr lang="en-US">
                <a:latin typeface="Calibri"/>
                <a:ea typeface="Calibri" panose="020F0502020204030204"/>
                <a:cs typeface="Calibri" panose="020F0502020204030204"/>
              </a:rPr>
              <a:t>Open Educational Resources (OER)</a:t>
            </a:r>
          </a:p>
          <a:p>
            <a:pPr>
              <a:lnSpc>
                <a:spcPct val="110000"/>
              </a:lnSpc>
            </a:pPr>
            <a:r>
              <a:rPr lang="en-US">
                <a:latin typeface="Calibri"/>
                <a:ea typeface="Calibri" panose="020F0502020204030204"/>
                <a:cs typeface="Calibri" panose="020F0502020204030204"/>
              </a:rPr>
              <a:t>Guided Pathways</a:t>
            </a:r>
          </a:p>
          <a:p>
            <a:pPr>
              <a:lnSpc>
                <a:spcPct val="110000"/>
              </a:lnSpc>
            </a:pPr>
            <a:r>
              <a:rPr lang="en-US">
                <a:latin typeface="Calibri"/>
                <a:ea typeface="Calibri" panose="020F0502020204030204"/>
                <a:cs typeface="Calibri" panose="020F0502020204030204"/>
              </a:rPr>
              <a:t>Credit for Prior Learning (CPL)</a:t>
            </a:r>
          </a:p>
        </p:txBody>
      </p:sp>
      <p:graphicFrame>
        <p:nvGraphicFramePr>
          <p:cNvPr id="4" name="Diagram 3">
            <a:extLst>
              <a:ext uri="{FF2B5EF4-FFF2-40B4-BE49-F238E27FC236}">
                <a16:creationId xmlns:a16="http://schemas.microsoft.com/office/drawing/2014/main" id="{BD790EC4-D43B-4018-8B2A-9A713239457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0273637"/>
              </p:ext>
            </p:extLst>
          </p:nvPr>
        </p:nvGraphicFramePr>
        <p:xfrm>
          <a:off x="5235190" y="1807706"/>
          <a:ext cx="6511850" cy="4523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2B713A0-1994-436D-BC72-A8827AC8B5A5}"/>
              </a:ext>
            </a:extLst>
          </p:cNvPr>
          <p:cNvSpPr>
            <a:spLocks noGrp="1"/>
          </p:cNvSpPr>
          <p:nvPr>
            <p:ph type="sldNum" sz="quarter" idx="10"/>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415792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11F8A-8F87-4E2C-8053-BA7603364AA0}"/>
              </a:ext>
            </a:extLst>
          </p:cNvPr>
          <p:cNvSpPr>
            <a:spLocks noGrp="1"/>
          </p:cNvSpPr>
          <p:nvPr>
            <p:ph type="title"/>
          </p:nvPr>
        </p:nvSpPr>
        <p:spPr/>
        <p:txBody>
          <a:bodyPr/>
          <a:lstStyle/>
          <a:p>
            <a:r>
              <a:rPr lang="en-US"/>
              <a:t>Break time</a:t>
            </a:r>
          </a:p>
        </p:txBody>
      </p:sp>
    </p:spTree>
    <p:extLst>
      <p:ext uri="{BB962C8B-B14F-4D97-AF65-F5344CB8AC3E}">
        <p14:creationId xmlns:p14="http://schemas.microsoft.com/office/powerpoint/2010/main" val="394165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4B02-421A-3A83-4363-59D6F947B661}"/>
              </a:ext>
            </a:extLst>
          </p:cNvPr>
          <p:cNvSpPr>
            <a:spLocks noGrp="1"/>
          </p:cNvSpPr>
          <p:nvPr>
            <p:ph type="title"/>
          </p:nvPr>
        </p:nvSpPr>
        <p:spPr/>
        <p:txBody>
          <a:bodyPr>
            <a:normAutofit/>
          </a:bodyPr>
          <a:lstStyle/>
          <a:p>
            <a:r>
              <a:rPr lang="en-US" sz="5400">
                <a:ea typeface="Calibri"/>
              </a:rPr>
              <a:t>Ethnic Studies Requirement</a:t>
            </a:r>
            <a:endParaRPr lang="en-US" sz="5400"/>
          </a:p>
        </p:txBody>
      </p:sp>
      <p:sp>
        <p:nvSpPr>
          <p:cNvPr id="4" name="Content Placeholder 3">
            <a:extLst>
              <a:ext uri="{FF2B5EF4-FFF2-40B4-BE49-F238E27FC236}">
                <a16:creationId xmlns:a16="http://schemas.microsoft.com/office/drawing/2014/main" id="{F0F96A16-2793-4A76-A86E-2584E061C571}"/>
              </a:ext>
            </a:extLst>
          </p:cNvPr>
          <p:cNvSpPr>
            <a:spLocks noGrp="1"/>
          </p:cNvSpPr>
          <p:nvPr>
            <p:ph idx="1"/>
          </p:nvPr>
        </p:nvSpPr>
        <p:spPr/>
        <p:txBody>
          <a:bodyPr/>
          <a:lstStyle/>
          <a:p>
            <a:r>
              <a:rPr lang="en-US" sz="3200">
                <a:solidFill>
                  <a:schemeClr val="tx1"/>
                </a:solidFill>
                <a:cs typeface="Calibri"/>
              </a:rPr>
              <a:t>Fall 2020 ASCCC resolutions 9.04 and 9.05 support an ethnic studies graduation requirement. </a:t>
            </a:r>
          </a:p>
          <a:p>
            <a:r>
              <a:rPr lang="en-US" sz="3200">
                <a:solidFill>
                  <a:schemeClr val="tx1"/>
                </a:solidFill>
                <a:cs typeface="Calibri"/>
              </a:rPr>
              <a:t>The resolutions define ethnic studies as an interdisciplinary and comparative study of race and ethnicity with special focus on four historically defined racialized core groups: Native Americans, African Americans, Asian Americans, and Latina/o Americans. </a:t>
            </a:r>
          </a:p>
        </p:txBody>
      </p:sp>
      <p:sp>
        <p:nvSpPr>
          <p:cNvPr id="3" name="Slide Number Placeholder 2">
            <a:extLst>
              <a:ext uri="{FF2B5EF4-FFF2-40B4-BE49-F238E27FC236}">
                <a16:creationId xmlns:a16="http://schemas.microsoft.com/office/drawing/2014/main" id="{C297EC32-42E5-4DFD-9A6F-678EDFBDDC15}"/>
              </a:ext>
            </a:extLst>
          </p:cNvPr>
          <p:cNvSpPr>
            <a:spLocks noGrp="1"/>
          </p:cNvSpPr>
          <p:nvPr>
            <p:ph type="sldNum" sz="quarter" idx="10"/>
          </p:nvPr>
        </p:nvSpPr>
        <p:spPr/>
        <p:txBody>
          <a:bodyPr/>
          <a:lstStyle/>
          <a:p>
            <a:pPr>
              <a:defRPr/>
            </a:pPr>
            <a:fld id="{216EA7D2-791D-1446-935B-01E569172531}" type="slidenum">
              <a:rPr lang="en-US" smtClean="0"/>
              <a:pPr>
                <a:defRPr/>
              </a:pPr>
              <a:t>14</a:t>
            </a:fld>
            <a:endParaRPr lang="en-US"/>
          </a:p>
        </p:txBody>
      </p:sp>
    </p:spTree>
    <p:extLst>
      <p:ext uri="{BB962C8B-B14F-4D97-AF65-F5344CB8AC3E}">
        <p14:creationId xmlns:p14="http://schemas.microsoft.com/office/powerpoint/2010/main" val="1599271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cs typeface="Calibri"/>
              </a:rPr>
              <a:t>Ethnic Studies Implementation Updates</a:t>
            </a:r>
            <a:endParaRPr lang="en-US">
              <a:cs typeface="Calibri"/>
            </a:endParaRPr>
          </a:p>
        </p:txBody>
      </p:sp>
      <p:sp>
        <p:nvSpPr>
          <p:cNvPr id="111" name="Google Shape;111;p22"/>
          <p:cNvSpPr txBox="1">
            <a:spLocks noGrp="1"/>
          </p:cNvSpPr>
          <p:nvPr>
            <p:ph sz="half" idx="1"/>
          </p:nvPr>
        </p:nvSpPr>
        <p:spPr>
          <a:xfrm>
            <a:off x="1277650" y="1337187"/>
            <a:ext cx="10058400" cy="4880733"/>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Aft>
                <a:spcPts val="1200"/>
              </a:spcAft>
              <a:buNone/>
            </a:pPr>
            <a:r>
              <a:rPr lang="en">
                <a:highlight>
                  <a:srgbClr val="FFFFFF"/>
                </a:highlight>
                <a:latin typeface="Calibri"/>
                <a:ea typeface="+mj-lt"/>
                <a:cs typeface="+mj-lt"/>
              </a:rPr>
              <a:t>July 2021: BOG approved adding an ethnic studies graduation requirement (title 5, section 55063)</a:t>
            </a:r>
            <a:endParaRPr lang="en">
              <a:highlight>
                <a:srgbClr val="FFFFFF"/>
              </a:highlight>
              <a:latin typeface="Calibri"/>
              <a:cs typeface="Arial"/>
            </a:endParaRPr>
          </a:p>
          <a:p>
            <a:pPr marL="0" indent="0">
              <a:spcAft>
                <a:spcPts val="1200"/>
              </a:spcAft>
              <a:buNone/>
            </a:pPr>
            <a:r>
              <a:rPr lang="en">
                <a:highlight>
                  <a:srgbClr val="FFFFFF"/>
                </a:highlight>
                <a:latin typeface="Calibri"/>
                <a:cs typeface="Arial"/>
              </a:rPr>
              <a:t>CSU and UC have added ethnic studies to General Education (Area F/Area 7)</a:t>
            </a:r>
            <a:endParaRPr lang="en"/>
          </a:p>
          <a:p>
            <a:pPr marL="0" indent="0">
              <a:spcAft>
                <a:spcPts val="1200"/>
              </a:spcAft>
              <a:buNone/>
            </a:pPr>
            <a:r>
              <a:rPr lang="en">
                <a:highlight>
                  <a:srgbClr val="FFFFFF"/>
                </a:highlight>
                <a:latin typeface="Calibri"/>
                <a:cs typeface="Arial"/>
                <a:hlinkClick r:id="rId3"/>
              </a:rPr>
              <a:t>CCCCO Memo ESS 22-300-008</a:t>
            </a:r>
            <a:r>
              <a:rPr lang="en">
                <a:highlight>
                  <a:srgbClr val="FFFFFF"/>
                </a:highlight>
                <a:latin typeface="Calibri"/>
                <a:cs typeface="Arial"/>
              </a:rPr>
              <a:t> provides detailed timeline; main takeaway is:</a:t>
            </a:r>
          </a:p>
          <a:p>
            <a:pPr marL="457200" lvl="1" indent="0">
              <a:lnSpc>
                <a:spcPct val="100000"/>
              </a:lnSpc>
              <a:spcAft>
                <a:spcPts val="1200"/>
              </a:spcAft>
              <a:buNone/>
            </a:pPr>
            <a:r>
              <a:rPr lang="en" sz="2600">
                <a:highlight>
                  <a:srgbClr val="FFFFFF"/>
                </a:highlight>
                <a:latin typeface="Calibri"/>
                <a:cs typeface="Arial"/>
              </a:rPr>
              <a:t>"</a:t>
            </a:r>
            <a:r>
              <a:rPr lang="en" sz="2600">
                <a:highlight>
                  <a:srgbClr val="FFFFFF"/>
                </a:highlight>
                <a:latin typeface="Calibri"/>
                <a:ea typeface="+mj-lt"/>
                <a:cs typeface="+mj-lt"/>
              </a:rPr>
              <a:t>While colleges are encouraged to establish the needed ethnic studies programs and courses now, all colleges must have the course offerings needed to fulfill this new ethnic studies graduation requirement by fall 2024."</a:t>
            </a:r>
            <a:endParaRPr lang="en" sz="2600">
              <a:latin typeface="Calibri"/>
              <a:ea typeface="+mj-lt"/>
              <a:cs typeface="+mj-lt"/>
            </a:endParaRPr>
          </a:p>
          <a:p>
            <a:pPr marL="0" indent="0">
              <a:buNone/>
            </a:pPr>
            <a:endParaRPr lang="en">
              <a:highlight>
                <a:srgbClr val="FFFFFF"/>
              </a:highlight>
              <a:cs typeface="Arial"/>
            </a:endParaRPr>
          </a:p>
        </p:txBody>
      </p:sp>
      <p:sp>
        <p:nvSpPr>
          <p:cNvPr id="2" name="Slide Number Placeholder 1">
            <a:extLst>
              <a:ext uri="{FF2B5EF4-FFF2-40B4-BE49-F238E27FC236}">
                <a16:creationId xmlns:a16="http://schemas.microsoft.com/office/drawing/2014/main" id="{07DB3A40-22A3-45C9-8647-EB2DBAB308EF}"/>
              </a:ext>
            </a:extLst>
          </p:cNvPr>
          <p:cNvSpPr>
            <a:spLocks noGrp="1"/>
          </p:cNvSpPr>
          <p:nvPr>
            <p:ph type="sldNum" sz="quarter" idx="10"/>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322461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1277650" y="365125"/>
            <a:ext cx="10046043" cy="764679"/>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a:cs typeface="Calibri"/>
              </a:rPr>
              <a:t>What does this mean for our colleges?</a:t>
            </a:r>
            <a:endParaRPr>
              <a:cs typeface="Calibri"/>
            </a:endParaRPr>
          </a:p>
        </p:txBody>
      </p:sp>
      <p:sp>
        <p:nvSpPr>
          <p:cNvPr id="117" name="Google Shape;117;p23"/>
          <p:cNvSpPr txBox="1">
            <a:spLocks noGrp="1"/>
          </p:cNvSpPr>
          <p:nvPr>
            <p:ph sz="half" idx="1"/>
          </p:nvPr>
        </p:nvSpPr>
        <p:spPr>
          <a:xfrm>
            <a:off x="1277650" y="1268234"/>
            <a:ext cx="10047357" cy="4949686"/>
          </a:xfrm>
          <a:prstGeom prst="rect">
            <a:avLst/>
          </a:prstGeom>
        </p:spPr>
        <p:txBody>
          <a:bodyPr spcFirstLastPara="1" vert="horz" wrap="square" lIns="121900" tIns="121900" rIns="121900" bIns="121900" numCol="1" anchor="t" anchorCtr="0" compatLnSpc="1">
            <a:prstTxWarp prst="textNoShape">
              <a:avLst/>
            </a:prstTxWarp>
            <a:noAutofit/>
          </a:bodyPr>
          <a:lstStyle/>
          <a:p>
            <a:pPr indent="-445135">
              <a:spcBef>
                <a:spcPts val="0"/>
              </a:spcBef>
              <a:spcAft>
                <a:spcPts val="1000"/>
              </a:spcAft>
              <a:buSzPct val="100000"/>
            </a:pPr>
            <a:r>
              <a:rPr lang="en" sz="2200" dirty="0">
                <a:latin typeface="Calibri"/>
                <a:cs typeface="Gill Sans"/>
              </a:rPr>
              <a:t>Most colleges will need new or additional ethnic studies curriculum </a:t>
            </a:r>
            <a:endParaRPr lang="en-US" sz="2200" dirty="0">
              <a:latin typeface="Calibri"/>
            </a:endParaRPr>
          </a:p>
          <a:p>
            <a:pPr marL="461645" indent="-461645">
              <a:spcBef>
                <a:spcPts val="0"/>
              </a:spcBef>
              <a:spcAft>
                <a:spcPts val="1000"/>
              </a:spcAft>
              <a:buSzPct val="100000"/>
            </a:pPr>
            <a:r>
              <a:rPr lang="en" sz="2200" dirty="0">
                <a:latin typeface="Calibri"/>
                <a:cs typeface="Gill Sans"/>
              </a:rPr>
              <a:t>Students will need counseling and tutorial support for new requirement </a:t>
            </a:r>
            <a:endParaRPr sz="2200" dirty="0">
              <a:latin typeface="Calibri"/>
            </a:endParaRPr>
          </a:p>
          <a:p>
            <a:pPr marL="461645" indent="-461645">
              <a:spcBef>
                <a:spcPts val="0"/>
              </a:spcBef>
              <a:spcAft>
                <a:spcPts val="1000"/>
              </a:spcAft>
              <a:buSzPct val="100000"/>
            </a:pPr>
            <a:r>
              <a:rPr lang="en" sz="2200" dirty="0">
                <a:latin typeface="Calibri"/>
                <a:cs typeface="Gill Sans"/>
              </a:rPr>
              <a:t>College faculty – including counselors – will need professional development on the new requirement including its role in equity </a:t>
            </a:r>
            <a:endParaRPr sz="2200" dirty="0">
              <a:latin typeface="Calibri"/>
            </a:endParaRPr>
          </a:p>
          <a:p>
            <a:pPr marL="461645" indent="-461645">
              <a:spcBef>
                <a:spcPts val="0"/>
              </a:spcBef>
              <a:spcAft>
                <a:spcPts val="1000"/>
              </a:spcAft>
              <a:buSzPct val="100000"/>
            </a:pPr>
            <a:r>
              <a:rPr lang="en-US" sz="2200" dirty="0">
                <a:latin typeface="Calibri"/>
                <a:ea typeface="+mj-lt"/>
                <a:cs typeface="+mj-lt"/>
              </a:rPr>
              <a:t>Senates will need to collaborate to update local graduation requirements and advocate for hiring ethnic studies faculty</a:t>
            </a:r>
            <a:endParaRPr lang="en" sz="2200" dirty="0">
              <a:latin typeface="Calibri"/>
              <a:cs typeface="Gill Sans"/>
            </a:endParaRPr>
          </a:p>
          <a:p>
            <a:pPr marL="457200" indent="-457200">
              <a:spcBef>
                <a:spcPts val="0"/>
              </a:spcBef>
              <a:spcAft>
                <a:spcPts val="1000"/>
              </a:spcAft>
              <a:buSzPct val="100000"/>
            </a:pPr>
            <a:r>
              <a:rPr lang="en" sz="2200" dirty="0">
                <a:latin typeface="Calibri"/>
                <a:cs typeface="Gill Sans"/>
              </a:rPr>
              <a:t>Articulation officers will need support to make sure courses are articulated and students can use them to meet graduation and transfer requirements </a:t>
            </a:r>
            <a:endParaRPr sz="2200" dirty="0">
              <a:latin typeface="Calibri"/>
            </a:endParaRPr>
          </a:p>
          <a:p>
            <a:pPr marL="457200" indent="-457200">
              <a:spcBef>
                <a:spcPts val="0"/>
              </a:spcBef>
              <a:spcAft>
                <a:spcPts val="1000"/>
              </a:spcAft>
              <a:buSzPct val="100000"/>
            </a:pPr>
            <a:r>
              <a:rPr lang="en" sz="2200" dirty="0">
                <a:latin typeface="Calibri"/>
                <a:cs typeface="Gill Sans"/>
              </a:rPr>
              <a:t>Librarians will need to increase ethnic studies materials to support instruction </a:t>
            </a:r>
            <a:endParaRPr lang="en" sz="2200" dirty="0">
              <a:latin typeface="Calibri"/>
            </a:endParaRPr>
          </a:p>
          <a:p>
            <a:pPr marL="0" indent="0">
              <a:spcBef>
                <a:spcPts val="0"/>
              </a:spcBef>
              <a:spcAft>
                <a:spcPts val="1000"/>
              </a:spcAft>
              <a:buNone/>
            </a:pPr>
            <a:r>
              <a:rPr lang="en" sz="2200" dirty="0">
                <a:latin typeface="Calibri"/>
                <a:cs typeface="Gill Sans"/>
              </a:rPr>
              <a:t>These things need to be done collectively and collaboratively with area experts. Who on your campus should be involved in these discussions?</a:t>
            </a:r>
            <a:r>
              <a:rPr lang="en" dirty="0">
                <a:latin typeface="Calibri"/>
                <a:cs typeface="Gill Sans"/>
              </a:rPr>
              <a:t> </a:t>
            </a:r>
            <a:endParaRPr dirty="0">
              <a:latin typeface="Calibri"/>
            </a:endParaRPr>
          </a:p>
        </p:txBody>
      </p:sp>
      <p:sp>
        <p:nvSpPr>
          <p:cNvPr id="2" name="Slide Number Placeholder 1">
            <a:extLst>
              <a:ext uri="{FF2B5EF4-FFF2-40B4-BE49-F238E27FC236}">
                <a16:creationId xmlns:a16="http://schemas.microsoft.com/office/drawing/2014/main" id="{3D91EB4F-ED2E-4800-A5CD-686898927B2E}"/>
              </a:ext>
            </a:extLst>
          </p:cNvPr>
          <p:cNvSpPr>
            <a:spLocks noGrp="1"/>
          </p:cNvSpPr>
          <p:nvPr>
            <p:ph type="sldNum" sz="quarter" idx="10"/>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362797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4B02-421A-3A83-4363-59D6F947B661}"/>
              </a:ext>
            </a:extLst>
          </p:cNvPr>
          <p:cNvSpPr>
            <a:spLocks noGrp="1"/>
          </p:cNvSpPr>
          <p:nvPr>
            <p:ph type="title"/>
          </p:nvPr>
        </p:nvSpPr>
        <p:spPr/>
        <p:txBody>
          <a:bodyPr>
            <a:normAutofit/>
          </a:bodyPr>
          <a:lstStyle/>
          <a:p>
            <a:r>
              <a:rPr lang="en-US" sz="5400">
                <a:ea typeface="Calibri"/>
              </a:rPr>
              <a:t>IDEAA and OER</a:t>
            </a:r>
            <a:endParaRPr lang="en-US" sz="5400"/>
          </a:p>
        </p:txBody>
      </p:sp>
      <p:sp>
        <p:nvSpPr>
          <p:cNvPr id="3" name="Text Placeholder 2">
            <a:extLst>
              <a:ext uri="{FF2B5EF4-FFF2-40B4-BE49-F238E27FC236}">
                <a16:creationId xmlns:a16="http://schemas.microsoft.com/office/drawing/2014/main" id="{16E08593-9DFD-4905-87BF-76C8B0DF8ABA}"/>
              </a:ext>
            </a:extLst>
          </p:cNvPr>
          <p:cNvSpPr>
            <a:spLocks noGrp="1"/>
          </p:cNvSpPr>
          <p:nvPr>
            <p:ph idx="1"/>
          </p:nvPr>
        </p:nvSpPr>
        <p:spPr/>
        <p:txBody>
          <a:bodyPr vert="horz" lIns="91440" tIns="45720" rIns="91440" bIns="45720" rtlCol="0" anchor="t">
            <a:normAutofit fontScale="92500" lnSpcReduction="10000"/>
          </a:bodyPr>
          <a:lstStyle/>
          <a:p>
            <a:pPr>
              <a:lnSpc>
                <a:spcPct val="100000"/>
              </a:lnSpc>
            </a:pPr>
            <a:r>
              <a:rPr lang="en-US" sz="3200" dirty="0">
                <a:solidFill>
                  <a:schemeClr val="tx1"/>
                </a:solidFill>
                <a:latin typeface="Calibri"/>
                <a:cs typeface="Calibri"/>
              </a:rPr>
              <a:t>Open Educational Resources create opportunities:</a:t>
            </a:r>
          </a:p>
          <a:p>
            <a:pPr marL="457200" indent="-457200">
              <a:lnSpc>
                <a:spcPct val="100000"/>
              </a:lnSpc>
              <a:buFont typeface="Arial" panose="020B0604020202020204" pitchFamily="34" charset="0"/>
              <a:buChar char="•"/>
            </a:pPr>
            <a:r>
              <a:rPr lang="en-US" sz="3200" dirty="0">
                <a:solidFill>
                  <a:schemeClr val="tx1"/>
                </a:solidFill>
                <a:latin typeface="Calibri"/>
                <a:cs typeface="Calibri"/>
              </a:rPr>
              <a:t>Improvements in design in open authoring and publishing</a:t>
            </a:r>
          </a:p>
          <a:p>
            <a:pPr marL="457200" indent="-457200">
              <a:lnSpc>
                <a:spcPct val="100000"/>
              </a:lnSpc>
              <a:buFont typeface="Arial" panose="020B0604020202020204" pitchFamily="34" charset="0"/>
              <a:buChar char="•"/>
            </a:pPr>
            <a:r>
              <a:rPr lang="en-US" sz="3200" dirty="0">
                <a:solidFill>
                  <a:schemeClr val="tx1"/>
                </a:solidFill>
                <a:latin typeface="Calibri"/>
                <a:cs typeface="Calibri"/>
              </a:rPr>
              <a:t>Culturally responsive teaching with culturally responsive textbook examples</a:t>
            </a:r>
          </a:p>
          <a:p>
            <a:pPr marL="457200" indent="-457200">
              <a:lnSpc>
                <a:spcPct val="100000"/>
              </a:lnSpc>
              <a:buFont typeface="Arial" panose="020B0604020202020204" pitchFamily="34" charset="0"/>
              <a:buChar char="•"/>
            </a:pPr>
            <a:r>
              <a:rPr lang="en-US" sz="3200" dirty="0">
                <a:solidFill>
                  <a:schemeClr val="tx1"/>
                </a:solidFill>
                <a:latin typeface="Calibri"/>
                <a:cs typeface="Calibri"/>
              </a:rPr>
              <a:t>Creating resources relevant to your students</a:t>
            </a:r>
          </a:p>
          <a:p>
            <a:pPr marL="1143000" lvl="1" indent="-457200">
              <a:lnSpc>
                <a:spcPct val="100000"/>
              </a:lnSpc>
              <a:buFont typeface="Arial" panose="020B0604020202020204" pitchFamily="34" charset="0"/>
              <a:buChar char="•"/>
            </a:pPr>
            <a:r>
              <a:rPr lang="en-US" sz="3200" dirty="0">
                <a:solidFill>
                  <a:schemeClr val="tx1"/>
                </a:solidFill>
                <a:latin typeface="Calibri"/>
                <a:cs typeface="Calibri"/>
              </a:rPr>
              <a:t>Challenge: At what point do you engage your students in the co-creation of classroom content and assignments?</a:t>
            </a:r>
            <a:endParaRPr lang="en-US" sz="3200" dirty="0">
              <a:solidFill>
                <a:schemeClr val="tx1"/>
              </a:solidFill>
              <a:cs typeface="Calibri"/>
            </a:endParaRPr>
          </a:p>
        </p:txBody>
      </p:sp>
      <p:sp>
        <p:nvSpPr>
          <p:cNvPr id="4" name="Slide Number Placeholder 3">
            <a:extLst>
              <a:ext uri="{FF2B5EF4-FFF2-40B4-BE49-F238E27FC236}">
                <a16:creationId xmlns:a16="http://schemas.microsoft.com/office/drawing/2014/main" id="{E163F092-794B-4A9C-9B70-2AF4CDC617A6}"/>
              </a:ext>
            </a:extLst>
          </p:cNvPr>
          <p:cNvSpPr>
            <a:spLocks noGrp="1"/>
          </p:cNvSpPr>
          <p:nvPr>
            <p:ph type="sldNum" sz="quarter" idx="10"/>
          </p:nvPr>
        </p:nvSpPr>
        <p:spPr/>
        <p:txBody>
          <a:bodyPr/>
          <a:lstStyle/>
          <a:p>
            <a:pPr>
              <a:defRPr/>
            </a:pPr>
            <a:fld id="{216EA7D2-791D-1446-935B-01E569172531}" type="slidenum">
              <a:rPr lang="en-US" smtClean="0"/>
              <a:pPr>
                <a:defRPr/>
              </a:pPr>
              <a:t>17</a:t>
            </a:fld>
            <a:endParaRPr lang="en-US"/>
          </a:p>
        </p:txBody>
      </p:sp>
    </p:spTree>
    <p:extLst>
      <p:ext uri="{BB962C8B-B14F-4D97-AF65-F5344CB8AC3E}">
        <p14:creationId xmlns:p14="http://schemas.microsoft.com/office/powerpoint/2010/main" val="309660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1277650" y="332469"/>
            <a:ext cx="10046043" cy="941374"/>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a:cs typeface="Calibri"/>
              </a:rPr>
              <a:t>OER and IDEAA</a:t>
            </a:r>
            <a:endParaRPr>
              <a:cs typeface="Calibri"/>
            </a:endParaRPr>
          </a:p>
        </p:txBody>
      </p:sp>
      <p:sp>
        <p:nvSpPr>
          <p:cNvPr id="153" name="Google Shape;153;p29"/>
          <p:cNvSpPr txBox="1">
            <a:spLocks noGrp="1"/>
          </p:cNvSpPr>
          <p:nvPr>
            <p:ph sz="half" idx="1"/>
          </p:nvPr>
        </p:nvSpPr>
        <p:spPr>
          <a:xfrm>
            <a:off x="1277650" y="1444929"/>
            <a:ext cx="10047357" cy="4772991"/>
          </a:xfrm>
          <a:prstGeom prst="rect">
            <a:avLst/>
          </a:prstGeom>
        </p:spPr>
        <p:txBody>
          <a:bodyPr spcFirstLastPara="1" vert="horz" wrap="square" lIns="121900" tIns="121900" rIns="121900" bIns="121900" numCol="1" anchor="t" anchorCtr="0" compatLnSpc="1">
            <a:prstTxWarp prst="textNoShape">
              <a:avLst/>
            </a:prstTxWarp>
            <a:normAutofit fontScale="85000" lnSpcReduction="10000"/>
          </a:bodyPr>
          <a:lstStyle/>
          <a:p>
            <a:pPr marL="0" indent="0">
              <a:spcBef>
                <a:spcPts val="0"/>
              </a:spcBef>
              <a:buClr>
                <a:schemeClr val="dk1"/>
              </a:buClr>
              <a:buSzPts val="1100"/>
              <a:buNone/>
            </a:pPr>
            <a:r>
              <a:rPr lang="en" sz="2800">
                <a:solidFill>
                  <a:srgbClr val="454545"/>
                </a:solidFill>
              </a:rPr>
              <a:t>“Cisgender, White men from Western countries make up about </a:t>
            </a:r>
            <a:r>
              <a:rPr lang="en" sz="2800" b="1">
                <a:solidFill>
                  <a:srgbClr val="454545"/>
                </a:solidFill>
              </a:rPr>
              <a:t>20 percent</a:t>
            </a:r>
            <a:r>
              <a:rPr lang="en" sz="2800">
                <a:solidFill>
                  <a:srgbClr val="454545"/>
                </a:solidFill>
              </a:rPr>
              <a:t> of the global population and yet they are writing </a:t>
            </a:r>
            <a:r>
              <a:rPr lang="en" sz="2800" b="1">
                <a:solidFill>
                  <a:srgbClr val="454545"/>
                </a:solidFill>
              </a:rPr>
              <a:t>80 percent</a:t>
            </a:r>
            <a:r>
              <a:rPr lang="en" sz="2800">
                <a:solidFill>
                  <a:srgbClr val="454545"/>
                </a:solidFill>
              </a:rPr>
              <a:t> about the world.” </a:t>
            </a:r>
            <a:endParaRPr sz="2800">
              <a:solidFill>
                <a:srgbClr val="454545"/>
              </a:solidFill>
            </a:endParaRPr>
          </a:p>
          <a:p>
            <a:pPr marL="694055" indent="-457200" algn="r">
              <a:spcBef>
                <a:spcPts val="0"/>
              </a:spcBef>
              <a:buClr>
                <a:schemeClr val="dk1"/>
              </a:buClr>
              <a:buSzPts val="1100"/>
              <a:buFontTx/>
              <a:buChar char="-"/>
            </a:pPr>
            <a:r>
              <a:rPr lang="en" sz="2800">
                <a:solidFill>
                  <a:srgbClr val="454545"/>
                </a:solidFill>
              </a:rPr>
              <a:t>Siko Bourterse</a:t>
            </a:r>
          </a:p>
          <a:p>
            <a:pPr marL="579755" indent="-342900" algn="r">
              <a:spcBef>
                <a:spcPts val="0"/>
              </a:spcBef>
              <a:buClr>
                <a:schemeClr val="dk1"/>
              </a:buClr>
              <a:buSzPts val="1100"/>
              <a:buFontTx/>
              <a:buChar char="-"/>
            </a:pPr>
            <a:endParaRPr lang="en-US" sz="2400">
              <a:solidFill>
                <a:srgbClr val="454545"/>
              </a:solidFill>
            </a:endParaRPr>
          </a:p>
          <a:p>
            <a:pPr marL="0" indent="0">
              <a:spcAft>
                <a:spcPts val="1600"/>
              </a:spcAft>
              <a:buNone/>
            </a:pPr>
            <a:r>
              <a:rPr lang="en-US" sz="3600" b="1">
                <a:solidFill>
                  <a:srgbClr val="454545"/>
                </a:solidFill>
                <a:latin typeface="Calibri"/>
                <a:cs typeface="Calibri"/>
              </a:rPr>
              <a:t>Open</a:t>
            </a:r>
            <a:r>
              <a:rPr lang="en-US" sz="3600">
                <a:solidFill>
                  <a:srgbClr val="454545"/>
                </a:solidFill>
                <a:latin typeface="Calibri"/>
                <a:cs typeface="Calibri"/>
              </a:rPr>
              <a:t> educational resources allow you to modify anything…</a:t>
            </a:r>
          </a:p>
          <a:p>
            <a:pPr marL="0" indent="0">
              <a:lnSpc>
                <a:spcPct val="120000"/>
              </a:lnSpc>
              <a:buClr>
                <a:srgbClr val="333333"/>
              </a:buClr>
              <a:buSzPct val="100000"/>
              <a:buNone/>
            </a:pPr>
            <a:r>
              <a:rPr lang="en-US" sz="2900">
                <a:solidFill>
                  <a:srgbClr val="333333"/>
                </a:solidFill>
                <a:latin typeface="Calibri"/>
                <a:cs typeface="Calibri"/>
              </a:rPr>
              <a:t>We need:</a:t>
            </a:r>
            <a:endParaRPr lang="en-US" sz="2900">
              <a:solidFill>
                <a:srgbClr val="333333"/>
              </a:solidFill>
            </a:endParaRPr>
          </a:p>
          <a:p>
            <a:pPr lvl="1" indent="-462915">
              <a:lnSpc>
                <a:spcPct val="120000"/>
              </a:lnSpc>
              <a:buClr>
                <a:srgbClr val="333333"/>
              </a:buClr>
              <a:buSzPct val="100000"/>
            </a:pPr>
            <a:r>
              <a:rPr lang="en-US" sz="2900">
                <a:solidFill>
                  <a:srgbClr val="333333"/>
                </a:solidFill>
                <a:latin typeface="Calibri"/>
                <a:cs typeface="Calibri"/>
              </a:rPr>
              <a:t>Diverse authors and artists to tell multiple stories and perspectives</a:t>
            </a:r>
          </a:p>
          <a:p>
            <a:pPr lvl="1" indent="-462915">
              <a:lnSpc>
                <a:spcPct val="120000"/>
              </a:lnSpc>
              <a:buClr>
                <a:srgbClr val="333333"/>
              </a:buClr>
              <a:buSzPct val="100000"/>
            </a:pPr>
            <a:r>
              <a:rPr lang="en-US" sz="2900">
                <a:solidFill>
                  <a:srgbClr val="333333"/>
                </a:solidFill>
                <a:latin typeface="Calibri"/>
                <a:cs typeface="Calibri"/>
              </a:rPr>
              <a:t>To think about who our audience is</a:t>
            </a:r>
          </a:p>
          <a:p>
            <a:pPr marL="0" indent="0">
              <a:spcAft>
                <a:spcPts val="1600"/>
              </a:spcAft>
              <a:buNone/>
            </a:pPr>
            <a:endParaRPr lang="en-US" sz="3600">
              <a:solidFill>
                <a:srgbClr val="454545"/>
              </a:solidFill>
            </a:endParaRPr>
          </a:p>
          <a:p>
            <a:pPr marL="0" indent="0">
              <a:spcAft>
                <a:spcPts val="1600"/>
              </a:spcAft>
              <a:buNone/>
            </a:pPr>
            <a:endParaRPr/>
          </a:p>
        </p:txBody>
      </p:sp>
      <p:sp>
        <p:nvSpPr>
          <p:cNvPr id="2" name="Slide Number Placeholder 1">
            <a:extLst>
              <a:ext uri="{FF2B5EF4-FFF2-40B4-BE49-F238E27FC236}">
                <a16:creationId xmlns:a16="http://schemas.microsoft.com/office/drawing/2014/main" id="{49F7340A-27BD-4DFD-8702-4C6A949A3867}"/>
              </a:ext>
            </a:extLst>
          </p:cNvPr>
          <p:cNvSpPr>
            <a:spLocks noGrp="1"/>
          </p:cNvSpPr>
          <p:nvPr>
            <p:ph type="sldNum" sz="quarter" idx="10"/>
          </p:nvPr>
        </p:nvSpPr>
        <p:spPr/>
        <p:txBody>
          <a:bodyPr/>
          <a:lstStyle/>
          <a:p>
            <a:fld id="{48F63A3B-78C7-47BE-AE5E-E10140E04643}" type="slidenum">
              <a:rPr lang="en-US" smtClean="0"/>
              <a:t>18</a:t>
            </a:fld>
            <a:endParaRPr lang="en-US"/>
          </a:p>
        </p:txBody>
      </p:sp>
    </p:spTree>
    <p:extLst>
      <p:ext uri="{BB962C8B-B14F-4D97-AF65-F5344CB8AC3E}">
        <p14:creationId xmlns:p14="http://schemas.microsoft.com/office/powerpoint/2010/main" val="171154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1277650" y="365126"/>
            <a:ext cx="10046043" cy="984704"/>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a:cs typeface="Calibri"/>
              </a:rPr>
              <a:t>If it’s open, you can fix it...</a:t>
            </a:r>
            <a:endParaRPr>
              <a:cs typeface="Calibri"/>
            </a:endParaRPr>
          </a:p>
        </p:txBody>
      </p:sp>
      <p:sp>
        <p:nvSpPr>
          <p:cNvPr id="165" name="Google Shape;165;p31"/>
          <p:cNvSpPr txBox="1">
            <a:spLocks noGrp="1"/>
          </p:cNvSpPr>
          <p:nvPr>
            <p:ph sz="half" idx="1"/>
          </p:nvPr>
        </p:nvSpPr>
        <p:spPr>
          <a:xfrm>
            <a:off x="1277650" y="1248697"/>
            <a:ext cx="10058400" cy="4969223"/>
          </a:xfrm>
          <a:prstGeom prst="rect">
            <a:avLst/>
          </a:prstGeom>
        </p:spPr>
        <p:txBody>
          <a:bodyPr spcFirstLastPara="1" vert="horz" wrap="square" lIns="121900" tIns="121900" rIns="121900" bIns="121900" numCol="1" anchor="t" anchorCtr="0" compatLnSpc="1">
            <a:prstTxWarp prst="textNoShape">
              <a:avLst/>
            </a:prstTxWarp>
            <a:normAutofit fontScale="85000" lnSpcReduction="10000"/>
          </a:bodyPr>
          <a:lstStyle/>
          <a:p>
            <a:pPr marL="0" indent="0">
              <a:spcBef>
                <a:spcPts val="1067"/>
              </a:spcBef>
              <a:buClr>
                <a:srgbClr val="333333"/>
              </a:buClr>
              <a:buSzPct val="100000"/>
              <a:buNone/>
            </a:pPr>
            <a:r>
              <a:rPr lang="en" sz="2600">
                <a:solidFill>
                  <a:srgbClr val="333333"/>
                </a:solidFill>
              </a:rPr>
              <a:t>Type “teacher” in Google Images and see what pops up even with a CC BY license.</a:t>
            </a:r>
            <a:endParaRPr sz="2600">
              <a:solidFill>
                <a:srgbClr val="333333"/>
              </a:solidFill>
            </a:endParaRPr>
          </a:p>
          <a:p>
            <a:pPr marL="457200" lvl="1" indent="0">
              <a:buClr>
                <a:srgbClr val="333333"/>
              </a:buClr>
              <a:buSzPct val="100000"/>
              <a:buNone/>
            </a:pPr>
            <a:r>
              <a:rPr lang="en" sz="2400">
                <a:solidFill>
                  <a:srgbClr val="333333"/>
                </a:solidFill>
              </a:rPr>
              <a:t>But what if we went to </a:t>
            </a:r>
            <a:r>
              <a:rPr lang="en" sz="2400" u="sng">
                <a:solidFill>
                  <a:schemeClr val="hlink"/>
                </a:solidFill>
                <a:hlinkClick r:id="rId3"/>
              </a:rPr>
              <a:t>Disabled And Here</a:t>
            </a:r>
            <a:r>
              <a:rPr lang="en" sz="2400">
                <a:solidFill>
                  <a:srgbClr val="333333"/>
                </a:solidFill>
              </a:rPr>
              <a:t>: Photography featuring disabled BIPOC (Black, Indigenous, people of color), varied body sizes/types, sexual orientations, and gender identities in the Pacific Northwest; License </a:t>
            </a:r>
            <a:r>
              <a:rPr lang="en" sz="2400" u="sng">
                <a:solidFill>
                  <a:schemeClr val="hlink"/>
                </a:solidFill>
                <a:hlinkClick r:id="rId4"/>
              </a:rPr>
              <a:t>CC BY 4.0</a:t>
            </a:r>
            <a:endParaRPr lang="en" sz="2400" u="sng">
              <a:solidFill>
                <a:schemeClr val="hlink"/>
              </a:solidFill>
            </a:endParaRPr>
          </a:p>
          <a:p>
            <a:pPr marL="0" indent="0">
              <a:buClr>
                <a:srgbClr val="333333"/>
              </a:buClr>
              <a:buSzPct val="100000"/>
              <a:buNone/>
            </a:pPr>
            <a:r>
              <a:rPr lang="en" sz="2600">
                <a:solidFill>
                  <a:srgbClr val="454545"/>
                </a:solidFill>
              </a:rPr>
              <a:t>Improvements can vary from small to large:</a:t>
            </a:r>
            <a:endParaRPr sz="2600">
              <a:solidFill>
                <a:srgbClr val="333333"/>
              </a:solidFill>
            </a:endParaRPr>
          </a:p>
          <a:p>
            <a:pPr>
              <a:lnSpc>
                <a:spcPct val="120000"/>
              </a:lnSpc>
              <a:buClr>
                <a:schemeClr val="dk1"/>
              </a:buClr>
              <a:buSzPct val="100000"/>
            </a:pPr>
            <a:r>
              <a:rPr lang="en-US" sz="2600">
                <a:solidFill>
                  <a:srgbClr val="454545"/>
                </a:solidFill>
              </a:rPr>
              <a:t>Biology text: Updating images and case studies to reflect our student body; including current understanding of sex and gender; adding diverse scientists.</a:t>
            </a:r>
          </a:p>
          <a:p>
            <a:pPr>
              <a:lnSpc>
                <a:spcPct val="120000"/>
              </a:lnSpc>
              <a:buClr>
                <a:schemeClr val="dk1"/>
              </a:buClr>
              <a:buSzPct val="100000"/>
            </a:pPr>
            <a:r>
              <a:rPr lang="en-US" sz="2600">
                <a:solidFill>
                  <a:srgbClr val="454545"/>
                </a:solidFill>
              </a:rPr>
              <a:t>Spanish text: Modifications of gender pronouns</a:t>
            </a:r>
          </a:p>
          <a:p>
            <a:pPr>
              <a:lnSpc>
                <a:spcPct val="120000"/>
              </a:lnSpc>
              <a:buClr>
                <a:schemeClr val="dk1"/>
              </a:buClr>
              <a:buSzPct val="100000"/>
            </a:pPr>
            <a:r>
              <a:rPr lang="en-US" sz="2600">
                <a:solidFill>
                  <a:srgbClr val="454545"/>
                </a:solidFill>
              </a:rPr>
              <a:t>Psychology text: Presenting gender as a non-binary concept</a:t>
            </a:r>
          </a:p>
          <a:p>
            <a:pPr>
              <a:lnSpc>
                <a:spcPct val="120000"/>
              </a:lnSpc>
              <a:buClr>
                <a:schemeClr val="dk1"/>
              </a:buClr>
              <a:buSzPct val="100000"/>
            </a:pPr>
            <a:r>
              <a:rPr lang="en-US" sz="2600">
                <a:solidFill>
                  <a:srgbClr val="454545"/>
                </a:solidFill>
              </a:rPr>
              <a:t>Statistics for Social Justice Studies</a:t>
            </a:r>
          </a:p>
          <a:p>
            <a:pPr>
              <a:lnSpc>
                <a:spcPct val="120000"/>
              </a:lnSpc>
              <a:buClr>
                <a:schemeClr val="dk1"/>
              </a:buClr>
              <a:buSzPct val="100000"/>
            </a:pPr>
            <a:r>
              <a:rPr lang="en-US" sz="2600">
                <a:solidFill>
                  <a:srgbClr val="454545"/>
                </a:solidFill>
              </a:rPr>
              <a:t>Collaborations</a:t>
            </a:r>
          </a:p>
        </p:txBody>
      </p:sp>
      <p:sp>
        <p:nvSpPr>
          <p:cNvPr id="2" name="Slide Number Placeholder 1">
            <a:extLst>
              <a:ext uri="{FF2B5EF4-FFF2-40B4-BE49-F238E27FC236}">
                <a16:creationId xmlns:a16="http://schemas.microsoft.com/office/drawing/2014/main" id="{C45E4664-636E-49C4-BB41-901235769A9B}"/>
              </a:ext>
            </a:extLst>
          </p:cNvPr>
          <p:cNvSpPr>
            <a:spLocks noGrp="1"/>
          </p:cNvSpPr>
          <p:nvPr>
            <p:ph type="sldNum" sz="quarter" idx="10"/>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123185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6277-4426-403B-BE9B-680B82894871}"/>
              </a:ext>
            </a:extLst>
          </p:cNvPr>
          <p:cNvSpPr>
            <a:spLocks noGrp="1"/>
          </p:cNvSpPr>
          <p:nvPr>
            <p:ph type="title"/>
          </p:nvPr>
        </p:nvSpPr>
        <p:spPr>
          <a:xfrm>
            <a:off x="227885" y="1975613"/>
            <a:ext cx="3583461" cy="1890709"/>
          </a:xfrm>
        </p:spPr>
        <p:txBody>
          <a:bodyPr/>
          <a:lstStyle/>
          <a:p>
            <a:r>
              <a:rPr lang="en-US">
                <a:latin typeface="Calibri" panose="020F0502020204030204" pitchFamily="34" charset="0"/>
                <a:cs typeface="Calibri" panose="020F0502020204030204" pitchFamily="34" charset="0"/>
              </a:rPr>
              <a:t>Breakout Description</a:t>
            </a:r>
          </a:p>
        </p:txBody>
      </p:sp>
      <p:sp>
        <p:nvSpPr>
          <p:cNvPr id="3" name="Content Placeholder 2">
            <a:extLst>
              <a:ext uri="{FF2B5EF4-FFF2-40B4-BE49-F238E27FC236}">
                <a16:creationId xmlns:a16="http://schemas.microsoft.com/office/drawing/2014/main" id="{D55D33A0-24FF-48E7-A95D-92F9DCFE18CF}"/>
              </a:ext>
            </a:extLst>
          </p:cNvPr>
          <p:cNvSpPr>
            <a:spLocks noGrp="1"/>
          </p:cNvSpPr>
          <p:nvPr>
            <p:ph idx="1"/>
          </p:nvPr>
        </p:nvSpPr>
        <p:spPr/>
        <p:txBody>
          <a:bodyPr vert="horz" lIns="91440" tIns="45720" rIns="91440" bIns="45720" rtlCol="0" anchor="t">
            <a:noAutofit/>
          </a:bodyPr>
          <a:lstStyle/>
          <a:p>
            <a:pPr>
              <a:lnSpc>
                <a:spcPct val="100000"/>
              </a:lnSpc>
            </a:pPr>
            <a:r>
              <a:rPr lang="en-US">
                <a:ea typeface="+mj-lt"/>
                <a:cs typeface="+mj-lt"/>
              </a:rPr>
              <a:t>The Academic Senate for California Community Colleges (ASCCC) champions the various leadership roles of faculty at their colleges and at the state level while fostering effective faculty participation in governance to effect change. This session is intended to explore the various supportive faculty leadership roles at a local college and learn how the ASCCC facilitates and supports the ongoing development of faculty leaders. </a:t>
            </a:r>
          </a:p>
        </p:txBody>
      </p:sp>
      <p:sp>
        <p:nvSpPr>
          <p:cNvPr id="4" name="Slide Number Placeholder 3">
            <a:extLst>
              <a:ext uri="{FF2B5EF4-FFF2-40B4-BE49-F238E27FC236}">
                <a16:creationId xmlns:a16="http://schemas.microsoft.com/office/drawing/2014/main" id="{87AE7DB0-7EA6-4ABF-88F3-69CE7D87D470}"/>
              </a:ext>
            </a:extLst>
          </p:cNvPr>
          <p:cNvSpPr>
            <a:spLocks noGrp="1"/>
          </p:cNvSpPr>
          <p:nvPr>
            <p:ph type="sldNum" sz="quarter" idx="10"/>
          </p:nvPr>
        </p:nvSpPr>
        <p:spPr/>
        <p:txBody>
          <a:bodyPr/>
          <a:lstStyle/>
          <a:p>
            <a:fld id="{BF60C159-D302-4EFD-A43D-D8C64B2C247C}" type="slidenum">
              <a:rPr lang="en-US" smtClean="0"/>
              <a:t>2</a:t>
            </a:fld>
            <a:endParaRPr lang="en-US"/>
          </a:p>
        </p:txBody>
      </p:sp>
    </p:spTree>
    <p:extLst>
      <p:ext uri="{BB962C8B-B14F-4D97-AF65-F5344CB8AC3E}">
        <p14:creationId xmlns:p14="http://schemas.microsoft.com/office/powerpoint/2010/main" val="3407102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6E08-FF19-C575-6EEA-A0FDE7C08B10}"/>
              </a:ext>
            </a:extLst>
          </p:cNvPr>
          <p:cNvSpPr>
            <a:spLocks noGrp="1"/>
          </p:cNvSpPr>
          <p:nvPr>
            <p:ph type="title"/>
          </p:nvPr>
        </p:nvSpPr>
        <p:spPr/>
        <p:txBody>
          <a:bodyPr>
            <a:normAutofit/>
          </a:bodyPr>
          <a:lstStyle/>
          <a:p>
            <a:r>
              <a:rPr lang="en-US" sz="5400">
                <a:ea typeface="Calibri"/>
              </a:rPr>
              <a:t>Guided Pathways</a:t>
            </a:r>
            <a:endParaRPr lang="en-US" sz="5400"/>
          </a:p>
        </p:txBody>
      </p:sp>
      <p:sp>
        <p:nvSpPr>
          <p:cNvPr id="4" name="TextBox 3">
            <a:extLst>
              <a:ext uri="{FF2B5EF4-FFF2-40B4-BE49-F238E27FC236}">
                <a16:creationId xmlns:a16="http://schemas.microsoft.com/office/drawing/2014/main" id="{9AB928BA-05C5-4C05-9C4D-E02C23F3AFC2}"/>
              </a:ext>
            </a:extLst>
          </p:cNvPr>
          <p:cNvSpPr txBox="1"/>
          <p:nvPr/>
        </p:nvSpPr>
        <p:spPr>
          <a:xfrm>
            <a:off x="1186543" y="2393438"/>
            <a:ext cx="9786257" cy="707886"/>
          </a:xfrm>
          <a:prstGeom prst="rect">
            <a:avLst/>
          </a:prstGeom>
          <a:noFill/>
        </p:spPr>
        <p:txBody>
          <a:bodyPr wrap="square" rtlCol="0">
            <a:spAutoFit/>
          </a:bodyPr>
          <a:lstStyle/>
          <a:p>
            <a:pPr algn="ctr"/>
            <a:r>
              <a:rPr lang="en-US" sz="4000">
                <a:latin typeface="Calibri" panose="020F0502020204030204" pitchFamily="34" charset="0"/>
                <a:cs typeface="Calibri" panose="020F0502020204030204" pitchFamily="34" charset="0"/>
              </a:rPr>
              <a:t>Four Pillars of Guided Pathways</a:t>
            </a:r>
          </a:p>
        </p:txBody>
      </p:sp>
      <p:pic>
        <p:nvPicPr>
          <p:cNvPr id="1026" name="Picture 2" descr="4 Pillars of Guided Pathways: Create clear curricular pathways to employment and further education; help students choose and enter their pathway; help students stay on their path; ensure that learning is happening with intentional outcomes.">
            <a:extLst>
              <a:ext uri="{FF2B5EF4-FFF2-40B4-BE49-F238E27FC236}">
                <a16:creationId xmlns:a16="http://schemas.microsoft.com/office/drawing/2014/main" id="{EE061327-298A-441A-A615-19E29D12F3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145" b="12186"/>
          <a:stretch/>
        </p:blipFill>
        <p:spPr bwMode="auto">
          <a:xfrm>
            <a:off x="1567252" y="2948638"/>
            <a:ext cx="9327771" cy="368448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9A55B86-4DE8-475E-A739-BDF1066512B2}"/>
              </a:ext>
            </a:extLst>
          </p:cNvPr>
          <p:cNvSpPr>
            <a:spLocks noGrp="1"/>
          </p:cNvSpPr>
          <p:nvPr>
            <p:ph type="sldNum" sz="quarter" idx="10"/>
          </p:nvPr>
        </p:nvSpPr>
        <p:spPr/>
        <p:txBody>
          <a:bodyPr/>
          <a:lstStyle/>
          <a:p>
            <a:pPr>
              <a:defRPr/>
            </a:pPr>
            <a:fld id="{216EA7D2-791D-1446-935B-01E569172531}" type="slidenum">
              <a:rPr lang="en-US" smtClean="0"/>
              <a:pPr>
                <a:defRPr/>
              </a:pPr>
              <a:t>20</a:t>
            </a:fld>
            <a:endParaRPr lang="en-US"/>
          </a:p>
        </p:txBody>
      </p:sp>
    </p:spTree>
    <p:extLst>
      <p:ext uri="{BB962C8B-B14F-4D97-AF65-F5344CB8AC3E}">
        <p14:creationId xmlns:p14="http://schemas.microsoft.com/office/powerpoint/2010/main" val="1343726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FB67-F423-4CFC-97E1-5FDAAF48D2DB}"/>
              </a:ext>
            </a:extLst>
          </p:cNvPr>
          <p:cNvSpPr>
            <a:spLocks noGrp="1"/>
          </p:cNvSpPr>
          <p:nvPr>
            <p:ph type="title"/>
          </p:nvPr>
        </p:nvSpPr>
        <p:spPr>
          <a:xfrm>
            <a:off x="1277650" y="365125"/>
            <a:ext cx="4922537" cy="961129"/>
          </a:xfrm>
        </p:spPr>
        <p:txBody>
          <a:bodyPr>
            <a:normAutofit/>
          </a:bodyPr>
          <a:lstStyle/>
          <a:p>
            <a:r>
              <a:rPr lang="en-US" dirty="0">
                <a:cs typeface="Calibri"/>
              </a:rPr>
              <a:t>Why Guided Pathways?</a:t>
            </a:r>
            <a:endParaRPr lang="en-US" dirty="0"/>
          </a:p>
        </p:txBody>
      </p:sp>
      <p:sp>
        <p:nvSpPr>
          <p:cNvPr id="3" name="Content Placeholder 2">
            <a:extLst>
              <a:ext uri="{FF2B5EF4-FFF2-40B4-BE49-F238E27FC236}">
                <a16:creationId xmlns:a16="http://schemas.microsoft.com/office/drawing/2014/main" id="{DCF5864A-A4A6-448C-AB38-17F5E08C3937}"/>
              </a:ext>
            </a:extLst>
          </p:cNvPr>
          <p:cNvSpPr>
            <a:spLocks noGrp="1"/>
          </p:cNvSpPr>
          <p:nvPr>
            <p:ph sz="half" idx="2"/>
          </p:nvPr>
        </p:nvSpPr>
        <p:spPr>
          <a:xfrm>
            <a:off x="1277650" y="1334494"/>
            <a:ext cx="4922537" cy="4965604"/>
          </a:xfrm>
        </p:spPr>
        <p:txBody>
          <a:bodyPr anchor="ctr">
            <a:normAutofit fontScale="92500" lnSpcReduction="10000"/>
          </a:bodyPr>
          <a:lstStyle/>
          <a:p>
            <a:pPr>
              <a:lnSpc>
                <a:spcPct val="100000"/>
              </a:lnSpc>
              <a:spcBef>
                <a:spcPts val="0"/>
              </a:spcBef>
              <a:spcAft>
                <a:spcPts val="1800"/>
              </a:spcAft>
              <a:buFont typeface="Arial"/>
              <a:buChar char="•"/>
            </a:pPr>
            <a:r>
              <a:rPr lang="en-US" sz="2500" dirty="0">
                <a:ea typeface="+mj-lt"/>
                <a:cs typeface="+mj-lt"/>
              </a:rPr>
              <a:t>Guided pathways is a student-centered approach designed to assist in retention and promote completion of educational goals at VVC in a more effective and efficient way, while closing equity gaps.</a:t>
            </a:r>
          </a:p>
          <a:p>
            <a:pPr marL="342900" indent="-342900">
              <a:lnSpc>
                <a:spcPct val="100000"/>
              </a:lnSpc>
              <a:spcBef>
                <a:spcPts val="0"/>
              </a:spcBef>
              <a:spcAft>
                <a:spcPts val="1800"/>
              </a:spcAft>
              <a:buFont typeface="Arial,Sans-Serif"/>
            </a:pPr>
            <a:r>
              <a:rPr lang="en-US" sz="2500" dirty="0">
                <a:ea typeface="+mj-lt"/>
                <a:cs typeface="+mj-lt"/>
              </a:rPr>
              <a:t>Simplifying students’ choices with default program maps developed by faculty and advisors for all academic and vocational programs that show students a clear pathway to completion, further education, and employment in fields of importance to the region.</a:t>
            </a:r>
          </a:p>
        </p:txBody>
      </p:sp>
      <p:sp>
        <p:nvSpPr>
          <p:cNvPr id="5" name="Slide Number Placeholder 4">
            <a:extLst>
              <a:ext uri="{FF2B5EF4-FFF2-40B4-BE49-F238E27FC236}">
                <a16:creationId xmlns:a16="http://schemas.microsoft.com/office/drawing/2014/main" id="{CC86A5CF-FE43-725C-147A-02A4E5F513F5}"/>
              </a:ext>
            </a:extLst>
          </p:cNvPr>
          <p:cNvSpPr>
            <a:spLocks noGrp="1"/>
          </p:cNvSpPr>
          <p:nvPr>
            <p:ph type="sldNum" sz="quarter" idx="10"/>
          </p:nvPr>
        </p:nvSpPr>
        <p:spPr/>
        <p:txBody>
          <a:bodyPr/>
          <a:lstStyle/>
          <a:p>
            <a:fld id="{330EA680-D336-4FF7-8B7A-9848BB0A1C32}" type="slidenum">
              <a:rPr lang="en-US" smtClean="0"/>
              <a:t>21</a:t>
            </a:fld>
            <a:endParaRPr lang="en-US"/>
          </a:p>
        </p:txBody>
      </p:sp>
      <p:pic>
        <p:nvPicPr>
          <p:cNvPr id="8" name="Picture 5" descr="Diagram&#10;&#10;Description automatically generated">
            <a:extLst>
              <a:ext uri="{FF2B5EF4-FFF2-40B4-BE49-F238E27FC236}">
                <a16:creationId xmlns:a16="http://schemas.microsoft.com/office/drawing/2014/main" id="{85364CC6-2FF2-D52C-CFFF-2D2EC21C1511}"/>
              </a:ext>
            </a:extLst>
          </p:cNvPr>
          <p:cNvPicPr>
            <a:picLocks noChangeAspect="1"/>
          </p:cNvPicPr>
          <p:nvPr/>
        </p:nvPicPr>
        <p:blipFill>
          <a:blip r:embed="rId3"/>
          <a:stretch>
            <a:fillRect/>
          </a:stretch>
        </p:blipFill>
        <p:spPr>
          <a:xfrm>
            <a:off x="6969426" y="2333555"/>
            <a:ext cx="4919947" cy="2191415"/>
          </a:xfrm>
          <a:prstGeom prst="rect">
            <a:avLst/>
          </a:prstGeom>
        </p:spPr>
      </p:pic>
    </p:spTree>
    <p:extLst>
      <p:ext uri="{BB962C8B-B14F-4D97-AF65-F5344CB8AC3E}">
        <p14:creationId xmlns:p14="http://schemas.microsoft.com/office/powerpoint/2010/main" val="138667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C9B34-B47B-526C-1237-61CE8F4FDC50}"/>
              </a:ext>
            </a:extLst>
          </p:cNvPr>
          <p:cNvSpPr>
            <a:spLocks noGrp="1"/>
          </p:cNvSpPr>
          <p:nvPr>
            <p:ph type="title"/>
          </p:nvPr>
        </p:nvSpPr>
        <p:spPr/>
        <p:txBody>
          <a:bodyPr/>
          <a:lstStyle/>
          <a:p>
            <a:r>
              <a:rPr lang="en-US">
                <a:latin typeface="Calibri"/>
                <a:cs typeface="Calibri"/>
              </a:rPr>
              <a:t>Guided Pathways and Equity Considerations</a:t>
            </a:r>
            <a:endParaRPr lang="en-US"/>
          </a:p>
        </p:txBody>
      </p:sp>
      <p:sp>
        <p:nvSpPr>
          <p:cNvPr id="3" name="Content Placeholder 2">
            <a:extLst>
              <a:ext uri="{FF2B5EF4-FFF2-40B4-BE49-F238E27FC236}">
                <a16:creationId xmlns:a16="http://schemas.microsoft.com/office/drawing/2014/main" id="{21912577-2C0C-B8AF-6CD2-31F48641764E}"/>
              </a:ext>
            </a:extLst>
          </p:cNvPr>
          <p:cNvSpPr>
            <a:spLocks noGrp="1"/>
          </p:cNvSpPr>
          <p:nvPr>
            <p:ph sz="half" idx="1"/>
          </p:nvPr>
        </p:nvSpPr>
        <p:spPr/>
        <p:txBody>
          <a:bodyPr/>
          <a:lstStyle/>
          <a:p>
            <a:pPr marL="342900" indent="-342900">
              <a:lnSpc>
                <a:spcPct val="100000"/>
              </a:lnSpc>
              <a:spcBef>
                <a:spcPts val="0"/>
              </a:spcBef>
              <a:spcAft>
                <a:spcPts val="1000"/>
              </a:spcAft>
              <a:buAutoNum type="alphaLcPeriod"/>
            </a:pPr>
            <a:r>
              <a:rPr lang="en-US" sz="1800" dirty="0">
                <a:latin typeface="Calibri"/>
                <a:cs typeface="Calibri"/>
              </a:rPr>
              <a:t>Students are more likely to graduate on time if they identify a major early on, have a clear outline of the courses required for completion, and are provided consistent ongoing guidance and support throughout their program of study.</a:t>
            </a:r>
            <a:endParaRPr lang="en-US" sz="1800" dirty="0"/>
          </a:p>
          <a:p>
            <a:pPr marL="342900" indent="-342900">
              <a:lnSpc>
                <a:spcPct val="100000"/>
              </a:lnSpc>
              <a:spcBef>
                <a:spcPts val="0"/>
              </a:spcBef>
              <a:spcAft>
                <a:spcPts val="1000"/>
              </a:spcAft>
              <a:buAutoNum type="alphaLcPeriod"/>
            </a:pPr>
            <a:r>
              <a:rPr lang="en-US" sz="1800" dirty="0">
                <a:latin typeface="Calibri"/>
                <a:cs typeface="Calibri"/>
              </a:rPr>
              <a:t>California has made investments to improve student outcomes at community colleges by providing student </a:t>
            </a:r>
            <a:r>
              <a:rPr lang="en-US" sz="1800" b="1" i="1" dirty="0">
                <a:latin typeface="Calibri"/>
                <a:cs typeface="Calibri"/>
              </a:rPr>
              <a:t>intake and guidance services, requiring colleges to focus on closing achievement gaps, improving basic skills instruction and placements,</a:t>
            </a:r>
            <a:r>
              <a:rPr lang="en-US" sz="1800" dirty="0">
                <a:latin typeface="Calibri"/>
                <a:cs typeface="Calibri"/>
              </a:rPr>
              <a:t> providing enhanced student services for remedial students, and streamlining and simplifying the transfer process to four-year universities.</a:t>
            </a:r>
            <a:endParaRPr lang="en-US" sz="1800" dirty="0"/>
          </a:p>
          <a:p>
            <a:pPr marL="342900" indent="-342900">
              <a:lnSpc>
                <a:spcPct val="100000"/>
              </a:lnSpc>
              <a:spcBef>
                <a:spcPts val="0"/>
              </a:spcBef>
              <a:spcAft>
                <a:spcPts val="1000"/>
              </a:spcAft>
              <a:buAutoNum type="alphaLcPeriod"/>
            </a:pPr>
            <a:r>
              <a:rPr lang="en-US" sz="1800" dirty="0">
                <a:latin typeface="Calibri"/>
                <a:cs typeface="Calibri"/>
              </a:rPr>
              <a:t>Providing community colleges with strategic, one-time state investments and technical assistance will enable colleges to integrate existing student-success programs and provide students with predictable course schedules and frequent feedback and support services to ensure that they can complete academic programs more efficiently.</a:t>
            </a:r>
            <a:endParaRPr lang="en-US" sz="1800" dirty="0"/>
          </a:p>
          <a:p>
            <a:pPr marL="342900" indent="-342900">
              <a:lnSpc>
                <a:spcPct val="100000"/>
              </a:lnSpc>
              <a:spcBef>
                <a:spcPts val="0"/>
              </a:spcBef>
              <a:spcAft>
                <a:spcPts val="1000"/>
              </a:spcAft>
              <a:buAutoNum type="alphaLcPeriod"/>
            </a:pPr>
            <a:r>
              <a:rPr lang="en-US" sz="1800" dirty="0">
                <a:latin typeface="Calibri"/>
                <a:cs typeface="Calibri"/>
              </a:rPr>
              <a:t>Providing students who are pursuing an associate degree with a full two-year sequence of courses that can serve as a default plan will help to ensure that these students are positioned to complete their program on time.</a:t>
            </a:r>
            <a:endParaRPr lang="en-US" sz="1800" dirty="0"/>
          </a:p>
          <a:p>
            <a:pPr>
              <a:lnSpc>
                <a:spcPct val="100000"/>
              </a:lnSpc>
              <a:spcBef>
                <a:spcPts val="0"/>
              </a:spcBef>
              <a:spcAft>
                <a:spcPts val="1000"/>
              </a:spcAft>
            </a:pPr>
            <a:endParaRPr lang="en-US" sz="1800" dirty="0">
              <a:latin typeface="Calibri"/>
              <a:cs typeface="Calibri"/>
            </a:endParaRPr>
          </a:p>
        </p:txBody>
      </p:sp>
      <p:sp>
        <p:nvSpPr>
          <p:cNvPr id="4" name="Slide Number Placeholder 3">
            <a:extLst>
              <a:ext uri="{FF2B5EF4-FFF2-40B4-BE49-F238E27FC236}">
                <a16:creationId xmlns:a16="http://schemas.microsoft.com/office/drawing/2014/main" id="{93E30CE1-96BF-A798-4159-EDA710560B46}"/>
              </a:ext>
            </a:extLst>
          </p:cNvPr>
          <p:cNvSpPr>
            <a:spLocks noGrp="1"/>
          </p:cNvSpPr>
          <p:nvPr>
            <p:ph type="sldNum" sz="quarter" idx="10"/>
          </p:nvPr>
        </p:nvSpPr>
        <p:spPr/>
        <p:txBody>
          <a:bodyPr/>
          <a:lstStyle/>
          <a:p>
            <a:pPr>
              <a:defRPr/>
            </a:pPr>
            <a:fld id="{216EA7D2-791D-1446-935B-01E569172531}" type="slidenum">
              <a:rPr lang="en-US" smtClean="0"/>
              <a:pPr>
                <a:defRPr/>
              </a:pPr>
              <a:t>22</a:t>
            </a:fld>
            <a:endParaRPr lang="en-US"/>
          </a:p>
        </p:txBody>
      </p:sp>
    </p:spTree>
    <p:extLst>
      <p:ext uri="{BB962C8B-B14F-4D97-AF65-F5344CB8AC3E}">
        <p14:creationId xmlns:p14="http://schemas.microsoft.com/office/powerpoint/2010/main" val="181141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D0E8-1697-8BA8-3BB2-CE523BD6DB47}"/>
              </a:ext>
            </a:extLst>
          </p:cNvPr>
          <p:cNvSpPr>
            <a:spLocks noGrp="1"/>
          </p:cNvSpPr>
          <p:nvPr>
            <p:ph type="title"/>
          </p:nvPr>
        </p:nvSpPr>
        <p:spPr/>
        <p:txBody>
          <a:bodyPr/>
          <a:lstStyle/>
          <a:p>
            <a:r>
              <a:rPr lang="en-US">
                <a:latin typeface="Calibri"/>
                <a:cs typeface="Calibri"/>
              </a:rPr>
              <a:t>Guided Pathways Pillars (1 and 2)</a:t>
            </a:r>
          </a:p>
        </p:txBody>
      </p:sp>
      <p:sp>
        <p:nvSpPr>
          <p:cNvPr id="3" name="Content Placeholder 2">
            <a:extLst>
              <a:ext uri="{FF2B5EF4-FFF2-40B4-BE49-F238E27FC236}">
                <a16:creationId xmlns:a16="http://schemas.microsoft.com/office/drawing/2014/main" id="{2D8A7194-C9CB-F81B-40EF-91EA80D1AC90}"/>
              </a:ext>
            </a:extLst>
          </p:cNvPr>
          <p:cNvSpPr>
            <a:spLocks noGrp="1"/>
          </p:cNvSpPr>
          <p:nvPr>
            <p:ph sz="half" idx="1"/>
          </p:nvPr>
        </p:nvSpPr>
        <p:spPr/>
        <p:txBody>
          <a:bodyPr/>
          <a:lstStyle/>
          <a:p>
            <a:pPr marL="0" indent="0">
              <a:buNone/>
            </a:pPr>
            <a:r>
              <a:rPr lang="en-US" dirty="0">
                <a:latin typeface="Calibri"/>
                <a:cs typeface="Calibri"/>
              </a:rPr>
              <a:t>Clarify the Path: Mapping Pathways to Student End Goals</a:t>
            </a:r>
            <a:endParaRPr lang="en-US" dirty="0"/>
          </a:p>
          <a:p>
            <a:pPr lvl="1" indent="0">
              <a:buNone/>
            </a:pPr>
            <a:r>
              <a:rPr lang="en-US" sz="1800" dirty="0">
                <a:latin typeface="Calibri"/>
                <a:cs typeface="Calibri"/>
              </a:rPr>
              <a:t>Simplifying students’ choices with default program maps developed by faculty and advisors for all academic and vocational programs that show students a clear pathway to completion, further education, and employment in fields of importance to the region.</a:t>
            </a:r>
          </a:p>
          <a:p>
            <a:pPr marL="0" indent="0">
              <a:buNone/>
            </a:pPr>
            <a:endParaRPr lang="en-US" dirty="0">
              <a:latin typeface="Calibri"/>
              <a:cs typeface="Calibri"/>
            </a:endParaRPr>
          </a:p>
          <a:p>
            <a:pPr marL="0" indent="0">
              <a:buNone/>
            </a:pPr>
            <a:r>
              <a:rPr lang="en-US" dirty="0">
                <a:latin typeface="Calibri"/>
                <a:cs typeface="Calibri"/>
              </a:rPr>
              <a:t>Enter the Path: Helping Students Choose and Enter a Program Pathway</a:t>
            </a:r>
            <a:endParaRPr lang="en-US" dirty="0"/>
          </a:p>
          <a:p>
            <a:pPr lvl="1" indent="0">
              <a:buNone/>
            </a:pPr>
            <a:r>
              <a:rPr lang="en-US" sz="2000" dirty="0">
                <a:latin typeface="Calibri"/>
                <a:cs typeface="Calibri"/>
              </a:rPr>
              <a:t>Redesigning traditional remediation as an “on-ramp” to a program of study, which helps students explore academic and career options from the beginning of their college experience, aligns math and other foundation skills coursework with a student’s program of study, and integrates and contextualizes instruction to build academic and nonacademic foundation skills throughout the college-level curriculum, particularly in program “gateway” courses.</a:t>
            </a:r>
          </a:p>
          <a:p>
            <a:pPr marL="1028700" lvl="1" indent="-342900"/>
            <a:endParaRPr lang="en-US">
              <a:latin typeface="Calibri"/>
              <a:cs typeface="Calibri"/>
            </a:endParaRPr>
          </a:p>
          <a:p>
            <a:endParaRPr lang="en-US"/>
          </a:p>
        </p:txBody>
      </p:sp>
      <p:sp>
        <p:nvSpPr>
          <p:cNvPr id="4" name="Slide Number Placeholder 3">
            <a:extLst>
              <a:ext uri="{FF2B5EF4-FFF2-40B4-BE49-F238E27FC236}">
                <a16:creationId xmlns:a16="http://schemas.microsoft.com/office/drawing/2014/main" id="{C549635B-39F7-77BC-9F2C-71F54B7B3643}"/>
              </a:ext>
            </a:extLst>
          </p:cNvPr>
          <p:cNvSpPr>
            <a:spLocks noGrp="1"/>
          </p:cNvSpPr>
          <p:nvPr>
            <p:ph type="sldNum" sz="quarter" idx="10"/>
          </p:nvPr>
        </p:nvSpPr>
        <p:spPr/>
        <p:txBody>
          <a:bodyPr/>
          <a:lstStyle/>
          <a:p>
            <a:pPr>
              <a:defRPr/>
            </a:pPr>
            <a:fld id="{216EA7D2-791D-1446-935B-01E569172531}" type="slidenum">
              <a:rPr lang="en-US" smtClean="0"/>
              <a:pPr>
                <a:defRPr/>
              </a:pPr>
              <a:t>23</a:t>
            </a:fld>
            <a:endParaRPr lang="en-US"/>
          </a:p>
        </p:txBody>
      </p:sp>
    </p:spTree>
    <p:extLst>
      <p:ext uri="{BB962C8B-B14F-4D97-AF65-F5344CB8AC3E}">
        <p14:creationId xmlns:p14="http://schemas.microsoft.com/office/powerpoint/2010/main" val="4157416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3BFB-13E0-58C0-66E5-3F68D01F864D}"/>
              </a:ext>
            </a:extLst>
          </p:cNvPr>
          <p:cNvSpPr>
            <a:spLocks noGrp="1"/>
          </p:cNvSpPr>
          <p:nvPr>
            <p:ph type="title"/>
          </p:nvPr>
        </p:nvSpPr>
        <p:spPr/>
        <p:txBody>
          <a:bodyPr/>
          <a:lstStyle/>
          <a:p>
            <a:r>
              <a:rPr lang="en-US">
                <a:latin typeface="Calibri"/>
                <a:cs typeface="Calibri"/>
              </a:rPr>
              <a:t>Guided Pathways Pillars (3 and 4)</a:t>
            </a:r>
          </a:p>
        </p:txBody>
      </p:sp>
      <p:sp>
        <p:nvSpPr>
          <p:cNvPr id="3" name="Content Placeholder 2">
            <a:extLst>
              <a:ext uri="{FF2B5EF4-FFF2-40B4-BE49-F238E27FC236}">
                <a16:creationId xmlns:a16="http://schemas.microsoft.com/office/drawing/2014/main" id="{DE93BFA1-8BD9-2677-E7E3-39723364645A}"/>
              </a:ext>
            </a:extLst>
          </p:cNvPr>
          <p:cNvSpPr>
            <a:spLocks noGrp="1"/>
          </p:cNvSpPr>
          <p:nvPr>
            <p:ph sz="half" idx="1"/>
          </p:nvPr>
        </p:nvSpPr>
        <p:spPr/>
        <p:txBody>
          <a:bodyPr/>
          <a:lstStyle/>
          <a:p>
            <a:pPr marL="0" indent="0">
              <a:buNone/>
            </a:pPr>
            <a:r>
              <a:rPr lang="en-US" dirty="0">
                <a:latin typeface="Calibri"/>
                <a:cs typeface="Calibri"/>
              </a:rPr>
              <a:t>Stay on the Path: Keeping Students on the Path</a:t>
            </a:r>
            <a:endParaRPr lang="en-US" dirty="0"/>
          </a:p>
          <a:p>
            <a:pPr lvl="1" indent="0" fontAlgn="auto">
              <a:spcAft>
                <a:spcPts val="2000"/>
              </a:spcAft>
              <a:buNone/>
            </a:pPr>
            <a:r>
              <a:rPr lang="en-US" sz="2000" dirty="0">
                <a:latin typeface="Calibri"/>
                <a:cs typeface="Calibri"/>
              </a:rPr>
              <a:t>Implementing procedures and systems, supported by appropriate technology, to monitor students’ progress toward completing their academic plans, to identify students who are at risk of not progressing in a program, and to intervene promptly with advising and other academic supports to help those students to resume progress or to revise their plans.</a:t>
            </a:r>
          </a:p>
          <a:p>
            <a:pPr marL="0" indent="0">
              <a:buNone/>
            </a:pPr>
            <a:r>
              <a:rPr lang="en-US" dirty="0">
                <a:latin typeface="Calibri"/>
                <a:cs typeface="Calibri"/>
              </a:rPr>
              <a:t>Ensure Learning: Ensuring that Students Are Learning. Furthermore, each of these pillar areas also includes a series of equity considerations to help</a:t>
            </a:r>
            <a:endParaRPr lang="en-US" dirty="0"/>
          </a:p>
          <a:p>
            <a:pPr lvl="1" indent="0" fontAlgn="auto">
              <a:buNone/>
            </a:pPr>
            <a:r>
              <a:rPr lang="en-US" sz="2000" dirty="0">
                <a:latin typeface="Calibri"/>
                <a:cs typeface="Calibri"/>
              </a:rPr>
              <a:t>Establishing program-level learning outcomes that are aligned with the requirements for success in employment and further education in a given field and applying the results of learning outcomes assessments to improve the effectiveness of instruction across programs.</a:t>
            </a:r>
          </a:p>
        </p:txBody>
      </p:sp>
      <p:sp>
        <p:nvSpPr>
          <p:cNvPr id="4" name="Slide Number Placeholder 3">
            <a:extLst>
              <a:ext uri="{FF2B5EF4-FFF2-40B4-BE49-F238E27FC236}">
                <a16:creationId xmlns:a16="http://schemas.microsoft.com/office/drawing/2014/main" id="{967AF211-C240-44CF-D8B3-9F1871005B80}"/>
              </a:ext>
            </a:extLst>
          </p:cNvPr>
          <p:cNvSpPr>
            <a:spLocks noGrp="1"/>
          </p:cNvSpPr>
          <p:nvPr>
            <p:ph type="sldNum" sz="quarter" idx="10"/>
          </p:nvPr>
        </p:nvSpPr>
        <p:spPr/>
        <p:txBody>
          <a:bodyPr/>
          <a:lstStyle/>
          <a:p>
            <a:pPr>
              <a:defRPr/>
            </a:pPr>
            <a:fld id="{216EA7D2-791D-1446-935B-01E569172531}" type="slidenum">
              <a:rPr lang="en-US" smtClean="0"/>
              <a:pPr>
                <a:defRPr/>
              </a:pPr>
              <a:t>24</a:t>
            </a:fld>
            <a:endParaRPr lang="en-US"/>
          </a:p>
        </p:txBody>
      </p:sp>
    </p:spTree>
    <p:extLst>
      <p:ext uri="{BB962C8B-B14F-4D97-AF65-F5344CB8AC3E}">
        <p14:creationId xmlns:p14="http://schemas.microsoft.com/office/powerpoint/2010/main" val="73738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1277650" y="472757"/>
            <a:ext cx="10046043" cy="898843"/>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a:cs typeface="Calibri"/>
              </a:rPr>
              <a:t>Guided Pathways </a:t>
            </a:r>
            <a:endParaRPr>
              <a:cs typeface="Calibri"/>
            </a:endParaRPr>
          </a:p>
        </p:txBody>
      </p:sp>
      <p:sp>
        <p:nvSpPr>
          <p:cNvPr id="177" name="Google Shape;177;p33"/>
          <p:cNvSpPr txBox="1">
            <a:spLocks noGrp="1"/>
          </p:cNvSpPr>
          <p:nvPr>
            <p:ph sz="half" idx="1"/>
          </p:nvPr>
        </p:nvSpPr>
        <p:spPr>
          <a:xfrm>
            <a:off x="1277650" y="1502229"/>
            <a:ext cx="10438100" cy="4715691"/>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a:t>Designing with the Student in Mind...or better yet with the Students</a:t>
            </a:r>
            <a:endParaRPr/>
          </a:p>
          <a:p>
            <a:r>
              <a:rPr lang="en"/>
              <a:t>Curriculum is not only in the ASCCC 10+1 but also in the  Students 9+ 1 </a:t>
            </a:r>
            <a:endParaRPr/>
          </a:p>
          <a:p>
            <a:r>
              <a:rPr lang="en"/>
              <a:t>Guided Pathways is about dismantling barriers in policies and processes. Curriculum is full of both…</a:t>
            </a:r>
            <a:endParaRPr/>
          </a:p>
          <a:p>
            <a:r>
              <a:rPr lang="en"/>
              <a:t>It's time to ask “why do we do this?”, “is this the best thing for students?” </a:t>
            </a:r>
            <a:endParaRPr/>
          </a:p>
          <a:p>
            <a:r>
              <a:rPr lang="en"/>
              <a:t>Guided Pathways gives us the opportunity to disrupt and dismantle structures that hurt students.  </a:t>
            </a:r>
            <a:endParaRPr/>
          </a:p>
          <a:p>
            <a:r>
              <a:rPr lang="en"/>
              <a:t>Has your college holistically looked at your curriculum processes and procedures and have you included your students in that review.</a:t>
            </a:r>
            <a:endParaRPr/>
          </a:p>
          <a:p>
            <a:pPr marL="0" indent="0">
              <a:spcBef>
                <a:spcPts val="1600"/>
              </a:spcBef>
              <a:spcAft>
                <a:spcPts val="1600"/>
              </a:spcAft>
              <a:buNone/>
            </a:pPr>
            <a:endParaRPr/>
          </a:p>
        </p:txBody>
      </p:sp>
      <p:sp>
        <p:nvSpPr>
          <p:cNvPr id="2" name="Slide Number Placeholder 1">
            <a:extLst>
              <a:ext uri="{FF2B5EF4-FFF2-40B4-BE49-F238E27FC236}">
                <a16:creationId xmlns:a16="http://schemas.microsoft.com/office/drawing/2014/main" id="{B5696545-B0D8-4584-9251-863B5DC98C52}"/>
              </a:ext>
            </a:extLst>
          </p:cNvPr>
          <p:cNvSpPr>
            <a:spLocks noGrp="1"/>
          </p:cNvSpPr>
          <p:nvPr>
            <p:ph type="sldNum" sz="quarter" idx="10"/>
          </p:nvPr>
        </p:nvSpPr>
        <p:spPr/>
        <p:txBody>
          <a:bodyPr/>
          <a:lstStyle/>
          <a:p>
            <a:fld id="{48F63A3B-78C7-47BE-AE5E-E10140E04643}" type="slidenum">
              <a:rPr lang="en-US" smtClean="0"/>
              <a:t>25</a:t>
            </a:fld>
            <a:endParaRPr lang="en-US"/>
          </a:p>
        </p:txBody>
      </p:sp>
    </p:spTree>
    <p:extLst>
      <p:ext uri="{BB962C8B-B14F-4D97-AF65-F5344CB8AC3E}">
        <p14:creationId xmlns:p14="http://schemas.microsoft.com/office/powerpoint/2010/main" val="273449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3ECD-6AA2-6867-308E-0087E9AF5100}"/>
              </a:ext>
            </a:extLst>
          </p:cNvPr>
          <p:cNvSpPr>
            <a:spLocks noGrp="1"/>
          </p:cNvSpPr>
          <p:nvPr>
            <p:ph type="title"/>
          </p:nvPr>
        </p:nvSpPr>
        <p:spPr/>
        <p:txBody>
          <a:bodyPr vert="horz" wrap="square" lIns="91440" tIns="45720" rIns="91440" bIns="45720" numCol="1" anchor="ctr" anchorCtr="0" compatLnSpc="1">
            <a:prstTxWarp prst="textNoShape">
              <a:avLst/>
            </a:prstTxWarp>
            <a:noAutofit/>
          </a:bodyPr>
          <a:lstStyle/>
          <a:p>
            <a:r>
              <a:rPr lang="en-US" sz="5400">
                <a:latin typeface="Calibri"/>
                <a:ea typeface="Calibri"/>
                <a:cs typeface="Calibri"/>
              </a:rPr>
              <a:t>Credit for Prior Learning (CPL)</a:t>
            </a:r>
            <a:endParaRPr lang="en-US" sz="5400">
              <a:latin typeface="Calibri"/>
              <a:cs typeface="Calibri"/>
            </a:endParaRPr>
          </a:p>
        </p:txBody>
      </p:sp>
      <p:sp>
        <p:nvSpPr>
          <p:cNvPr id="4" name="Content Placeholder 3">
            <a:extLst>
              <a:ext uri="{FF2B5EF4-FFF2-40B4-BE49-F238E27FC236}">
                <a16:creationId xmlns:a16="http://schemas.microsoft.com/office/drawing/2014/main" id="{03177B36-F002-43DA-88F2-C029B3981F17}"/>
              </a:ext>
            </a:extLst>
          </p:cNvPr>
          <p:cNvSpPr>
            <a:spLocks noGrp="1"/>
          </p:cNvSpPr>
          <p:nvPr>
            <p:ph idx="1"/>
          </p:nvPr>
        </p:nvSpPr>
        <p:spPr/>
        <p:txBody>
          <a:bodyPr/>
          <a:lstStyle/>
          <a:p>
            <a:pPr>
              <a:lnSpc>
                <a:spcPct val="100000"/>
              </a:lnSpc>
              <a:spcAft>
                <a:spcPct val="0"/>
              </a:spcAft>
            </a:pPr>
            <a:r>
              <a:rPr lang="en">
                <a:latin typeface="Calibri"/>
                <a:cs typeface="Calibri"/>
              </a:rPr>
              <a:t>According to the </a:t>
            </a:r>
            <a:r>
              <a:rPr lang="en" u="sng">
                <a:solidFill>
                  <a:schemeClr val="hlink"/>
                </a:solidFill>
                <a:latin typeface="Calibri"/>
                <a:cs typeface="Calibri"/>
              </a:rPr>
              <a:t>Success Center for California Community Colleges:</a:t>
            </a:r>
            <a:endParaRPr lang="en">
              <a:solidFill>
                <a:schemeClr val="hlink"/>
              </a:solidFill>
              <a:latin typeface="Calibri"/>
              <a:cs typeface="Calibri"/>
            </a:endParaRPr>
          </a:p>
          <a:p>
            <a:pPr marL="228600" lvl="1" indent="0">
              <a:spcBef>
                <a:spcPts val="1600"/>
              </a:spcBef>
              <a:spcAft>
                <a:spcPts val="0"/>
              </a:spcAft>
              <a:buNone/>
            </a:pPr>
            <a:r>
              <a:rPr lang="en" sz="2000">
                <a:highlight>
                  <a:srgbClr val="FFFFFF"/>
                </a:highlight>
                <a:latin typeface="Calibri"/>
                <a:cs typeface="Calibri"/>
              </a:rPr>
              <a:t>Many non-traditional students (adults age 25+) come to California community colleges with skills gained through military, workplace, and civic experiences. They hold industry credentials, are graduates of public service academies, and were trained for military occupations. At a time when our </a:t>
            </a:r>
            <a:r>
              <a:rPr lang="en" sz="2000">
                <a:solidFill>
                  <a:srgbClr val="353A59"/>
                </a:solidFill>
                <a:highlight>
                  <a:srgbClr val="FFFFFF"/>
                </a:highlight>
                <a:latin typeface="Calibri"/>
                <a:cs typeface="Calibri"/>
                <a:hlinkClick r:id="rId3"/>
              </a:rPr>
              <a:t>Vision for Success</a:t>
            </a:r>
            <a:r>
              <a:rPr lang="en" sz="2000">
                <a:highlight>
                  <a:srgbClr val="FFFFFF"/>
                </a:highlight>
                <a:latin typeface="Calibri"/>
                <a:cs typeface="Calibri"/>
              </a:rPr>
              <a:t> goals demand us to increase certificate and degree completion and reduce achievement gaps, helping students get through faster is a win for colleges and students alike. Credit for prior learning (CPL) is a strategy to help students get credit for what they already know and can do, saving them time and money on their educational path. </a:t>
            </a:r>
            <a:endParaRPr lang="en-US" sz="2000">
              <a:latin typeface="Calibri"/>
              <a:cs typeface="Calibri"/>
            </a:endParaRPr>
          </a:p>
        </p:txBody>
      </p:sp>
      <p:sp>
        <p:nvSpPr>
          <p:cNvPr id="3" name="Slide Number Placeholder 2">
            <a:extLst>
              <a:ext uri="{FF2B5EF4-FFF2-40B4-BE49-F238E27FC236}">
                <a16:creationId xmlns:a16="http://schemas.microsoft.com/office/drawing/2014/main" id="{64A6B7FE-36A7-4A06-A761-C58E1C37614C}"/>
              </a:ext>
            </a:extLst>
          </p:cNvPr>
          <p:cNvSpPr>
            <a:spLocks noGrp="1"/>
          </p:cNvSpPr>
          <p:nvPr>
            <p:ph type="sldNum" sz="quarter" idx="10"/>
          </p:nvPr>
        </p:nvSpPr>
        <p:spPr/>
        <p:txBody>
          <a:bodyPr/>
          <a:lstStyle/>
          <a:p>
            <a:pPr>
              <a:defRPr/>
            </a:pPr>
            <a:fld id="{216EA7D2-791D-1446-935B-01E569172531}" type="slidenum">
              <a:rPr lang="en-US" smtClean="0"/>
              <a:pPr>
                <a:defRPr/>
              </a:pPr>
              <a:t>26</a:t>
            </a:fld>
            <a:endParaRPr lang="en-US"/>
          </a:p>
        </p:txBody>
      </p:sp>
    </p:spTree>
    <p:extLst>
      <p:ext uri="{BB962C8B-B14F-4D97-AF65-F5344CB8AC3E}">
        <p14:creationId xmlns:p14="http://schemas.microsoft.com/office/powerpoint/2010/main" val="104897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1277650" y="365126"/>
            <a:ext cx="10046043" cy="806450"/>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a:latin typeface="Calibri"/>
                <a:cs typeface="Calibri"/>
              </a:rPr>
              <a:t>Why CPL?</a:t>
            </a:r>
            <a:endParaRPr>
              <a:latin typeface="Calibri"/>
              <a:cs typeface="Calibri"/>
            </a:endParaRPr>
          </a:p>
        </p:txBody>
      </p:sp>
      <p:sp>
        <p:nvSpPr>
          <p:cNvPr id="201" name="Google Shape;201;p37"/>
          <p:cNvSpPr txBox="1">
            <a:spLocks noGrp="1"/>
          </p:cNvSpPr>
          <p:nvPr>
            <p:ph sz="half" idx="1"/>
          </p:nvPr>
        </p:nvSpPr>
        <p:spPr>
          <a:xfrm>
            <a:off x="1277650" y="1171575"/>
            <a:ext cx="10058400" cy="5046345"/>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Bef>
                <a:spcPts val="2000"/>
              </a:spcBef>
              <a:spcAft>
                <a:spcPts val="0"/>
              </a:spcAft>
              <a:buNone/>
            </a:pPr>
            <a:r>
              <a:rPr lang="en" sz="2000">
                <a:highlight>
                  <a:srgbClr val="FFFFFF"/>
                </a:highlight>
                <a:latin typeface="Calibri"/>
                <a:cs typeface="Calibri"/>
              </a:rPr>
              <a:t>Research indicates that students who earn CPL:</a:t>
            </a:r>
            <a:endParaRPr lang="en-US" sz="2000">
              <a:latin typeface="Calibri"/>
              <a:cs typeface="Calibri"/>
            </a:endParaRPr>
          </a:p>
          <a:p>
            <a:pPr lvl="1"/>
            <a:r>
              <a:rPr lang="en" sz="1800">
                <a:highlight>
                  <a:srgbClr val="FFFFFF"/>
                </a:highlight>
                <a:latin typeface="Calibri"/>
                <a:cs typeface="Calibri"/>
              </a:rPr>
              <a:t>are roughly twice as likely to complete a degree than those who do not</a:t>
            </a:r>
            <a:endParaRPr lang="en-US" sz="1800">
              <a:highlight>
                <a:srgbClr val="FFFFFF"/>
              </a:highlight>
              <a:latin typeface="Calibri"/>
              <a:cs typeface="Calibri"/>
            </a:endParaRPr>
          </a:p>
          <a:p>
            <a:pPr lvl="1"/>
            <a:r>
              <a:rPr lang="en" sz="1800">
                <a:highlight>
                  <a:srgbClr val="FFFFFF"/>
                </a:highlight>
                <a:latin typeface="Calibri"/>
                <a:cs typeface="Calibri"/>
              </a:rPr>
              <a:t>accumulate more credits through coursework at the institution than their counterparts, which translates to increased enrollment for colleges</a:t>
            </a:r>
            <a:endParaRPr lang="en-US" sz="1800">
              <a:highlight>
                <a:srgbClr val="FFFFFF"/>
              </a:highlight>
              <a:latin typeface="Calibri"/>
              <a:cs typeface="Calibri"/>
            </a:endParaRPr>
          </a:p>
          <a:p>
            <a:pPr lvl="1"/>
            <a:r>
              <a:rPr lang="en" sz="1800">
                <a:highlight>
                  <a:srgbClr val="FFFFFF"/>
                </a:highlight>
                <a:latin typeface="Calibri"/>
                <a:cs typeface="Calibri"/>
              </a:rPr>
              <a:t>save an average of 6-10 months in time to degree compared to their non-CPL counterparts</a:t>
            </a:r>
            <a:endParaRPr lang="en-US" sz="1800">
              <a:highlight>
                <a:srgbClr val="FFFFFF"/>
              </a:highlight>
              <a:latin typeface="Calibri"/>
              <a:cs typeface="Calibri"/>
            </a:endParaRPr>
          </a:p>
          <a:p>
            <a:pPr marL="0" indent="0">
              <a:spcBef>
                <a:spcPts val="1600"/>
              </a:spcBef>
              <a:buNone/>
            </a:pPr>
            <a:r>
              <a:rPr lang="en" sz="2000">
                <a:highlight>
                  <a:srgbClr val="FFFFFF"/>
                </a:highlight>
                <a:latin typeface="Calibri"/>
                <a:cs typeface="Calibri"/>
              </a:rPr>
              <a:t>In 2018, two bills mandate CPL in California Community Colleges </a:t>
            </a:r>
            <a:endParaRPr lang="en-US" sz="2000">
              <a:highlight>
                <a:srgbClr val="FFFFFF"/>
              </a:highlight>
              <a:latin typeface="Calibri"/>
              <a:cs typeface="Calibri"/>
            </a:endParaRPr>
          </a:p>
          <a:p>
            <a:pPr lvl="1"/>
            <a:r>
              <a:rPr lang="en" sz="1800" u="sng">
                <a:solidFill>
                  <a:schemeClr val="hlink"/>
                </a:solidFill>
                <a:highlight>
                  <a:srgbClr val="FFFFFF"/>
                </a:highlight>
                <a:latin typeface="Calibri"/>
                <a:cs typeface="Calibri"/>
                <a:hlinkClick r:id="rId3">
                  <a:extLst>
                    <a:ext uri="{A12FA001-AC4F-418D-AE19-62706E023703}">
                      <ahyp:hlinkClr xmlns:ahyp="http://schemas.microsoft.com/office/drawing/2018/hyperlinkcolor" val="tx"/>
                    </a:ext>
                  </a:extLst>
                </a:hlinkClick>
              </a:rPr>
              <a:t>SB1071</a:t>
            </a:r>
            <a:r>
              <a:rPr lang="en" sz="1800">
                <a:highlight>
                  <a:srgbClr val="FFFFFF"/>
                </a:highlight>
                <a:latin typeface="Calibri"/>
                <a:cs typeface="Calibri"/>
              </a:rPr>
              <a:t> - (focus on awarding military and veterans who have an official Joint Services Transcript course credit) Required by Dec. 31, 2020 that each CC district to have updated policy to be consistent with the </a:t>
            </a:r>
            <a:r>
              <a:rPr lang="en" sz="1800" u="sng">
                <a:solidFill>
                  <a:schemeClr val="hlink"/>
                </a:solidFill>
                <a:highlight>
                  <a:srgbClr val="FFFFFF"/>
                </a:highlight>
                <a:latin typeface="Calibri"/>
                <a:cs typeface="Calibri"/>
                <a:hlinkClick r:id="rId4">
                  <a:extLst>
                    <a:ext uri="{A12FA001-AC4F-418D-AE19-62706E023703}">
                      <ahyp:hlinkClr xmlns:ahyp="http://schemas.microsoft.com/office/drawing/2018/hyperlinkcolor" val="tx"/>
                    </a:ext>
                  </a:extLst>
                </a:hlinkClick>
              </a:rPr>
              <a:t>policy</a:t>
            </a:r>
            <a:r>
              <a:rPr lang="en" sz="1800">
                <a:highlight>
                  <a:srgbClr val="FFFFFF"/>
                </a:highlight>
                <a:latin typeface="Calibri"/>
                <a:cs typeface="Calibri"/>
              </a:rPr>
              <a:t> developed by the chancellor and post online </a:t>
            </a:r>
            <a:endParaRPr lang="en-US" sz="1800">
              <a:highlight>
                <a:srgbClr val="FFFFFF"/>
              </a:highlight>
              <a:latin typeface="Calibri"/>
              <a:cs typeface="Calibri"/>
            </a:endParaRPr>
          </a:p>
          <a:p>
            <a:pPr lvl="1"/>
            <a:r>
              <a:rPr lang="en" sz="1800" u="sng">
                <a:solidFill>
                  <a:schemeClr val="hlink"/>
                </a:solidFill>
                <a:highlight>
                  <a:srgbClr val="FFFFFF"/>
                </a:highlight>
                <a:latin typeface="Calibri"/>
                <a:cs typeface="Calibri"/>
                <a:hlinkClick r:id="rId5">
                  <a:extLst>
                    <a:ext uri="{A12FA001-AC4F-418D-AE19-62706E023703}">
                      <ahyp:hlinkClr xmlns:ahyp="http://schemas.microsoft.com/office/drawing/2018/hyperlinkcolor" val="tx"/>
                    </a:ext>
                  </a:extLst>
                </a:hlinkClick>
              </a:rPr>
              <a:t>AB 1786</a:t>
            </a:r>
            <a:r>
              <a:rPr lang="en" sz="1800">
                <a:highlight>
                  <a:srgbClr val="FFFFFF"/>
                </a:highlight>
                <a:latin typeface="Calibri"/>
                <a:cs typeface="Calibri"/>
              </a:rPr>
              <a:t> - establish an initiative to expand the use of course credit at California Community Colleges for students with prior learning</a:t>
            </a:r>
            <a:endParaRPr lang="en-US" sz="1800">
              <a:highlight>
                <a:srgbClr val="FFFFFF"/>
              </a:highlight>
              <a:latin typeface="Calibri"/>
              <a:cs typeface="Calibri"/>
            </a:endParaRPr>
          </a:p>
          <a:p>
            <a:pPr marL="0" indent="0">
              <a:buNone/>
            </a:pPr>
            <a:r>
              <a:rPr lang="en" sz="2000" u="sng">
                <a:solidFill>
                  <a:schemeClr val="hlink"/>
                </a:solidFill>
                <a:highlight>
                  <a:srgbClr val="FFFFFF"/>
                </a:highlight>
                <a:latin typeface="Calibri"/>
                <a:cs typeface="Calibri"/>
                <a:hlinkClick r:id="rId6">
                  <a:extLst>
                    <a:ext uri="{A12FA001-AC4F-418D-AE19-62706E023703}">
                      <ahyp:hlinkClr xmlns:ahyp="http://schemas.microsoft.com/office/drawing/2018/hyperlinkcolor" val="tx"/>
                    </a:ext>
                  </a:extLst>
                </a:hlinkClick>
              </a:rPr>
              <a:t>Findings and Recommendations</a:t>
            </a:r>
            <a:r>
              <a:rPr lang="en" sz="2000">
                <a:highlight>
                  <a:srgbClr val="FFFFFF"/>
                </a:highlight>
                <a:latin typeface="Calibri"/>
                <a:cs typeface="Calibri"/>
              </a:rPr>
              <a:t> to expand CPL as a Vision for Success Strategy</a:t>
            </a:r>
            <a:endParaRPr lang="en-US" sz="2000">
              <a:highlight>
                <a:srgbClr val="FFFFFF"/>
              </a:highlight>
              <a:latin typeface="Calibri"/>
              <a:cs typeface="Calibri"/>
            </a:endParaRPr>
          </a:p>
          <a:p>
            <a:pPr lvl="1"/>
            <a:r>
              <a:rPr lang="en" sz="1800">
                <a:highlight>
                  <a:srgbClr val="FFFFFF"/>
                </a:highlight>
                <a:latin typeface="Calibri"/>
                <a:cs typeface="Calibri"/>
              </a:rPr>
              <a:t>Statewide policy recommendations</a:t>
            </a:r>
            <a:endParaRPr lang="en-US" sz="1800">
              <a:highlight>
                <a:srgbClr val="FFFFFF"/>
              </a:highlight>
              <a:latin typeface="Calibri"/>
              <a:cs typeface="Calibri"/>
            </a:endParaRPr>
          </a:p>
          <a:p>
            <a:pPr lvl="1"/>
            <a:r>
              <a:rPr lang="en" sz="1800">
                <a:highlight>
                  <a:srgbClr val="FFFFFF"/>
                </a:highlight>
                <a:latin typeface="Calibri"/>
                <a:cs typeface="Calibri"/>
              </a:rPr>
              <a:t>Locally Integrate CPL into Guided Pathways</a:t>
            </a:r>
            <a:endParaRPr lang="en-US" sz="1800">
              <a:highlight>
                <a:srgbClr val="FFFFFF"/>
              </a:highlight>
              <a:latin typeface="Calibri"/>
              <a:cs typeface="Calibri"/>
            </a:endParaRPr>
          </a:p>
          <a:p>
            <a:pPr lvl="1"/>
            <a:r>
              <a:rPr lang="en" sz="1800">
                <a:highlight>
                  <a:srgbClr val="FFFFFF"/>
                </a:highlight>
                <a:latin typeface="Calibri"/>
                <a:cs typeface="Calibri"/>
              </a:rPr>
              <a:t>Collaborate with four-year segments to ensure transfer of credit</a:t>
            </a:r>
          </a:p>
          <a:p>
            <a:pPr lvl="1"/>
            <a:endParaRPr lang="en" sz="1800">
              <a:highlight>
                <a:srgbClr val="FFFFFF"/>
              </a:highlight>
              <a:latin typeface="Calibri"/>
              <a:cs typeface="Calibri"/>
            </a:endParaRPr>
          </a:p>
          <a:p>
            <a:pPr marL="0" indent="0">
              <a:lnSpc>
                <a:spcPct val="110000"/>
              </a:lnSpc>
              <a:spcBef>
                <a:spcPts val="0"/>
              </a:spcBef>
              <a:spcAft>
                <a:spcPts val="0"/>
              </a:spcAft>
              <a:buNone/>
            </a:pPr>
            <a:endParaRPr lang="en" sz="1600">
              <a:latin typeface="Calibri"/>
              <a:cs typeface="Calibri"/>
            </a:endParaRPr>
          </a:p>
        </p:txBody>
      </p:sp>
      <p:sp>
        <p:nvSpPr>
          <p:cNvPr id="2" name="Slide Number Placeholder 1">
            <a:extLst>
              <a:ext uri="{FF2B5EF4-FFF2-40B4-BE49-F238E27FC236}">
                <a16:creationId xmlns:a16="http://schemas.microsoft.com/office/drawing/2014/main" id="{E592915A-CD92-4F30-B3AA-AE02B367B1C7}"/>
              </a:ext>
            </a:extLst>
          </p:cNvPr>
          <p:cNvSpPr>
            <a:spLocks noGrp="1"/>
          </p:cNvSpPr>
          <p:nvPr>
            <p:ph type="sldNum" sz="quarter" idx="10"/>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161328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xfrm>
            <a:off x="1277650" y="365126"/>
            <a:ext cx="10046043" cy="973818"/>
          </a:xfrm>
          <a:prstGeom prst="rect">
            <a:avLst/>
          </a:prstGeom>
        </p:spPr>
        <p:txBody>
          <a:bodyPr spcFirstLastPara="1" vert="horz" wrap="square" lIns="121900" tIns="121900" rIns="121900" bIns="121900" numCol="1" anchor="t" anchorCtr="0" compatLnSpc="1">
            <a:prstTxWarp prst="textNoShape">
              <a:avLst/>
            </a:prstTxWarp>
            <a:normAutofit/>
          </a:bodyPr>
          <a:lstStyle/>
          <a:p>
            <a:pPr>
              <a:buClr>
                <a:schemeClr val="dk1"/>
              </a:buClr>
              <a:buSzPct val="39285"/>
            </a:pPr>
            <a:r>
              <a:rPr lang="en">
                <a:cs typeface="Calibri"/>
              </a:rPr>
              <a:t>Current CPL Practices</a:t>
            </a:r>
            <a:endParaRPr>
              <a:cs typeface="Calibri"/>
            </a:endParaRPr>
          </a:p>
        </p:txBody>
      </p:sp>
      <p:sp>
        <p:nvSpPr>
          <p:cNvPr id="207" name="Google Shape;207;p38"/>
          <p:cNvSpPr txBox="1">
            <a:spLocks noGrp="1"/>
          </p:cNvSpPr>
          <p:nvPr>
            <p:ph sz="half" idx="1"/>
          </p:nvPr>
        </p:nvSpPr>
        <p:spPr>
          <a:xfrm>
            <a:off x="1277650" y="1426029"/>
            <a:ext cx="10058400" cy="4791891"/>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buNone/>
            </a:pPr>
            <a:r>
              <a:rPr lang="en">
                <a:latin typeface="Calibri"/>
                <a:cs typeface="Calibri"/>
              </a:rPr>
              <a:t>CPL practices varies widely in California Community College</a:t>
            </a:r>
            <a:endParaRPr lang="en-US">
              <a:latin typeface="Calibri"/>
              <a:cs typeface="Calibri"/>
            </a:endParaRPr>
          </a:p>
          <a:p>
            <a:r>
              <a:rPr lang="en">
                <a:latin typeface="Calibri"/>
                <a:cs typeface="Calibri"/>
              </a:rPr>
              <a:t>Many award credit for military training (81% approx.)</a:t>
            </a:r>
            <a:endParaRPr>
              <a:latin typeface="Calibri"/>
              <a:cs typeface="Calibri"/>
            </a:endParaRPr>
          </a:p>
          <a:p>
            <a:r>
              <a:rPr lang="en">
                <a:latin typeface="Calibri"/>
                <a:cs typeface="Calibri"/>
              </a:rPr>
              <a:t>Fewer award for workplace training (13% approx.)</a:t>
            </a:r>
            <a:endParaRPr>
              <a:latin typeface="Calibri"/>
              <a:cs typeface="Calibri"/>
            </a:endParaRPr>
          </a:p>
          <a:p>
            <a:r>
              <a:rPr lang="en">
                <a:latin typeface="Calibri"/>
                <a:cs typeface="Calibri"/>
              </a:rPr>
              <a:t>Current methods for assessing prior learning</a:t>
            </a:r>
            <a:endParaRPr>
              <a:latin typeface="Calibri"/>
              <a:cs typeface="Calibri"/>
            </a:endParaRPr>
          </a:p>
          <a:p>
            <a:pPr lvl="1"/>
            <a:r>
              <a:rPr lang="en">
                <a:latin typeface="Calibri"/>
                <a:cs typeface="Calibri"/>
              </a:rPr>
              <a:t>Credit by Exam (</a:t>
            </a:r>
            <a:r>
              <a:rPr lang="en" u="sng">
                <a:solidFill>
                  <a:schemeClr val="hlink"/>
                </a:solidFill>
                <a:latin typeface="Calibri"/>
                <a:cs typeface="Calibri"/>
                <a:hlinkClick r:id="rId3">
                  <a:extLst>
                    <a:ext uri="{A12FA001-AC4F-418D-AE19-62706E023703}">
                      <ahyp:hlinkClr xmlns:ahyp="http://schemas.microsoft.com/office/drawing/2018/hyperlinkcolor" val="tx"/>
                    </a:ext>
                  </a:extLst>
                </a:hlinkClick>
              </a:rPr>
              <a:t>Title 5 §55050</a:t>
            </a:r>
            <a:r>
              <a:rPr lang="en">
                <a:latin typeface="Calibri"/>
                <a:cs typeface="Calibri"/>
              </a:rPr>
              <a:t>)</a:t>
            </a:r>
            <a:endParaRPr>
              <a:latin typeface="Calibri"/>
              <a:cs typeface="Calibri"/>
            </a:endParaRPr>
          </a:p>
          <a:p>
            <a:pPr lvl="1"/>
            <a:r>
              <a:rPr lang="en">
                <a:latin typeface="Calibri"/>
                <a:cs typeface="Calibri"/>
              </a:rPr>
              <a:t>Review of Joint Services Transcripts or other military service documents</a:t>
            </a:r>
            <a:endParaRPr>
              <a:latin typeface="Calibri"/>
              <a:cs typeface="Calibri"/>
            </a:endParaRPr>
          </a:p>
          <a:p>
            <a:pPr lvl="1"/>
            <a:r>
              <a:rPr lang="en">
                <a:latin typeface="Calibri"/>
                <a:cs typeface="Calibri"/>
              </a:rPr>
              <a:t>Standardized Exams - (e.g. AP Credit Exams (</a:t>
            </a:r>
            <a:r>
              <a:rPr lang="en" u="sng">
                <a:solidFill>
                  <a:schemeClr val="hlink"/>
                </a:solidFill>
                <a:latin typeface="Calibri"/>
                <a:cs typeface="Calibri"/>
                <a:hlinkClick r:id="rId4">
                  <a:extLst>
                    <a:ext uri="{A12FA001-AC4F-418D-AE19-62706E023703}">
                      <ahyp:hlinkClr xmlns:ahyp="http://schemas.microsoft.com/office/drawing/2018/hyperlinkcolor" val="tx"/>
                    </a:ext>
                  </a:extLst>
                </a:hlinkClick>
              </a:rPr>
              <a:t>Title 5§55052)</a:t>
            </a:r>
            <a:r>
              <a:rPr lang="en">
                <a:latin typeface="Calibri"/>
                <a:cs typeface="Calibri"/>
              </a:rPr>
              <a:t>, IB, CLEP and DSST exams)</a:t>
            </a:r>
            <a:endParaRPr>
              <a:latin typeface="Calibri"/>
              <a:cs typeface="Calibri"/>
            </a:endParaRPr>
          </a:p>
        </p:txBody>
      </p:sp>
      <p:sp>
        <p:nvSpPr>
          <p:cNvPr id="2" name="Slide Number Placeholder 1">
            <a:extLst>
              <a:ext uri="{FF2B5EF4-FFF2-40B4-BE49-F238E27FC236}">
                <a16:creationId xmlns:a16="http://schemas.microsoft.com/office/drawing/2014/main" id="{F390BA23-B758-405A-812B-F322E2033AF4}"/>
              </a:ext>
            </a:extLst>
          </p:cNvPr>
          <p:cNvSpPr>
            <a:spLocks noGrp="1"/>
          </p:cNvSpPr>
          <p:nvPr>
            <p:ph type="sldNum" sz="quarter" idx="10"/>
          </p:nvPr>
        </p:nvSpPr>
        <p:spPr/>
        <p:txBody>
          <a:bodyPr/>
          <a:lstStyle/>
          <a:p>
            <a:fld id="{48F63A3B-78C7-47BE-AE5E-E10140E04643}" type="slidenum">
              <a:rPr lang="en-US" smtClean="0"/>
              <a:t>28</a:t>
            </a:fld>
            <a:endParaRPr lang="en-US"/>
          </a:p>
        </p:txBody>
      </p:sp>
    </p:spTree>
    <p:extLst>
      <p:ext uri="{BB962C8B-B14F-4D97-AF65-F5344CB8AC3E}">
        <p14:creationId xmlns:p14="http://schemas.microsoft.com/office/powerpoint/2010/main" val="1574565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DE27-B767-DA35-7B87-5645FFC4B285}"/>
              </a:ext>
            </a:extLst>
          </p:cNvPr>
          <p:cNvSpPr>
            <a:spLocks noGrp="1"/>
          </p:cNvSpPr>
          <p:nvPr>
            <p:ph type="title"/>
          </p:nvPr>
        </p:nvSpPr>
        <p:spPr/>
        <p:txBody>
          <a:bodyPr>
            <a:normAutofit/>
          </a:bodyPr>
          <a:lstStyle/>
          <a:p>
            <a:r>
              <a:rPr lang="en-US" sz="5400">
                <a:ea typeface="Calibri"/>
              </a:rPr>
              <a:t>Activity Time</a:t>
            </a:r>
            <a:endParaRPr lang="en-US" sz="5400"/>
          </a:p>
        </p:txBody>
      </p:sp>
      <p:sp>
        <p:nvSpPr>
          <p:cNvPr id="3" name="Text Placeholder 2">
            <a:extLst>
              <a:ext uri="{FF2B5EF4-FFF2-40B4-BE49-F238E27FC236}">
                <a16:creationId xmlns:a16="http://schemas.microsoft.com/office/drawing/2014/main" id="{98984B93-8D32-CB39-19DE-DD95BDDA8A12}"/>
              </a:ext>
            </a:extLst>
          </p:cNvPr>
          <p:cNvSpPr>
            <a:spLocks noGrp="1"/>
          </p:cNvSpPr>
          <p:nvPr>
            <p:ph idx="1"/>
          </p:nvPr>
        </p:nvSpPr>
        <p:spPr/>
        <p:txBody>
          <a:bodyPr vert="horz" lIns="91440" tIns="45720" rIns="91440" bIns="45720" rtlCol="0" anchor="t">
            <a:normAutofit/>
          </a:bodyPr>
          <a:lstStyle/>
          <a:p>
            <a:pPr>
              <a:lnSpc>
                <a:spcPct val="100000"/>
              </a:lnSpc>
              <a:spcBef>
                <a:spcPts val="0"/>
              </a:spcBef>
              <a:spcAft>
                <a:spcPts val="1800"/>
              </a:spcAft>
            </a:pPr>
            <a:r>
              <a:rPr lang="en-US" dirty="0">
                <a:solidFill>
                  <a:schemeClr val="tx1"/>
                </a:solidFill>
                <a:latin typeface="Calibri"/>
                <a:ea typeface="Calibri"/>
                <a:cs typeface="Calibri"/>
              </a:rPr>
              <a:t>Padlet survey:</a:t>
            </a:r>
            <a:endParaRPr lang="en-US" dirty="0">
              <a:solidFill>
                <a:schemeClr val="tx1"/>
              </a:solidFill>
              <a:latin typeface="Calibri"/>
            </a:endParaRPr>
          </a:p>
          <a:p>
            <a:pPr marL="342900" indent="-342900">
              <a:lnSpc>
                <a:spcPct val="100000"/>
              </a:lnSpc>
              <a:spcBef>
                <a:spcPts val="0"/>
              </a:spcBef>
              <a:spcAft>
                <a:spcPts val="1800"/>
              </a:spcAft>
              <a:buFont typeface="Arial" panose="020B0604020202020204" pitchFamily="34" charset="0"/>
              <a:buChar char="•"/>
            </a:pPr>
            <a:r>
              <a:rPr lang="en-US" dirty="0">
                <a:solidFill>
                  <a:schemeClr val="tx1"/>
                </a:solidFill>
                <a:latin typeface="Calibri"/>
                <a:ea typeface="Calibri"/>
                <a:cs typeface="Calibri"/>
              </a:rPr>
              <a:t>Which of these areas is your college progressing in?</a:t>
            </a:r>
          </a:p>
          <a:p>
            <a:pPr marL="342900" indent="-342900">
              <a:lnSpc>
                <a:spcPct val="100000"/>
              </a:lnSpc>
              <a:spcBef>
                <a:spcPts val="0"/>
              </a:spcBef>
              <a:spcAft>
                <a:spcPts val="1800"/>
              </a:spcAft>
              <a:buFont typeface="Arial" panose="020B0604020202020204" pitchFamily="34" charset="0"/>
              <a:buChar char="•"/>
            </a:pPr>
            <a:r>
              <a:rPr lang="en-US" dirty="0">
                <a:solidFill>
                  <a:schemeClr val="tx1"/>
                </a:solidFill>
                <a:latin typeface="Calibri"/>
                <a:ea typeface="Calibri"/>
                <a:cs typeface="Calibri"/>
              </a:rPr>
              <a:t>Are there any areas your college struggling with?</a:t>
            </a:r>
          </a:p>
          <a:p>
            <a:pPr marL="342900" indent="-342900">
              <a:lnSpc>
                <a:spcPct val="100000"/>
              </a:lnSpc>
              <a:spcBef>
                <a:spcPts val="0"/>
              </a:spcBef>
              <a:spcAft>
                <a:spcPts val="1800"/>
              </a:spcAft>
              <a:buFont typeface="Arial" panose="020B0604020202020204" pitchFamily="34" charset="0"/>
              <a:buChar char="•"/>
            </a:pPr>
            <a:r>
              <a:rPr lang="en-US" dirty="0">
                <a:solidFill>
                  <a:schemeClr val="tx1"/>
                </a:solidFill>
                <a:latin typeface="Calibri"/>
                <a:ea typeface="Calibri"/>
                <a:cs typeface="Calibri"/>
              </a:rPr>
              <a:t>What are your main recommendations or questions to take back to your college?</a:t>
            </a:r>
          </a:p>
          <a:p>
            <a:pPr marL="342900" indent="-342900">
              <a:lnSpc>
                <a:spcPct val="100000"/>
              </a:lnSpc>
              <a:spcBef>
                <a:spcPts val="0"/>
              </a:spcBef>
              <a:spcAft>
                <a:spcPts val="1800"/>
              </a:spcAft>
              <a:buFont typeface="Arial" panose="020B0604020202020204" pitchFamily="34" charset="0"/>
              <a:buChar char="•"/>
            </a:pPr>
            <a:r>
              <a:rPr lang="en" dirty="0">
                <a:solidFill>
                  <a:schemeClr val="tx1"/>
                </a:solidFill>
                <a:latin typeface="Calibri"/>
                <a:ea typeface="Calibri"/>
                <a:cs typeface="Calibri"/>
              </a:rPr>
              <a:t>What types of professional development does your college need?</a:t>
            </a:r>
            <a:endParaRPr lang="en-US" dirty="0">
              <a:solidFill>
                <a:schemeClr val="tx1"/>
              </a:solidFill>
              <a:latin typeface="Calibri"/>
              <a:ea typeface="Calibri"/>
              <a:cs typeface="Calibri"/>
            </a:endParaRPr>
          </a:p>
          <a:p>
            <a:pPr marL="342900" indent="-342900">
              <a:lnSpc>
                <a:spcPct val="100000"/>
              </a:lnSpc>
              <a:spcBef>
                <a:spcPts val="0"/>
              </a:spcBef>
              <a:spcAft>
                <a:spcPts val="1800"/>
              </a:spcAft>
              <a:buFont typeface="Arial" panose="020B0604020202020204" pitchFamily="34" charset="0"/>
              <a:buChar char="•"/>
            </a:pPr>
            <a:r>
              <a:rPr lang="en" dirty="0">
                <a:solidFill>
                  <a:schemeClr val="tx1"/>
                </a:solidFill>
                <a:latin typeface="Calibri"/>
                <a:ea typeface="Calibri"/>
                <a:cs typeface="Calibri"/>
              </a:rPr>
              <a:t>Do you have resources to suggest or share?</a:t>
            </a:r>
            <a:endParaRPr lang="en-US" dirty="0">
              <a:solidFill>
                <a:schemeClr val="tx1"/>
              </a:solidFill>
              <a:latin typeface="Calibri"/>
              <a:ea typeface="Calibri"/>
              <a:cs typeface="Calibri"/>
            </a:endParaRPr>
          </a:p>
        </p:txBody>
      </p:sp>
      <p:pic>
        <p:nvPicPr>
          <p:cNvPr id="5" name="Picture 5" descr="Qr code: https://padlet.com/ambergillis123/7zj4zue00vjsmlme">
            <a:extLst>
              <a:ext uri="{FF2B5EF4-FFF2-40B4-BE49-F238E27FC236}">
                <a16:creationId xmlns:a16="http://schemas.microsoft.com/office/drawing/2014/main" id="{1EB1E470-F25F-2344-B303-ABCF4C2ABCA8}"/>
              </a:ext>
            </a:extLst>
          </p:cNvPr>
          <p:cNvPicPr>
            <a:picLocks noChangeAspect="1"/>
          </p:cNvPicPr>
          <p:nvPr/>
        </p:nvPicPr>
        <p:blipFill>
          <a:blip r:embed="rId3"/>
          <a:stretch>
            <a:fillRect/>
          </a:stretch>
        </p:blipFill>
        <p:spPr>
          <a:xfrm>
            <a:off x="8295736" y="1430547"/>
            <a:ext cx="2602302" cy="2602302"/>
          </a:xfrm>
          <a:prstGeom prst="rect">
            <a:avLst/>
          </a:prstGeom>
        </p:spPr>
      </p:pic>
      <p:sp>
        <p:nvSpPr>
          <p:cNvPr id="4" name="Slide Number Placeholder 3">
            <a:extLst>
              <a:ext uri="{FF2B5EF4-FFF2-40B4-BE49-F238E27FC236}">
                <a16:creationId xmlns:a16="http://schemas.microsoft.com/office/drawing/2014/main" id="{3EBE2C59-2785-4AB0-876A-0CB51CEAA84F}"/>
              </a:ext>
            </a:extLst>
          </p:cNvPr>
          <p:cNvSpPr>
            <a:spLocks noGrp="1"/>
          </p:cNvSpPr>
          <p:nvPr>
            <p:ph type="sldNum" sz="quarter" idx="10"/>
          </p:nvPr>
        </p:nvSpPr>
        <p:spPr/>
        <p:txBody>
          <a:bodyPr/>
          <a:lstStyle/>
          <a:p>
            <a:pPr>
              <a:defRPr/>
            </a:pPr>
            <a:fld id="{216EA7D2-791D-1446-935B-01E569172531}" type="slidenum">
              <a:rPr lang="en-US" smtClean="0"/>
              <a:pPr>
                <a:defRPr/>
              </a:pPr>
              <a:t>29</a:t>
            </a:fld>
            <a:endParaRPr lang="en-US"/>
          </a:p>
        </p:txBody>
      </p:sp>
    </p:spTree>
    <p:extLst>
      <p:ext uri="{BB962C8B-B14F-4D97-AF65-F5344CB8AC3E}">
        <p14:creationId xmlns:p14="http://schemas.microsoft.com/office/powerpoint/2010/main" val="80234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US">
                <a:cs typeface="Calibri"/>
              </a:rPr>
              <a:t>Pre-Session Learning Outcomes</a:t>
            </a:r>
          </a:p>
        </p:txBody>
      </p:sp>
      <p:sp>
        <p:nvSpPr>
          <p:cNvPr id="73" name="Google Shape;73;p16"/>
          <p:cNvSpPr txBox="1">
            <a:spLocks noGrp="1"/>
          </p:cNvSpPr>
          <p:nvPr>
            <p:ph sz="half" idx="1"/>
          </p:nvPr>
        </p:nvSpPr>
        <p:spPr>
          <a:xfrm>
            <a:off x="1277650" y="1500147"/>
            <a:ext cx="10047357" cy="4717773"/>
          </a:xfrm>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0" indent="0">
              <a:lnSpc>
                <a:spcPct val="100000"/>
              </a:lnSpc>
              <a:spcAft>
                <a:spcPts val="600"/>
              </a:spcAft>
              <a:buNone/>
            </a:pPr>
            <a:r>
              <a:rPr lang="en-US" dirty="0">
                <a:latin typeface="Calibri"/>
                <a:cs typeface="Gill Sans"/>
              </a:rPr>
              <a:t>In this pre-session, we will:</a:t>
            </a:r>
            <a:endParaRPr lang="en-US" dirty="0">
              <a:latin typeface="Calibri"/>
            </a:endParaRPr>
          </a:p>
          <a:p>
            <a:pPr marL="457200" indent="-457200">
              <a:lnSpc>
                <a:spcPct val="100000"/>
              </a:lnSpc>
              <a:spcAft>
                <a:spcPts val="600"/>
              </a:spcAft>
              <a:buAutoNum type="arabicPeriod"/>
            </a:pPr>
            <a:r>
              <a:rPr lang="en-US" dirty="0">
                <a:latin typeface="Calibri"/>
                <a:cs typeface="Gill Sans"/>
              </a:rPr>
              <a:t>Meet fellow faculty champions and discover various roles on campus that support and overlap with curriculum</a:t>
            </a:r>
            <a:endParaRPr lang="en-US" dirty="0">
              <a:latin typeface="Calibri"/>
            </a:endParaRPr>
          </a:p>
          <a:p>
            <a:pPr marL="457200" indent="-457200">
              <a:lnSpc>
                <a:spcPct val="100000"/>
              </a:lnSpc>
              <a:spcAft>
                <a:spcPts val="600"/>
              </a:spcAft>
              <a:buAutoNum type="arabicPeriod"/>
            </a:pPr>
            <a:r>
              <a:rPr lang="en-US" dirty="0">
                <a:latin typeface="Calibri"/>
                <a:cs typeface="Gill Sans"/>
              </a:rPr>
              <a:t>Discuss IDEAA as theme of institute and foundation for curriculum</a:t>
            </a:r>
            <a:endParaRPr lang="en-US" dirty="0">
              <a:latin typeface="Calibri"/>
            </a:endParaRPr>
          </a:p>
          <a:p>
            <a:pPr marL="457200" indent="-457200">
              <a:lnSpc>
                <a:spcPct val="100000"/>
              </a:lnSpc>
              <a:spcAft>
                <a:spcPts val="600"/>
              </a:spcAft>
              <a:buAutoNum type="arabicPeriod"/>
            </a:pPr>
            <a:r>
              <a:rPr lang="en-US" dirty="0">
                <a:latin typeface="Calibri"/>
                <a:cs typeface="Gill Sans"/>
              </a:rPr>
              <a:t>Connect ongoing campus initiatives to IDEAA in curriculum</a:t>
            </a:r>
            <a:endParaRPr lang="en-US" dirty="0">
              <a:latin typeface="Calibri"/>
              <a:ea typeface="Calibri"/>
              <a:cs typeface="Gill Sans"/>
            </a:endParaRPr>
          </a:p>
          <a:p>
            <a:pPr lvl="1">
              <a:lnSpc>
                <a:spcPct val="100000"/>
              </a:lnSpc>
              <a:spcAft>
                <a:spcPts val="600"/>
              </a:spcAft>
            </a:pPr>
            <a:r>
              <a:rPr lang="en-US" dirty="0">
                <a:latin typeface="Calibri"/>
                <a:cs typeface="Gill Sans"/>
              </a:rPr>
              <a:t>Ethnic Studies Requirement </a:t>
            </a:r>
          </a:p>
          <a:p>
            <a:pPr lvl="1">
              <a:lnSpc>
                <a:spcPct val="100000"/>
              </a:lnSpc>
              <a:spcAft>
                <a:spcPts val="600"/>
              </a:spcAft>
            </a:pPr>
            <a:r>
              <a:rPr lang="en-US">
                <a:latin typeface="Calibri"/>
                <a:cs typeface="Gill Sans"/>
              </a:rPr>
              <a:t>Open Educational </a:t>
            </a:r>
            <a:r>
              <a:rPr lang="en-US" dirty="0">
                <a:latin typeface="Calibri"/>
                <a:cs typeface="Gill Sans"/>
              </a:rPr>
              <a:t>Resources (OER)</a:t>
            </a:r>
            <a:endParaRPr lang="en-US" dirty="0">
              <a:latin typeface="Calibri"/>
            </a:endParaRPr>
          </a:p>
          <a:p>
            <a:pPr lvl="1">
              <a:lnSpc>
                <a:spcPct val="100000"/>
              </a:lnSpc>
              <a:spcAft>
                <a:spcPts val="600"/>
              </a:spcAft>
            </a:pPr>
            <a:r>
              <a:rPr lang="en-US" dirty="0">
                <a:latin typeface="Calibri"/>
                <a:cs typeface="Gill Sans"/>
              </a:rPr>
              <a:t>Guided Pathways</a:t>
            </a:r>
            <a:endParaRPr lang="en-US" dirty="0">
              <a:latin typeface="Calibri"/>
            </a:endParaRPr>
          </a:p>
          <a:p>
            <a:pPr lvl="1">
              <a:lnSpc>
                <a:spcPct val="100000"/>
              </a:lnSpc>
              <a:spcAft>
                <a:spcPts val="600"/>
              </a:spcAft>
            </a:pPr>
            <a:r>
              <a:rPr lang="en-US" dirty="0">
                <a:latin typeface="Calibri"/>
                <a:cs typeface="Gill Sans"/>
              </a:rPr>
              <a:t>Credit for Prior Learning (CPL)</a:t>
            </a:r>
            <a:endParaRPr lang="en-US" dirty="0">
              <a:latin typeface="Calibri"/>
              <a:ea typeface="Calibri"/>
              <a:cs typeface="Gill Sans"/>
            </a:endParaRPr>
          </a:p>
          <a:p>
            <a:pPr marL="457200" indent="-457200">
              <a:lnSpc>
                <a:spcPct val="100000"/>
              </a:lnSpc>
              <a:spcAft>
                <a:spcPts val="600"/>
              </a:spcAft>
              <a:buAutoNum type="arabicPeriod"/>
            </a:pPr>
            <a:r>
              <a:rPr lang="en-US" dirty="0">
                <a:latin typeface="Calibri"/>
                <a:cs typeface="Gill Sans"/>
              </a:rPr>
              <a:t>Share ideas for professional development and ASCCC support</a:t>
            </a:r>
            <a:endParaRPr lang="en-US" dirty="0">
              <a:latin typeface="Calibri"/>
              <a:ea typeface="Calibri"/>
              <a:cs typeface="Gill Sans"/>
            </a:endParaRPr>
          </a:p>
        </p:txBody>
      </p:sp>
      <p:sp>
        <p:nvSpPr>
          <p:cNvPr id="2" name="Slide Number Placeholder 1">
            <a:extLst>
              <a:ext uri="{FF2B5EF4-FFF2-40B4-BE49-F238E27FC236}">
                <a16:creationId xmlns:a16="http://schemas.microsoft.com/office/drawing/2014/main" id="{EED2C949-B475-4826-8299-51B86486D5CB}"/>
              </a:ext>
            </a:extLst>
          </p:cNvPr>
          <p:cNvSpPr>
            <a:spLocks noGrp="1"/>
          </p:cNvSpPr>
          <p:nvPr>
            <p:ph type="sldNum" sz="quarter" idx="10"/>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3048381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11F8A-8F87-4E2C-8053-BA7603364AA0}"/>
              </a:ext>
            </a:extLst>
          </p:cNvPr>
          <p:cNvSpPr>
            <a:spLocks noGrp="1"/>
          </p:cNvSpPr>
          <p:nvPr>
            <p:ph type="title"/>
          </p:nvPr>
        </p:nvSpPr>
        <p:spPr/>
        <p:txBody>
          <a:bodyPr/>
          <a:lstStyle/>
          <a:p>
            <a:r>
              <a:rPr lang="en-US"/>
              <a:t>Break time</a:t>
            </a:r>
          </a:p>
        </p:txBody>
      </p:sp>
    </p:spTree>
    <p:extLst>
      <p:ext uri="{BB962C8B-B14F-4D97-AF65-F5344CB8AC3E}">
        <p14:creationId xmlns:p14="http://schemas.microsoft.com/office/powerpoint/2010/main" val="700750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CFC7-1E71-8796-8F5F-D4E8CB0DD026}"/>
              </a:ext>
            </a:extLst>
          </p:cNvPr>
          <p:cNvSpPr>
            <a:spLocks noGrp="1"/>
          </p:cNvSpPr>
          <p:nvPr>
            <p:ph type="title"/>
          </p:nvPr>
        </p:nvSpPr>
        <p:spPr/>
        <p:txBody>
          <a:bodyPr>
            <a:normAutofit/>
          </a:bodyPr>
          <a:lstStyle/>
          <a:p>
            <a:r>
              <a:rPr lang="en-US" sz="5400">
                <a:ea typeface="Calibri"/>
              </a:rPr>
              <a:t>Debrief and Discuss</a:t>
            </a:r>
            <a:endParaRPr lang="en-US" sz="5400"/>
          </a:p>
        </p:txBody>
      </p:sp>
      <p:sp>
        <p:nvSpPr>
          <p:cNvPr id="4" name="Content Placeholder 3">
            <a:extLst>
              <a:ext uri="{FF2B5EF4-FFF2-40B4-BE49-F238E27FC236}">
                <a16:creationId xmlns:a16="http://schemas.microsoft.com/office/drawing/2014/main" id="{0E2004AD-BCE7-45B6-86E2-5F5AC75B374D}"/>
              </a:ext>
            </a:extLst>
          </p:cNvPr>
          <p:cNvSpPr>
            <a:spLocks noGrp="1"/>
          </p:cNvSpPr>
          <p:nvPr>
            <p:ph idx="1"/>
          </p:nvPr>
        </p:nvSpPr>
        <p:spPr/>
        <p:txBody>
          <a:bodyPr/>
          <a:lstStyle/>
          <a:p>
            <a:pPr marL="457200" indent="-457200">
              <a:lnSpc>
                <a:spcPct val="100000"/>
              </a:lnSpc>
              <a:spcBef>
                <a:spcPts val="0"/>
              </a:spcBef>
              <a:spcAft>
                <a:spcPts val="1800"/>
              </a:spcAft>
              <a:buChar char="•"/>
            </a:pPr>
            <a:r>
              <a:rPr lang="en-US" sz="2800" dirty="0">
                <a:latin typeface="Calibri"/>
                <a:cs typeface="Calibri"/>
              </a:rPr>
              <a:t>What are some of the areas where colleges are making progress?</a:t>
            </a:r>
            <a:endParaRPr lang="en-US" sz="2800"/>
          </a:p>
          <a:p>
            <a:pPr marL="457200" indent="-457200">
              <a:lnSpc>
                <a:spcPct val="100000"/>
              </a:lnSpc>
              <a:spcBef>
                <a:spcPts val="0"/>
              </a:spcBef>
              <a:spcAft>
                <a:spcPts val="1800"/>
              </a:spcAft>
              <a:buChar char="•"/>
            </a:pPr>
            <a:r>
              <a:rPr lang="en-US" sz="2800" dirty="0">
                <a:latin typeface="Calibri"/>
                <a:cs typeface="Calibri"/>
              </a:rPr>
              <a:t>What are some of the main areas where colleges are struggling?</a:t>
            </a:r>
            <a:endParaRPr lang="en-US" sz="2800"/>
          </a:p>
          <a:p>
            <a:pPr marL="457200" indent="-457200">
              <a:lnSpc>
                <a:spcPct val="100000"/>
              </a:lnSpc>
              <a:spcBef>
                <a:spcPts val="0"/>
              </a:spcBef>
              <a:spcAft>
                <a:spcPts val="1800"/>
              </a:spcAft>
              <a:buChar char="•"/>
            </a:pPr>
            <a:r>
              <a:rPr lang="en-US" sz="2800" dirty="0">
                <a:latin typeface="Calibri"/>
                <a:cs typeface="Calibri"/>
              </a:rPr>
              <a:t>What professional development resources are needed?</a:t>
            </a:r>
            <a:endParaRPr lang="en-US" sz="2800" dirty="0"/>
          </a:p>
          <a:p>
            <a:pPr marL="457200" indent="-457200">
              <a:lnSpc>
                <a:spcPct val="100000"/>
              </a:lnSpc>
              <a:spcBef>
                <a:spcPts val="0"/>
              </a:spcBef>
              <a:spcAft>
                <a:spcPts val="1800"/>
              </a:spcAft>
              <a:buChar char="•"/>
            </a:pPr>
            <a:r>
              <a:rPr lang="en-US" sz="2800" dirty="0">
                <a:latin typeface="Calibri"/>
                <a:cs typeface="Calibri"/>
              </a:rPr>
              <a:t>What resources have been shared?</a:t>
            </a:r>
            <a:endParaRPr lang="en-US" sz="2800" dirty="0"/>
          </a:p>
        </p:txBody>
      </p:sp>
      <p:sp>
        <p:nvSpPr>
          <p:cNvPr id="3" name="Slide Number Placeholder 2">
            <a:extLst>
              <a:ext uri="{FF2B5EF4-FFF2-40B4-BE49-F238E27FC236}">
                <a16:creationId xmlns:a16="http://schemas.microsoft.com/office/drawing/2014/main" id="{AC85DEC9-B0D6-4608-81D5-746C7ED9F6DC}"/>
              </a:ext>
            </a:extLst>
          </p:cNvPr>
          <p:cNvSpPr>
            <a:spLocks noGrp="1"/>
          </p:cNvSpPr>
          <p:nvPr>
            <p:ph type="sldNum" sz="quarter" idx="10"/>
          </p:nvPr>
        </p:nvSpPr>
        <p:spPr/>
        <p:txBody>
          <a:bodyPr/>
          <a:lstStyle/>
          <a:p>
            <a:pPr>
              <a:defRPr/>
            </a:pPr>
            <a:fld id="{216EA7D2-791D-1446-935B-01E569172531}" type="slidenum">
              <a:rPr lang="en-US" smtClean="0"/>
              <a:pPr>
                <a:defRPr/>
              </a:pPr>
              <a:t>31</a:t>
            </a:fld>
            <a:endParaRPr lang="en-US"/>
          </a:p>
        </p:txBody>
      </p:sp>
    </p:spTree>
    <p:extLst>
      <p:ext uri="{BB962C8B-B14F-4D97-AF65-F5344CB8AC3E}">
        <p14:creationId xmlns:p14="http://schemas.microsoft.com/office/powerpoint/2010/main" val="2081140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buClr>
                <a:schemeClr val="dk1"/>
              </a:buClr>
              <a:buSzPct val="39285"/>
            </a:pPr>
            <a:r>
              <a:rPr lang="en">
                <a:cs typeface="Calibri"/>
              </a:rPr>
              <a:t>What can ASCCC do for you?</a:t>
            </a:r>
            <a:endParaRPr>
              <a:cs typeface="Calibri"/>
            </a:endParaRPr>
          </a:p>
        </p:txBody>
      </p:sp>
      <p:sp>
        <p:nvSpPr>
          <p:cNvPr id="225" name="Google Shape;225;p4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Is this a local issue or a statewide issue? </a:t>
            </a:r>
            <a:endParaRPr/>
          </a:p>
          <a:p>
            <a:r>
              <a:rPr lang="en"/>
              <a:t>Papers, resolutions, and resources for research </a:t>
            </a:r>
            <a:endParaRPr/>
          </a:p>
          <a:p>
            <a:r>
              <a:rPr lang="en"/>
              <a:t>Local visits...let's talk </a:t>
            </a:r>
            <a:endParaRPr/>
          </a:p>
          <a:p>
            <a:r>
              <a:rPr lang="en" u="sng">
                <a:solidFill>
                  <a:schemeClr val="hlink"/>
                </a:solidFill>
                <a:hlinkClick r:id="rId3"/>
              </a:rPr>
              <a:t>info@asccc.org</a:t>
            </a:r>
            <a:endParaRPr/>
          </a:p>
          <a:p>
            <a:pPr marL="0" indent="0">
              <a:spcBef>
                <a:spcPts val="1600"/>
              </a:spcBef>
              <a:spcAft>
                <a:spcPts val="1600"/>
              </a:spcAft>
              <a:buNone/>
            </a:pPr>
            <a:endParaRPr/>
          </a:p>
        </p:txBody>
      </p:sp>
      <p:pic>
        <p:nvPicPr>
          <p:cNvPr id="3" name="Picture 2" descr="ASCCC logo">
            <a:extLst>
              <a:ext uri="{FF2B5EF4-FFF2-40B4-BE49-F238E27FC236}">
                <a16:creationId xmlns:a16="http://schemas.microsoft.com/office/drawing/2014/main" id="{0D24A7E1-59AA-423A-875E-B72CCFF9F575}"/>
              </a:ext>
            </a:extLst>
          </p:cNvPr>
          <p:cNvPicPr>
            <a:picLocks noChangeAspect="1"/>
          </p:cNvPicPr>
          <p:nvPr/>
        </p:nvPicPr>
        <p:blipFill>
          <a:blip r:embed="rId4"/>
          <a:stretch>
            <a:fillRect/>
          </a:stretch>
        </p:blipFill>
        <p:spPr>
          <a:xfrm>
            <a:off x="5844925" y="4748833"/>
            <a:ext cx="5480081" cy="1385681"/>
          </a:xfrm>
          <a:prstGeom prst="rect">
            <a:avLst/>
          </a:prstGeom>
        </p:spPr>
      </p:pic>
      <p:sp>
        <p:nvSpPr>
          <p:cNvPr id="2" name="Slide Number Placeholder 1">
            <a:extLst>
              <a:ext uri="{FF2B5EF4-FFF2-40B4-BE49-F238E27FC236}">
                <a16:creationId xmlns:a16="http://schemas.microsoft.com/office/drawing/2014/main" id="{75C67C52-5DB7-4E5D-B536-6C674EF65546}"/>
              </a:ext>
            </a:extLst>
          </p:cNvPr>
          <p:cNvSpPr>
            <a:spLocks noGrp="1"/>
          </p:cNvSpPr>
          <p:nvPr>
            <p:ph type="sldNum" sz="quarter" idx="10"/>
          </p:nvPr>
        </p:nvSpPr>
        <p:spPr/>
        <p:txBody>
          <a:bodyPr/>
          <a:lstStyle/>
          <a:p>
            <a:fld id="{48F63A3B-78C7-47BE-AE5E-E10140E04643}" type="slidenum">
              <a:rPr lang="en-US" smtClean="0"/>
              <a:t>32</a:t>
            </a:fld>
            <a:endParaRPr lang="en-US"/>
          </a:p>
        </p:txBody>
      </p:sp>
    </p:spTree>
    <p:extLst>
      <p:ext uri="{BB962C8B-B14F-4D97-AF65-F5344CB8AC3E}">
        <p14:creationId xmlns:p14="http://schemas.microsoft.com/office/powerpoint/2010/main" val="890145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1277650" y="365125"/>
            <a:ext cx="10057086" cy="729216"/>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buClr>
                <a:schemeClr val="dk1"/>
              </a:buClr>
              <a:buSzPct val="39285"/>
            </a:pPr>
            <a:r>
              <a:rPr lang="en">
                <a:cs typeface="Calibri"/>
              </a:rPr>
              <a:t>Additional Resources</a:t>
            </a:r>
            <a:endParaRPr>
              <a:cs typeface="Calibri"/>
            </a:endParaRPr>
          </a:p>
        </p:txBody>
      </p:sp>
      <p:sp>
        <p:nvSpPr>
          <p:cNvPr id="237" name="Google Shape;237;p43"/>
          <p:cNvSpPr txBox="1">
            <a:spLocks noGrp="1"/>
          </p:cNvSpPr>
          <p:nvPr>
            <p:ph sz="half" idx="1"/>
          </p:nvPr>
        </p:nvSpPr>
        <p:spPr>
          <a:xfrm>
            <a:off x="1277650" y="1224060"/>
            <a:ext cx="10058400" cy="499386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Bef>
                <a:spcPts val="0"/>
              </a:spcBef>
              <a:spcAft>
                <a:spcPts val="600"/>
              </a:spcAft>
              <a:buNone/>
            </a:pPr>
            <a:r>
              <a:rPr lang="en" sz="1400" b="1">
                <a:solidFill>
                  <a:schemeClr val="tx1"/>
                </a:solidFill>
                <a:latin typeface="Calibri"/>
                <a:cs typeface="Gill Sans"/>
              </a:rPr>
              <a:t>Ethnic Studies</a:t>
            </a:r>
            <a:endParaRPr lang="en-US" sz="1400" b="1">
              <a:solidFill>
                <a:schemeClr val="tx1"/>
              </a:solidFill>
            </a:endParaRPr>
          </a:p>
          <a:p>
            <a:pPr>
              <a:spcBef>
                <a:spcPts val="0"/>
              </a:spcBef>
              <a:spcAft>
                <a:spcPts val="600"/>
              </a:spcAft>
            </a:pPr>
            <a:r>
              <a:rPr lang="en" sz="1400" u="sng">
                <a:solidFill>
                  <a:schemeClr val="hlink"/>
                </a:solidFill>
                <a:latin typeface="Calibri"/>
                <a:ea typeface="+mj-lt"/>
                <a:cs typeface="+mj-lt"/>
              </a:rPr>
              <a:t>Ethnic Studies</a:t>
            </a:r>
            <a:r>
              <a:rPr lang="en-US" sz="1400" u="sng">
                <a:solidFill>
                  <a:schemeClr val="hlink"/>
                </a:solidFill>
                <a:latin typeface="Calibri"/>
                <a:ea typeface="+mj-lt"/>
                <a:cs typeface="+mj-lt"/>
              </a:rPr>
              <a:t>: Looking Back; </a:t>
            </a:r>
            <a:r>
              <a:rPr lang="en-US" sz="1400" u="sng">
                <a:solidFill>
                  <a:schemeClr val="hlink"/>
                </a:solidFill>
                <a:latin typeface="Calibri"/>
                <a:ea typeface="+mj-lt"/>
                <a:cs typeface="+mj-lt"/>
                <a:hlinkClick r:id="rId3">
                  <a:extLst>
                    <a:ext uri="{A12FA001-AC4F-418D-AE19-62706E023703}">
                      <ahyp:hlinkClr xmlns:ahyp="http://schemas.microsoft.com/office/drawing/2018/hyperlinkcolor" val="tx"/>
                    </a:ext>
                  </a:extLst>
                </a:hlinkClick>
              </a:rPr>
              <a:t>Looking</a:t>
            </a:r>
            <a:r>
              <a:rPr lang="en-US" sz="1400" u="sng">
                <a:solidFill>
                  <a:schemeClr val="hlink"/>
                </a:solidFill>
                <a:latin typeface="Calibri"/>
                <a:ea typeface="+mj-lt"/>
                <a:cs typeface="+mj-lt"/>
              </a:rPr>
              <a:t> Forward </a:t>
            </a:r>
            <a:endParaRPr lang="en" sz="1400">
              <a:solidFill>
                <a:schemeClr val="hlink"/>
              </a:solidFill>
              <a:latin typeface="Calibri"/>
            </a:endParaRPr>
          </a:p>
          <a:p>
            <a:pPr>
              <a:spcBef>
                <a:spcPts val="0"/>
              </a:spcBef>
              <a:spcAft>
                <a:spcPts val="600"/>
              </a:spcAft>
            </a:pPr>
            <a:r>
              <a:rPr lang="en" sz="1400">
                <a:highlight>
                  <a:srgbClr val="FFFFFF"/>
                </a:highlight>
                <a:latin typeface="Calibri"/>
                <a:ea typeface="+mj-lt"/>
                <a:cs typeface="+mj-lt"/>
                <a:hlinkClick r:id="rId4"/>
              </a:rPr>
              <a:t>CCCCO Memo ESS 22-300-008</a:t>
            </a:r>
            <a:endParaRPr lang="en-US" sz="1400" u="sng">
              <a:solidFill>
                <a:schemeClr val="hlink"/>
              </a:solidFill>
              <a:latin typeface="Calibri"/>
              <a:cs typeface="Arial"/>
            </a:endParaRPr>
          </a:p>
          <a:p>
            <a:pPr>
              <a:spcBef>
                <a:spcPts val="0"/>
              </a:spcBef>
              <a:spcAft>
                <a:spcPts val="600"/>
              </a:spcAft>
            </a:pPr>
            <a:r>
              <a:rPr lang="en-US" sz="1400" u="sng">
                <a:solidFill>
                  <a:schemeClr val="hlink"/>
                </a:solidFill>
                <a:highlight>
                  <a:srgbClr val="FFFFFF"/>
                </a:highlight>
                <a:latin typeface="Calibri"/>
                <a:ea typeface="+mj-lt"/>
                <a:cs typeface="+mj-lt"/>
                <a:hlinkClick r:id="rId5">
                  <a:extLst>
                    <a:ext uri="{A12FA001-AC4F-418D-AE19-62706E023703}">
                      <ahyp:hlinkClr xmlns:ahyp="http://schemas.microsoft.com/office/drawing/2018/hyperlinkcolor" val="tx"/>
                    </a:ext>
                  </a:extLst>
                </a:hlinkClick>
              </a:rPr>
              <a:t>The Passage of AB 1460 and Its Impact on the CCCs</a:t>
            </a:r>
            <a:endParaRPr lang="en" sz="1400">
              <a:solidFill>
                <a:schemeClr val="hlink"/>
              </a:solidFill>
              <a:highlight>
                <a:srgbClr val="FFFFFF"/>
              </a:highlight>
              <a:latin typeface="Calibri"/>
              <a:cs typeface="Arial"/>
            </a:endParaRPr>
          </a:p>
          <a:p>
            <a:pPr marL="0" indent="0">
              <a:spcBef>
                <a:spcPts val="0"/>
              </a:spcBef>
              <a:spcAft>
                <a:spcPts val="600"/>
              </a:spcAft>
              <a:buNone/>
            </a:pPr>
            <a:r>
              <a:rPr lang="en" sz="1400" b="1">
                <a:solidFill>
                  <a:schemeClr val="tx1"/>
                </a:solidFill>
                <a:latin typeface="Calibri"/>
                <a:cs typeface="Gill Sans"/>
              </a:rPr>
              <a:t>OER</a:t>
            </a:r>
          </a:p>
          <a:p>
            <a:pPr>
              <a:spcBef>
                <a:spcPts val="0"/>
              </a:spcBef>
              <a:spcAft>
                <a:spcPts val="600"/>
              </a:spcAft>
            </a:pPr>
            <a:r>
              <a:rPr lang="en" sz="1400">
                <a:solidFill>
                  <a:srgbClr val="454545"/>
                </a:solidFill>
                <a:latin typeface="Calibri"/>
                <a:cs typeface="Arial"/>
                <a:hlinkClick r:id="rId6"/>
              </a:rPr>
              <a:t>ASCCC-OERI.org</a:t>
            </a:r>
            <a:r>
              <a:rPr lang="en" sz="1400">
                <a:solidFill>
                  <a:srgbClr val="454545"/>
                </a:solidFill>
                <a:latin typeface="Calibri"/>
                <a:cs typeface="Arial"/>
              </a:rPr>
              <a:t> &gt; Resources &gt; ASCCC OER Quick Guides &gt; Articulation, Curriculum and OER: </a:t>
            </a:r>
            <a:r>
              <a:rPr lang="en" sz="1400">
                <a:solidFill>
                  <a:srgbClr val="454545"/>
                </a:solidFill>
                <a:latin typeface="Calibri"/>
                <a:cs typeface="Arial"/>
                <a:hlinkClick r:id="rId7"/>
              </a:rPr>
              <a:t>https://asccc-oeri.org/articulation-curriculum-and-open-educational-resources/</a:t>
            </a:r>
            <a:endParaRPr lang="en" sz="1400">
              <a:latin typeface="Calibri"/>
            </a:endParaRPr>
          </a:p>
          <a:p>
            <a:pPr marL="0" indent="0">
              <a:spcBef>
                <a:spcPts val="0"/>
              </a:spcBef>
              <a:spcAft>
                <a:spcPts val="600"/>
              </a:spcAft>
              <a:buNone/>
            </a:pPr>
            <a:r>
              <a:rPr lang="en" sz="1400" b="1">
                <a:solidFill>
                  <a:schemeClr val="tx1"/>
                </a:solidFill>
                <a:latin typeface="Calibri"/>
                <a:cs typeface="Gill Sans"/>
              </a:rPr>
              <a:t>Guided Pathways</a:t>
            </a:r>
          </a:p>
          <a:p>
            <a:pPr>
              <a:spcBef>
                <a:spcPts val="0"/>
              </a:spcBef>
              <a:spcAft>
                <a:spcPts val="600"/>
              </a:spcAft>
            </a:pPr>
            <a:r>
              <a:rPr lang="en" sz="1400" u="sng">
                <a:solidFill>
                  <a:schemeClr val="hlink"/>
                </a:solidFill>
                <a:latin typeface="Calibri"/>
                <a:ea typeface="+mj-lt"/>
                <a:cs typeface="+mj-lt"/>
              </a:rPr>
              <a:t>ASCCC Guided </a:t>
            </a:r>
            <a:r>
              <a:rPr lang="en" sz="1400" u="sng">
                <a:solidFill>
                  <a:schemeClr val="hlink"/>
                </a:solidFill>
                <a:latin typeface="Calibri"/>
                <a:ea typeface="+mj-lt"/>
                <a:cs typeface="+mj-lt"/>
                <a:hlinkClick r:id="rId8">
                  <a:extLst>
                    <a:ext uri="{A12FA001-AC4F-418D-AE19-62706E023703}">
                      <ahyp:hlinkClr xmlns:ahyp="http://schemas.microsoft.com/office/drawing/2018/hyperlinkcolor" val="tx"/>
                    </a:ext>
                  </a:extLst>
                </a:hlinkClick>
              </a:rPr>
              <a:t>Pathways</a:t>
            </a:r>
            <a:r>
              <a:rPr lang="en" sz="1400" u="sng">
                <a:solidFill>
                  <a:schemeClr val="hlink"/>
                </a:solidFill>
                <a:latin typeface="Calibri"/>
                <a:ea typeface="+mj-lt"/>
                <a:cs typeface="+mj-lt"/>
              </a:rPr>
              <a:t> </a:t>
            </a:r>
            <a:endParaRPr lang="en" sz="1400">
              <a:solidFill>
                <a:schemeClr val="hlink"/>
              </a:solidFill>
              <a:latin typeface="Calibri"/>
            </a:endParaRPr>
          </a:p>
          <a:p>
            <a:pPr>
              <a:spcBef>
                <a:spcPts val="0"/>
              </a:spcBef>
              <a:spcAft>
                <a:spcPts val="600"/>
              </a:spcAft>
            </a:pPr>
            <a:r>
              <a:rPr lang="en-US" sz="1400">
                <a:latin typeface="Calibri"/>
                <a:cs typeface="Calibri"/>
                <a:hlinkClick r:id="rId9"/>
              </a:rPr>
              <a:t>CCCCO Guided Pathways</a:t>
            </a:r>
            <a:endParaRPr lang="en" sz="1400" u="sng">
              <a:solidFill>
                <a:schemeClr val="hlink"/>
              </a:solidFill>
              <a:latin typeface="Calibri"/>
              <a:cs typeface="Arial"/>
            </a:endParaRPr>
          </a:p>
          <a:p>
            <a:pPr>
              <a:spcBef>
                <a:spcPts val="0"/>
              </a:spcBef>
              <a:spcAft>
                <a:spcPts val="600"/>
              </a:spcAft>
            </a:pPr>
            <a:r>
              <a:rPr lang="en-US" sz="1400">
                <a:latin typeface="Calibri"/>
                <a:cs typeface="Calibri"/>
                <a:hlinkClick r:id="rId10"/>
              </a:rPr>
              <a:t>Student Success Metrics</a:t>
            </a:r>
            <a:endParaRPr lang="en-US" sz="1400">
              <a:latin typeface="Calibri"/>
              <a:cs typeface="Calibri"/>
            </a:endParaRPr>
          </a:p>
          <a:p>
            <a:pPr>
              <a:spcBef>
                <a:spcPts val="0"/>
              </a:spcBef>
              <a:spcAft>
                <a:spcPts val="600"/>
              </a:spcAft>
            </a:pPr>
            <a:r>
              <a:rPr lang="en-US" sz="1400">
                <a:latin typeface="Calibri"/>
                <a:cs typeface="Calibri"/>
                <a:hlinkClick r:id="rId11"/>
              </a:rPr>
              <a:t>Inland Empire Guided Pathways Support</a:t>
            </a:r>
            <a:endParaRPr lang="en-US" sz="1400">
              <a:latin typeface="Calibri"/>
              <a:cs typeface="Calibri"/>
            </a:endParaRPr>
          </a:p>
          <a:p>
            <a:pPr marL="0" indent="0">
              <a:spcBef>
                <a:spcPts val="0"/>
              </a:spcBef>
              <a:spcAft>
                <a:spcPts val="600"/>
              </a:spcAft>
              <a:buNone/>
            </a:pPr>
            <a:r>
              <a:rPr lang="en" sz="1400" b="1">
                <a:solidFill>
                  <a:schemeClr val="tx1"/>
                </a:solidFill>
                <a:latin typeface="Calibri"/>
                <a:cs typeface="Gill Sans"/>
              </a:rPr>
              <a:t>CBE/CPL</a:t>
            </a:r>
          </a:p>
          <a:p>
            <a:pPr>
              <a:spcBef>
                <a:spcPts val="0"/>
              </a:spcBef>
              <a:spcAft>
                <a:spcPts val="600"/>
              </a:spcAft>
            </a:pPr>
            <a:r>
              <a:rPr lang="en" sz="1400" u="sng">
                <a:solidFill>
                  <a:schemeClr val="hlink"/>
                </a:solidFill>
                <a:latin typeface="Calibri"/>
                <a:cs typeface="Gill Sans"/>
                <a:hlinkClick r:id="rId12">
                  <a:extLst>
                    <a:ext uri="{A12FA001-AC4F-418D-AE19-62706E023703}">
                      <ahyp:hlinkClr xmlns:ahyp="http://schemas.microsoft.com/office/drawing/2018/hyperlinkcolor" val="tx"/>
                    </a:ext>
                  </a:extLst>
                </a:hlinkClick>
              </a:rPr>
              <a:t>CPL - Success Center for California Community Colleges</a:t>
            </a:r>
            <a:endParaRPr lang="en-US" sz="1400">
              <a:solidFill>
                <a:schemeClr val="hlink"/>
              </a:solidFill>
              <a:latin typeface="Calibri"/>
              <a:cs typeface="Gill Sans"/>
            </a:endParaRPr>
          </a:p>
          <a:p>
            <a:pPr>
              <a:spcBef>
                <a:spcPts val="0"/>
              </a:spcBef>
              <a:spcAft>
                <a:spcPts val="600"/>
              </a:spcAft>
            </a:pPr>
            <a:r>
              <a:rPr lang="en" sz="1400" u="sng">
                <a:solidFill>
                  <a:schemeClr val="hlink"/>
                </a:solidFill>
                <a:latin typeface="Calibri"/>
                <a:cs typeface="Gill Sans"/>
                <a:hlinkClick r:id="rId13">
                  <a:extLst>
                    <a:ext uri="{A12FA001-AC4F-418D-AE19-62706E023703}">
                      <ahyp:hlinkClr xmlns:ahyp="http://schemas.microsoft.com/office/drawing/2018/hyperlinkcolor" val="tx"/>
                    </a:ext>
                  </a:extLst>
                </a:hlinkClick>
              </a:rPr>
              <a:t>Fueling the Race to Postsecondary Success - CAEL (March 2010)</a:t>
            </a:r>
            <a:endParaRPr sz="1400">
              <a:solidFill>
                <a:schemeClr val="hlink"/>
              </a:solidFill>
              <a:latin typeface="Calibri"/>
              <a:cs typeface="Gill Sans"/>
            </a:endParaRPr>
          </a:p>
          <a:p>
            <a:pPr>
              <a:spcBef>
                <a:spcPts val="0"/>
              </a:spcBef>
              <a:spcAft>
                <a:spcPts val="600"/>
              </a:spcAft>
            </a:pPr>
            <a:r>
              <a:rPr lang="en" sz="1400" u="sng">
                <a:solidFill>
                  <a:schemeClr val="hlink"/>
                </a:solidFill>
                <a:latin typeface="Calibri"/>
                <a:cs typeface="Gill Sans"/>
                <a:hlinkClick r:id="rId14">
                  <a:extLst>
                    <a:ext uri="{A12FA001-AC4F-418D-AE19-62706E023703}">
                      <ahyp:hlinkClr xmlns:ahyp="http://schemas.microsoft.com/office/drawing/2018/hyperlinkcolor" val="tx"/>
                    </a:ext>
                  </a:extLst>
                </a:hlinkClick>
              </a:rPr>
              <a:t>Credit for Prior Learning Initiative: Findings and Recommendations to Expand Credit for Prior Learning as a Vision for Success Strategy</a:t>
            </a:r>
            <a:endParaRPr lang="en" sz="1400" u="sng">
              <a:solidFill>
                <a:schemeClr val="hlink"/>
              </a:solidFill>
              <a:latin typeface="Calibri"/>
              <a:cs typeface="Gill Sans"/>
            </a:endParaRPr>
          </a:p>
          <a:p>
            <a:pPr>
              <a:spcBef>
                <a:spcPts val="0"/>
              </a:spcBef>
              <a:spcAft>
                <a:spcPts val="600"/>
              </a:spcAft>
            </a:pPr>
            <a:endParaRPr lang="en" sz="1400">
              <a:solidFill>
                <a:srgbClr val="454545"/>
              </a:solidFill>
              <a:cs typeface="Arial"/>
            </a:endParaRPr>
          </a:p>
        </p:txBody>
      </p:sp>
      <p:sp>
        <p:nvSpPr>
          <p:cNvPr id="2" name="Slide Number Placeholder 1">
            <a:extLst>
              <a:ext uri="{FF2B5EF4-FFF2-40B4-BE49-F238E27FC236}">
                <a16:creationId xmlns:a16="http://schemas.microsoft.com/office/drawing/2014/main" id="{BCB94287-DD65-4F4B-A11F-D1D3CDBA6B41}"/>
              </a:ext>
            </a:extLst>
          </p:cNvPr>
          <p:cNvSpPr>
            <a:spLocks noGrp="1"/>
          </p:cNvSpPr>
          <p:nvPr>
            <p:ph type="sldNum" sz="quarter" idx="10"/>
          </p:nvPr>
        </p:nvSpPr>
        <p:spPr/>
        <p:txBody>
          <a:bodyPr/>
          <a:lstStyle/>
          <a:p>
            <a:fld id="{48F63A3B-78C7-47BE-AE5E-E10140E04643}" type="slidenum">
              <a:rPr lang="en-US" smtClean="0"/>
              <a:t>33</a:t>
            </a:fld>
            <a:endParaRPr lang="en-US"/>
          </a:p>
        </p:txBody>
      </p:sp>
    </p:spTree>
    <p:extLst>
      <p:ext uri="{BB962C8B-B14F-4D97-AF65-F5344CB8AC3E}">
        <p14:creationId xmlns:p14="http://schemas.microsoft.com/office/powerpoint/2010/main" val="161542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FB67-F423-4CFC-97E1-5FDAAF48D2DB}"/>
              </a:ext>
            </a:extLst>
          </p:cNvPr>
          <p:cNvSpPr>
            <a:spLocks noGrp="1"/>
          </p:cNvSpPr>
          <p:nvPr>
            <p:ph type="title"/>
          </p:nvPr>
        </p:nvSpPr>
        <p:spPr>
          <a:xfrm>
            <a:off x="1277650" y="365125"/>
            <a:ext cx="4922537" cy="961129"/>
          </a:xfrm>
        </p:spPr>
        <p:txBody>
          <a:bodyPr>
            <a:normAutofit fontScale="90000"/>
          </a:bodyPr>
          <a:lstStyle/>
          <a:p>
            <a:r>
              <a:rPr lang="en-US" dirty="0">
                <a:cs typeface="Calibri"/>
              </a:rPr>
              <a:t>Introductions and Interests</a:t>
            </a:r>
            <a:endParaRPr lang="en-US" dirty="0"/>
          </a:p>
        </p:txBody>
      </p:sp>
      <p:pic>
        <p:nvPicPr>
          <p:cNvPr id="7" name="Picture 2">
            <a:extLst>
              <a:ext uri="{FF2B5EF4-FFF2-40B4-BE49-F238E27FC236}">
                <a16:creationId xmlns:a16="http://schemas.microsoft.com/office/drawing/2014/main" id="{29517E75-B23A-4331-8ED0-4044EB9AE0B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15"/>
          <a:stretch/>
        </p:blipFill>
        <p:spPr bwMode="auto">
          <a:xfrm>
            <a:off x="1117275" y="1720686"/>
            <a:ext cx="5112466" cy="38542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F5864A-A4A6-448C-AB38-17F5E08C3937}"/>
              </a:ext>
            </a:extLst>
          </p:cNvPr>
          <p:cNvSpPr>
            <a:spLocks noGrp="1"/>
          </p:cNvSpPr>
          <p:nvPr>
            <p:ph sz="half" idx="2"/>
          </p:nvPr>
        </p:nvSpPr>
        <p:spPr>
          <a:xfrm>
            <a:off x="7015484" y="1049358"/>
            <a:ext cx="4922537" cy="4965604"/>
          </a:xfrm>
        </p:spPr>
        <p:txBody>
          <a:bodyPr anchor="ctr">
            <a:normAutofit fontScale="92500" lnSpcReduction="10000"/>
          </a:bodyPr>
          <a:lstStyle/>
          <a:p>
            <a:pPr marL="0" indent="0">
              <a:buNone/>
            </a:pPr>
            <a:r>
              <a:rPr lang="en" sz="2800" dirty="0">
                <a:solidFill>
                  <a:schemeClr val="bg1"/>
                </a:solidFill>
                <a:latin typeface="Calibri"/>
                <a:cs typeface="Calibri"/>
              </a:rPr>
              <a:t>Pathable Polls: </a:t>
            </a:r>
            <a:endParaRPr lang="en-US" sz="2800" dirty="0">
              <a:solidFill>
                <a:schemeClr val="bg1"/>
              </a:solidFill>
              <a:latin typeface="Calibri"/>
            </a:endParaRPr>
          </a:p>
          <a:p>
            <a:pPr marL="342900" indent="-342900"/>
            <a:r>
              <a:rPr lang="en" sz="2800" dirty="0">
                <a:solidFill>
                  <a:schemeClr val="bg1"/>
                </a:solidFill>
                <a:latin typeface="Calibri"/>
                <a:cs typeface="Calibri"/>
              </a:rPr>
              <a:t>Who is in this session? </a:t>
            </a:r>
            <a:endParaRPr lang="en" sz="2800" dirty="0">
              <a:solidFill>
                <a:schemeClr val="bg1"/>
              </a:solidFill>
              <a:cs typeface="Calibri"/>
            </a:endParaRPr>
          </a:p>
          <a:p>
            <a:pPr marL="342900" indent="-342900"/>
            <a:endParaRPr lang="en" sz="2800" dirty="0">
              <a:solidFill>
                <a:schemeClr val="bg1"/>
              </a:solidFill>
              <a:cs typeface="Calibri"/>
            </a:endParaRPr>
          </a:p>
          <a:p>
            <a:pPr marL="0" indent="0">
              <a:buNone/>
            </a:pPr>
            <a:r>
              <a:rPr lang="en" sz="2800" dirty="0">
                <a:solidFill>
                  <a:schemeClr val="bg1"/>
                </a:solidFill>
                <a:latin typeface="Calibri"/>
                <a:cs typeface="Calibri"/>
              </a:rPr>
              <a:t>Pathable Chat: </a:t>
            </a:r>
          </a:p>
          <a:p>
            <a:r>
              <a:rPr lang="en" sz="2800" dirty="0">
                <a:solidFill>
                  <a:schemeClr val="bg1"/>
                </a:solidFill>
                <a:latin typeface="Calibri"/>
                <a:cs typeface="Calibri"/>
              </a:rPr>
              <a:t>What college are you from?</a:t>
            </a:r>
          </a:p>
          <a:p>
            <a:endParaRPr lang="en" sz="2800" dirty="0">
              <a:solidFill>
                <a:schemeClr val="bg1"/>
              </a:solidFill>
              <a:cs typeface="Calibri"/>
            </a:endParaRPr>
          </a:p>
          <a:p>
            <a:pPr marL="0" indent="0">
              <a:buNone/>
            </a:pPr>
            <a:r>
              <a:rPr lang="en" sz="2800" dirty="0">
                <a:solidFill>
                  <a:schemeClr val="bg1"/>
                </a:solidFill>
                <a:latin typeface="Calibri"/>
                <a:cs typeface="Calibri"/>
              </a:rPr>
              <a:t>Padlet:</a:t>
            </a:r>
          </a:p>
          <a:p>
            <a:r>
              <a:rPr lang="en" sz="2800" dirty="0">
                <a:solidFill>
                  <a:schemeClr val="bg1"/>
                </a:solidFill>
                <a:latin typeface="Calibri"/>
                <a:cs typeface="Calibri"/>
              </a:rPr>
              <a:t>What curriculum issues interest you?</a:t>
            </a:r>
          </a:p>
          <a:p>
            <a:r>
              <a:rPr lang="en" sz="2800" dirty="0">
                <a:solidFill>
                  <a:schemeClr val="bg1"/>
                </a:solidFill>
                <a:latin typeface="Calibri"/>
                <a:ea typeface="Calibri"/>
                <a:cs typeface="Calibri"/>
              </a:rPr>
              <a:t>Why are you at CI?</a:t>
            </a:r>
          </a:p>
        </p:txBody>
      </p:sp>
      <p:sp>
        <p:nvSpPr>
          <p:cNvPr id="5" name="Slide Number Placeholder 4">
            <a:extLst>
              <a:ext uri="{FF2B5EF4-FFF2-40B4-BE49-F238E27FC236}">
                <a16:creationId xmlns:a16="http://schemas.microsoft.com/office/drawing/2014/main" id="{CC86A5CF-FE43-725C-147A-02A4E5F513F5}"/>
              </a:ext>
            </a:extLst>
          </p:cNvPr>
          <p:cNvSpPr>
            <a:spLocks noGrp="1"/>
          </p:cNvSpPr>
          <p:nvPr>
            <p:ph type="sldNum" sz="quarter" idx="10"/>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312298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C0DA-9063-E7F5-3E2A-33CBB6FE87DB}"/>
              </a:ext>
            </a:extLst>
          </p:cNvPr>
          <p:cNvSpPr>
            <a:spLocks noGrp="1"/>
          </p:cNvSpPr>
          <p:nvPr>
            <p:ph type="title"/>
          </p:nvPr>
        </p:nvSpPr>
        <p:spPr/>
        <p:txBody>
          <a:bodyPr/>
          <a:lstStyle/>
          <a:p>
            <a:r>
              <a:rPr lang="en" dirty="0">
                <a:latin typeface="Calibri"/>
                <a:cs typeface="Calibri"/>
              </a:rPr>
              <a:t>Why are you at CI?</a:t>
            </a:r>
            <a:endParaRPr lang="en-US" dirty="0">
              <a:latin typeface="Calibri"/>
              <a:cs typeface="Calibri"/>
            </a:endParaRPr>
          </a:p>
        </p:txBody>
      </p:sp>
      <p:pic>
        <p:nvPicPr>
          <p:cNvPr id="5" name="Picture 5" descr="Qr code = https://padlet.com/ambergillis123/3iklg5bojcd9gq4x&#10;&#10;&#10;Description automatically generated">
            <a:extLst>
              <a:ext uri="{FF2B5EF4-FFF2-40B4-BE49-F238E27FC236}">
                <a16:creationId xmlns:a16="http://schemas.microsoft.com/office/drawing/2014/main" id="{1F09BDD2-1BB9-53E6-C280-AC67B20D1D70}"/>
              </a:ext>
            </a:extLst>
          </p:cNvPr>
          <p:cNvPicPr>
            <a:picLocks noGrp="1" noChangeAspect="1"/>
          </p:cNvPicPr>
          <p:nvPr>
            <p:ph sz="half" idx="1"/>
          </p:nvPr>
        </p:nvPicPr>
        <p:blipFill>
          <a:blip r:embed="rId3"/>
          <a:stretch>
            <a:fillRect/>
          </a:stretch>
        </p:blipFill>
        <p:spPr>
          <a:xfrm>
            <a:off x="4097050" y="1798320"/>
            <a:ext cx="4419600" cy="4419600"/>
          </a:xfrm>
        </p:spPr>
      </p:pic>
      <p:sp>
        <p:nvSpPr>
          <p:cNvPr id="4" name="Slide Number Placeholder 3">
            <a:extLst>
              <a:ext uri="{FF2B5EF4-FFF2-40B4-BE49-F238E27FC236}">
                <a16:creationId xmlns:a16="http://schemas.microsoft.com/office/drawing/2014/main" id="{D65FF959-3C60-B2CB-4A95-76529F66D794}"/>
              </a:ext>
            </a:extLst>
          </p:cNvPr>
          <p:cNvSpPr>
            <a:spLocks noGrp="1"/>
          </p:cNvSpPr>
          <p:nvPr>
            <p:ph type="sldNum" sz="quarter" idx="10"/>
          </p:nvPr>
        </p:nvSpPr>
        <p:spPr/>
        <p:txBody>
          <a:bodyPr/>
          <a:lstStyle/>
          <a:p>
            <a:fld id="{48F63A3B-78C7-47BE-AE5E-E10140E04643}" type="slidenum">
              <a:rPr lang="en-US" smtClean="0"/>
              <a:t>5</a:t>
            </a:fld>
            <a:endParaRPr lang="en-US"/>
          </a:p>
        </p:txBody>
      </p:sp>
    </p:spTree>
    <p:extLst>
      <p:ext uri="{BB962C8B-B14F-4D97-AF65-F5344CB8AC3E}">
        <p14:creationId xmlns:p14="http://schemas.microsoft.com/office/powerpoint/2010/main" val="97279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F830-A8C9-81CF-517B-0AAB80F1FDAA}"/>
              </a:ext>
            </a:extLst>
          </p:cNvPr>
          <p:cNvSpPr>
            <a:spLocks noGrp="1"/>
          </p:cNvSpPr>
          <p:nvPr>
            <p:ph type="title"/>
          </p:nvPr>
        </p:nvSpPr>
        <p:spPr/>
        <p:txBody>
          <a:bodyPr/>
          <a:lstStyle/>
          <a:p>
            <a:r>
              <a:rPr lang="en" dirty="0">
                <a:latin typeface="Calibri"/>
                <a:cs typeface="Calibri"/>
              </a:rPr>
              <a:t>What curriculum issues interest you? </a:t>
            </a:r>
            <a:endParaRPr lang="en-US" dirty="0">
              <a:latin typeface="Calibri"/>
              <a:cs typeface="Calibri"/>
            </a:endParaRPr>
          </a:p>
        </p:txBody>
      </p:sp>
      <p:pic>
        <p:nvPicPr>
          <p:cNvPr id="5" name="Picture 5" descr="Qr code - https://padlet.com/ambergillis123/4kdj1zd1y2oytii&#10;&#10;&#10;Description automatically generated">
            <a:extLst>
              <a:ext uri="{FF2B5EF4-FFF2-40B4-BE49-F238E27FC236}">
                <a16:creationId xmlns:a16="http://schemas.microsoft.com/office/drawing/2014/main" id="{A34B027F-1C9F-9948-9DB0-3A738E72C6A3}"/>
              </a:ext>
            </a:extLst>
          </p:cNvPr>
          <p:cNvPicPr>
            <a:picLocks noGrp="1" noChangeAspect="1"/>
          </p:cNvPicPr>
          <p:nvPr>
            <p:ph sz="half" idx="1"/>
          </p:nvPr>
        </p:nvPicPr>
        <p:blipFill>
          <a:blip r:embed="rId3"/>
          <a:stretch>
            <a:fillRect/>
          </a:stretch>
        </p:blipFill>
        <p:spPr>
          <a:xfrm>
            <a:off x="4097050" y="1798320"/>
            <a:ext cx="4419600" cy="4419600"/>
          </a:xfrm>
        </p:spPr>
      </p:pic>
      <p:sp>
        <p:nvSpPr>
          <p:cNvPr id="4" name="Slide Number Placeholder 3">
            <a:extLst>
              <a:ext uri="{FF2B5EF4-FFF2-40B4-BE49-F238E27FC236}">
                <a16:creationId xmlns:a16="http://schemas.microsoft.com/office/drawing/2014/main" id="{ACC7A980-30F9-BD59-A768-F0408A937652}"/>
              </a:ext>
            </a:extLst>
          </p:cNvPr>
          <p:cNvSpPr>
            <a:spLocks noGrp="1"/>
          </p:cNvSpPr>
          <p:nvPr>
            <p:ph type="sldNum" sz="quarter" idx="10"/>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119276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sz="5400"/>
              <a:t>What does it mean to be a curriculum champion?</a:t>
            </a:r>
            <a:endParaRPr lang="en-US">
              <a:ea typeface="Calibri"/>
            </a:endParaRPr>
          </a:p>
        </p:txBody>
      </p:sp>
      <p:sp>
        <p:nvSpPr>
          <p:cNvPr id="91" name="Google Shape;91;p19"/>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lnSpc>
                <a:spcPct val="100000"/>
              </a:lnSpc>
              <a:spcAft>
                <a:spcPts val="1600"/>
              </a:spcAft>
            </a:pPr>
            <a:endParaRPr lang="en-US" dirty="0">
              <a:solidFill>
                <a:schemeClr val="tx1"/>
              </a:solidFill>
              <a:ea typeface="Calibri"/>
              <a:cs typeface="Calibri"/>
            </a:endParaRPr>
          </a:p>
          <a:p>
            <a:pPr algn="ctr">
              <a:lnSpc>
                <a:spcPct val="100000"/>
              </a:lnSpc>
              <a:spcAft>
                <a:spcPts val="1600"/>
              </a:spcAft>
            </a:pPr>
            <a:r>
              <a:rPr lang="en-US" sz="4000" dirty="0">
                <a:solidFill>
                  <a:schemeClr val="tx1"/>
                </a:solidFill>
                <a:ea typeface="Calibri"/>
                <a:cs typeface="Calibri"/>
              </a:rPr>
              <a:t>You don't have to be on the curriculum committee to support curriculum efforts!</a:t>
            </a:r>
            <a:endParaRPr lang="en-US" sz="4000" dirty="0">
              <a:solidFill>
                <a:schemeClr val="tx1"/>
              </a:solidFill>
            </a:endParaRPr>
          </a:p>
        </p:txBody>
      </p:sp>
      <p:sp>
        <p:nvSpPr>
          <p:cNvPr id="2" name="Slide Number Placeholder 1">
            <a:extLst>
              <a:ext uri="{FF2B5EF4-FFF2-40B4-BE49-F238E27FC236}">
                <a16:creationId xmlns:a16="http://schemas.microsoft.com/office/drawing/2014/main" id="{174AF172-ED2D-4B59-9AA1-ABC79ECC5A68}"/>
              </a:ext>
            </a:extLst>
          </p:cNvPr>
          <p:cNvSpPr>
            <a:spLocks noGrp="1"/>
          </p:cNvSpPr>
          <p:nvPr>
            <p:ph type="sldNum" sz="quarter" idx="10"/>
          </p:nvPr>
        </p:nvSpPr>
        <p:spPr/>
        <p:txBody>
          <a:bodyPr/>
          <a:lstStyle/>
          <a:p>
            <a:pPr>
              <a:defRPr/>
            </a:pPr>
            <a:fld id="{216EA7D2-791D-1446-935B-01E569172531}" type="slidenum">
              <a:rPr lang="en-US" smtClean="0"/>
              <a:pPr>
                <a:defRPr/>
              </a:pPr>
              <a:t>7</a:t>
            </a:fld>
            <a:endParaRPr lang="en-US"/>
          </a:p>
        </p:txBody>
      </p:sp>
    </p:spTree>
    <p:extLst>
      <p:ext uri="{BB962C8B-B14F-4D97-AF65-F5344CB8AC3E}">
        <p14:creationId xmlns:p14="http://schemas.microsoft.com/office/powerpoint/2010/main" val="183459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25F1-462C-3D95-C8FB-DAD859520B5C}"/>
              </a:ext>
            </a:extLst>
          </p:cNvPr>
          <p:cNvSpPr>
            <a:spLocks noGrp="1"/>
          </p:cNvSpPr>
          <p:nvPr>
            <p:ph type="title"/>
          </p:nvPr>
        </p:nvSpPr>
        <p:spPr>
          <a:xfrm>
            <a:off x="1277650" y="365125"/>
            <a:ext cx="10057086" cy="718172"/>
          </a:xfrm>
        </p:spPr>
        <p:txBody>
          <a:bodyPr/>
          <a:lstStyle/>
          <a:p>
            <a:r>
              <a:rPr lang="en">
                <a:cs typeface="Calibri"/>
              </a:rPr>
              <a:t>How does your work relate to Curriculum?</a:t>
            </a:r>
            <a:r>
              <a:rPr lang="en">
                <a:solidFill>
                  <a:schemeClr val="tx1"/>
                </a:solidFill>
              </a:rPr>
              <a:t> </a:t>
            </a:r>
            <a:endParaRPr lang="en-US"/>
          </a:p>
        </p:txBody>
      </p:sp>
      <p:sp>
        <p:nvSpPr>
          <p:cNvPr id="3" name="Content Placeholder 2">
            <a:extLst>
              <a:ext uri="{FF2B5EF4-FFF2-40B4-BE49-F238E27FC236}">
                <a16:creationId xmlns:a16="http://schemas.microsoft.com/office/drawing/2014/main" id="{EE4AFA67-D4C0-E5DB-4924-CB96A5CD254D}"/>
              </a:ext>
            </a:extLst>
          </p:cNvPr>
          <p:cNvSpPr>
            <a:spLocks noGrp="1"/>
          </p:cNvSpPr>
          <p:nvPr>
            <p:ph sz="half" idx="1"/>
          </p:nvPr>
        </p:nvSpPr>
        <p:spPr>
          <a:xfrm>
            <a:off x="1277650" y="1334494"/>
            <a:ext cx="10058400" cy="4883426"/>
          </a:xfrm>
        </p:spPr>
        <p:txBody>
          <a:bodyPr/>
          <a:lstStyle/>
          <a:p>
            <a:pPr>
              <a:lnSpc>
                <a:spcPct val="100000"/>
              </a:lnSpc>
              <a:spcBef>
                <a:spcPts val="0"/>
              </a:spcBef>
              <a:spcAft>
                <a:spcPts val="1800"/>
              </a:spcAft>
            </a:pPr>
            <a:r>
              <a:rPr lang="en">
                <a:ea typeface="+mj-lt"/>
                <a:cs typeface="+mj-lt"/>
              </a:rPr>
              <a:t>Faculty Equity, Guided Pathways, Counseling, Tutorial, Library, Online Education, Instructional Design, Professional Development and other areas are integral to the curriculum process </a:t>
            </a:r>
            <a:endParaRPr lang="en-US">
              <a:ea typeface="+mj-lt"/>
              <a:cs typeface="+mj-lt"/>
            </a:endParaRPr>
          </a:p>
          <a:p>
            <a:pPr>
              <a:lnSpc>
                <a:spcPct val="100000"/>
              </a:lnSpc>
              <a:spcBef>
                <a:spcPts val="0"/>
              </a:spcBef>
              <a:spcAft>
                <a:spcPts val="1800"/>
              </a:spcAft>
            </a:pPr>
            <a:r>
              <a:rPr lang="en">
                <a:ea typeface="+mj-lt"/>
                <a:cs typeface="+mj-lt"/>
              </a:rPr>
              <a:t>Curriculum Developers and Committees need a wide variety of expertise to ensure our curriculum is equitable and intentional to meet student needs </a:t>
            </a:r>
            <a:endParaRPr lang="en-US">
              <a:ea typeface="+mj-lt"/>
              <a:cs typeface="+mj-lt"/>
            </a:endParaRPr>
          </a:p>
          <a:p>
            <a:pPr>
              <a:lnSpc>
                <a:spcPct val="100000"/>
              </a:lnSpc>
              <a:spcBef>
                <a:spcPts val="0"/>
              </a:spcBef>
              <a:spcAft>
                <a:spcPts val="1800"/>
              </a:spcAft>
            </a:pPr>
            <a:r>
              <a:rPr lang="en">
                <a:ea typeface="+mj-lt"/>
                <a:cs typeface="+mj-lt"/>
              </a:rPr>
              <a:t>Subject expertise is essential but it is also important to bring in other voices and ideas </a:t>
            </a:r>
            <a:endParaRPr lang="en-US">
              <a:ea typeface="+mj-lt"/>
              <a:cs typeface="+mj-lt"/>
            </a:endParaRPr>
          </a:p>
          <a:p>
            <a:pPr>
              <a:lnSpc>
                <a:spcPct val="100000"/>
              </a:lnSpc>
              <a:spcBef>
                <a:spcPts val="0"/>
              </a:spcBef>
              <a:spcAft>
                <a:spcPts val="1800"/>
              </a:spcAft>
            </a:pPr>
            <a:r>
              <a:rPr lang="en">
                <a:ea typeface="+mj-lt"/>
                <a:cs typeface="+mj-lt"/>
              </a:rPr>
              <a:t>Faculty not only have the role of creating curriculum but also implementing. Many faculty roles are there to support and improve that implementation and make sure that it is student focused. </a:t>
            </a:r>
            <a:endParaRPr lang="en-US">
              <a:ea typeface="+mj-lt"/>
              <a:cs typeface="+mj-lt"/>
            </a:endParaRPr>
          </a:p>
          <a:p>
            <a:endParaRPr lang="en-US">
              <a:ea typeface="+mj-lt"/>
            </a:endParaRPr>
          </a:p>
        </p:txBody>
      </p:sp>
      <p:sp>
        <p:nvSpPr>
          <p:cNvPr id="4" name="Slide Number Placeholder 3">
            <a:extLst>
              <a:ext uri="{FF2B5EF4-FFF2-40B4-BE49-F238E27FC236}">
                <a16:creationId xmlns:a16="http://schemas.microsoft.com/office/drawing/2014/main" id="{A42DEE0D-EE82-4A24-8755-70F5568DE3A8}"/>
              </a:ext>
            </a:extLst>
          </p:cNvPr>
          <p:cNvSpPr>
            <a:spLocks noGrp="1"/>
          </p:cNvSpPr>
          <p:nvPr>
            <p:ph type="sldNum" sz="quarter" idx="10"/>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253156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274983" y="690"/>
            <a:ext cx="5976732" cy="806519"/>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 sz="3200"/>
              <a:t>Faculty role defined in "10+1"</a:t>
            </a:r>
            <a:r>
              <a:rPr lang="en" sz="3600"/>
              <a:t> </a:t>
            </a:r>
            <a:endParaRPr sz="3600">
              <a:solidFill>
                <a:schemeClr val="tx1"/>
              </a:solidFill>
            </a:endParaRPr>
          </a:p>
        </p:txBody>
      </p:sp>
      <p:sp>
        <p:nvSpPr>
          <p:cNvPr id="104" name="Google Shape;104;p21"/>
          <p:cNvSpPr txBox="1">
            <a:spLocks noGrp="1"/>
          </p:cNvSpPr>
          <p:nvPr>
            <p:ph idx="1"/>
          </p:nvPr>
        </p:nvSpPr>
        <p:spPr>
          <a:xfrm>
            <a:off x="362895" y="638243"/>
            <a:ext cx="5733105" cy="5928656"/>
          </a:xfrm>
          <a:prstGeom prst="rect">
            <a:avLst/>
          </a:prstGeom>
        </p:spPr>
        <p:txBody>
          <a:bodyPr spcFirstLastPara="1" vert="horz" wrap="square" lIns="121900" tIns="121900" rIns="121900" bIns="121900" numCol="1" anchor="t" anchorCtr="0" compatLnSpc="1">
            <a:prstTxWarp prst="textNoShape">
              <a:avLst/>
            </a:prstTxWarp>
            <a:noAutofit/>
          </a:bodyPr>
          <a:lstStyle/>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Curriculum including establishing prerequisites and placing courses within disciplines</a:t>
            </a:r>
            <a:endParaRPr lang="en-US" sz="1800">
              <a:solidFill>
                <a:srgbClr val="574C45"/>
              </a:solidFill>
              <a:cs typeface="Gill Sans"/>
            </a:endParaRPr>
          </a:p>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Degree and certificate requirements</a:t>
            </a:r>
            <a:endParaRPr sz="1800">
              <a:solidFill>
                <a:srgbClr val="574C45"/>
              </a:solidFill>
              <a:cs typeface="Gill Sans"/>
            </a:endParaRPr>
          </a:p>
          <a:p>
            <a:pPr marL="342900" indent="-342900">
              <a:lnSpc>
                <a:spcPct val="100000"/>
              </a:lnSpc>
              <a:spcBef>
                <a:spcPts val="0"/>
              </a:spcBef>
              <a:spcAft>
                <a:spcPts val="600"/>
              </a:spcAft>
              <a:buSzPts val="1248"/>
              <a:buAutoNum type="arabicPeriod"/>
            </a:pPr>
            <a:r>
              <a:rPr lang="en" sz="1800">
                <a:solidFill>
                  <a:srgbClr val="574C45"/>
                </a:solidFill>
                <a:cs typeface="Gill Sans"/>
              </a:rPr>
              <a:t>Grading policies</a:t>
            </a:r>
            <a:endParaRPr sz="1800">
              <a:solidFill>
                <a:srgbClr val="574C45"/>
              </a:solidFill>
              <a:cs typeface="Gill Sans"/>
            </a:endParaRPr>
          </a:p>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Educational program development</a:t>
            </a:r>
            <a:endParaRPr sz="1800">
              <a:solidFill>
                <a:srgbClr val="574C45"/>
              </a:solidFill>
              <a:cs typeface="Gill Sans"/>
            </a:endParaRPr>
          </a:p>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Standards or policies regarding student preparation and success</a:t>
            </a:r>
            <a:endParaRPr sz="1800">
              <a:solidFill>
                <a:srgbClr val="574C45"/>
              </a:solidFill>
              <a:cs typeface="Gill Sans"/>
            </a:endParaRPr>
          </a:p>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District and college governance structures, as related to faculty roles</a:t>
            </a:r>
            <a:endParaRPr sz="1800">
              <a:solidFill>
                <a:srgbClr val="574C45"/>
              </a:solidFill>
              <a:cs typeface="Gill Sans"/>
            </a:endParaRPr>
          </a:p>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Faculty roles and involvement in accreditation processes, including self-study and annual reports</a:t>
            </a:r>
            <a:endParaRPr sz="1800">
              <a:solidFill>
                <a:srgbClr val="574C45"/>
              </a:solidFill>
              <a:cs typeface="Gill Sans"/>
            </a:endParaRPr>
          </a:p>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Policies for faculty professional development activities</a:t>
            </a:r>
            <a:endParaRPr sz="1800">
              <a:solidFill>
                <a:srgbClr val="574C45"/>
              </a:solidFill>
              <a:cs typeface="Gill Sans"/>
            </a:endParaRPr>
          </a:p>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Processes for program review</a:t>
            </a:r>
            <a:endParaRPr sz="1800">
              <a:solidFill>
                <a:srgbClr val="574C45"/>
              </a:solidFill>
              <a:cs typeface="Gill Sans"/>
            </a:endParaRPr>
          </a:p>
          <a:p>
            <a:pPr marL="342900" indent="-342900">
              <a:lnSpc>
                <a:spcPct val="100000"/>
              </a:lnSpc>
              <a:spcBef>
                <a:spcPts val="0"/>
              </a:spcBef>
              <a:spcAft>
                <a:spcPts val="600"/>
              </a:spcAft>
              <a:buClr>
                <a:srgbClr val="574C45"/>
              </a:buClr>
              <a:buSzPts val="1248"/>
              <a:buAutoNum type="arabicPeriod"/>
            </a:pPr>
            <a:r>
              <a:rPr lang="en" sz="1800">
                <a:solidFill>
                  <a:srgbClr val="574C45"/>
                </a:solidFill>
                <a:cs typeface="Gill Sans"/>
              </a:rPr>
              <a:t>Processes for institutional planning and budget development </a:t>
            </a:r>
            <a:endParaRPr sz="1800">
              <a:solidFill>
                <a:srgbClr val="574C45"/>
              </a:solidFill>
              <a:cs typeface="Gill Sans"/>
            </a:endParaRPr>
          </a:p>
          <a:p>
            <a:pPr marL="0" indent="0">
              <a:lnSpc>
                <a:spcPct val="100000"/>
              </a:lnSpc>
              <a:spcBef>
                <a:spcPts val="0"/>
              </a:spcBef>
              <a:spcAft>
                <a:spcPts val="600"/>
              </a:spcAft>
              <a:buClr>
                <a:srgbClr val="574C45"/>
              </a:buClr>
              <a:buSzPts val="1248"/>
              <a:buNone/>
            </a:pPr>
            <a:r>
              <a:rPr lang="en" sz="1600">
                <a:solidFill>
                  <a:srgbClr val="574C45"/>
                </a:solidFill>
                <a:cs typeface="Gill Sans"/>
              </a:rPr>
              <a:t>+ 1. </a:t>
            </a:r>
            <a:r>
              <a:rPr lang="en" sz="1200">
                <a:solidFill>
                  <a:srgbClr val="574C45"/>
                </a:solidFill>
                <a:cs typeface="Gill Sans"/>
              </a:rPr>
              <a:t> </a:t>
            </a:r>
            <a:r>
              <a:rPr lang="en" sz="1800">
                <a:solidFill>
                  <a:srgbClr val="574C45"/>
                </a:solidFill>
                <a:cs typeface="Gill Sans"/>
              </a:rPr>
              <a:t>Other academic and professional matters as are mutually agreed upon between the governing board and the academic senate.</a:t>
            </a:r>
            <a:endParaRPr sz="1200">
              <a:cs typeface="Gill Sans"/>
            </a:endParaRPr>
          </a:p>
        </p:txBody>
      </p:sp>
      <p:pic>
        <p:nvPicPr>
          <p:cNvPr id="3" name="Picture 3" descr="Graphic representation of Senate 10+1, repeated in text of slide">
            <a:extLst>
              <a:ext uri="{FF2B5EF4-FFF2-40B4-BE49-F238E27FC236}">
                <a16:creationId xmlns:a16="http://schemas.microsoft.com/office/drawing/2014/main" id="{61B08B2A-760B-04E8-715C-1C8C3EEF0A3A}"/>
              </a:ext>
            </a:extLst>
          </p:cNvPr>
          <p:cNvPicPr>
            <a:picLocks noChangeAspect="1"/>
          </p:cNvPicPr>
          <p:nvPr/>
        </p:nvPicPr>
        <p:blipFill>
          <a:blip r:embed="rId3"/>
          <a:stretch>
            <a:fillRect/>
          </a:stretch>
        </p:blipFill>
        <p:spPr>
          <a:xfrm>
            <a:off x="6248399" y="12907"/>
            <a:ext cx="5934764" cy="6851850"/>
          </a:xfrm>
          <a:prstGeom prst="rect">
            <a:avLst/>
          </a:prstGeom>
        </p:spPr>
      </p:pic>
      <p:sp>
        <p:nvSpPr>
          <p:cNvPr id="2" name="Slide Number Placeholder 1">
            <a:extLst>
              <a:ext uri="{FF2B5EF4-FFF2-40B4-BE49-F238E27FC236}">
                <a16:creationId xmlns:a16="http://schemas.microsoft.com/office/drawing/2014/main" id="{ECA5A8CB-D282-4345-B3FE-D34464B04A07}"/>
              </a:ext>
            </a:extLst>
          </p:cNvPr>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1203326351"/>
      </p:ext>
    </p:extLst>
  </p:cSld>
  <p:clrMapOvr>
    <a:masterClrMapping/>
  </p:clrMapOvr>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2.xml><?xml version="1.0" encoding="utf-8"?>
<a:theme xmlns:a="http://schemas.openxmlformats.org/drawingml/2006/main" name="ASCCC Curriculum Inst. 2020 Theme">
  <a:themeElements>
    <a:clrScheme name="ASCCC CI 2022 3 1">
      <a:dk1>
        <a:srgbClr val="703A7D"/>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2" id="{FADB6CC0-954B-0C42-A64B-2D9F415C79AC}" vid="{2E28C489-84EC-CC43-9EB2-D4BF877AA334}"/>
    </a:ext>
  </a:extLst>
</a:theme>
</file>

<file path=ppt/theme/theme3.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2 ppt template 1" id="{F9EBBF2E-854E-594E-ABFF-E35048AA25B8}" vid="{E1F37EC1-C978-2444-9233-3E083E74B50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2022 ppt template 1</Template>
  <TotalTime>46</TotalTime>
  <Words>2485</Words>
  <Application>Microsoft Office PowerPoint</Application>
  <PresentationFormat>Widescreen</PresentationFormat>
  <Paragraphs>266</Paragraphs>
  <Slides>33</Slides>
  <Notes>30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Arial,Sans-Serif</vt:lpstr>
      <vt:lpstr>Calibri</vt:lpstr>
      <vt:lpstr>Palatino</vt:lpstr>
      <vt:lpstr>ASCCC Curriculum Inst. 2020 Theme</vt:lpstr>
      <vt:lpstr>ASCCC Curriculum Inst. 2020 Theme</vt:lpstr>
      <vt:lpstr>ASCCC Curriculum Inst. 2020 Theme</vt:lpstr>
      <vt:lpstr>Curriculum Champions Pre-Session  Amber Gillis – ASCCC South Representative, ASCCC Curriculum, 5C Nili Kirschner – Woodland College, ASCCC Curriculum, 5C Henry Young –  Victor Valley College, ASCCC Curriculum</vt:lpstr>
      <vt:lpstr>Breakout Description</vt:lpstr>
      <vt:lpstr>Pre-Session Learning Outcomes</vt:lpstr>
      <vt:lpstr>Introductions and Interests</vt:lpstr>
      <vt:lpstr>Why are you at CI?</vt:lpstr>
      <vt:lpstr>What curriculum issues interest you? </vt:lpstr>
      <vt:lpstr>What does it mean to be a curriculum champion?</vt:lpstr>
      <vt:lpstr>How does your work relate to Curriculum? </vt:lpstr>
      <vt:lpstr>Faculty role defined in "10+1" </vt:lpstr>
      <vt:lpstr>IDEAA in Curriculum</vt:lpstr>
      <vt:lpstr>The Main IDEAA: Eyes on the Prize</vt:lpstr>
      <vt:lpstr>Initiatives that Build on IDEAA</vt:lpstr>
      <vt:lpstr>Break time</vt:lpstr>
      <vt:lpstr>Ethnic Studies Requirement</vt:lpstr>
      <vt:lpstr>Ethnic Studies Implementation Updates</vt:lpstr>
      <vt:lpstr>What does this mean for our colleges?</vt:lpstr>
      <vt:lpstr>IDEAA and OER</vt:lpstr>
      <vt:lpstr>OER and IDEAA</vt:lpstr>
      <vt:lpstr>If it’s open, you can fix it...</vt:lpstr>
      <vt:lpstr>Guided Pathways</vt:lpstr>
      <vt:lpstr>Why Guided Pathways?</vt:lpstr>
      <vt:lpstr>Guided Pathways and Equity Considerations</vt:lpstr>
      <vt:lpstr>Guided Pathways Pillars (1 and 2)</vt:lpstr>
      <vt:lpstr>Guided Pathways Pillars (3 and 4)</vt:lpstr>
      <vt:lpstr>Guided Pathways </vt:lpstr>
      <vt:lpstr>Credit for Prior Learning (CPL)</vt:lpstr>
      <vt:lpstr>Why CPL?</vt:lpstr>
      <vt:lpstr>Current CPL Practices</vt:lpstr>
      <vt:lpstr>Activity Time</vt:lpstr>
      <vt:lpstr>Break time</vt:lpstr>
      <vt:lpstr>Debrief and Discuss</vt:lpstr>
      <vt:lpstr>What can ASCCC do for you?</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Champions Pre-Session</dc:title>
  <dc:creator>Nili Kirschner</dc:creator>
  <cp:lastModifiedBy>Nili Kirschner</cp:lastModifiedBy>
  <cp:revision>130</cp:revision>
  <dcterms:created xsi:type="dcterms:W3CDTF">2022-05-13T18:59:23Z</dcterms:created>
  <dcterms:modified xsi:type="dcterms:W3CDTF">2022-07-06T20:11:10Z</dcterms:modified>
</cp:coreProperties>
</file>