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5"/>
  </p:notesMasterIdLst>
  <p:sldIdLst>
    <p:sldId id="256" r:id="rId2"/>
    <p:sldId id="310" r:id="rId3"/>
    <p:sldId id="257" r:id="rId4"/>
    <p:sldId id="311" r:id="rId5"/>
    <p:sldId id="258" r:id="rId6"/>
    <p:sldId id="312" r:id="rId7"/>
    <p:sldId id="315" r:id="rId8"/>
    <p:sldId id="259" r:id="rId9"/>
    <p:sldId id="260" r:id="rId10"/>
    <p:sldId id="313" r:id="rId11"/>
    <p:sldId id="314" r:id="rId12"/>
    <p:sldId id="261" r:id="rId13"/>
    <p:sldId id="262" r:id="rId14"/>
    <p:sldId id="263" r:id="rId15"/>
    <p:sldId id="264" r:id="rId16"/>
    <p:sldId id="300" r:id="rId17"/>
    <p:sldId id="303" r:id="rId18"/>
    <p:sldId id="304" r:id="rId19"/>
    <p:sldId id="275" r:id="rId20"/>
    <p:sldId id="277" r:id="rId21"/>
    <p:sldId id="282" r:id="rId22"/>
    <p:sldId id="283" r:id="rId23"/>
    <p:sldId id="284" r:id="rId24"/>
    <p:sldId id="287" r:id="rId25"/>
    <p:sldId id="302" r:id="rId26"/>
    <p:sldId id="305" r:id="rId27"/>
    <p:sldId id="306" r:id="rId28"/>
    <p:sldId id="307" r:id="rId29"/>
    <p:sldId id="316" r:id="rId30"/>
    <p:sldId id="317" r:id="rId31"/>
    <p:sldId id="318" r:id="rId32"/>
    <p:sldId id="308" r:id="rId33"/>
    <p:sldId id="309" r:id="rId3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89"/>
  </p:normalViewPr>
  <p:slideViewPr>
    <p:cSldViewPr snapToGrid="0" snapToObjects="1">
      <p:cViewPr varScale="1">
        <p:scale>
          <a:sx n="88" d="100"/>
          <a:sy n="88" d="100"/>
        </p:scale>
        <p:origin x="920" y="1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9ADD61-EEF5-2348-83D8-FD04C3E15CEC}" type="datetime2">
              <a:rPr lang="en-US" smtClean="0"/>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B820B-186E-2947-BB12-3EC4A5DE4DE0}" type="datetime2">
              <a:rPr lang="en-US" smtClean="0"/>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55F10D-FAD2-844B-B5DC-69912D5C3A11}" type="datetime2">
              <a:rPr lang="en-US" smtClean="0"/>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23EB8-BA5D-8242-B3E4-7D5DE5AEAA1A}" type="datetime2">
              <a:rPr lang="en-US" smtClean="0"/>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9D327-9D85-1647-A682-BA316D483935}" type="datetime2">
              <a:rPr lang="en-US" smtClean="0"/>
              <a:t>Wednesday, November 1,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3EF31A-1829-024C-A3D7-62AA97CD9086}" type="datetime2">
              <a:rPr lang="en-US" smtClean="0"/>
              <a:t>Wednesday, November 1,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79D408-94E1-DE46-A54B-93A38F0830E0}" type="datetime2">
              <a:rPr lang="en-US" smtClean="0"/>
              <a:t>Wednesday, November 1,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318B85-11A9-BA4A-8FCB-2174F8DE5769}" type="datetime2">
              <a:rPr lang="en-US" smtClean="0"/>
              <a:t>Wednesday, November 1,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8613C-1104-AD4D-A075-FA92784E9231}" type="datetime2">
              <a:rPr lang="en-US" smtClean="0"/>
              <a:t>Wednesday, November 1,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8B7E43-37BF-7B46-A4FA-D118562AF4DA}" type="datetime2">
              <a:rPr lang="en-US" smtClean="0"/>
              <a:t>Wednesday, November 1,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9FE51-5740-DA43-B8FA-B6D33B557C9D}" type="datetime2">
              <a:rPr lang="en-US" smtClean="0"/>
              <a:t>Wednesday, November 1,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DB7A719-DBB8-2B47-9A59-0DB77E3FF046}" type="datetime2">
              <a:rPr lang="en-US" smtClean="0"/>
              <a:t>Wednesday, November 1,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34446411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alstate.edu/eo/EO-1100-rev-8-23-17.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calstate.edu/eo/EO-1110.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mailto:jescajeda@cccco.edu" TargetMode="External"/><Relationship Id="rId4" Type="http://schemas.openxmlformats.org/officeDocument/2006/relationships/hyperlink" Target="mailto:guleffvi@butte.edu" TargetMode="External"/><Relationship Id="rId5" Type="http://schemas.openxmlformats.org/officeDocument/2006/relationships/hyperlink" Target="mailto:rutan_craig@sccollege.edu" TargetMode="External"/><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itle 1"/>
          <p:cNvSpPr txBox="1">
            <a:spLocks noGrp="1"/>
          </p:cNvSpPr>
          <p:nvPr>
            <p:ph type="ctrTitle"/>
          </p:nvPr>
        </p:nvSpPr>
        <p:spPr>
          <a:prstGeom prst="rect">
            <a:avLst/>
          </a:prstGeom>
        </p:spPr>
        <p:txBody>
          <a:bodyPr/>
          <a:lstStyle/>
          <a:p>
            <a:r>
              <a:rPr lang="en-US" dirty="0" smtClean="0"/>
              <a:t>What’s new with curriculum</a:t>
            </a:r>
            <a:endParaRPr dirty="0"/>
          </a:p>
        </p:txBody>
      </p:sp>
      <p:sp>
        <p:nvSpPr>
          <p:cNvPr id="171" name="Subtitle 2"/>
          <p:cNvSpPr txBox="1">
            <a:spLocks noGrp="1"/>
          </p:cNvSpPr>
          <p:nvPr>
            <p:ph type="subTitle" idx="1"/>
          </p:nvPr>
        </p:nvSpPr>
        <p:spPr>
          <a:xfrm>
            <a:off x="685800" y="3505200"/>
            <a:ext cx="6400800" cy="2831876"/>
          </a:xfrm>
          <a:prstGeom prst="rect">
            <a:avLst/>
          </a:prstGeom>
        </p:spPr>
        <p:txBody>
          <a:bodyPr/>
          <a:lstStyle/>
          <a:p>
            <a:r>
              <a:rPr lang="en-US" dirty="0" smtClean="0"/>
              <a:t>Cheryl </a:t>
            </a:r>
            <a:r>
              <a:rPr lang="en-US" dirty="0" err="1" smtClean="0"/>
              <a:t>Aschenbach</a:t>
            </a:r>
            <a:r>
              <a:rPr lang="en-US" dirty="0" smtClean="0"/>
              <a:t>, North Representative</a:t>
            </a:r>
          </a:p>
          <a:p>
            <a:r>
              <a:rPr dirty="0" smtClean="0"/>
              <a:t>Jackie </a:t>
            </a:r>
            <a:r>
              <a:rPr dirty="0"/>
              <a:t>Escajeda, </a:t>
            </a:r>
            <a:r>
              <a:rPr dirty="0" smtClean="0"/>
              <a:t>CCCCO</a:t>
            </a:r>
            <a:endParaRPr lang="en-US" dirty="0" smtClean="0"/>
          </a:p>
          <a:p>
            <a:r>
              <a:rPr lang="en-US" dirty="0"/>
              <a:t>Virginia </a:t>
            </a:r>
            <a:r>
              <a:rPr lang="en-US" dirty="0" err="1"/>
              <a:t>Guleff</a:t>
            </a:r>
            <a:r>
              <a:rPr lang="en-US" dirty="0"/>
              <a:t>, Butte </a:t>
            </a:r>
            <a:r>
              <a:rPr lang="en-US" dirty="0" smtClean="0"/>
              <a:t>College</a:t>
            </a:r>
            <a:endParaRPr dirty="0"/>
          </a:p>
          <a:p>
            <a:r>
              <a:rPr dirty="0"/>
              <a:t>Craig Rutan, </a:t>
            </a:r>
            <a:r>
              <a:rPr lang="en-US" dirty="0" smtClean="0"/>
              <a:t>ASCCC Curriculum Chair</a:t>
            </a:r>
            <a:endParaRPr dirty="0"/>
          </a:p>
        </p:txBody>
      </p:sp>
      <p:pic>
        <p:nvPicPr>
          <p:cNvPr id="4" name="Picture 3" descr="ASCCC_Logo"/>
          <p:cNvPicPr/>
          <p:nvPr/>
        </p:nvPicPr>
        <p:blipFill>
          <a:blip r:embed="rId2"/>
          <a:srcRect/>
          <a:stretch>
            <a:fillRect/>
          </a:stretch>
        </p:blipFill>
        <p:spPr bwMode="auto">
          <a:xfrm>
            <a:off x="2455633" y="444468"/>
            <a:ext cx="4308934" cy="927132"/>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 y="381000"/>
            <a:ext cx="9220200" cy="6558541"/>
          </a:xfrm>
        </p:spPr>
      </p:pic>
    </p:spTree>
    <p:extLst>
      <p:ext uri="{BB962C8B-B14F-4D97-AF65-F5344CB8AC3E}">
        <p14:creationId xmlns:p14="http://schemas.microsoft.com/office/powerpoint/2010/main" val="1193821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Chancellor’s Office Responsibilities</a:t>
            </a:r>
            <a:endParaRPr lang="en-US" dirty="0"/>
          </a:p>
        </p:txBody>
      </p:sp>
      <p:sp>
        <p:nvSpPr>
          <p:cNvPr id="3" name="Content Placeholder 2"/>
          <p:cNvSpPr>
            <a:spLocks noGrp="1"/>
          </p:cNvSpPr>
          <p:nvPr>
            <p:ph idx="1"/>
          </p:nvPr>
        </p:nvSpPr>
        <p:spPr/>
        <p:txBody>
          <a:bodyPr>
            <a:normAutofit/>
          </a:bodyPr>
          <a:lstStyle/>
          <a:p>
            <a:pPr marL="457200" indent="-457200">
              <a:spcBef>
                <a:spcPts val="0"/>
              </a:spcBef>
              <a:spcAft>
                <a:spcPts val="800"/>
              </a:spcAft>
              <a:buFont typeface="+mj-lt"/>
              <a:buAutoNum type="arabicPeriod"/>
            </a:pPr>
            <a:r>
              <a:rPr lang="en-US" dirty="0" smtClean="0"/>
              <a:t>Review </a:t>
            </a:r>
            <a:r>
              <a:rPr lang="en-US" dirty="0"/>
              <a:t>and approve all educational programs </a:t>
            </a:r>
            <a:r>
              <a:rPr lang="en-US" dirty="0" smtClean="0"/>
              <a:t>(CEC §70901(b</a:t>
            </a:r>
            <a:r>
              <a:rPr lang="en-US" dirty="0"/>
              <a:t>)(10))</a:t>
            </a:r>
          </a:p>
          <a:p>
            <a:pPr marL="457200" indent="-457200">
              <a:spcBef>
                <a:spcPts val="0"/>
              </a:spcBef>
              <a:spcAft>
                <a:spcPts val="800"/>
              </a:spcAft>
              <a:buFont typeface="+mj-lt"/>
              <a:buAutoNum type="arabicPeriod"/>
            </a:pPr>
            <a:r>
              <a:rPr lang="en-US" dirty="0"/>
              <a:t>Review and approve all courses that are not program-related </a:t>
            </a:r>
            <a:r>
              <a:rPr lang="en-US" dirty="0" smtClean="0"/>
              <a:t>(CEC §70902(b</a:t>
            </a:r>
            <a:r>
              <a:rPr lang="en-US" dirty="0"/>
              <a:t>)(2))</a:t>
            </a:r>
          </a:p>
          <a:p>
            <a:pPr marL="457200" indent="-457200">
              <a:spcBef>
                <a:spcPts val="0"/>
              </a:spcBef>
              <a:spcAft>
                <a:spcPts val="800"/>
              </a:spcAft>
              <a:buFont typeface="+mj-lt"/>
              <a:buAutoNum type="arabicPeriod"/>
            </a:pPr>
            <a:r>
              <a:rPr lang="en-US" dirty="0"/>
              <a:t>Establish policies for courses of instruction and educational programs   (CEC </a:t>
            </a:r>
            <a:r>
              <a:rPr lang="en-US" dirty="0" smtClean="0"/>
              <a:t>§70902(b</a:t>
            </a:r>
            <a:r>
              <a:rPr lang="en-US" dirty="0"/>
              <a:t>)(2))</a:t>
            </a:r>
          </a:p>
          <a:p>
            <a:pPr marL="457200" indent="-457200">
              <a:spcBef>
                <a:spcPts val="0"/>
              </a:spcBef>
              <a:spcAft>
                <a:spcPts val="800"/>
              </a:spcAft>
              <a:buFont typeface="+mj-lt"/>
              <a:buAutoNum type="arabicPeriod"/>
            </a:pPr>
            <a:r>
              <a:rPr lang="en-US" dirty="0"/>
              <a:t>Review and approve courses of instruction and educational programs (CEC </a:t>
            </a:r>
            <a:r>
              <a:rPr lang="en-US" dirty="0" smtClean="0"/>
              <a:t>§70902(b</a:t>
            </a:r>
            <a:r>
              <a:rPr lang="en-US" dirty="0"/>
              <a:t>)(2))</a:t>
            </a:r>
          </a:p>
          <a:p>
            <a:pPr marL="457200" indent="-457200">
              <a:spcBef>
                <a:spcPts val="0"/>
              </a:spcBef>
              <a:spcAft>
                <a:spcPts val="800"/>
              </a:spcAft>
              <a:buFont typeface="+mj-lt"/>
              <a:buAutoNum type="arabicPeriod"/>
            </a:pPr>
            <a:r>
              <a:rPr lang="en-US" dirty="0" smtClean="0"/>
              <a:t>Review </a:t>
            </a:r>
            <a:r>
              <a:rPr lang="en-US" dirty="0"/>
              <a:t>and approve program courses (CEC </a:t>
            </a:r>
            <a:r>
              <a:rPr lang="en-US" dirty="0" smtClean="0"/>
              <a:t>§70902(b</a:t>
            </a:r>
            <a:r>
              <a:rPr lang="en-US" dirty="0"/>
              <a:t>)(2))</a:t>
            </a:r>
          </a:p>
          <a:p>
            <a:endParaRPr lang="en-US" dirty="0"/>
          </a:p>
        </p:txBody>
      </p:sp>
    </p:spTree>
    <p:extLst>
      <p:ext uri="{BB962C8B-B14F-4D97-AF65-F5344CB8AC3E}">
        <p14:creationId xmlns:p14="http://schemas.microsoft.com/office/powerpoint/2010/main" val="1965131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Title 1"/>
          <p:cNvSpPr txBox="1">
            <a:spLocks noGrp="1"/>
          </p:cNvSpPr>
          <p:nvPr>
            <p:ph type="title"/>
          </p:nvPr>
        </p:nvSpPr>
        <p:spPr>
          <a:prstGeom prst="rect">
            <a:avLst/>
          </a:prstGeom>
        </p:spPr>
        <p:txBody>
          <a:bodyPr/>
          <a:lstStyle/>
          <a:p>
            <a:r>
              <a:t>Things to Keep in Mind</a:t>
            </a:r>
          </a:p>
        </p:txBody>
      </p:sp>
      <p:sp>
        <p:nvSpPr>
          <p:cNvPr id="186" name="Content Placeholder 2"/>
          <p:cNvSpPr txBox="1">
            <a:spLocks noGrp="1"/>
          </p:cNvSpPr>
          <p:nvPr>
            <p:ph idx="1"/>
          </p:nvPr>
        </p:nvSpPr>
        <p:spPr>
          <a:prstGeom prst="rect">
            <a:avLst/>
          </a:prstGeom>
        </p:spPr>
        <p:txBody>
          <a:bodyPr/>
          <a:lstStyle/>
          <a:p>
            <a:r>
              <a:rPr dirty="0"/>
              <a:t>Colleges must submit all courses to the Chancellor’s Office using the Chancellor’s Office Curriculum Inventory (COCI)</a:t>
            </a:r>
          </a:p>
          <a:p>
            <a:r>
              <a:rPr dirty="0"/>
              <a:t>Colleges are still required to have a course control number before they can offer a course.</a:t>
            </a:r>
          </a:p>
          <a:p>
            <a:r>
              <a:rPr dirty="0"/>
              <a:t>The Chancellor’s Office is still reviewing and approving cooperative work experience, all noncredit, and all program submissions</a:t>
            </a:r>
            <a:r>
              <a:rPr dirty="0" smtClean="0"/>
              <a:t>.</a:t>
            </a:r>
            <a:endParaRPr lang="en-US" dirty="0" smtClean="0"/>
          </a:p>
          <a:p>
            <a:r>
              <a:rPr lang="en-US" dirty="0" smtClean="0"/>
              <a:t>The Chancellor's Office will conduct periodic reviews on all the courses that are receiving </a:t>
            </a:r>
            <a:r>
              <a:rPr lang="en-US" smtClean="0"/>
              <a:t>automated approvals.</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itle 1"/>
          <p:cNvSpPr txBox="1">
            <a:spLocks noGrp="1"/>
          </p:cNvSpPr>
          <p:nvPr>
            <p:ph type="title"/>
          </p:nvPr>
        </p:nvSpPr>
        <p:spPr>
          <a:prstGeom prst="rect">
            <a:avLst/>
          </a:prstGeom>
        </p:spPr>
        <p:txBody>
          <a:bodyPr/>
          <a:lstStyle/>
          <a:p>
            <a:r>
              <a:t>What is on the Horizon?</a:t>
            </a:r>
          </a:p>
        </p:txBody>
      </p:sp>
      <p:sp>
        <p:nvSpPr>
          <p:cNvPr id="189" name="Content Placeholder 2"/>
          <p:cNvSpPr txBox="1">
            <a:spLocks noGrp="1"/>
          </p:cNvSpPr>
          <p:nvPr>
            <p:ph idx="1"/>
          </p:nvPr>
        </p:nvSpPr>
        <p:spPr>
          <a:prstGeom prst="rect">
            <a:avLst/>
          </a:prstGeom>
        </p:spPr>
        <p:txBody>
          <a:bodyPr/>
          <a:lstStyle/>
          <a:p>
            <a:r>
              <a:t>While having automated approval of nearly all credit courses is wonderful, it does not cover all of the types of curriculum that are included in a college catalog.</a:t>
            </a:r>
          </a:p>
          <a:p>
            <a:r>
              <a:t>Work on expanding streamlining is already underway at 5C. The next additions that colleges can expect are:</a:t>
            </a:r>
          </a:p>
          <a:p>
            <a:pPr marL="685800" lvl="1" indent="-342900">
              <a:spcBef>
                <a:spcPts val="400"/>
              </a:spcBef>
              <a:buFontTx/>
              <a:buAutoNum type="arabicPeriod"/>
              <a:defRPr sz="2000"/>
            </a:pPr>
            <a:r>
              <a:t>Automated approval of cooperative work experience courses</a:t>
            </a:r>
          </a:p>
          <a:p>
            <a:pPr marL="685800" lvl="1" indent="-342900">
              <a:spcBef>
                <a:spcPts val="400"/>
              </a:spcBef>
              <a:buFontTx/>
              <a:buAutoNum type="arabicPeriod"/>
              <a:defRPr sz="2000"/>
            </a:pPr>
            <a:r>
              <a:t>Automated approval of nonsubstantial changes to existing credit (non-ADT) programs</a:t>
            </a:r>
          </a:p>
          <a:p>
            <a:pPr marL="685800" lvl="1" indent="-342900">
              <a:spcBef>
                <a:spcPts val="400"/>
              </a:spcBef>
              <a:buFontTx/>
              <a:buAutoNum type="arabicPeriod"/>
              <a:defRPr sz="2000"/>
            </a:pPr>
            <a:r>
              <a:t>Automated approval of noncredit courses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itle 1"/>
          <p:cNvSpPr txBox="1">
            <a:spLocks noGrp="1"/>
          </p:cNvSpPr>
          <p:nvPr>
            <p:ph type="title"/>
          </p:nvPr>
        </p:nvSpPr>
        <p:spPr>
          <a:prstGeom prst="rect">
            <a:avLst/>
          </a:prstGeom>
        </p:spPr>
        <p:txBody>
          <a:bodyPr/>
          <a:lstStyle/>
          <a:p>
            <a:r>
              <a:t>Challenges Facing Streamlining</a:t>
            </a:r>
          </a:p>
        </p:txBody>
      </p:sp>
      <p:sp>
        <p:nvSpPr>
          <p:cNvPr id="192" name="Content Placeholder 2"/>
          <p:cNvSpPr txBox="1">
            <a:spLocks noGrp="1"/>
          </p:cNvSpPr>
          <p:nvPr>
            <p:ph idx="1"/>
          </p:nvPr>
        </p:nvSpPr>
        <p:spPr>
          <a:prstGeom prst="rect">
            <a:avLst/>
          </a:prstGeom>
        </p:spPr>
        <p:txBody>
          <a:bodyPr/>
          <a:lstStyle/>
          <a:p>
            <a:r>
              <a:t>Curriculum streamlining isn’t possible without some of the new functionality that was built into COCI</a:t>
            </a:r>
          </a:p>
          <a:p>
            <a:r>
              <a:t>The idea of streamlining wasn’t finalized until more than half way through the development cycle for the new inventory.</a:t>
            </a:r>
          </a:p>
          <a:p>
            <a:r>
              <a:t>Since the new inventory was deployed in July of 2017, there are have been many challenges that have impacted the ability of colleges to submit curricular changes to the Chancellor’s Office and for the Chancellor’s Office to approve those changes.</a:t>
            </a:r>
          </a:p>
          <a:p>
            <a:r>
              <a:t>A fully functioning COCI will be the backbone of streamlining going forward.</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Title 1"/>
          <p:cNvSpPr txBox="1">
            <a:spLocks noGrp="1"/>
          </p:cNvSpPr>
          <p:nvPr>
            <p:ph type="title"/>
          </p:nvPr>
        </p:nvSpPr>
        <p:spPr>
          <a:prstGeom prst="rect">
            <a:avLst/>
          </a:prstGeom>
        </p:spPr>
        <p:txBody>
          <a:bodyPr/>
          <a:lstStyle>
            <a:lvl1pPr>
              <a:defRPr sz="4300"/>
            </a:lvl1pPr>
          </a:lstStyle>
          <a:p>
            <a:r>
              <a:t>Chancellor’s Office Curriculum Inventory (COCI)</a:t>
            </a:r>
          </a:p>
        </p:txBody>
      </p:sp>
      <p:sp>
        <p:nvSpPr>
          <p:cNvPr id="195" name="Text Placeholder 2"/>
          <p:cNvSpPr txBox="1">
            <a:spLocks noGrp="1"/>
          </p:cNvSpPr>
          <p:nvPr>
            <p:ph type="body" idx="1"/>
          </p:nvPr>
        </p:nvSpPr>
        <p:spPr>
          <a:prstGeom prst="rect">
            <a:avLst/>
          </a:prstGeom>
        </p:spPr>
        <p:txBody>
          <a:body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Title 1"/>
          <p:cNvSpPr txBox="1">
            <a:spLocks noGrp="1"/>
          </p:cNvSpPr>
          <p:nvPr>
            <p:ph type="title"/>
          </p:nvPr>
        </p:nvSpPr>
        <p:spPr>
          <a:prstGeom prst="rect">
            <a:avLst/>
          </a:prstGeom>
        </p:spPr>
        <p:txBody>
          <a:bodyPr/>
          <a:lstStyle/>
          <a:p>
            <a:r>
              <a:rPr lang="en-US" dirty="0" smtClean="0"/>
              <a:t>A Brave New World</a:t>
            </a:r>
            <a:endParaRPr dirty="0"/>
          </a:p>
        </p:txBody>
      </p:sp>
      <p:sp>
        <p:nvSpPr>
          <p:cNvPr id="192" name="Content Placeholder 2"/>
          <p:cNvSpPr txBox="1">
            <a:spLocks noGrp="1"/>
          </p:cNvSpPr>
          <p:nvPr>
            <p:ph idx="1"/>
          </p:nvPr>
        </p:nvSpPr>
        <p:spPr>
          <a:prstGeom prst="rect">
            <a:avLst/>
          </a:prstGeom>
        </p:spPr>
        <p:txBody>
          <a:bodyPr/>
          <a:lstStyle/>
          <a:p>
            <a:r>
              <a:rPr lang="en-US" dirty="0" smtClean="0"/>
              <a:t>Beginning in Fall of 2015, the CCC Technology Center began the development of a new Chancellor’s Office Curriculum Inventory</a:t>
            </a:r>
          </a:p>
          <a:p>
            <a:r>
              <a:rPr lang="en-US" dirty="0" smtClean="0"/>
              <a:t>COCI’ primary functions are</a:t>
            </a:r>
          </a:p>
          <a:p>
            <a:pPr lvl="1"/>
            <a:r>
              <a:rPr lang="en-US" dirty="0" smtClean="0"/>
              <a:t>Submit courses, degrees, and certificates for review and approval</a:t>
            </a:r>
          </a:p>
          <a:p>
            <a:pPr lvl="1"/>
            <a:r>
              <a:rPr lang="en-US" dirty="0" smtClean="0"/>
              <a:t>Issue course and program control numbers</a:t>
            </a:r>
          </a:p>
          <a:p>
            <a:r>
              <a:rPr lang="en-US" dirty="0" smtClean="0"/>
              <a:t>The new COCI is a new system that replaced the previous system that was developed and maintained by </a:t>
            </a:r>
            <a:r>
              <a:rPr lang="en-US" dirty="0" err="1" smtClean="0"/>
              <a:t>Governet</a:t>
            </a:r>
            <a:r>
              <a:rPr lang="en-US" dirty="0" smtClean="0"/>
              <a:t>.</a:t>
            </a:r>
          </a:p>
          <a:p>
            <a:r>
              <a:rPr lang="en-US" dirty="0" smtClean="0"/>
              <a:t>COCI 2.0 was deployed in July 2017</a:t>
            </a:r>
          </a:p>
          <a:p>
            <a:pPr lvl="1"/>
            <a:endParaRPr dirty="0"/>
          </a:p>
        </p:txBody>
      </p:sp>
    </p:spTree>
    <p:extLst>
      <p:ext uri="{BB962C8B-B14F-4D97-AF65-F5344CB8AC3E}">
        <p14:creationId xmlns:p14="http://schemas.microsoft.com/office/powerpoint/2010/main" val="5944985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COCI Challenges</a:t>
            </a:r>
            <a:endParaRPr lang="en-US" dirty="0"/>
          </a:p>
        </p:txBody>
      </p:sp>
      <p:sp>
        <p:nvSpPr>
          <p:cNvPr id="3" name="Content Placeholder 2"/>
          <p:cNvSpPr>
            <a:spLocks noGrp="1"/>
          </p:cNvSpPr>
          <p:nvPr>
            <p:ph idx="1"/>
          </p:nvPr>
        </p:nvSpPr>
        <p:spPr/>
        <p:txBody>
          <a:bodyPr/>
          <a:lstStyle/>
          <a:p>
            <a:r>
              <a:rPr lang="en-US" dirty="0" smtClean="0"/>
              <a:t>Since COCI was released, there have been several issues that have directly impacted the ability of colleges to function</a:t>
            </a:r>
          </a:p>
          <a:p>
            <a:r>
              <a:rPr lang="en-US" dirty="0" smtClean="0"/>
              <a:t>Some of these challenges include</a:t>
            </a:r>
          </a:p>
          <a:p>
            <a:pPr lvl="1"/>
            <a:r>
              <a:rPr lang="en-US" dirty="0" smtClean="0"/>
              <a:t>Missing, incomplete, or inaccurate conversion of records from previous inventory</a:t>
            </a:r>
          </a:p>
          <a:p>
            <a:pPr lvl="1"/>
            <a:r>
              <a:rPr lang="en-US" dirty="0" smtClean="0"/>
              <a:t>New control numbers not issued</a:t>
            </a:r>
          </a:p>
          <a:p>
            <a:pPr lvl="1"/>
            <a:r>
              <a:rPr lang="en-US" dirty="0" smtClean="0"/>
              <a:t>New submissions disappearing</a:t>
            </a:r>
          </a:p>
          <a:p>
            <a:pPr lvl="1"/>
            <a:r>
              <a:rPr lang="en-US" dirty="0" smtClean="0"/>
              <a:t>Inability to activate new proposal</a:t>
            </a:r>
          </a:p>
          <a:p>
            <a:pPr lvl="1"/>
            <a:r>
              <a:rPr lang="en-US" dirty="0" smtClean="0"/>
              <a:t>Chancellor’s Office can’t approve new or revised programs</a:t>
            </a:r>
          </a:p>
          <a:p>
            <a:pPr lvl="1"/>
            <a:r>
              <a:rPr lang="en-US" dirty="0" smtClean="0"/>
              <a:t>Search functions not working correctly</a:t>
            </a:r>
          </a:p>
          <a:p>
            <a:pPr lvl="1"/>
            <a:r>
              <a:rPr lang="en-US" dirty="0" smtClean="0"/>
              <a:t>Incorrect triggering of substantial changes</a:t>
            </a:r>
            <a:endParaRPr lang="en-US" dirty="0"/>
          </a:p>
        </p:txBody>
      </p:sp>
    </p:spTree>
    <p:extLst>
      <p:ext uri="{BB962C8B-B14F-4D97-AF65-F5344CB8AC3E}">
        <p14:creationId xmlns:p14="http://schemas.microsoft.com/office/powerpoint/2010/main" val="516192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COCI Getting On Track</a:t>
            </a:r>
            <a:endParaRPr lang="en-US" dirty="0"/>
          </a:p>
        </p:txBody>
      </p:sp>
      <p:sp>
        <p:nvSpPr>
          <p:cNvPr id="3" name="Content Placeholder 2"/>
          <p:cNvSpPr>
            <a:spLocks noGrp="1"/>
          </p:cNvSpPr>
          <p:nvPr>
            <p:ph idx="1"/>
          </p:nvPr>
        </p:nvSpPr>
        <p:spPr/>
        <p:txBody>
          <a:bodyPr/>
          <a:lstStyle/>
          <a:p>
            <a:r>
              <a:rPr lang="en-US" dirty="0" smtClean="0"/>
              <a:t>In collaboration with curriculum specialists, the Chancellor’s Office, the Chief Instructional Officers (CIOs), and ASCCC, the Technology Center has modified the review and testing procedures to ensure that new releases of COCI fix problems without creating new ones.</a:t>
            </a:r>
          </a:p>
          <a:p>
            <a:r>
              <a:rPr lang="en-US" dirty="0" smtClean="0"/>
              <a:t>A new workgroup of 5C has been created to develop the plan for feature enhancements that will be released twice a year (December and June)</a:t>
            </a:r>
          </a:p>
          <a:p>
            <a:r>
              <a:rPr lang="en-US" dirty="0" smtClean="0"/>
              <a:t>COCI isn’t where we want it to be, but everyone is working together to make this into the system that we need as we move forward.</a:t>
            </a:r>
            <a:endParaRPr lang="en-US" dirty="0"/>
          </a:p>
        </p:txBody>
      </p:sp>
    </p:spTree>
    <p:extLst>
      <p:ext uri="{BB962C8B-B14F-4D97-AF65-F5344CB8AC3E}">
        <p14:creationId xmlns:p14="http://schemas.microsoft.com/office/powerpoint/2010/main" val="7836295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 name="Title 1"/>
          <p:cNvSpPr txBox="1">
            <a:spLocks noGrp="1"/>
          </p:cNvSpPr>
          <p:nvPr>
            <p:ph type="title"/>
          </p:nvPr>
        </p:nvSpPr>
        <p:spPr>
          <a:prstGeom prst="rect">
            <a:avLst/>
          </a:prstGeom>
        </p:spPr>
        <p:txBody>
          <a:bodyPr/>
          <a:lstStyle/>
          <a:p>
            <a:r>
              <a:t>Credit Hour Calculation</a:t>
            </a:r>
          </a:p>
        </p:txBody>
      </p:sp>
      <p:sp>
        <p:nvSpPr>
          <p:cNvPr id="427" name="Text Placeholder 2"/>
          <p:cNvSpPr txBox="1">
            <a:spLocks noGrp="1"/>
          </p:cNvSpPr>
          <p:nvPr>
            <p:ph type="body" idx="1"/>
          </p:nvPr>
        </p:nvSpPr>
        <p:spPr>
          <a:prstGeom prst="rect">
            <a:avLst/>
          </a:prstGeom>
        </p:spPr>
        <p:txBody>
          <a:body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p:txBody>
          <a:bodyPr/>
          <a:lstStyle/>
          <a:p>
            <a:r>
              <a:rPr lang="en-US" dirty="0" smtClean="0"/>
              <a:t>How many of you have heard of curriculum streamlining?</a:t>
            </a:r>
          </a:p>
          <a:p>
            <a:r>
              <a:rPr lang="en-US" dirty="0" smtClean="0"/>
              <a:t>How many of your colleges have filed the annual certification memo?</a:t>
            </a:r>
          </a:p>
          <a:p>
            <a:r>
              <a:rPr lang="en-US" dirty="0" smtClean="0"/>
              <a:t>How many of your colleges have experienced issues with COCI?</a:t>
            </a:r>
          </a:p>
          <a:p>
            <a:r>
              <a:rPr lang="en-US" dirty="0" smtClean="0"/>
              <a:t>Are there specific questions that you are hoping to have answered?</a:t>
            </a:r>
          </a:p>
          <a:p>
            <a:endParaRPr lang="en-US" dirty="0"/>
          </a:p>
        </p:txBody>
      </p:sp>
    </p:spTree>
    <p:extLst>
      <p:ext uri="{BB962C8B-B14F-4D97-AF65-F5344CB8AC3E}">
        <p14:creationId xmlns:p14="http://schemas.microsoft.com/office/powerpoint/2010/main" val="1907887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Title 1"/>
          <p:cNvSpPr txBox="1">
            <a:spLocks noGrp="1"/>
          </p:cNvSpPr>
          <p:nvPr>
            <p:ph type="title"/>
          </p:nvPr>
        </p:nvSpPr>
        <p:spPr>
          <a:prstGeom prst="rect">
            <a:avLst/>
          </a:prstGeom>
        </p:spPr>
        <p:txBody>
          <a:bodyPr/>
          <a:lstStyle/>
          <a:p>
            <a:r>
              <a:t>New title 5 Standards for Credit Hour</a:t>
            </a:r>
          </a:p>
        </p:txBody>
      </p:sp>
      <p:sp>
        <p:nvSpPr>
          <p:cNvPr id="432" name="Content Placeholder 2"/>
          <p:cNvSpPr txBox="1">
            <a:spLocks noGrp="1"/>
          </p:cNvSpPr>
          <p:nvPr>
            <p:ph idx="1"/>
          </p:nvPr>
        </p:nvSpPr>
        <p:spPr>
          <a:prstGeom prst="rect">
            <a:avLst/>
          </a:prstGeom>
        </p:spPr>
        <p:txBody>
          <a:bodyPr/>
          <a:lstStyle/>
          <a:p>
            <a:pPr marL="0" indent="0">
              <a:buSzTx/>
              <a:buNone/>
              <a:defRPr b="1"/>
            </a:pPr>
            <a:r>
              <a:t>California Code of Regulations, title 5 §55002.5(a)</a:t>
            </a:r>
          </a:p>
          <a:p>
            <a:pPr marL="0" indent="0">
              <a:buSzTx/>
              <a:buNone/>
              <a:defRPr b="1"/>
            </a:pPr>
            <a:endParaRPr/>
          </a:p>
          <a:p>
            <a:pPr marL="0" indent="0">
              <a:buSzTx/>
              <a:buNone/>
            </a:pPr>
            <a:r>
              <a:t>“(a) One credit hour of community college work (one unit of credit) shall require a minimum of 48 semester hours of total student work or 33 quarter hours of total student work which may include inside and/or outside-of-class hours.”</a:t>
            </a:r>
          </a:p>
          <a:p>
            <a:pPr marL="0" indent="0">
              <a:buSzTx/>
              <a:buNone/>
            </a:pPr>
            <a:endParaRPr/>
          </a:p>
          <a:p>
            <a:pPr marL="0" indent="0">
              <a:buSzTx/>
              <a:buNone/>
              <a:defRPr b="1"/>
            </a:pPr>
            <a:r>
              <a:t>Primary Change: </a:t>
            </a:r>
            <a:r>
              <a:rPr b="0" i="1"/>
              <a:t>removed reference to lecture and lab, replaced with “total student work” and “outside-of-class hours.”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 name="Title 1"/>
          <p:cNvSpPr txBox="1">
            <a:spLocks noGrp="1"/>
          </p:cNvSpPr>
          <p:nvPr>
            <p:ph type="title"/>
          </p:nvPr>
        </p:nvSpPr>
        <p:spPr>
          <a:prstGeom prst="rect">
            <a:avLst/>
          </a:prstGeom>
        </p:spPr>
        <p:txBody>
          <a:bodyPr/>
          <a:lstStyle/>
          <a:p>
            <a:r>
              <a:t>New title 5 Standards for Credit Hour</a:t>
            </a:r>
          </a:p>
        </p:txBody>
      </p:sp>
      <p:sp>
        <p:nvSpPr>
          <p:cNvPr id="447" name="Content Placeholder 2"/>
          <p:cNvSpPr txBox="1">
            <a:spLocks noGrp="1"/>
          </p:cNvSpPr>
          <p:nvPr>
            <p:ph idx="1"/>
          </p:nvPr>
        </p:nvSpPr>
        <p:spPr>
          <a:prstGeom prst="rect">
            <a:avLst/>
          </a:prstGeom>
        </p:spPr>
        <p:txBody>
          <a:bodyPr/>
          <a:lstStyle/>
          <a:p>
            <a:pPr marL="0" indent="0">
              <a:lnSpc>
                <a:spcPct val="80000"/>
              </a:lnSpc>
              <a:buSzTx/>
              <a:buNone/>
              <a:defRPr sz="2200" b="1"/>
            </a:pPr>
            <a:r>
              <a:t>California Code of Regulations, title 5 §55002.5</a:t>
            </a:r>
          </a:p>
          <a:p>
            <a:pPr marL="0" indent="0">
              <a:lnSpc>
                <a:spcPct val="80000"/>
              </a:lnSpc>
              <a:buSzTx/>
              <a:buNone/>
              <a:defRPr sz="2200"/>
            </a:pPr>
            <a:endParaRPr/>
          </a:p>
          <a:p>
            <a:pPr>
              <a:lnSpc>
                <a:spcPct val="80000"/>
              </a:lnSpc>
              <a:defRPr sz="2200"/>
            </a:pPr>
            <a:r>
              <a:t>(f) The governing board of each community college district shall establish policy, consistent with the provisions of this section, defining the standards for credit hour calculations. District policy shall specify the credit hour calculation method for all academic activities, expected ratios of in-class to outside-of class hours for each type of academic activity, standards for incremental award of credit, standard term length, calculation methods for short term and extended term courses, and provisions for monitoring compliance with state and federal regulations related to credit hour calculations</a:t>
            </a:r>
          </a:p>
          <a:p>
            <a:pPr marL="0" indent="0">
              <a:lnSpc>
                <a:spcPct val="80000"/>
              </a:lnSpc>
              <a:buSzTx/>
              <a:buNone/>
              <a:defRPr sz="2200"/>
            </a:pPr>
            <a:endParaRPr/>
          </a:p>
          <a:p>
            <a:pPr marL="0" indent="0">
              <a:lnSpc>
                <a:spcPct val="80000"/>
              </a:lnSpc>
              <a:buSzTx/>
              <a:buNone/>
              <a:defRPr sz="2200"/>
            </a:pPr>
            <a:endParaRPr/>
          </a:p>
          <a:p>
            <a:pPr marL="0" indent="0">
              <a:lnSpc>
                <a:spcPct val="80000"/>
              </a:lnSpc>
              <a:buSzTx/>
              <a:buNone/>
              <a:defRPr sz="2200" b="1"/>
            </a:pPr>
            <a:r>
              <a:t>Primary Change: </a:t>
            </a:r>
            <a:r>
              <a:rPr b="0" i="1"/>
              <a:t>New requirement for local policy.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itle 1"/>
          <p:cNvSpPr txBox="1">
            <a:spLocks noGrp="1"/>
          </p:cNvSpPr>
          <p:nvPr>
            <p:ph type="title"/>
          </p:nvPr>
        </p:nvSpPr>
        <p:spPr>
          <a:prstGeom prst="rect">
            <a:avLst/>
          </a:prstGeom>
        </p:spPr>
        <p:txBody>
          <a:bodyPr/>
          <a:lstStyle/>
          <a:p>
            <a:r>
              <a:t>New: Local Governing Board Policy</a:t>
            </a:r>
          </a:p>
        </p:txBody>
      </p:sp>
      <p:sp>
        <p:nvSpPr>
          <p:cNvPr id="450" name="Content Placeholder 2"/>
          <p:cNvSpPr txBox="1">
            <a:spLocks noGrp="1"/>
          </p:cNvSpPr>
          <p:nvPr>
            <p:ph idx="1"/>
          </p:nvPr>
        </p:nvSpPr>
        <p:spPr>
          <a:xfrm>
            <a:off x="457200" y="1524000"/>
            <a:ext cx="8229600" cy="4952999"/>
          </a:xfrm>
          <a:prstGeom prst="rect">
            <a:avLst/>
          </a:prstGeom>
        </p:spPr>
        <p:txBody>
          <a:bodyPr/>
          <a:lstStyle/>
          <a:p>
            <a:pPr marL="0" indent="0">
              <a:lnSpc>
                <a:spcPct val="90000"/>
              </a:lnSpc>
              <a:spcBef>
                <a:spcPts val="400"/>
              </a:spcBef>
              <a:buSzTx/>
              <a:buNone/>
              <a:defRPr sz="1800" b="1"/>
            </a:pPr>
            <a:r>
              <a:t>Now REQUIRED by new title 5 regulations - §55002.5(f</a:t>
            </a:r>
            <a:r>
              <a:rPr b="0"/>
              <a:t>)</a:t>
            </a:r>
            <a:endParaRPr sz="2200"/>
          </a:p>
          <a:p>
            <a:pPr marL="0" indent="0">
              <a:lnSpc>
                <a:spcPct val="90000"/>
              </a:lnSpc>
              <a:buSzTx/>
              <a:buNone/>
              <a:defRPr sz="2000"/>
            </a:pPr>
            <a:endParaRPr sz="2200"/>
          </a:p>
          <a:p>
            <a:pPr marL="0" indent="0">
              <a:lnSpc>
                <a:spcPct val="90000"/>
              </a:lnSpc>
              <a:spcBef>
                <a:spcPts val="400"/>
              </a:spcBef>
              <a:buSzTx/>
              <a:buNone/>
              <a:defRPr sz="1800"/>
            </a:pPr>
            <a:r>
              <a:t>District policy shall specify:</a:t>
            </a:r>
            <a:endParaRPr sz="2200"/>
          </a:p>
          <a:p>
            <a:pPr marL="457200" lvl="1" indent="-182879">
              <a:lnSpc>
                <a:spcPct val="90000"/>
              </a:lnSpc>
              <a:spcBef>
                <a:spcPts val="400"/>
              </a:spcBef>
              <a:defRPr sz="1800"/>
            </a:pPr>
            <a:r>
              <a:t>the credit hour calculation method for all academic activities (lecture, activity, lab, clinical, discussion, studio, work experience, etc.) </a:t>
            </a:r>
          </a:p>
          <a:p>
            <a:pPr marL="457200" lvl="1" indent="-182879">
              <a:lnSpc>
                <a:spcPct val="90000"/>
              </a:lnSpc>
              <a:spcBef>
                <a:spcPts val="400"/>
              </a:spcBef>
              <a:defRPr sz="1800"/>
            </a:pPr>
            <a:r>
              <a:t>expected ratios of in-class to </a:t>
            </a:r>
            <a:r>
              <a:rPr b="1"/>
              <a:t>outside-of class hours </a:t>
            </a:r>
            <a:r>
              <a:t>for each type of academic activity </a:t>
            </a:r>
          </a:p>
          <a:p>
            <a:pPr marL="457200" lvl="1" indent="-182879">
              <a:lnSpc>
                <a:spcPct val="90000"/>
              </a:lnSpc>
              <a:spcBef>
                <a:spcPts val="400"/>
              </a:spcBef>
              <a:defRPr sz="1800"/>
            </a:pPr>
            <a:r>
              <a:t>standards for incremental award of credit</a:t>
            </a:r>
          </a:p>
          <a:p>
            <a:pPr marL="457200" lvl="1" indent="-182879">
              <a:lnSpc>
                <a:spcPct val="90000"/>
              </a:lnSpc>
              <a:spcBef>
                <a:spcPts val="400"/>
              </a:spcBef>
              <a:defRPr sz="1800"/>
            </a:pPr>
            <a:r>
              <a:t>standard term length (number used to determine divisor in calculation) </a:t>
            </a:r>
          </a:p>
          <a:p>
            <a:pPr marL="457200" lvl="1" indent="-182879">
              <a:lnSpc>
                <a:spcPct val="90000"/>
              </a:lnSpc>
              <a:spcBef>
                <a:spcPts val="400"/>
              </a:spcBef>
              <a:defRPr sz="1800"/>
            </a:pPr>
            <a:r>
              <a:t>calculation methods for short term and extended term courses </a:t>
            </a:r>
          </a:p>
          <a:p>
            <a:pPr marL="457200" lvl="1" indent="-182879">
              <a:lnSpc>
                <a:spcPct val="90000"/>
              </a:lnSpc>
              <a:spcBef>
                <a:spcPts val="400"/>
              </a:spcBef>
              <a:defRPr sz="1800"/>
            </a:pPr>
            <a:r>
              <a:t>provisions for monitoring compliance with state and federal regulations related to credit hour calculations</a:t>
            </a:r>
          </a:p>
          <a:p>
            <a:pPr marL="0" indent="0">
              <a:lnSpc>
                <a:spcPct val="90000"/>
              </a:lnSpc>
              <a:buSzTx/>
              <a:buNone/>
              <a:defRPr sz="1400"/>
            </a:pPr>
            <a:endParaRPr/>
          </a:p>
          <a:p>
            <a:pPr marL="0" indent="0">
              <a:lnSpc>
                <a:spcPct val="90000"/>
              </a:lnSpc>
              <a:buSzTx/>
              <a:buNone/>
              <a:defRPr sz="2200" b="1"/>
            </a:pPr>
            <a:r>
              <a:t>Local policy is an academic and professional matter and should fall under your 10+1 process.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Title 1"/>
          <p:cNvSpPr txBox="1">
            <a:spLocks noGrp="1"/>
          </p:cNvSpPr>
          <p:nvPr>
            <p:ph type="title"/>
          </p:nvPr>
        </p:nvSpPr>
        <p:spPr>
          <a:prstGeom prst="rect">
            <a:avLst/>
          </a:prstGeom>
        </p:spPr>
        <p:txBody>
          <a:bodyPr/>
          <a:lstStyle/>
          <a:p>
            <a:r>
              <a:t>New: Requirement for the COR</a:t>
            </a:r>
          </a:p>
        </p:txBody>
      </p:sp>
      <p:sp>
        <p:nvSpPr>
          <p:cNvPr id="453" name="Content Placeholder 2"/>
          <p:cNvSpPr txBox="1">
            <a:spLocks noGrp="1"/>
          </p:cNvSpPr>
          <p:nvPr>
            <p:ph idx="1"/>
          </p:nvPr>
        </p:nvSpPr>
        <p:spPr>
          <a:prstGeom prst="rect">
            <a:avLst/>
          </a:prstGeom>
        </p:spPr>
        <p:txBody>
          <a:bodyPr/>
          <a:lstStyle/>
          <a:p>
            <a:pPr marL="0" indent="0">
              <a:lnSpc>
                <a:spcPct val="80000"/>
              </a:lnSpc>
              <a:buSzTx/>
              <a:buNone/>
              <a:defRPr sz="2200"/>
            </a:pPr>
            <a:r>
              <a:t>CCR title 5 55002(a)(2)(B) and (b)(2)(B) revised:</a:t>
            </a:r>
          </a:p>
          <a:p>
            <a:pPr marL="0" indent="0">
              <a:lnSpc>
                <a:spcPct val="80000"/>
              </a:lnSpc>
              <a:buSzTx/>
              <a:buNone/>
              <a:defRPr sz="2200"/>
            </a:pPr>
            <a:endParaRPr/>
          </a:p>
          <a:p>
            <a:pPr marL="0" indent="0">
              <a:lnSpc>
                <a:spcPct val="80000"/>
              </a:lnSpc>
              <a:buSzTx/>
              <a:buNone/>
            </a:pPr>
            <a:r>
              <a:t>(B) Units. The course grants units of credit in a manner consistent with the provisions of section 55002.5. </a:t>
            </a:r>
            <a:r>
              <a:rPr b="1"/>
              <a:t>The course outline of record shall record the total number of hours in each instructional category specified in governing board policy, the total number of expected outside-of-class hours, and the total student learning hours used to calculate the award of credit.</a:t>
            </a:r>
            <a:endParaRPr sz="2200"/>
          </a:p>
          <a:p>
            <a:pPr marL="0" indent="0">
              <a:lnSpc>
                <a:spcPct val="80000"/>
              </a:lnSpc>
              <a:buSzTx/>
              <a:buNone/>
              <a:defRPr sz="2600" b="1"/>
            </a:pPr>
            <a:endParaRPr sz="2200"/>
          </a:p>
          <a:p>
            <a:pPr>
              <a:lnSpc>
                <a:spcPct val="80000"/>
              </a:lnSpc>
              <a:defRPr i="1"/>
            </a:pPr>
            <a:r>
              <a:t>Instructional Categories may include, lecture, lab, activity, cooperative work experience, independent study, studio, pratica, clinical, etc.  You may have more than just lecture and lab.  See guidance in the PCAH 6</a:t>
            </a:r>
            <a:r>
              <a:rPr baseline="30000"/>
              <a:t>th</a:t>
            </a:r>
            <a:r>
              <a:t> Edition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 name="Title 1"/>
          <p:cNvSpPr txBox="1">
            <a:spLocks noGrp="1"/>
          </p:cNvSpPr>
          <p:nvPr>
            <p:ph type="title"/>
          </p:nvPr>
        </p:nvSpPr>
        <p:spPr>
          <a:prstGeom prst="rect">
            <a:avLst/>
          </a:prstGeom>
        </p:spPr>
        <p:txBody>
          <a:bodyPr/>
          <a:lstStyle/>
          <a:p>
            <a:r>
              <a:rPr lang="en-US" dirty="0" smtClean="0"/>
              <a:t>CSU Executive orders and </a:t>
            </a:r>
            <a:r>
              <a:rPr lang="en-US" dirty="0" err="1" smtClean="0"/>
              <a:t>legislaton</a:t>
            </a:r>
            <a:endParaRP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 1100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hlinkClick r:id="rId2"/>
              </a:rPr>
              <a:t>CSU Executive Order 1100 </a:t>
            </a:r>
            <a:r>
              <a:rPr lang="en-US" dirty="0" smtClean="0"/>
              <a:t>(August 2017) contained to major changes that could impact CCC curriculum</a:t>
            </a:r>
          </a:p>
          <a:p>
            <a:pPr lvl="1"/>
            <a:r>
              <a:rPr lang="en-US" dirty="0"/>
              <a:t>GE requirements may be satisfied through courses taught in all modalities (e.g., face-to-face, hybrid, or completely online</a:t>
            </a:r>
            <a:r>
              <a:rPr lang="en-US" dirty="0" smtClean="0"/>
              <a:t>)</a:t>
            </a:r>
          </a:p>
          <a:p>
            <a:pPr lvl="2"/>
            <a:r>
              <a:rPr lang="en-US" dirty="0" smtClean="0"/>
              <a:t>This means that laboratory and communications courses could be offered online and meet the requirements for GE.</a:t>
            </a:r>
          </a:p>
          <a:p>
            <a:pPr lvl="2"/>
            <a:r>
              <a:rPr lang="en-US" dirty="0" smtClean="0"/>
              <a:t>This change does not necessarily apply to major requirements or C-ID course designations</a:t>
            </a:r>
          </a:p>
          <a:p>
            <a:pPr lvl="1"/>
            <a:r>
              <a:rPr lang="en-US" dirty="0"/>
              <a:t>Through courses in Subarea B4 students shall demonstrate the abilities to reason quantitatively, practice computational skills, and explain and apply mathematical or quantitative reasoning concepts to solve problems. Courses in this Subarea shall include a prerequisite reflective only of skills and knowledge required in the course</a:t>
            </a:r>
            <a:r>
              <a:rPr lang="en-US" dirty="0" smtClean="0"/>
              <a:t>.</a:t>
            </a:r>
          </a:p>
          <a:p>
            <a:pPr lvl="2"/>
            <a:r>
              <a:rPr lang="en-US" dirty="0" smtClean="0"/>
              <a:t>Courses are not necessarily required to have an Intermediate Algebra prerequisite to be approved for Area B4. All courses still must be at a college level and must be submitted to the CSU </a:t>
            </a:r>
            <a:r>
              <a:rPr lang="en-US" smtClean="0"/>
              <a:t>for approval.</a:t>
            </a:r>
            <a:endParaRPr lang="en-US" dirty="0" smtClean="0"/>
          </a:p>
          <a:p>
            <a:pPr lvl="2"/>
            <a:r>
              <a:rPr lang="en-US" dirty="0" smtClean="0"/>
              <a:t>Colleges are still required to have an Intermediate Algebra prerequisite to meet the requirements of IGETC Area 2</a:t>
            </a:r>
            <a:endParaRPr lang="en-US" dirty="0"/>
          </a:p>
        </p:txBody>
      </p:sp>
    </p:spTree>
    <p:extLst>
      <p:ext uri="{BB962C8B-B14F-4D97-AF65-F5344CB8AC3E}">
        <p14:creationId xmlns:p14="http://schemas.microsoft.com/office/powerpoint/2010/main" val="979786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 1110</a:t>
            </a:r>
            <a:endParaRPr lang="en-US" dirty="0"/>
          </a:p>
        </p:txBody>
      </p:sp>
      <p:sp>
        <p:nvSpPr>
          <p:cNvPr id="3" name="Content Placeholder 2"/>
          <p:cNvSpPr>
            <a:spLocks noGrp="1"/>
          </p:cNvSpPr>
          <p:nvPr>
            <p:ph idx="1"/>
          </p:nvPr>
        </p:nvSpPr>
        <p:spPr/>
        <p:txBody>
          <a:bodyPr/>
          <a:lstStyle/>
          <a:p>
            <a:r>
              <a:rPr lang="en-US" dirty="0" smtClean="0">
                <a:hlinkClick r:id="rId2"/>
              </a:rPr>
              <a:t>CSU Executive Order 1110</a:t>
            </a:r>
            <a:r>
              <a:rPr lang="en-US" dirty="0" smtClean="0"/>
              <a:t> eliminated the use of assessment tests and the placement of students into noncredit courses at CSU</a:t>
            </a:r>
          </a:p>
          <a:p>
            <a:r>
              <a:rPr lang="en-US" dirty="0" smtClean="0"/>
              <a:t>This could impact CCCs (in light of AB 705), but it is too soon to tell</a:t>
            </a:r>
          </a:p>
          <a:p>
            <a:r>
              <a:rPr lang="en-US" dirty="0" smtClean="0"/>
              <a:t>CSU still has admission requirements, while CCCs do not.</a:t>
            </a:r>
          </a:p>
        </p:txBody>
      </p:sp>
    </p:spTree>
    <p:extLst>
      <p:ext uri="{BB962C8B-B14F-4D97-AF65-F5344CB8AC3E}">
        <p14:creationId xmlns:p14="http://schemas.microsoft.com/office/powerpoint/2010/main" val="2108157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705</a:t>
            </a:r>
            <a:endParaRPr lang="en-US" dirty="0"/>
          </a:p>
        </p:txBody>
      </p:sp>
      <p:sp>
        <p:nvSpPr>
          <p:cNvPr id="3" name="Content Placeholder 2"/>
          <p:cNvSpPr>
            <a:spLocks noGrp="1"/>
          </p:cNvSpPr>
          <p:nvPr>
            <p:ph idx="1"/>
          </p:nvPr>
        </p:nvSpPr>
        <p:spPr/>
        <p:txBody>
          <a:bodyPr/>
          <a:lstStyle/>
          <a:p>
            <a:r>
              <a:rPr lang="en-US" dirty="0" smtClean="0"/>
              <a:t>AB 705 was signed by the Governor and goes into effect on January 1</a:t>
            </a:r>
          </a:p>
          <a:p>
            <a:r>
              <a:rPr lang="en-US" dirty="0" smtClean="0"/>
              <a:t>Chancellor’s Office will be working with system partners to develop an implementation timeline, guidance for implementation, and and necessary regulations</a:t>
            </a:r>
          </a:p>
          <a:p>
            <a:r>
              <a:rPr lang="en-US" dirty="0" smtClean="0"/>
              <a:t>Colleges are required to</a:t>
            </a:r>
          </a:p>
          <a:p>
            <a:pPr lvl="1"/>
            <a:r>
              <a:rPr lang="en-US" dirty="0" smtClean="0"/>
              <a:t>Use high school transcript data when placing students</a:t>
            </a:r>
          </a:p>
          <a:p>
            <a:pPr lvl="1"/>
            <a:r>
              <a:rPr lang="en-US" dirty="0" smtClean="0"/>
              <a:t>Maximize the likelihood that students complete transfer level math and English in one year</a:t>
            </a:r>
          </a:p>
          <a:p>
            <a:pPr lvl="1"/>
            <a:r>
              <a:rPr lang="en-US" dirty="0" smtClean="0"/>
              <a:t>Students are to complete ESL within three years</a:t>
            </a:r>
            <a:endParaRPr lang="en-US" dirty="0"/>
          </a:p>
        </p:txBody>
      </p:sp>
    </p:spTree>
    <p:extLst>
      <p:ext uri="{BB962C8B-B14F-4D97-AF65-F5344CB8AC3E}">
        <p14:creationId xmlns:p14="http://schemas.microsoft.com/office/powerpoint/2010/main" val="465250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and AB 705</a:t>
            </a:r>
            <a:endParaRPr lang="en-US" dirty="0"/>
          </a:p>
        </p:txBody>
      </p:sp>
      <p:sp>
        <p:nvSpPr>
          <p:cNvPr id="3" name="Content Placeholder 2"/>
          <p:cNvSpPr>
            <a:spLocks noGrp="1"/>
          </p:cNvSpPr>
          <p:nvPr>
            <p:ph idx="1"/>
          </p:nvPr>
        </p:nvSpPr>
        <p:spPr/>
        <p:txBody>
          <a:bodyPr/>
          <a:lstStyle/>
          <a:p>
            <a:r>
              <a:rPr lang="en-US" dirty="0" smtClean="0"/>
              <a:t>Many curriculum changes could come as a result of 705, but guidance and regulations are not in place yet related to accelerated pathways or corequisite models</a:t>
            </a:r>
          </a:p>
          <a:p>
            <a:r>
              <a:rPr lang="en-US" dirty="0" smtClean="0"/>
              <a:t>Colleges are encouraged to wait before making sweeping changes</a:t>
            </a:r>
          </a:p>
        </p:txBody>
      </p:sp>
    </p:spTree>
    <p:extLst>
      <p:ext uri="{BB962C8B-B14F-4D97-AF65-F5344CB8AC3E}">
        <p14:creationId xmlns:p14="http://schemas.microsoft.com/office/powerpoint/2010/main" val="1130126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of courses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03763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 name="Title 3"/>
          <p:cNvSpPr txBox="1">
            <a:spLocks noGrp="1"/>
          </p:cNvSpPr>
          <p:nvPr>
            <p:ph type="title"/>
          </p:nvPr>
        </p:nvSpPr>
        <p:spPr>
          <a:prstGeom prst="rect">
            <a:avLst/>
          </a:prstGeom>
        </p:spPr>
        <p:txBody>
          <a:bodyPr/>
          <a:lstStyle/>
          <a:p>
            <a:r>
              <a:t>Curriculum Streamlining</a:t>
            </a:r>
          </a:p>
        </p:txBody>
      </p:sp>
      <p:sp>
        <p:nvSpPr>
          <p:cNvPr id="174" name="Text Placeholder 4"/>
          <p:cNvSpPr txBox="1">
            <a:spLocks noGrp="1"/>
          </p:cNvSpPr>
          <p:nvPr>
            <p:ph type="body" idx="1"/>
          </p:nvPr>
        </p:nvSpPr>
        <p:spPr>
          <a:prstGeom prst="rect">
            <a:avLst/>
          </a:prstGeom>
        </p:spPr>
        <p:txBody>
          <a:bodyPr/>
          <a:lstStyle/>
          <a:p>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Requirements</a:t>
            </a:r>
            <a:endParaRPr lang="en-US" dirty="0"/>
          </a:p>
        </p:txBody>
      </p:sp>
      <p:sp>
        <p:nvSpPr>
          <p:cNvPr id="3" name="Content Placeholder 2"/>
          <p:cNvSpPr>
            <a:spLocks noGrp="1"/>
          </p:cNvSpPr>
          <p:nvPr>
            <p:ph idx="1"/>
          </p:nvPr>
        </p:nvSpPr>
        <p:spPr/>
        <p:txBody>
          <a:bodyPr>
            <a:normAutofit/>
          </a:bodyPr>
          <a:lstStyle/>
          <a:p>
            <a:r>
              <a:rPr lang="en-US" dirty="0" smtClean="0"/>
              <a:t>Title 5 §55005 requires that colleges must publish courses before they can be offered. </a:t>
            </a:r>
          </a:p>
          <a:p>
            <a:r>
              <a:rPr lang="en-US" dirty="0"/>
              <a:t>For each course offered, a community college shall make available to students through college publications all of the following facts before they enroll in the course:</a:t>
            </a:r>
          </a:p>
          <a:p>
            <a:pPr lvl="1"/>
            <a:r>
              <a:rPr lang="en-US" dirty="0"/>
              <a:t>(a) The designation of the course as a degree-applicable credit course, a </a:t>
            </a:r>
            <a:r>
              <a:rPr lang="en-US" dirty="0" err="1"/>
              <a:t>nondegree</a:t>
            </a:r>
            <a:r>
              <a:rPr lang="en-US" dirty="0"/>
              <a:t>-applicable credit course, a noncredit course, or a community services offering.</a:t>
            </a:r>
          </a:p>
          <a:p>
            <a:pPr lvl="1"/>
            <a:r>
              <a:rPr lang="en-US" dirty="0"/>
              <a:t>(b) Whether the course is transferable to baccalaureate institutions.</a:t>
            </a:r>
          </a:p>
          <a:p>
            <a:pPr lvl="1"/>
            <a:r>
              <a:rPr lang="en-US" dirty="0"/>
              <a:t>(c) Whether the course fulfills a major/area of emphasis or general education requirement.</a:t>
            </a:r>
          </a:p>
          <a:p>
            <a:pPr lvl="1"/>
            <a:r>
              <a:rPr lang="en-US" dirty="0"/>
              <a:t>(d) Whether the course is offered on the “pass-no pass” basis.</a:t>
            </a:r>
          </a:p>
          <a:p>
            <a:endParaRPr lang="en-US" dirty="0"/>
          </a:p>
        </p:txBody>
      </p:sp>
    </p:spTree>
    <p:extLst>
      <p:ext uri="{BB962C8B-B14F-4D97-AF65-F5344CB8AC3E}">
        <p14:creationId xmlns:p14="http://schemas.microsoft.com/office/powerpoint/2010/main" val="2064467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Implementation</a:t>
            </a:r>
            <a:endParaRPr lang="en-US" dirty="0"/>
          </a:p>
        </p:txBody>
      </p:sp>
      <p:sp>
        <p:nvSpPr>
          <p:cNvPr id="3" name="Content Placeholder 2"/>
          <p:cNvSpPr>
            <a:spLocks noGrp="1"/>
          </p:cNvSpPr>
          <p:nvPr>
            <p:ph idx="1"/>
          </p:nvPr>
        </p:nvSpPr>
        <p:spPr/>
        <p:txBody>
          <a:bodyPr/>
          <a:lstStyle/>
          <a:p>
            <a:r>
              <a:rPr lang="en-US" dirty="0" smtClean="0"/>
              <a:t>Many colleges have interpreted this regulation to mean that a course must be published in the college catalog or an addendum in order to be offered.</a:t>
            </a:r>
          </a:p>
          <a:p>
            <a:r>
              <a:rPr lang="en-US" dirty="0" smtClean="0"/>
              <a:t>Whether a course is required to appear in the college catalog before it can be offered is a local decision.</a:t>
            </a:r>
          </a:p>
          <a:p>
            <a:r>
              <a:rPr lang="en-US" dirty="0" smtClean="0"/>
              <a:t>Colleges can choose to publish courses in a class schedule and meet the requirements of 55005. </a:t>
            </a:r>
            <a:endParaRPr lang="en-US" dirty="0"/>
          </a:p>
        </p:txBody>
      </p:sp>
    </p:spTree>
    <p:extLst>
      <p:ext uri="{BB962C8B-B14F-4D97-AF65-F5344CB8AC3E}">
        <p14:creationId xmlns:p14="http://schemas.microsoft.com/office/powerpoint/2010/main" val="926179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334912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Coming</a:t>
            </a:r>
            <a:endParaRPr lang="en-US" dirty="0"/>
          </a:p>
        </p:txBody>
      </p:sp>
      <p:sp>
        <p:nvSpPr>
          <p:cNvPr id="3" name="Content Placeholder 2"/>
          <p:cNvSpPr>
            <a:spLocks noGrp="1"/>
          </p:cNvSpPr>
          <p:nvPr>
            <p:ph idx="1"/>
          </p:nvPr>
        </p:nvSpPr>
        <p:spPr/>
        <p:txBody>
          <a:bodyPr/>
          <a:lstStyle/>
          <a:p>
            <a:r>
              <a:rPr lang="en-US" dirty="0" smtClean="0"/>
              <a:t>Cheryl </a:t>
            </a:r>
            <a:r>
              <a:rPr lang="en-US" dirty="0" err="1" smtClean="0"/>
              <a:t>Aschenbach</a:t>
            </a:r>
            <a:r>
              <a:rPr lang="en-US" dirty="0" smtClean="0"/>
              <a:t> </a:t>
            </a:r>
            <a:r>
              <a:rPr lang="mr-IN" dirty="0" smtClean="0"/>
              <a:t>–</a:t>
            </a:r>
            <a:r>
              <a:rPr lang="en-US" dirty="0" smtClean="0"/>
              <a:t> </a:t>
            </a:r>
            <a:r>
              <a:rPr lang="en-US" dirty="0" smtClean="0">
                <a:hlinkClick r:id="rId2"/>
              </a:rPr>
              <a:t>caschenbach@lassencollege.edu</a:t>
            </a:r>
            <a:endParaRPr lang="en-US" dirty="0" smtClean="0"/>
          </a:p>
          <a:p>
            <a:endParaRPr lang="en-US" dirty="0" smtClean="0"/>
          </a:p>
          <a:p>
            <a:r>
              <a:rPr lang="en-US" dirty="0" smtClean="0"/>
              <a:t>Jackie </a:t>
            </a:r>
            <a:r>
              <a:rPr lang="en-US" dirty="0" err="1" smtClean="0"/>
              <a:t>Escajeda</a:t>
            </a:r>
            <a:r>
              <a:rPr lang="en-US" dirty="0" smtClean="0"/>
              <a:t> </a:t>
            </a:r>
            <a:r>
              <a:rPr lang="mr-IN" dirty="0" smtClean="0"/>
              <a:t>–</a:t>
            </a:r>
            <a:r>
              <a:rPr lang="en-US" dirty="0" smtClean="0"/>
              <a:t> </a:t>
            </a:r>
            <a:r>
              <a:rPr lang="en-US" dirty="0" smtClean="0">
                <a:hlinkClick r:id="rId3"/>
              </a:rPr>
              <a:t>jescajeda@cccco.edu</a:t>
            </a:r>
            <a:endParaRPr lang="en-US" dirty="0"/>
          </a:p>
          <a:p>
            <a:endParaRPr lang="en-US" dirty="0"/>
          </a:p>
          <a:p>
            <a:r>
              <a:rPr lang="en-US" dirty="0" smtClean="0"/>
              <a:t>Virginia </a:t>
            </a:r>
            <a:r>
              <a:rPr lang="en-US" dirty="0" err="1" smtClean="0"/>
              <a:t>Guleff</a:t>
            </a:r>
            <a:r>
              <a:rPr lang="en-US" dirty="0" smtClean="0"/>
              <a:t> </a:t>
            </a:r>
            <a:r>
              <a:rPr lang="mr-IN" dirty="0" smtClean="0"/>
              <a:t>–</a:t>
            </a:r>
            <a:r>
              <a:rPr lang="en-US" dirty="0" smtClean="0"/>
              <a:t> </a:t>
            </a:r>
            <a:r>
              <a:rPr lang="en-US" dirty="0" smtClean="0">
                <a:hlinkClick r:id="rId4"/>
              </a:rPr>
              <a:t>guleffvi@butte.edu</a:t>
            </a:r>
            <a:endParaRPr lang="en-US" dirty="0" smtClean="0"/>
          </a:p>
          <a:p>
            <a:endParaRPr lang="en-US" dirty="0"/>
          </a:p>
          <a:p>
            <a:r>
              <a:rPr lang="en-US" dirty="0" smtClean="0"/>
              <a:t>Craig Rutan </a:t>
            </a:r>
            <a:r>
              <a:rPr lang="mr-IN" dirty="0" smtClean="0"/>
              <a:t>–</a:t>
            </a:r>
            <a:r>
              <a:rPr lang="en-US" dirty="0" smtClean="0"/>
              <a:t> </a:t>
            </a:r>
            <a:r>
              <a:rPr lang="en-US" dirty="0" smtClean="0">
                <a:hlinkClick r:id="rId5"/>
              </a:rPr>
              <a:t>rutan_craig@sccollege.edu</a:t>
            </a:r>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70285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236" y="228600"/>
            <a:ext cx="9206363" cy="7265981"/>
          </a:xfrm>
        </p:spPr>
      </p:pic>
    </p:spTree>
    <p:extLst>
      <p:ext uri="{BB962C8B-B14F-4D97-AF65-F5344CB8AC3E}">
        <p14:creationId xmlns:p14="http://schemas.microsoft.com/office/powerpoint/2010/main" val="1346419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
          <p:cNvSpPr txBox="1">
            <a:spLocks noGrp="1"/>
          </p:cNvSpPr>
          <p:nvPr>
            <p:ph type="title"/>
          </p:nvPr>
        </p:nvSpPr>
        <p:spPr>
          <a:prstGeom prst="rect">
            <a:avLst/>
          </a:prstGeom>
        </p:spPr>
        <p:txBody>
          <a:bodyPr/>
          <a:lstStyle/>
          <a:p>
            <a:r>
              <a:t>Curriculum Streamlining</a:t>
            </a:r>
          </a:p>
        </p:txBody>
      </p:sp>
      <p:sp>
        <p:nvSpPr>
          <p:cNvPr id="177" name="Content Placeholder 2"/>
          <p:cNvSpPr txBox="1">
            <a:spLocks noGrp="1"/>
          </p:cNvSpPr>
          <p:nvPr>
            <p:ph idx="1"/>
          </p:nvPr>
        </p:nvSpPr>
        <p:spPr>
          <a:prstGeom prst="rect">
            <a:avLst/>
          </a:prstGeom>
        </p:spPr>
        <p:txBody>
          <a:bodyPr/>
          <a:lstStyle/>
          <a:p>
            <a:r>
              <a:t>For many years, colleges complained that the approval processes at the Chancellor’s Office were not responsive enough to allow colleges to meet the needs of students.</a:t>
            </a:r>
          </a:p>
          <a:p>
            <a:r>
              <a:t>Through collaboration between CIOs, CEOs, ASCCC, and the Chancellor’s Office, the approval of nearly all credit courses has been shifted from the Chancellor’s Office to the local curriculum committees and governing boards.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329418"/>
            <a:ext cx="9296400" cy="6546779"/>
          </a:xfrm>
        </p:spPr>
      </p:pic>
    </p:spTree>
    <p:extLst>
      <p:ext uri="{BB962C8B-B14F-4D97-AF65-F5344CB8AC3E}">
        <p14:creationId xmlns:p14="http://schemas.microsoft.com/office/powerpoint/2010/main" val="37874027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8600"/>
            <a:ext cx="9144000" cy="6781800"/>
          </a:xfrm>
          <a:prstGeom prst="rect">
            <a:avLst/>
          </a:prstGeom>
        </p:spPr>
      </p:pic>
    </p:spTree>
    <p:extLst>
      <p:ext uri="{BB962C8B-B14F-4D97-AF65-F5344CB8AC3E}">
        <p14:creationId xmlns:p14="http://schemas.microsoft.com/office/powerpoint/2010/main" val="702173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prstGeom prst="rect">
            <a:avLst/>
          </a:prstGeom>
        </p:spPr>
        <p:txBody>
          <a:bodyPr/>
          <a:lstStyle/>
          <a:p>
            <a:r>
              <a:t>Annual Certification</a:t>
            </a:r>
          </a:p>
        </p:txBody>
      </p:sp>
      <p:sp>
        <p:nvSpPr>
          <p:cNvPr id="180" name="Content Placeholder 2"/>
          <p:cNvSpPr txBox="1">
            <a:spLocks noGrp="1"/>
          </p:cNvSpPr>
          <p:nvPr>
            <p:ph idx="1"/>
          </p:nvPr>
        </p:nvSpPr>
        <p:spPr>
          <a:prstGeom prst="rect">
            <a:avLst/>
          </a:prstGeom>
        </p:spPr>
        <p:txBody>
          <a:bodyPr/>
          <a:lstStyle/>
          <a:p>
            <a:pPr>
              <a:defRPr sz="2200"/>
            </a:pPr>
            <a:r>
              <a:rPr dirty="0"/>
              <a:t>Annual Credit Courses Certification</a:t>
            </a:r>
          </a:p>
          <a:p>
            <a:pPr marL="457200" lvl="1" indent="-182879">
              <a:spcBef>
                <a:spcPts val="400"/>
              </a:spcBef>
              <a:defRPr sz="2000"/>
            </a:pPr>
            <a:r>
              <a:rPr dirty="0"/>
              <a:t>Certification forms were due on October 16, 2017</a:t>
            </a:r>
          </a:p>
          <a:p>
            <a:pPr marL="731519" lvl="2" indent="-182880">
              <a:spcBef>
                <a:spcPts val="300"/>
              </a:spcBef>
              <a:defRPr sz="1600"/>
            </a:pPr>
            <a:r>
              <a:rPr lang="en-US" dirty="0" smtClean="0"/>
              <a:t>104</a:t>
            </a:r>
            <a:r>
              <a:rPr dirty="0" smtClean="0"/>
              <a:t> </a:t>
            </a:r>
            <a:r>
              <a:rPr dirty="0"/>
              <a:t>of 114 colleges have now signed the certification </a:t>
            </a:r>
            <a:endParaRPr sz="1800" dirty="0"/>
          </a:p>
          <a:p>
            <a:pPr marL="457200" lvl="1" indent="-182879">
              <a:spcBef>
                <a:spcPts val="400"/>
              </a:spcBef>
              <a:defRPr sz="2000"/>
            </a:pPr>
            <a:r>
              <a:rPr dirty="0"/>
              <a:t>This year’s form required the signatures of the CEO, CIO, Senate President, and Curriculum Chair</a:t>
            </a:r>
          </a:p>
          <a:p>
            <a:pPr marL="457200" lvl="1" indent="-182879">
              <a:spcBef>
                <a:spcPts val="400"/>
              </a:spcBef>
              <a:defRPr sz="700"/>
            </a:pPr>
            <a:endParaRPr dirty="0"/>
          </a:p>
          <a:p>
            <a:pPr>
              <a:defRPr sz="2200"/>
            </a:pPr>
            <a:r>
              <a:rPr dirty="0"/>
              <a:t>This certification applies to the following: </a:t>
            </a:r>
          </a:p>
          <a:p>
            <a:pPr marL="685800" lvl="1" indent="-342900">
              <a:spcBef>
                <a:spcPts val="400"/>
              </a:spcBef>
              <a:buFontTx/>
              <a:buAutoNum type="arabicPeriod"/>
              <a:defRPr sz="2000"/>
            </a:pPr>
            <a:r>
              <a:rPr dirty="0"/>
              <a:t>All credit courses (stand alone or program applicable) except for cooperative work experience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itle 1"/>
          <p:cNvSpPr txBox="1">
            <a:spLocks noGrp="1"/>
          </p:cNvSpPr>
          <p:nvPr>
            <p:ph type="title"/>
          </p:nvPr>
        </p:nvSpPr>
        <p:spPr>
          <a:prstGeom prst="rect">
            <a:avLst/>
          </a:prstGeom>
        </p:spPr>
        <p:txBody>
          <a:bodyPr/>
          <a:lstStyle/>
          <a:p>
            <a:r>
              <a:t>What Colleges Are Promising</a:t>
            </a:r>
          </a:p>
        </p:txBody>
      </p:sp>
      <p:sp>
        <p:nvSpPr>
          <p:cNvPr id="183" name="Content Placeholder 2"/>
          <p:cNvSpPr txBox="1">
            <a:spLocks noGrp="1"/>
          </p:cNvSpPr>
          <p:nvPr>
            <p:ph idx="1"/>
          </p:nvPr>
        </p:nvSpPr>
        <p:spPr>
          <a:prstGeom prst="rect">
            <a:avLst/>
          </a:prstGeom>
        </p:spPr>
        <p:txBody>
          <a:bodyPr/>
          <a:lstStyle/>
          <a:p>
            <a:r>
              <a:t>By Signing the Annual Certification Form, colleges are guaranteeing that</a:t>
            </a:r>
          </a:p>
          <a:p>
            <a:pPr marL="457200" lvl="1" indent="-182879">
              <a:spcBef>
                <a:spcPts val="400"/>
              </a:spcBef>
              <a:defRPr sz="2000"/>
            </a:pPr>
            <a:r>
              <a:t>The Curriculum Committee will be trained annually</a:t>
            </a:r>
          </a:p>
          <a:p>
            <a:pPr marL="457200" lvl="1" indent="-182879">
              <a:spcBef>
                <a:spcPts val="400"/>
              </a:spcBef>
              <a:defRPr sz="2000"/>
            </a:pPr>
            <a:r>
              <a:t>That all credit courses approved locally meet the requirements outlined in Education Code, Title 5, and the 6</a:t>
            </a:r>
            <a:r>
              <a:rPr baseline="30000"/>
              <a:t>th</a:t>
            </a:r>
            <a:r>
              <a:t> Edition of the Program and Course Approval Handbook</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Clarity">
  <a:themeElements>
    <a:clrScheme name="Clarity">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1848</Words>
  <Application>Microsoft Macintosh PowerPoint</Application>
  <PresentationFormat>On-screen Show (4:3)</PresentationFormat>
  <Paragraphs>147</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Calibri</vt:lpstr>
      <vt:lpstr>Mangal</vt:lpstr>
      <vt:lpstr>Arial</vt:lpstr>
      <vt:lpstr>ASCCC</vt:lpstr>
      <vt:lpstr>What’s new with curriculum</vt:lpstr>
      <vt:lpstr>Introductions</vt:lpstr>
      <vt:lpstr>Curriculum Streamlining</vt:lpstr>
      <vt:lpstr>PowerPoint Presentation</vt:lpstr>
      <vt:lpstr>Curriculum Streamlining</vt:lpstr>
      <vt:lpstr>PowerPoint Presentation</vt:lpstr>
      <vt:lpstr>PowerPoint Presentation</vt:lpstr>
      <vt:lpstr>Annual Certification</vt:lpstr>
      <vt:lpstr>What Colleges Are Promising</vt:lpstr>
      <vt:lpstr>PowerPoint Presentation</vt:lpstr>
      <vt:lpstr>Chancellor’s Office Responsibilities</vt:lpstr>
      <vt:lpstr>Things to Keep in Mind</vt:lpstr>
      <vt:lpstr>What is on the Horizon?</vt:lpstr>
      <vt:lpstr>Challenges Facing Streamlining</vt:lpstr>
      <vt:lpstr>Chancellor’s Office Curriculum Inventory (COCI)</vt:lpstr>
      <vt:lpstr>A Brave New World</vt:lpstr>
      <vt:lpstr>COCI Challenges</vt:lpstr>
      <vt:lpstr>COCI Getting On Track</vt:lpstr>
      <vt:lpstr>Credit Hour Calculation</vt:lpstr>
      <vt:lpstr>New title 5 Standards for Credit Hour</vt:lpstr>
      <vt:lpstr>New title 5 Standards for Credit Hour</vt:lpstr>
      <vt:lpstr>New: Local Governing Board Policy</vt:lpstr>
      <vt:lpstr>New: Requirement for the COR</vt:lpstr>
      <vt:lpstr>CSU Executive orders and legislaton</vt:lpstr>
      <vt:lpstr>EO 1100</vt:lpstr>
      <vt:lpstr>EO 1110</vt:lpstr>
      <vt:lpstr>AB 705</vt:lpstr>
      <vt:lpstr>Curriculum and AB 705</vt:lpstr>
      <vt:lpstr>Publication of courses</vt:lpstr>
      <vt:lpstr>Regulatory Requirements</vt:lpstr>
      <vt:lpstr>Local Implementation</vt:lpstr>
      <vt:lpstr>Questions?</vt:lpstr>
      <vt:lpstr>Thank You for Coming</vt:lpstr>
    </vt:vector>
  </TitlesOfParts>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curriculum</dc:title>
  <dc:creator>Guleff, Virginia</dc:creator>
  <cp:lastModifiedBy>Craig Rutan</cp:lastModifiedBy>
  <cp:revision>11</cp:revision>
  <dcterms:modified xsi:type="dcterms:W3CDTF">2017-11-01T23:37:00Z</dcterms:modified>
</cp:coreProperties>
</file>