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61" r:id="rId3"/>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Gill Sans"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3nunu3ScT6lJi5WlCw6lef3uX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71ce5cd25_2_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gf71ce5cd25_2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71ce5cd25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71ce5cd25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gf71ce5cd25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17544e366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17544e366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gf17544e366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31ba3177a_2_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 </a:t>
            </a:r>
            <a:endParaRPr dirty="0"/>
          </a:p>
        </p:txBody>
      </p:sp>
      <p:sp>
        <p:nvSpPr>
          <p:cNvPr id="228" name="Google Shape;228;gf31ba3177a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31ba3177a_2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 </a:t>
            </a:r>
            <a:endParaRPr dirty="0"/>
          </a:p>
        </p:txBody>
      </p:sp>
      <p:sp>
        <p:nvSpPr>
          <p:cNvPr id="235" name="Google Shape;235;gf31ba3177a_2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31ba3177a_2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 </a:t>
            </a:r>
            <a:endParaRPr dirty="0"/>
          </a:p>
          <a:p>
            <a:pPr marL="0" lvl="0" indent="0" algn="l" rtl="0">
              <a:spcBef>
                <a:spcPts val="0"/>
              </a:spcBef>
              <a:spcAft>
                <a:spcPts val="0"/>
              </a:spcAft>
              <a:buNone/>
            </a:pPr>
            <a:endParaRPr dirty="0"/>
          </a:p>
          <a:p>
            <a:pPr marL="0" lvl="0" indent="0" algn="l" rtl="0">
              <a:lnSpc>
                <a:spcPct val="105000"/>
              </a:lnSpc>
              <a:spcBef>
                <a:spcPts val="1200"/>
              </a:spcBef>
              <a:spcAft>
                <a:spcPts val="0"/>
              </a:spcAft>
              <a:buClr>
                <a:schemeClr val="dk1"/>
              </a:buClr>
              <a:buSzPts val="1100"/>
              <a:buFont typeface="Arial"/>
              <a:buNone/>
            </a:pPr>
            <a:r>
              <a:rPr lang="en-US" sz="1600" dirty="0">
                <a:solidFill>
                  <a:srgbClr val="404040"/>
                </a:solidFill>
                <a:latin typeface="Arial"/>
                <a:ea typeface="Arial"/>
                <a:cs typeface="Arial"/>
                <a:sym typeface="Arial"/>
              </a:rPr>
              <a:t>The primary issues found with courses that were </a:t>
            </a:r>
            <a:r>
              <a:rPr lang="en-US" sz="1600" b="1" u="sng" dirty="0">
                <a:solidFill>
                  <a:srgbClr val="404040"/>
                </a:solidFill>
                <a:latin typeface="Arial"/>
                <a:ea typeface="Arial"/>
                <a:cs typeface="Arial"/>
                <a:sym typeface="Arial"/>
              </a:rPr>
              <a:t>not</a:t>
            </a:r>
            <a:r>
              <a:rPr lang="en-US" sz="1600" dirty="0">
                <a:solidFill>
                  <a:srgbClr val="404040"/>
                </a:solidFill>
                <a:latin typeface="Arial"/>
                <a:ea typeface="Arial"/>
                <a:cs typeface="Arial"/>
                <a:sym typeface="Arial"/>
              </a:rPr>
              <a:t> approved:</a:t>
            </a:r>
            <a:endParaRPr sz="1600" dirty="0">
              <a:solidFill>
                <a:srgbClr val="404040"/>
              </a:solidFill>
              <a:latin typeface="Arial"/>
              <a:ea typeface="Arial"/>
              <a:cs typeface="Arial"/>
              <a:sym typeface="Arial"/>
            </a:endParaRPr>
          </a:p>
          <a:p>
            <a:pPr marL="457200" lvl="0" indent="-330200" algn="l" rtl="0">
              <a:lnSpc>
                <a:spcPct val="105000"/>
              </a:lnSpc>
              <a:spcBef>
                <a:spcPts val="800"/>
              </a:spcBef>
              <a:spcAft>
                <a:spcPts val="0"/>
              </a:spcAft>
              <a:buClr>
                <a:srgbClr val="404040"/>
              </a:buClr>
              <a:buSzPts val="1600"/>
              <a:buChar char="●"/>
            </a:pPr>
            <a:r>
              <a:rPr lang="en-US" sz="1600" dirty="0">
                <a:solidFill>
                  <a:srgbClr val="404040"/>
                </a:solidFill>
                <a:latin typeface="Arial"/>
                <a:ea typeface="Arial"/>
                <a:cs typeface="Arial"/>
                <a:sym typeface="Arial"/>
              </a:rPr>
              <a:t>The competencies were </a:t>
            </a:r>
            <a:r>
              <a:rPr lang="en-US" sz="1600" b="1" u="sng" dirty="0">
                <a:solidFill>
                  <a:srgbClr val="404040"/>
                </a:solidFill>
                <a:latin typeface="Arial"/>
                <a:ea typeface="Arial"/>
                <a:cs typeface="Arial"/>
                <a:sym typeface="Arial"/>
              </a:rPr>
              <a:t>not</a:t>
            </a:r>
            <a:r>
              <a:rPr lang="en-US" sz="1600" dirty="0">
                <a:solidFill>
                  <a:srgbClr val="404040"/>
                </a:solidFill>
                <a:latin typeface="Arial"/>
                <a:ea typeface="Arial"/>
                <a:cs typeface="Arial"/>
                <a:sym typeface="Arial"/>
              </a:rPr>
              <a:t> listed within the Course Outline of Record (COR). Some campuses were not changing the COR, campuses instead included an attachment that claimed to meet the competencies. Even if the course submission met the competencies, CSUCO’s feedback (as well as the instructions given throughout the process) clearly stated that this information must be in the COR. The CSUCO is bound by the COR as the official document for the course.</a:t>
            </a:r>
            <a:endParaRPr sz="1600" dirty="0">
              <a:solidFill>
                <a:srgbClr val="404040"/>
              </a:solidFill>
              <a:latin typeface="Arial"/>
              <a:ea typeface="Arial"/>
              <a:cs typeface="Arial"/>
              <a:sym typeface="Arial"/>
            </a:endParaRPr>
          </a:p>
          <a:p>
            <a:pPr marL="457200" lvl="0" indent="-330200" algn="l" rtl="0">
              <a:lnSpc>
                <a:spcPct val="105000"/>
              </a:lnSpc>
              <a:spcBef>
                <a:spcPts val="0"/>
              </a:spcBef>
              <a:spcAft>
                <a:spcPts val="0"/>
              </a:spcAft>
              <a:buClr>
                <a:srgbClr val="404040"/>
              </a:buClr>
              <a:buSzPts val="1600"/>
              <a:buChar char="●"/>
            </a:pPr>
            <a:r>
              <a:rPr lang="en-US" sz="1600" dirty="0">
                <a:solidFill>
                  <a:srgbClr val="404040"/>
                </a:solidFill>
                <a:latin typeface="Arial"/>
                <a:ea typeface="Arial"/>
                <a:cs typeface="Arial"/>
                <a:sym typeface="Arial"/>
              </a:rPr>
              <a:t>The competencies </a:t>
            </a:r>
            <a:r>
              <a:rPr lang="en-US" sz="1600" b="1" u="sng" dirty="0">
                <a:solidFill>
                  <a:srgbClr val="404040"/>
                </a:solidFill>
                <a:latin typeface="Arial"/>
                <a:ea typeface="Arial"/>
                <a:cs typeface="Arial"/>
                <a:sym typeface="Arial"/>
              </a:rPr>
              <a:t>were</a:t>
            </a:r>
            <a:r>
              <a:rPr lang="en-US" sz="1600" dirty="0">
                <a:solidFill>
                  <a:srgbClr val="404040"/>
                </a:solidFill>
                <a:latin typeface="Arial"/>
                <a:ea typeface="Arial"/>
                <a:cs typeface="Arial"/>
                <a:sym typeface="Arial"/>
              </a:rPr>
              <a:t> included in the COR, however, there was no clear link to the competencies on the course content described in the COR. In those instances, the CSUCO explicitly responded via feedback that colleges must make this connection clearer.</a:t>
            </a:r>
            <a:endParaRPr sz="1600" dirty="0">
              <a:solidFill>
                <a:srgbClr val="404040"/>
              </a:solidFill>
              <a:latin typeface="Arial"/>
              <a:ea typeface="Arial"/>
              <a:cs typeface="Arial"/>
              <a:sym typeface="Arial"/>
            </a:endParaRPr>
          </a:p>
          <a:p>
            <a:pPr marL="457200" lvl="0" indent="-330200" algn="l" rtl="0">
              <a:lnSpc>
                <a:spcPct val="105000"/>
              </a:lnSpc>
              <a:spcBef>
                <a:spcPts val="0"/>
              </a:spcBef>
              <a:spcAft>
                <a:spcPts val="0"/>
              </a:spcAft>
              <a:buClr>
                <a:srgbClr val="404040"/>
              </a:buClr>
              <a:buSzPts val="1600"/>
              <a:buChar char="●"/>
            </a:pPr>
            <a:r>
              <a:rPr lang="en-US" sz="1600" dirty="0">
                <a:solidFill>
                  <a:srgbClr val="404040"/>
                </a:solidFill>
                <a:latin typeface="Arial"/>
                <a:ea typeface="Arial"/>
                <a:cs typeface="Arial"/>
                <a:sym typeface="Arial"/>
              </a:rPr>
              <a:t>The COR is the key document—an annotated document/attachment is not appropriate. Many colleges spent significant time on the justification and attachments rather than updating the COR.</a:t>
            </a:r>
            <a:endParaRPr dirty="0"/>
          </a:p>
        </p:txBody>
      </p:sp>
      <p:sp>
        <p:nvSpPr>
          <p:cNvPr id="242" name="Google Shape;242;gf31ba3177a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31ba3177a_2_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a:t>
            </a:r>
            <a:endParaRPr dirty="0"/>
          </a:p>
        </p:txBody>
      </p:sp>
      <p:sp>
        <p:nvSpPr>
          <p:cNvPr id="256" name="Google Shape;256;gf31ba3177a_2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17544e36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f17544e36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gf17544e36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f17544e36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f17544e36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gf17544e36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17544e36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f17544e366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4" name="Google Shape;304;gf17544e366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17544e3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17544e36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gf17544e36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17544e36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f17544e366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gf17544e366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f33b4f60c2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f33b4f60c2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gf33b4f60c2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33b4f60c2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f33b4f60c2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8" name="Google Shape;338;gf33b4f60c2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33b4f60c2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33b4f60c2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gf33b4f60c2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f33b4f60c2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f33b4f60c2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4" name="Google Shape;354;gf33b4f60c2_1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33b4f60c2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33b4f60c2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gf33b4f60c2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33b4f60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f33b4f60c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7" name="Google Shape;377;gf33b4f60c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71ce5cd2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71ce5cd2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5" name="Google Shape;385;gf71ce5cd2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0" name="Google Shape;4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71ce5cd25_2_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gf71ce5cd25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71ce5cd25_2_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f71ce5cd25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4"/>
        <p:cNvGrpSpPr/>
        <p:nvPr/>
      </p:nvGrpSpPr>
      <p:grpSpPr>
        <a:xfrm>
          <a:off x="0" y="0"/>
          <a:ext cx="0" cy="0"/>
          <a:chOff x="0" y="0"/>
          <a:chExt cx="0" cy="0"/>
        </a:xfrm>
      </p:grpSpPr>
      <p:grpSp>
        <p:nvGrpSpPr>
          <p:cNvPr id="15" name="Google Shape;15;p20"/>
          <p:cNvGrpSpPr/>
          <p:nvPr/>
        </p:nvGrpSpPr>
        <p:grpSpPr>
          <a:xfrm>
            <a:off x="0" y="2812265"/>
            <a:ext cx="12192000" cy="4045735"/>
            <a:chOff x="0" y="2812265"/>
            <a:chExt cx="12192000" cy="4045735"/>
          </a:xfrm>
        </p:grpSpPr>
        <p:sp>
          <p:nvSpPr>
            <p:cNvPr id="16" name="Google Shape;16;p20"/>
            <p:cNvSpPr/>
            <p:nvPr/>
          </p:nvSpPr>
          <p:spPr>
            <a:xfrm rot="10800000">
              <a:off x="0" y="3177391"/>
              <a:ext cx="12192000" cy="36806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20"/>
            <p:cNvSpPr/>
            <p:nvPr/>
          </p:nvSpPr>
          <p:spPr>
            <a:xfrm rot="10800000">
              <a:off x="0" y="2812265"/>
              <a:ext cx="12192000" cy="3651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8" name="Google Shape;18;p20"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9" name="Google Shape;19;p20"/>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0"/>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pic>
        <p:nvPicPr>
          <p:cNvPr id="75" name="Google Shape;75;gf31ba3177a_2_26"/>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76" name="Google Shape;76;gf31ba3177a_2_2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gf31ba3177a_2_29"/>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9" name="Google Shape;79;gf31ba3177a_2_29"/>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gf31ba3177a_2_2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gf31ba3177a_2_2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2" name="Google Shape;82;gf31ba3177a_2_2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88"/>
        <p:cNvGrpSpPr/>
        <p:nvPr/>
      </p:nvGrpSpPr>
      <p:grpSpPr>
        <a:xfrm>
          <a:off x="0" y="0"/>
          <a:ext cx="0" cy="0"/>
          <a:chOff x="0" y="0"/>
          <a:chExt cx="0" cy="0"/>
        </a:xfrm>
      </p:grpSpPr>
      <p:grpSp>
        <p:nvGrpSpPr>
          <p:cNvPr id="89" name="Google Shape;89;gf71ce5cd25_2_5"/>
          <p:cNvGrpSpPr/>
          <p:nvPr/>
        </p:nvGrpSpPr>
        <p:grpSpPr>
          <a:xfrm>
            <a:off x="0" y="2812265"/>
            <a:ext cx="12192000" cy="4045735"/>
            <a:chOff x="0" y="2812265"/>
            <a:chExt cx="12192000" cy="4045735"/>
          </a:xfrm>
        </p:grpSpPr>
        <p:sp>
          <p:nvSpPr>
            <p:cNvPr id="90" name="Google Shape;90;gf71ce5cd25_2_5"/>
            <p:cNvSpPr/>
            <p:nvPr/>
          </p:nvSpPr>
          <p:spPr>
            <a:xfrm rot="10800000">
              <a:off x="0" y="3177391"/>
              <a:ext cx="12192000" cy="36806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gf71ce5cd25_2_5"/>
            <p:cNvSpPr/>
            <p:nvPr/>
          </p:nvSpPr>
          <p:spPr>
            <a:xfrm rot="10800000">
              <a:off x="0" y="2812265"/>
              <a:ext cx="12192000" cy="3651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92" name="Google Shape;92;gf71ce5cd25_2_5"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93" name="Google Shape;93;gf71ce5cd25_2_5"/>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gf71ce5cd25_2_5"/>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95"/>
        <p:cNvGrpSpPr/>
        <p:nvPr/>
      </p:nvGrpSpPr>
      <p:grpSpPr>
        <a:xfrm>
          <a:off x="0" y="0"/>
          <a:ext cx="0" cy="0"/>
          <a:chOff x="0" y="0"/>
          <a:chExt cx="0" cy="0"/>
        </a:xfrm>
      </p:grpSpPr>
      <p:sp>
        <p:nvSpPr>
          <p:cNvPr id="96" name="Google Shape;96;gf71ce5cd25_2_1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gf71ce5cd25_2_12"/>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8" name="Google Shape;98;gf71ce5cd25_2_12"/>
          <p:cNvGrpSpPr/>
          <p:nvPr/>
        </p:nvGrpSpPr>
        <p:grpSpPr>
          <a:xfrm>
            <a:off x="0" y="0"/>
            <a:ext cx="12192000" cy="798858"/>
            <a:chOff x="0" y="0"/>
            <a:chExt cx="12192000" cy="798858"/>
          </a:xfrm>
        </p:grpSpPr>
        <p:sp>
          <p:nvSpPr>
            <p:cNvPr id="99" name="Google Shape;99;gf71ce5cd25_2_12"/>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gf71ce5cd25_2_12"/>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01" name="Google Shape;101;gf71ce5cd25_2_1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102"/>
        <p:cNvGrpSpPr/>
        <p:nvPr/>
      </p:nvGrpSpPr>
      <p:grpSpPr>
        <a:xfrm>
          <a:off x="0" y="0"/>
          <a:ext cx="0" cy="0"/>
          <a:chOff x="0" y="0"/>
          <a:chExt cx="0" cy="0"/>
        </a:xfrm>
      </p:grpSpPr>
      <p:grpSp>
        <p:nvGrpSpPr>
          <p:cNvPr id="103" name="Google Shape;103;gf71ce5cd25_2_19"/>
          <p:cNvGrpSpPr/>
          <p:nvPr/>
        </p:nvGrpSpPr>
        <p:grpSpPr>
          <a:xfrm>
            <a:off x="0" y="0"/>
            <a:ext cx="12192000" cy="798858"/>
            <a:chOff x="0" y="0"/>
            <a:chExt cx="12192000" cy="798858"/>
          </a:xfrm>
        </p:grpSpPr>
        <p:sp>
          <p:nvSpPr>
            <p:cNvPr id="104" name="Google Shape;104;gf71ce5cd25_2_19"/>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5" name="Google Shape;105;gf71ce5cd25_2_19"/>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06" name="Google Shape;106;gf71ce5cd25_2_19"/>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gf71ce5cd25_2_19"/>
          <p:cNvSpPr txBox="1">
            <a:spLocks noGrp="1"/>
          </p:cNvSpPr>
          <p:nvPr>
            <p:ph type="body" idx="1"/>
          </p:nvPr>
        </p:nvSpPr>
        <p:spPr>
          <a:xfrm>
            <a:off x="838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gf71ce5cd25_2_19"/>
          <p:cNvSpPr txBox="1">
            <a:spLocks noGrp="1"/>
          </p:cNvSpPr>
          <p:nvPr>
            <p:ph type="body" idx="2"/>
          </p:nvPr>
        </p:nvSpPr>
        <p:spPr>
          <a:xfrm>
            <a:off x="6172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f71ce5cd25_2_1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110"/>
        <p:cNvGrpSpPr/>
        <p:nvPr/>
      </p:nvGrpSpPr>
      <p:grpSpPr>
        <a:xfrm>
          <a:off x="0" y="0"/>
          <a:ext cx="0" cy="0"/>
          <a:chOff x="0" y="0"/>
          <a:chExt cx="0" cy="0"/>
        </a:xfrm>
      </p:grpSpPr>
      <p:grpSp>
        <p:nvGrpSpPr>
          <p:cNvPr id="111" name="Google Shape;111;gf71ce5cd25_2_27"/>
          <p:cNvGrpSpPr/>
          <p:nvPr/>
        </p:nvGrpSpPr>
        <p:grpSpPr>
          <a:xfrm>
            <a:off x="0" y="0"/>
            <a:ext cx="12192000" cy="6858000"/>
            <a:chOff x="0" y="0"/>
            <a:chExt cx="12192000" cy="6858000"/>
          </a:xfrm>
        </p:grpSpPr>
        <p:sp>
          <p:nvSpPr>
            <p:cNvPr id="112" name="Google Shape;112;gf71ce5cd25_2_27"/>
            <p:cNvSpPr/>
            <p:nvPr/>
          </p:nvSpPr>
          <p:spPr>
            <a:xfrm>
              <a:off x="0" y="0"/>
              <a:ext cx="121920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gf71ce5cd25_2_27"/>
            <p:cNvSpPr/>
            <p:nvPr/>
          </p:nvSpPr>
          <p:spPr>
            <a:xfrm>
              <a:off x="0" y="6276109"/>
              <a:ext cx="121920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4" name="Google Shape;114;gf71ce5cd25_2_27"/>
            <p:cNvSpPr/>
            <p:nvPr/>
          </p:nvSpPr>
          <p:spPr>
            <a:xfrm>
              <a:off x="0" y="1867368"/>
              <a:ext cx="121920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15" name="Google Shape;115;gf71ce5cd25_2_27"/>
          <p:cNvSpPr txBox="1">
            <a:spLocks noGrp="1"/>
          </p:cNvSpPr>
          <p:nvPr>
            <p:ph type="title"/>
          </p:nvPr>
        </p:nvSpPr>
        <p:spPr>
          <a:xfrm>
            <a:off x="831850" y="434518"/>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gf71ce5cd25_2_27"/>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117" name="Google Shape;117;gf71ce5cd25_2_27"/>
          <p:cNvSpPr txBox="1">
            <a:spLocks noGrp="1"/>
          </p:cNvSpPr>
          <p:nvPr>
            <p:ph type="body" idx="2"/>
          </p:nvPr>
        </p:nvSpPr>
        <p:spPr>
          <a:xfrm>
            <a:off x="831850" y="2997965"/>
            <a:ext cx="10515600"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8" name="Google Shape;118;gf71ce5cd25_2_2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119" name="Google Shape;119;gf71ce5cd25_2_27"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gf71ce5cd25_2_3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gf71ce5cd25_2_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gf71ce5cd25_2_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f71ce5cd25_2_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6" name="Google Shape;126;gf71ce5cd25_2_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7" name="Google Shape;127;gf71ce5cd25_2_3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21"/>
        <p:cNvGrpSpPr/>
        <p:nvPr/>
      </p:nvGrpSpPr>
      <p:grpSpPr>
        <a:xfrm>
          <a:off x="0" y="0"/>
          <a:ext cx="0" cy="0"/>
          <a:chOff x="0" y="0"/>
          <a:chExt cx="0" cy="0"/>
        </a:xfrm>
      </p:grpSpPr>
      <p:grpSp>
        <p:nvGrpSpPr>
          <p:cNvPr id="22" name="Google Shape;22;p21"/>
          <p:cNvGrpSpPr/>
          <p:nvPr/>
        </p:nvGrpSpPr>
        <p:grpSpPr>
          <a:xfrm>
            <a:off x="0" y="0"/>
            <a:ext cx="12192000" cy="798858"/>
            <a:chOff x="0" y="0"/>
            <a:chExt cx="12192000" cy="798858"/>
          </a:xfrm>
        </p:grpSpPr>
        <p:sp>
          <p:nvSpPr>
            <p:cNvPr id="23" name="Google Shape;23;p21"/>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24;p21"/>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5" name="Google Shape;25;p2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838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1"/>
          <p:cNvSpPr txBox="1">
            <a:spLocks noGrp="1"/>
          </p:cNvSpPr>
          <p:nvPr>
            <p:ph type="body" idx="2"/>
          </p:nvPr>
        </p:nvSpPr>
        <p:spPr>
          <a:xfrm>
            <a:off x="6172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2" name="Google Shape;32;p22"/>
          <p:cNvGrpSpPr/>
          <p:nvPr/>
        </p:nvGrpSpPr>
        <p:grpSpPr>
          <a:xfrm>
            <a:off x="0" y="0"/>
            <a:ext cx="12192000" cy="798858"/>
            <a:chOff x="0" y="0"/>
            <a:chExt cx="12192000" cy="798858"/>
          </a:xfrm>
        </p:grpSpPr>
        <p:sp>
          <p:nvSpPr>
            <p:cNvPr id="33" name="Google Shape;33;p22"/>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 name="Google Shape;34;p22"/>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35" name="Google Shape;35;p2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36"/>
        <p:cNvGrpSpPr/>
        <p:nvPr/>
      </p:nvGrpSpPr>
      <p:grpSpPr>
        <a:xfrm>
          <a:off x="0" y="0"/>
          <a:ext cx="0" cy="0"/>
          <a:chOff x="0" y="0"/>
          <a:chExt cx="0" cy="0"/>
        </a:xfrm>
      </p:grpSpPr>
      <p:grpSp>
        <p:nvGrpSpPr>
          <p:cNvPr id="37" name="Google Shape;37;p23"/>
          <p:cNvGrpSpPr/>
          <p:nvPr/>
        </p:nvGrpSpPr>
        <p:grpSpPr>
          <a:xfrm>
            <a:off x="0" y="0"/>
            <a:ext cx="12192000" cy="6858000"/>
            <a:chOff x="0" y="0"/>
            <a:chExt cx="12192000" cy="6858000"/>
          </a:xfrm>
        </p:grpSpPr>
        <p:sp>
          <p:nvSpPr>
            <p:cNvPr id="38" name="Google Shape;38;p23"/>
            <p:cNvSpPr/>
            <p:nvPr/>
          </p:nvSpPr>
          <p:spPr>
            <a:xfrm>
              <a:off x="0" y="0"/>
              <a:ext cx="121920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 name="Google Shape;39;p23"/>
            <p:cNvSpPr/>
            <p:nvPr/>
          </p:nvSpPr>
          <p:spPr>
            <a:xfrm>
              <a:off x="0" y="6276109"/>
              <a:ext cx="121920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 name="Google Shape;40;p23"/>
            <p:cNvSpPr/>
            <p:nvPr/>
          </p:nvSpPr>
          <p:spPr>
            <a:xfrm>
              <a:off x="0" y="1867368"/>
              <a:ext cx="121920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41" name="Google Shape;41;p23"/>
          <p:cNvSpPr txBox="1">
            <a:spLocks noGrp="1"/>
          </p:cNvSpPr>
          <p:nvPr>
            <p:ph type="title"/>
          </p:nvPr>
        </p:nvSpPr>
        <p:spPr>
          <a:xfrm>
            <a:off x="831850" y="434518"/>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43" name="Google Shape;43;p23"/>
          <p:cNvSpPr txBox="1">
            <a:spLocks noGrp="1"/>
          </p:cNvSpPr>
          <p:nvPr>
            <p:ph type="body" idx="2"/>
          </p:nvPr>
        </p:nvSpPr>
        <p:spPr>
          <a:xfrm>
            <a:off x="831850" y="2997965"/>
            <a:ext cx="10515600"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45" name="Google Shape;45;p23"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24"/>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f31ba3177a_2_4"/>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54"/>
        <p:cNvGrpSpPr/>
        <p:nvPr/>
      </p:nvGrpSpPr>
      <p:grpSpPr>
        <a:xfrm>
          <a:off x="0" y="0"/>
          <a:ext cx="0" cy="0"/>
          <a:chOff x="0" y="0"/>
          <a:chExt cx="0" cy="0"/>
        </a:xfrm>
      </p:grpSpPr>
      <p:sp>
        <p:nvSpPr>
          <p:cNvPr id="55" name="Google Shape;55;gf31ba3177a_2_6"/>
          <p:cNvSpPr/>
          <p:nvPr/>
        </p:nvSpPr>
        <p:spPr>
          <a:xfrm>
            <a:off x="4241800" y="0"/>
            <a:ext cx="7950200" cy="2355850"/>
          </a:xfrm>
          <a:prstGeom prst="rect">
            <a:avLst/>
          </a:prstGeom>
          <a:solidFill>
            <a:srgbClr val="051D56"/>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56" name="Google Shape;56;gf31ba3177a_2_6"/>
          <p:cNvPicPr preferRelativeResize="0"/>
          <p:nvPr/>
        </p:nvPicPr>
        <p:blipFill rotWithShape="1">
          <a:blip r:embed="rId2">
            <a:alphaModFix/>
          </a:blip>
          <a:srcRect/>
          <a:stretch/>
        </p:blipFill>
        <p:spPr>
          <a:xfrm>
            <a:off x="-60325" y="0"/>
            <a:ext cx="4743450" cy="2360613"/>
          </a:xfrm>
          <a:prstGeom prst="rect">
            <a:avLst/>
          </a:prstGeom>
          <a:noFill/>
          <a:ln>
            <a:noFill/>
          </a:ln>
        </p:spPr>
      </p:pic>
      <p:pic>
        <p:nvPicPr>
          <p:cNvPr id="57" name="Google Shape;57;gf31ba3177a_2_6"/>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58" name="Google Shape;58;gf31ba3177a_2_6"/>
          <p:cNvSpPr txBox="1">
            <a:spLocks noGrp="1"/>
          </p:cNvSpPr>
          <p:nvPr>
            <p:ph type="title"/>
          </p:nvPr>
        </p:nvSpPr>
        <p:spPr>
          <a:xfrm>
            <a:off x="2955235" y="403412"/>
            <a:ext cx="839856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gf31ba3177a_2_6"/>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gf31ba3177a_2_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1"/>
        <p:cNvGrpSpPr/>
        <p:nvPr/>
      </p:nvGrpSpPr>
      <p:grpSpPr>
        <a:xfrm>
          <a:off x="0" y="0"/>
          <a:ext cx="0" cy="0"/>
          <a:chOff x="0" y="0"/>
          <a:chExt cx="0" cy="0"/>
        </a:xfrm>
      </p:grpSpPr>
      <p:pic>
        <p:nvPicPr>
          <p:cNvPr id="62" name="Google Shape;62;gf31ba3177a_2_13"/>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63" name="Google Shape;63;gf31ba3177a_2_13"/>
          <p:cNvPicPr preferRelativeResize="0"/>
          <p:nvPr/>
        </p:nvPicPr>
        <p:blipFill rotWithShape="1">
          <a:blip r:embed="rId3">
            <a:alphaModFix/>
          </a:blip>
          <a:srcRect/>
          <a:stretch/>
        </p:blipFill>
        <p:spPr>
          <a:xfrm>
            <a:off x="0" y="0"/>
            <a:ext cx="822325" cy="6858000"/>
          </a:xfrm>
          <a:prstGeom prst="rect">
            <a:avLst/>
          </a:prstGeom>
          <a:noFill/>
          <a:ln>
            <a:noFill/>
          </a:ln>
          <a:effectLst>
            <a:outerShdw blurRad="190500" dist="38100" algn="ctr" rotWithShape="0">
              <a:srgbClr val="000000">
                <a:alpha val="40000"/>
              </a:srgbClr>
            </a:outerShdw>
          </a:effectLst>
        </p:spPr>
      </p:pic>
      <p:sp>
        <p:nvSpPr>
          <p:cNvPr id="64" name="Google Shape;64;gf31ba3177a_2_1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 name="Google Shape;65;gf31ba3177a_2_13"/>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gf31ba3177a_2_13"/>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gf31ba3177a_2_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68"/>
        <p:cNvGrpSpPr/>
        <p:nvPr/>
      </p:nvGrpSpPr>
      <p:grpSpPr>
        <a:xfrm>
          <a:off x="0" y="0"/>
          <a:ext cx="0" cy="0"/>
          <a:chOff x="0" y="0"/>
          <a:chExt cx="0" cy="0"/>
        </a:xfrm>
      </p:grpSpPr>
      <p:pic>
        <p:nvPicPr>
          <p:cNvPr id="69" name="Google Shape;69;gf31ba3177a_2_20"/>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70" name="Google Shape;70;gf31ba3177a_2_20"/>
          <p:cNvPicPr preferRelativeResize="0"/>
          <p:nvPr/>
        </p:nvPicPr>
        <p:blipFill rotWithShape="1">
          <a:blip r:embed="rId3">
            <a:alphaModFix/>
          </a:blip>
          <a:srcRect/>
          <a:stretch/>
        </p:blipFill>
        <p:spPr>
          <a:xfrm>
            <a:off x="0" y="0"/>
            <a:ext cx="822325" cy="6858000"/>
          </a:xfrm>
          <a:prstGeom prst="rect">
            <a:avLst/>
          </a:prstGeom>
          <a:noFill/>
          <a:ln>
            <a:noFill/>
          </a:ln>
          <a:effectLst>
            <a:outerShdw blurRad="190500" dist="38100" algn="ctr" rotWithShape="0">
              <a:srgbClr val="000000">
                <a:alpha val="40000"/>
              </a:srgbClr>
            </a:outerShdw>
          </a:effectLst>
        </p:spPr>
      </p:pic>
      <p:sp>
        <p:nvSpPr>
          <p:cNvPr id="71" name="Google Shape;71;gf31ba3177a_2_20"/>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2" name="Google Shape;72;gf31ba3177a_2_20"/>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gf31ba3177a_2_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2"/>
                </a:solidFill>
                <a:latin typeface="Calibri"/>
                <a:ea typeface="Calibri"/>
                <a:cs typeface="Calibri"/>
                <a:sym typeface="Calibri"/>
              </a:defRPr>
            </a:lvl1pPr>
            <a:lvl2pPr marL="0" marR="0" lvl="1" indent="0" algn="l" rtl="0">
              <a:spcBef>
                <a:spcPts val="0"/>
              </a:spcBef>
              <a:buNone/>
              <a:defRPr sz="1200" b="0" i="0" u="none" strike="noStrike" cap="none">
                <a:solidFill>
                  <a:schemeClr val="dk2"/>
                </a:solidFill>
                <a:latin typeface="Calibri"/>
                <a:ea typeface="Calibri"/>
                <a:cs typeface="Calibri"/>
                <a:sym typeface="Calibri"/>
              </a:defRPr>
            </a:lvl2pPr>
            <a:lvl3pPr marL="0" marR="0" lvl="2" indent="0" algn="l" rtl="0">
              <a:spcBef>
                <a:spcPts val="0"/>
              </a:spcBef>
              <a:buNone/>
              <a:defRPr sz="1200" b="0" i="0" u="none" strike="noStrike" cap="none">
                <a:solidFill>
                  <a:schemeClr val="dk2"/>
                </a:solidFill>
                <a:latin typeface="Calibri"/>
                <a:ea typeface="Calibri"/>
                <a:cs typeface="Calibri"/>
                <a:sym typeface="Calibri"/>
              </a:defRPr>
            </a:lvl3pPr>
            <a:lvl4pPr marL="0" marR="0" lvl="3" indent="0" algn="l" rtl="0">
              <a:spcBef>
                <a:spcPts val="0"/>
              </a:spcBef>
              <a:buNone/>
              <a:defRPr sz="1200" b="0" i="0" u="none" strike="noStrike" cap="none">
                <a:solidFill>
                  <a:schemeClr val="dk2"/>
                </a:solidFill>
                <a:latin typeface="Calibri"/>
                <a:ea typeface="Calibri"/>
                <a:cs typeface="Calibri"/>
                <a:sym typeface="Calibri"/>
              </a:defRPr>
            </a:lvl4pPr>
            <a:lvl5pPr marL="0" marR="0" lvl="4" indent="0" algn="l" rtl="0">
              <a:spcBef>
                <a:spcPts val="0"/>
              </a:spcBef>
              <a:buNone/>
              <a:defRPr sz="1200" b="0" i="0" u="none" strike="noStrike" cap="none">
                <a:solidFill>
                  <a:schemeClr val="dk2"/>
                </a:solidFill>
                <a:latin typeface="Calibri"/>
                <a:ea typeface="Calibri"/>
                <a:cs typeface="Calibri"/>
                <a:sym typeface="Calibri"/>
              </a:defRPr>
            </a:lvl5pPr>
            <a:lvl6pPr marL="0" marR="0" lvl="5" indent="0" algn="l" rtl="0">
              <a:spcBef>
                <a:spcPts val="0"/>
              </a:spcBef>
              <a:buNone/>
              <a:defRPr sz="1200" b="0" i="0" u="none" strike="noStrike" cap="none">
                <a:solidFill>
                  <a:schemeClr val="dk2"/>
                </a:solidFill>
                <a:latin typeface="Calibri"/>
                <a:ea typeface="Calibri"/>
                <a:cs typeface="Calibri"/>
                <a:sym typeface="Calibri"/>
              </a:defRPr>
            </a:lvl6pPr>
            <a:lvl7pPr marL="0" marR="0" lvl="6" indent="0" algn="l" rtl="0">
              <a:spcBef>
                <a:spcPts val="0"/>
              </a:spcBef>
              <a:buNone/>
              <a:defRPr sz="1200" b="0" i="0" u="none" strike="noStrike" cap="none">
                <a:solidFill>
                  <a:schemeClr val="dk2"/>
                </a:solidFill>
                <a:latin typeface="Calibri"/>
                <a:ea typeface="Calibri"/>
                <a:cs typeface="Calibri"/>
                <a:sym typeface="Calibri"/>
              </a:defRPr>
            </a:lvl7pPr>
            <a:lvl8pPr marL="0" marR="0" lvl="7" indent="0" algn="l" rtl="0">
              <a:spcBef>
                <a:spcPts val="0"/>
              </a:spcBef>
              <a:buNone/>
              <a:defRPr sz="1200" b="0" i="0" u="none" strike="noStrike" cap="none">
                <a:solidFill>
                  <a:schemeClr val="dk2"/>
                </a:solidFill>
                <a:latin typeface="Calibri"/>
                <a:ea typeface="Calibri"/>
                <a:cs typeface="Calibri"/>
                <a:sym typeface="Calibri"/>
              </a:defRPr>
            </a:lvl8pPr>
            <a:lvl9pPr marL="0" marR="0" lvl="8" indent="0" algn="l" rtl="0">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12" name="Google Shape;1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19" descr="A picture containing text, clipart&#10;&#10;Description automatically generated"/>
          <p:cNvPicPr preferRelativeResize="0"/>
          <p:nvPr/>
        </p:nvPicPr>
        <p:blipFill rotWithShape="1">
          <a:blip r:embed="rId7">
            <a:alphaModFix/>
          </a:blip>
          <a:srcRect/>
          <a:stretch/>
        </p:blipFill>
        <p:spPr>
          <a:xfrm>
            <a:off x="800427" y="6345089"/>
            <a:ext cx="419026" cy="4190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gf31ba3177a_2_0"/>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50" name="Google Shape;50;gf31ba3177a_2_0"/>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gf31ba3177a_2_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gf71ce5cd25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gf71ce5cd25_2_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2"/>
                </a:solidFill>
                <a:latin typeface="Calibri"/>
                <a:ea typeface="Calibri"/>
                <a:cs typeface="Calibri"/>
                <a:sym typeface="Calibri"/>
              </a:defRPr>
            </a:lvl1pPr>
            <a:lvl2pPr marL="0" marR="0" lvl="1" indent="0" algn="l" rtl="0">
              <a:spcBef>
                <a:spcPts val="0"/>
              </a:spcBef>
              <a:buNone/>
              <a:defRPr sz="1200" b="0" i="0" u="none" strike="noStrike" cap="none">
                <a:solidFill>
                  <a:schemeClr val="dk2"/>
                </a:solidFill>
                <a:latin typeface="Calibri"/>
                <a:ea typeface="Calibri"/>
                <a:cs typeface="Calibri"/>
                <a:sym typeface="Calibri"/>
              </a:defRPr>
            </a:lvl2pPr>
            <a:lvl3pPr marL="0" marR="0" lvl="2" indent="0" algn="l" rtl="0">
              <a:spcBef>
                <a:spcPts val="0"/>
              </a:spcBef>
              <a:buNone/>
              <a:defRPr sz="1200" b="0" i="0" u="none" strike="noStrike" cap="none">
                <a:solidFill>
                  <a:schemeClr val="dk2"/>
                </a:solidFill>
                <a:latin typeface="Calibri"/>
                <a:ea typeface="Calibri"/>
                <a:cs typeface="Calibri"/>
                <a:sym typeface="Calibri"/>
              </a:defRPr>
            </a:lvl3pPr>
            <a:lvl4pPr marL="0" marR="0" lvl="3" indent="0" algn="l" rtl="0">
              <a:spcBef>
                <a:spcPts val="0"/>
              </a:spcBef>
              <a:buNone/>
              <a:defRPr sz="1200" b="0" i="0" u="none" strike="noStrike" cap="none">
                <a:solidFill>
                  <a:schemeClr val="dk2"/>
                </a:solidFill>
                <a:latin typeface="Calibri"/>
                <a:ea typeface="Calibri"/>
                <a:cs typeface="Calibri"/>
                <a:sym typeface="Calibri"/>
              </a:defRPr>
            </a:lvl4pPr>
            <a:lvl5pPr marL="0" marR="0" lvl="4" indent="0" algn="l" rtl="0">
              <a:spcBef>
                <a:spcPts val="0"/>
              </a:spcBef>
              <a:buNone/>
              <a:defRPr sz="1200" b="0" i="0" u="none" strike="noStrike" cap="none">
                <a:solidFill>
                  <a:schemeClr val="dk2"/>
                </a:solidFill>
                <a:latin typeface="Calibri"/>
                <a:ea typeface="Calibri"/>
                <a:cs typeface="Calibri"/>
                <a:sym typeface="Calibri"/>
              </a:defRPr>
            </a:lvl5pPr>
            <a:lvl6pPr marL="0" marR="0" lvl="5" indent="0" algn="l" rtl="0">
              <a:spcBef>
                <a:spcPts val="0"/>
              </a:spcBef>
              <a:buNone/>
              <a:defRPr sz="1200" b="0" i="0" u="none" strike="noStrike" cap="none">
                <a:solidFill>
                  <a:schemeClr val="dk2"/>
                </a:solidFill>
                <a:latin typeface="Calibri"/>
                <a:ea typeface="Calibri"/>
                <a:cs typeface="Calibri"/>
                <a:sym typeface="Calibri"/>
              </a:defRPr>
            </a:lvl6pPr>
            <a:lvl7pPr marL="0" marR="0" lvl="6" indent="0" algn="l" rtl="0">
              <a:spcBef>
                <a:spcPts val="0"/>
              </a:spcBef>
              <a:buNone/>
              <a:defRPr sz="1200" b="0" i="0" u="none" strike="noStrike" cap="none">
                <a:solidFill>
                  <a:schemeClr val="dk2"/>
                </a:solidFill>
                <a:latin typeface="Calibri"/>
                <a:ea typeface="Calibri"/>
                <a:cs typeface="Calibri"/>
                <a:sym typeface="Calibri"/>
              </a:defRPr>
            </a:lvl7pPr>
            <a:lvl8pPr marL="0" marR="0" lvl="7" indent="0" algn="l" rtl="0">
              <a:spcBef>
                <a:spcPts val="0"/>
              </a:spcBef>
              <a:buNone/>
              <a:defRPr sz="1200" b="0" i="0" u="none" strike="noStrike" cap="none">
                <a:solidFill>
                  <a:schemeClr val="dk2"/>
                </a:solidFill>
                <a:latin typeface="Calibri"/>
                <a:ea typeface="Calibri"/>
                <a:cs typeface="Calibri"/>
                <a:sym typeface="Calibri"/>
              </a:defRPr>
            </a:lvl8pPr>
            <a:lvl9pPr marL="0" marR="0" lvl="8" indent="0" algn="l" rtl="0">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86" name="Google Shape;86;gf71ce5cd25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Google Shape;87;gf71ce5cd25_2_0" descr="A picture containing text, clipart&#10;&#10;Description automatically generated"/>
          <p:cNvPicPr preferRelativeResize="0"/>
          <p:nvPr/>
        </p:nvPicPr>
        <p:blipFill rotWithShape="1">
          <a:blip r:embed="rId8">
            <a:alphaModFix/>
          </a:blip>
          <a:srcRect/>
          <a:stretch/>
        </p:blipFill>
        <p:spPr>
          <a:xfrm>
            <a:off x="800427" y="6345089"/>
            <a:ext cx="419026" cy="4190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cccconfer.zoom.us%2Fmeeting%2Fregister%2FtJEpfu2srD4uH9zeh-jZTbg556pBon_huBpK&amp;data=04%7C01%7Cstephanie.curry%40REEDLEYCOLLEGE.EDU%7C3bccad7b402b42465f6308d98e94bae4%7C82cf0ca31c1c4685a3045b45ed171ea8%7C1%7C0%7C637697592178372779%7CUnknown%7CTWFpbGZsb3d8eyJWIjoiMC4wLjAwMDAiLCJQIjoiV2luMzIiLCJBTiI6Ik1haWwiLCJXVCI6Mn0%3D%7C3000&amp;sdata=R%2Fy1Cba2dwHLyQwdVp1iF2BNtso%2BNobV%2F9VIrCESGNw%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nam10.safelinks.protection.outlook.com/?url=https%3A%2F%2Fweb.peralta.edu%2Fde%2Ffiles%2F2020%2F10%2FPeralta-Online-Equity-Rubric-3.0-Oct-2020.pdf&amp;data=04%7C01%7Cstephanie.curry%40reedleycollege.edu%7C20b65bf2d01f4396923e08d98f3aa954%7C82cf0ca31c1c4685a3045b45ed171ea8%7C1%7C0%7C637698304826243845%7CUnknown%7CTWFpbGZsb3d8eyJWIjoiMC4wLjAwMDAiLCJQIjoiV2luMzIiLCJBTiI6Ik1haWwiLCJXVCI6Mn0%3D%7C3000&amp;sdata=cOVE%2BFfTix3IkOHcTAk2J3twpCU46nuWZK%2Bib4wTAdg%3D&amp;reserved=0"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nam10.safelinks.protection.outlook.com/?url=https%3A%2F%2Fonlinenetworkofeducators.org%2F2021%2F03%2F19%2Fconducting-an-online-course-cultural-curriculum-audit-steps-toward-student-equity-and-success%2F&amp;data=04%7C01%7Cstephanie.curry%40reedleycollege.edu%7Cce028c1fd0a0417dcf0b08d98eba4571%7C82cf0ca31c1c4685a3045b45ed171ea8%7C1%7C0%7C637697752957491186%7CUnknown%7CTWFpbGZsb3d8eyJWIjoiMC4wLjAwMDAiLCJQIjoiV2luMzIiLCJBTiI6Ik1haWwiLCJXVCI6Mn0%3D%7C1000&amp;sdata=9Nm3ohsfXrL0rcX0Ajn%2F3tRm5iT9AcOVrK8f2IB7hGE%3D&amp;reserved=0" TargetMode="External"/><Relationship Id="rId4" Type="http://schemas.openxmlformats.org/officeDocument/2006/relationships/hyperlink" Target="https://web.peralta.edu/de/files/2020/10/Peralta-Online-Equity-Rubric-3.0-Oct-2020.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adlet.com/stephaniecurry/ua28m36ea0n5v2b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eventbrite.com/e/2021-fall-plenary-session-registration-101241975474"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dirty="0"/>
              <a:t>ASCCC Virtual Curriculum Regionals </a:t>
            </a:r>
            <a:endParaRPr dirty="0"/>
          </a:p>
        </p:txBody>
      </p:sp>
      <p:sp>
        <p:nvSpPr>
          <p:cNvPr id="133" name="Google Shape;133;p1"/>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r>
              <a:rPr lang="en-US" dirty="0"/>
              <a:t>October 18 and 21, 2021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71ce5cd25_2_60"/>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b="1" dirty="0"/>
              <a:t>Join the CTE Coffee Hour Gatherings!</a:t>
            </a:r>
            <a:r>
              <a:rPr lang="en-US" dirty="0"/>
              <a:t> </a:t>
            </a:r>
            <a:br>
              <a:rPr lang="en-US" dirty="0"/>
            </a:br>
            <a:endParaRPr dirty="0"/>
          </a:p>
        </p:txBody>
      </p:sp>
      <p:sp>
        <p:nvSpPr>
          <p:cNvPr id="200" name="Google Shape;200;gf71ce5cd25_2_60"/>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3A3838"/>
              </a:buClr>
              <a:buSzPts val="2600"/>
              <a:buNone/>
            </a:pPr>
            <a:r>
              <a:rPr lang="en-US" dirty="0"/>
              <a:t>The CTE Leadership Committee cordially invites you to join our CTE Coffee Hour gathering scheduled for October 20, 2021 10:00 a.m. to 11:00 a.m.   </a:t>
            </a:r>
            <a:endParaRPr dirty="0"/>
          </a:p>
          <a:p>
            <a:pPr marL="0" lvl="0" indent="0" algn="l" rtl="0">
              <a:lnSpc>
                <a:spcPct val="90000"/>
              </a:lnSpc>
              <a:spcBef>
                <a:spcPts val="1000"/>
              </a:spcBef>
              <a:spcAft>
                <a:spcPts val="0"/>
              </a:spcAft>
              <a:buClr>
                <a:srgbClr val="3A3838"/>
              </a:buClr>
              <a:buSzPts val="2600"/>
              <a:buNone/>
            </a:pPr>
            <a:r>
              <a:rPr lang="en-US" dirty="0"/>
              <a:t>Virginia “Ginni" May, Vice President Academic Senate for California Community Colleges (ASCCC), Lance Heard, ASCCC At Large Representative, and Lyn Shaw, C-ID CTE Curriculum Director will host a session on the topic of:</a:t>
            </a:r>
            <a:endParaRPr dirty="0"/>
          </a:p>
          <a:p>
            <a:pPr marL="0" lvl="0" indent="0" algn="l" rtl="0">
              <a:lnSpc>
                <a:spcPct val="90000"/>
              </a:lnSpc>
              <a:spcBef>
                <a:spcPts val="1000"/>
              </a:spcBef>
              <a:spcAft>
                <a:spcPts val="0"/>
              </a:spcAft>
              <a:buClr>
                <a:srgbClr val="3A3838"/>
              </a:buClr>
              <a:buSzPts val="2600"/>
              <a:buNone/>
            </a:pPr>
            <a:r>
              <a:rPr lang="en-US" b="1" dirty="0"/>
              <a:t>Making Sure CTE Students Make it to the Appropriate CTE Pathway</a:t>
            </a:r>
            <a:r>
              <a:rPr lang="en-US" dirty="0"/>
              <a:t>.  Register below and join us on October 20</a:t>
            </a:r>
            <a:r>
              <a:rPr lang="en-US" baseline="30000" dirty="0"/>
              <a:t>th</a:t>
            </a:r>
            <a:r>
              <a:rPr lang="en-US" dirty="0"/>
              <a:t>.  </a:t>
            </a:r>
            <a:r>
              <a:rPr lang="en-US" u="sng" dirty="0">
                <a:solidFill>
                  <a:schemeClr val="hlink"/>
                </a:solidFill>
                <a:hlinkClick r:id="rId3"/>
              </a:rPr>
              <a:t>https://cccconfer.zoom.us/meeting/register/tJEpfu2srD4uH9zeh-jZTbg556pBon_huBpK</a:t>
            </a:r>
            <a:r>
              <a:rPr lang="en-US" dirty="0"/>
              <a:t> </a:t>
            </a:r>
            <a:endParaRPr dirty="0"/>
          </a:p>
        </p:txBody>
      </p:sp>
      <p:sp>
        <p:nvSpPr>
          <p:cNvPr id="201" name="Google Shape;201;gf71ce5cd25_2_6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f71ce5cd25_0_18"/>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Ethnic Studies </a:t>
            </a:r>
            <a:endParaRPr dirty="0"/>
          </a:p>
        </p:txBody>
      </p:sp>
      <p:sp>
        <p:nvSpPr>
          <p:cNvPr id="208" name="Google Shape;208;gf71ce5cd25_0_18"/>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sp>
        <p:nvSpPr>
          <p:cNvPr id="209" name="Google Shape;209;gf71ce5cd25_0_18"/>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dirty="0"/>
          </a:p>
        </p:txBody>
      </p:sp>
      <p:pic>
        <p:nvPicPr>
          <p:cNvPr id="210" name="Google Shape;210;gf71ce5cd25_0_18"/>
          <p:cNvPicPr preferRelativeResize="0"/>
          <p:nvPr/>
        </p:nvPicPr>
        <p:blipFill>
          <a:blip r:embed="rId3">
            <a:alphaModFix/>
          </a:blip>
          <a:stretch>
            <a:fillRect/>
          </a:stretch>
        </p:blipFill>
        <p:spPr>
          <a:xfrm>
            <a:off x="2998525" y="2472050"/>
            <a:ext cx="5795175" cy="3245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f17544e366_0_36"/>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AB 1460</a:t>
            </a:r>
            <a:endParaRPr dirty="0"/>
          </a:p>
          <a:p>
            <a:pPr marL="0" lvl="0" indent="0" algn="l" rtl="0">
              <a:spcBef>
                <a:spcPts val="0"/>
              </a:spcBef>
              <a:spcAft>
                <a:spcPts val="0"/>
              </a:spcAft>
              <a:buNone/>
            </a:pPr>
            <a:r>
              <a:rPr lang="en-US" dirty="0"/>
              <a:t>CSU Graduation Requirement</a:t>
            </a:r>
            <a:endParaRPr dirty="0"/>
          </a:p>
        </p:txBody>
      </p:sp>
      <p:sp>
        <p:nvSpPr>
          <p:cNvPr id="217" name="Google Shape;217;gf17544e366_0_36"/>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600" b="1" dirty="0">
                <a:solidFill>
                  <a:srgbClr val="404040"/>
                </a:solidFill>
                <a:latin typeface="Arial"/>
                <a:ea typeface="Arial"/>
                <a:cs typeface="Arial"/>
                <a:sym typeface="Arial"/>
              </a:rPr>
              <a:t>SEC. 2.</a:t>
            </a:r>
            <a:r>
              <a:rPr lang="en-US" sz="1600" dirty="0">
                <a:solidFill>
                  <a:srgbClr val="404040"/>
                </a:solidFill>
                <a:latin typeface="Arial"/>
                <a:ea typeface="Arial"/>
                <a:cs typeface="Arial"/>
                <a:sym typeface="Arial"/>
              </a:rPr>
              <a:t> Section 89032 is added to the Education Code, to read:</a:t>
            </a:r>
            <a:endParaRPr sz="1600" dirty="0">
              <a:solidFill>
                <a:srgbClr val="404040"/>
              </a:solidFill>
              <a:latin typeface="Arial"/>
              <a:ea typeface="Arial"/>
              <a:cs typeface="Arial"/>
              <a:sym typeface="Arial"/>
            </a:endParaRPr>
          </a:p>
          <a:p>
            <a:pPr marL="0" lvl="0" indent="0" algn="l" rtl="0">
              <a:spcBef>
                <a:spcPts val="1000"/>
              </a:spcBef>
              <a:spcAft>
                <a:spcPts val="0"/>
              </a:spcAft>
              <a:buNone/>
            </a:pPr>
            <a:r>
              <a:rPr lang="en-US" sz="1600" b="1" dirty="0">
                <a:solidFill>
                  <a:srgbClr val="404040"/>
                </a:solidFill>
                <a:latin typeface="Arial"/>
                <a:ea typeface="Arial"/>
                <a:cs typeface="Arial"/>
                <a:sym typeface="Arial"/>
              </a:rPr>
              <a:t>  89032.</a:t>
            </a:r>
            <a:r>
              <a:rPr lang="en-US" sz="1600" dirty="0">
                <a:solidFill>
                  <a:srgbClr val="404040"/>
                </a:solidFill>
                <a:latin typeface="Arial"/>
                <a:ea typeface="Arial"/>
                <a:cs typeface="Arial"/>
                <a:sym typeface="Arial"/>
              </a:rPr>
              <a:t> (a) It is the intent of the Legislature that students of the California State University   acquire the knowledge and skills that will help them comprehend the diversity and social   justice history of the United States and of the society in which they live to enable them to   contribute to that society as responsible and constructive citizens.</a:t>
            </a:r>
            <a:endParaRPr sz="1600" dirty="0">
              <a:solidFill>
                <a:srgbClr val="404040"/>
              </a:solidFill>
              <a:latin typeface="Arial"/>
              <a:ea typeface="Arial"/>
              <a:cs typeface="Arial"/>
              <a:sym typeface="Arial"/>
            </a:endParaRPr>
          </a:p>
          <a:p>
            <a:pPr marL="0" lvl="0" indent="0" algn="l" rtl="0">
              <a:spcBef>
                <a:spcPts val="1000"/>
              </a:spcBef>
              <a:spcAft>
                <a:spcPts val="0"/>
              </a:spcAft>
              <a:buNone/>
            </a:pPr>
            <a:r>
              <a:rPr lang="en-US" sz="1600" dirty="0">
                <a:solidFill>
                  <a:srgbClr val="404040"/>
                </a:solidFill>
                <a:latin typeface="Arial"/>
                <a:ea typeface="Arial"/>
                <a:cs typeface="Arial"/>
                <a:sym typeface="Arial"/>
              </a:rPr>
              <a:t>(b) Commencing with the 2021–22 academic year, the California State University shall provide for courses in ethnic studies at each of its campuses.</a:t>
            </a:r>
            <a:endParaRPr sz="1600" dirty="0">
              <a:solidFill>
                <a:srgbClr val="404040"/>
              </a:solidFill>
              <a:latin typeface="Arial"/>
              <a:ea typeface="Arial"/>
              <a:cs typeface="Arial"/>
              <a:sym typeface="Arial"/>
            </a:endParaRPr>
          </a:p>
          <a:p>
            <a:pPr marL="0" lvl="0" indent="0" algn="l" rtl="0">
              <a:spcBef>
                <a:spcPts val="1000"/>
              </a:spcBef>
              <a:spcAft>
                <a:spcPts val="0"/>
              </a:spcAft>
              <a:buNone/>
            </a:pPr>
            <a:r>
              <a:rPr lang="en-US" sz="1600" dirty="0">
                <a:solidFill>
                  <a:srgbClr val="404040"/>
                </a:solidFill>
                <a:latin typeface="Arial"/>
                <a:ea typeface="Arial"/>
                <a:cs typeface="Arial"/>
                <a:sym typeface="Arial"/>
              </a:rPr>
              <a:t>Commencing with students graduating in the 2024–25 academic year, the California State University shall require, as an undergraduate graduation requirement, the completion of, at minimum, one three-unit course in ethnic studies.</a:t>
            </a:r>
            <a:endParaRPr sz="1600" dirty="0">
              <a:solidFill>
                <a:srgbClr val="404040"/>
              </a:solidFill>
              <a:latin typeface="Arial"/>
              <a:ea typeface="Arial"/>
              <a:cs typeface="Arial"/>
              <a:sym typeface="Arial"/>
            </a:endParaRPr>
          </a:p>
          <a:p>
            <a:pPr marL="0" lvl="0" indent="0" algn="l" rtl="0">
              <a:spcBef>
                <a:spcPts val="1000"/>
              </a:spcBef>
              <a:spcAft>
                <a:spcPts val="0"/>
              </a:spcAft>
              <a:buNone/>
            </a:pPr>
            <a:r>
              <a:rPr lang="en-US" sz="1600" dirty="0">
                <a:solidFill>
                  <a:srgbClr val="404040"/>
                </a:solidFill>
                <a:latin typeface="Arial"/>
                <a:ea typeface="Arial"/>
                <a:cs typeface="Arial"/>
                <a:sym typeface="Arial"/>
              </a:rPr>
              <a:t>Students must complete the requirement by taking a class in one of four ethnic studies disciplines: Native American studies, African American studies, Asian American studies or Latinx studies.</a:t>
            </a:r>
            <a:endParaRPr sz="1600" dirty="0">
              <a:solidFill>
                <a:srgbClr val="404040"/>
              </a:solidFill>
              <a:latin typeface="Arial"/>
              <a:ea typeface="Arial"/>
              <a:cs typeface="Arial"/>
              <a:sym typeface="Arial"/>
            </a:endParaRPr>
          </a:p>
          <a:p>
            <a:pPr marL="0" lvl="0" indent="0" algn="l" rtl="0">
              <a:spcBef>
                <a:spcPts val="1000"/>
              </a:spcBef>
              <a:spcAft>
                <a:spcPts val="0"/>
              </a:spcAft>
              <a:buNone/>
            </a:pPr>
            <a:endParaRPr dirty="0"/>
          </a:p>
        </p:txBody>
      </p:sp>
      <p:sp>
        <p:nvSpPr>
          <p:cNvPr id="218" name="Google Shape;218;gf17544e366_0_36"/>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Ethnic Studies (Area F) </a:t>
            </a:r>
            <a:endParaRPr dirty="0"/>
          </a:p>
        </p:txBody>
      </p:sp>
      <p:sp>
        <p:nvSpPr>
          <p:cNvPr id="224" name="Google Shape;224;p10"/>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2400" dirty="0">
                <a:solidFill>
                  <a:srgbClr val="404040"/>
                </a:solidFill>
                <a:latin typeface="Arial"/>
                <a:ea typeface="Arial"/>
                <a:cs typeface="Arial"/>
                <a:sym typeface="Arial"/>
              </a:rPr>
              <a:t>●The new ES requirement is placed in the lower-division general education requirement.</a:t>
            </a:r>
            <a:endParaRPr sz="2400" dirty="0">
              <a:solidFill>
                <a:srgbClr val="404040"/>
              </a:solidFill>
              <a:latin typeface="Arial"/>
              <a:ea typeface="Arial"/>
              <a:cs typeface="Arial"/>
              <a:sym typeface="Arial"/>
            </a:endParaRPr>
          </a:p>
          <a:p>
            <a:pPr marL="0" lvl="0" indent="0" algn="l" rtl="0">
              <a:spcBef>
                <a:spcPts val="0"/>
              </a:spcBef>
              <a:spcAft>
                <a:spcPts val="0"/>
              </a:spcAft>
              <a:buNone/>
            </a:pPr>
            <a:r>
              <a:rPr lang="en-US" sz="2400" dirty="0">
                <a:solidFill>
                  <a:srgbClr val="404040"/>
                </a:solidFill>
                <a:latin typeface="Arial"/>
                <a:ea typeface="Arial"/>
                <a:cs typeface="Arial"/>
                <a:sym typeface="Arial"/>
              </a:rPr>
              <a:t>●This is pertinent to Associate Degrees for Transfer (ADTs) at the community college.  AREA F has been inserted into the CSU General Education Breadth.</a:t>
            </a:r>
            <a:endParaRPr sz="2400" dirty="0">
              <a:solidFill>
                <a:srgbClr val="404040"/>
              </a:solidFill>
              <a:latin typeface="Arial"/>
              <a:ea typeface="Arial"/>
              <a:cs typeface="Arial"/>
              <a:sym typeface="Arial"/>
            </a:endParaRPr>
          </a:p>
          <a:p>
            <a:pPr marL="0" lvl="0" indent="0" algn="l" rtl="0">
              <a:spcBef>
                <a:spcPts val="0"/>
              </a:spcBef>
              <a:spcAft>
                <a:spcPts val="0"/>
              </a:spcAft>
              <a:buNone/>
            </a:pPr>
            <a:r>
              <a:rPr lang="en-US" sz="2400" dirty="0">
                <a:solidFill>
                  <a:srgbClr val="404040"/>
                </a:solidFill>
                <a:latin typeface="Arial"/>
                <a:ea typeface="Arial"/>
                <a:cs typeface="Arial"/>
                <a:sym typeface="Arial"/>
              </a:rPr>
              <a:t>●Beginning in fall 2021, students at a CCC will be required to meet CSU GE Area F. Courses will need to meet the same standards that CSU courses do to be approved for Area F.</a:t>
            </a:r>
            <a:endParaRPr sz="2400" dirty="0">
              <a:solidFill>
                <a:srgbClr val="404040"/>
              </a:solidFill>
              <a:latin typeface="Arial"/>
              <a:ea typeface="Arial"/>
              <a:cs typeface="Arial"/>
              <a:sym typeface="Arial"/>
            </a:endParaRPr>
          </a:p>
          <a:p>
            <a:pPr marL="0" lvl="0" indent="0" algn="l" rtl="0">
              <a:spcBef>
                <a:spcPts val="0"/>
              </a:spcBef>
              <a:spcAft>
                <a:spcPts val="0"/>
              </a:spcAft>
              <a:buNone/>
            </a:pPr>
            <a:r>
              <a:rPr lang="en-US" sz="2400" dirty="0">
                <a:solidFill>
                  <a:srgbClr val="404040"/>
                </a:solidFill>
                <a:latin typeface="Arial"/>
                <a:ea typeface="Arial"/>
                <a:cs typeface="Arial"/>
                <a:sym typeface="Arial"/>
              </a:rPr>
              <a:t>●Core Competencies for the Ethnic Studies. Three of five competencies are  required for AREA F approval</a:t>
            </a:r>
            <a:endParaRPr sz="2400" dirty="0">
              <a:solidFill>
                <a:srgbClr val="404040"/>
              </a:solidFill>
              <a:latin typeface="Arial"/>
              <a:ea typeface="Arial"/>
              <a:cs typeface="Arial"/>
              <a:sym typeface="Arial"/>
            </a:endParaRPr>
          </a:p>
          <a:p>
            <a:pPr marL="0" lvl="0" indent="0" algn="l" rtl="0">
              <a:spcBef>
                <a:spcPts val="0"/>
              </a:spcBef>
              <a:spcAft>
                <a:spcPts val="0"/>
              </a:spcAft>
              <a:buNone/>
            </a:pPr>
            <a:r>
              <a:rPr lang="en-US" sz="2400" dirty="0">
                <a:solidFill>
                  <a:srgbClr val="404040"/>
                </a:solidFill>
                <a:latin typeface="Arial"/>
                <a:ea typeface="Arial"/>
                <a:cs typeface="Arial"/>
                <a:sym typeface="Arial"/>
              </a:rPr>
              <a:t>●IGETC does not require an ES requirement for 2021-2022.  The CSUCO is waiting concurrence from the UC on a proposed change to add AREA 7 Ethnic Studies, likely to occur around December 2021.</a:t>
            </a:r>
            <a:endParaRPr sz="2400" dirty="0">
              <a:solidFill>
                <a:srgbClr val="404040"/>
              </a:solidFill>
              <a:latin typeface="Arial"/>
              <a:ea typeface="Arial"/>
              <a:cs typeface="Arial"/>
              <a:sym typeface="Arial"/>
            </a:endParaRPr>
          </a:p>
          <a:p>
            <a:pPr marL="0" lvl="0" indent="0" algn="l" rtl="0">
              <a:lnSpc>
                <a:spcPct val="90000"/>
              </a:lnSpc>
              <a:spcBef>
                <a:spcPts val="0"/>
              </a:spcBef>
              <a:spcAft>
                <a:spcPts val="0"/>
              </a:spcAft>
              <a:buClr>
                <a:srgbClr val="3A3838"/>
              </a:buClr>
              <a:buSzPct val="100000"/>
              <a:buNone/>
            </a:pPr>
            <a:endParaRPr dirty="0"/>
          </a:p>
        </p:txBody>
      </p:sp>
      <p:sp>
        <p:nvSpPr>
          <p:cNvPr id="225" name="Google Shape;225;p1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f31ba3177a_2_35"/>
          <p:cNvSpPr txBox="1">
            <a:spLocks noGrp="1"/>
          </p:cNvSpPr>
          <p:nvPr>
            <p:ph type="title" idx="4294967295"/>
          </p:nvPr>
        </p:nvSpPr>
        <p:spPr>
          <a:xfrm>
            <a:off x="1033000" y="403400"/>
            <a:ext cx="1032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CSU Acceptance of CCC Ethnic Studies Courses </a:t>
            </a:r>
            <a:endParaRPr dirty="0"/>
          </a:p>
        </p:txBody>
      </p:sp>
      <p:sp>
        <p:nvSpPr>
          <p:cNvPr id="231" name="Google Shape;231;gf31ba3177a_2_35"/>
          <p:cNvSpPr txBox="1">
            <a:spLocks noGrp="1"/>
          </p:cNvSpPr>
          <p:nvPr>
            <p:ph type="body" idx="4294967295"/>
          </p:nvPr>
        </p:nvSpPr>
        <p:spPr>
          <a:xfrm>
            <a:off x="829994" y="2586368"/>
            <a:ext cx="10523700" cy="3569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90000"/>
              </a:lnSpc>
              <a:spcBef>
                <a:spcPts val="0"/>
              </a:spcBef>
              <a:spcAft>
                <a:spcPts val="0"/>
              </a:spcAft>
              <a:buSzPts val="2200"/>
              <a:buChar char="●"/>
            </a:pPr>
            <a:r>
              <a:rPr lang="en-US" sz="2200" dirty="0"/>
              <a:t>The new General Education policy is effective fall 2021. In general, any student who begins their academic work at either a CCC or CSU fall 2021 and beyond will be required to complete the new general education requirements.</a:t>
            </a:r>
            <a:endParaRPr sz="2200" dirty="0"/>
          </a:p>
          <a:p>
            <a:pPr marL="457200" marR="0" lvl="0" indent="-368300" algn="l" rtl="0">
              <a:lnSpc>
                <a:spcPct val="90000"/>
              </a:lnSpc>
              <a:spcBef>
                <a:spcPts val="0"/>
              </a:spcBef>
              <a:spcAft>
                <a:spcPts val="0"/>
              </a:spcAft>
              <a:buSzPts val="2200"/>
              <a:buChar char="●"/>
            </a:pPr>
            <a:r>
              <a:rPr lang="en-US" sz="2200" dirty="0"/>
              <a:t>Students who began at a CCC or CSU prior to fall 2021, and maintained continuous enrollment, will not be held to the Ethnic Studies requirement due to their pre-2021 catalog rights.</a:t>
            </a:r>
            <a:endParaRPr sz="2200" dirty="0"/>
          </a:p>
          <a:p>
            <a:pPr marL="457200" marR="0" lvl="0" indent="-368300" algn="l" rtl="0">
              <a:lnSpc>
                <a:spcPct val="90000"/>
              </a:lnSpc>
              <a:spcBef>
                <a:spcPts val="0"/>
              </a:spcBef>
              <a:spcAft>
                <a:spcPts val="0"/>
              </a:spcAft>
              <a:buSzPts val="2200"/>
              <a:buChar char="●"/>
            </a:pPr>
            <a:r>
              <a:rPr lang="en-US" sz="2200" dirty="0"/>
              <a:t>For student who did not maintain continuous enrollment. If a transcript indicates completion of any of the following, the student is NOT required to complete a course in Ethnic Studies prior to graduation:</a:t>
            </a:r>
            <a:endParaRPr sz="2200" dirty="0"/>
          </a:p>
          <a:p>
            <a:pPr marL="914400" marR="0" lvl="1" indent="-368300" algn="l" rtl="0">
              <a:lnSpc>
                <a:spcPct val="90000"/>
              </a:lnSpc>
              <a:spcBef>
                <a:spcPts val="0"/>
              </a:spcBef>
              <a:spcAft>
                <a:spcPts val="0"/>
              </a:spcAft>
              <a:buSzPts val="2200"/>
              <a:buChar char="○"/>
            </a:pPr>
            <a:r>
              <a:rPr lang="en-US" sz="2200" dirty="0"/>
              <a:t>Conferral of an Associate Degree for Transfer (ADT)</a:t>
            </a:r>
            <a:endParaRPr sz="2200" dirty="0"/>
          </a:p>
          <a:p>
            <a:pPr marL="914400" marR="0" lvl="1" indent="-368300" algn="l" rtl="0">
              <a:lnSpc>
                <a:spcPct val="90000"/>
              </a:lnSpc>
              <a:spcBef>
                <a:spcPts val="0"/>
              </a:spcBef>
              <a:spcAft>
                <a:spcPts val="0"/>
              </a:spcAft>
              <a:buSzPts val="2200"/>
              <a:buChar char="○"/>
            </a:pPr>
            <a:r>
              <a:rPr lang="en-US" sz="2200" dirty="0"/>
              <a:t>Fully CSU GE Breadth certified</a:t>
            </a:r>
            <a:endParaRPr sz="2200" dirty="0"/>
          </a:p>
          <a:p>
            <a:pPr marL="914400" marR="0" lvl="1" indent="-368300" algn="l" rtl="0">
              <a:lnSpc>
                <a:spcPct val="90000"/>
              </a:lnSpc>
              <a:spcBef>
                <a:spcPts val="0"/>
              </a:spcBef>
              <a:spcAft>
                <a:spcPts val="0"/>
              </a:spcAft>
              <a:buSzPts val="2200"/>
              <a:buChar char="○"/>
            </a:pPr>
            <a:r>
              <a:rPr lang="en-US" sz="2200" dirty="0"/>
              <a:t>Intersegmental General Education Transfer Curriculum (IGETC) certified</a:t>
            </a:r>
            <a:endParaRPr sz="2200" dirty="0"/>
          </a:p>
          <a:p>
            <a:pPr marL="0" marR="0" lvl="0" indent="0" algn="l" rtl="0">
              <a:lnSpc>
                <a:spcPct val="90000"/>
              </a:lnSpc>
              <a:spcBef>
                <a:spcPts val="0"/>
              </a:spcBef>
              <a:spcAft>
                <a:spcPts val="0"/>
              </a:spcAft>
              <a:buClr>
                <a:srgbClr val="404040"/>
              </a:buClr>
              <a:buSzPts val="2400"/>
              <a:buFont typeface="Arial"/>
              <a:buNone/>
            </a:pPr>
            <a:endParaRPr sz="2200" dirty="0"/>
          </a:p>
        </p:txBody>
      </p:sp>
      <p:sp>
        <p:nvSpPr>
          <p:cNvPr id="232" name="Google Shape;232;gf31ba3177a_2_35"/>
          <p:cNvSpPr txBox="1">
            <a:spLocks noGrp="1"/>
          </p:cNvSpPr>
          <p:nvPr>
            <p:ph type="sldNum" idx="12"/>
          </p:nvPr>
        </p:nvSpPr>
        <p:spPr>
          <a:xfrm>
            <a:off x="10298113" y="6356350"/>
            <a:ext cx="10557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31ba3177a_2_42"/>
          <p:cNvSpPr txBox="1">
            <a:spLocks noGrp="1"/>
          </p:cNvSpPr>
          <p:nvPr>
            <p:ph type="title" idx="4294967295"/>
          </p:nvPr>
        </p:nvSpPr>
        <p:spPr>
          <a:xfrm>
            <a:off x="830023" y="403400"/>
            <a:ext cx="105237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CSU Acceptance of CCC Ethnic Studies Courses </a:t>
            </a:r>
            <a:endParaRPr dirty="0"/>
          </a:p>
        </p:txBody>
      </p:sp>
      <p:sp>
        <p:nvSpPr>
          <p:cNvPr id="238" name="Google Shape;238;gf31ba3177a_2_42"/>
          <p:cNvSpPr txBox="1">
            <a:spLocks noGrp="1"/>
          </p:cNvSpPr>
          <p:nvPr>
            <p:ph type="body" idx="4294967295"/>
          </p:nvPr>
        </p:nvSpPr>
        <p:spPr>
          <a:xfrm>
            <a:off x="829994" y="2586368"/>
            <a:ext cx="10523700" cy="3569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90000"/>
              </a:lnSpc>
              <a:spcBef>
                <a:spcPts val="0"/>
              </a:spcBef>
              <a:spcAft>
                <a:spcPts val="0"/>
              </a:spcAft>
              <a:buSzPts val="2200"/>
              <a:buChar char="●"/>
            </a:pPr>
            <a:r>
              <a:rPr lang="en-US" sz="2200" dirty="0"/>
              <a:t>Beginning fall 2023 – If a student’s transcript indicates CSUGE fully certified, Ethnic Studies is expected and required; it should be completed before transfer as part of CSU GE-certification.</a:t>
            </a:r>
            <a:endParaRPr sz="2200" dirty="0"/>
          </a:p>
          <a:p>
            <a:pPr marL="457200" marR="0" lvl="0" indent="-368300" algn="l" rtl="0">
              <a:lnSpc>
                <a:spcPct val="90000"/>
              </a:lnSpc>
              <a:spcBef>
                <a:spcPts val="0"/>
              </a:spcBef>
              <a:spcAft>
                <a:spcPts val="0"/>
              </a:spcAft>
              <a:buSzPts val="2200"/>
              <a:buChar char="●"/>
            </a:pPr>
            <a:r>
              <a:rPr lang="en-US" sz="2200" dirty="0"/>
              <a:t>Beginning fall 2024 – If a student’s transcript indicates full IGETC certification, Ethnic Studies is expected and required be completed before transfer.</a:t>
            </a:r>
            <a:endParaRPr sz="2200" dirty="0"/>
          </a:p>
          <a:p>
            <a:pPr marL="0" marR="0" lvl="0" indent="0" algn="l" rtl="0">
              <a:lnSpc>
                <a:spcPct val="90000"/>
              </a:lnSpc>
              <a:spcBef>
                <a:spcPts val="0"/>
              </a:spcBef>
              <a:spcAft>
                <a:spcPts val="0"/>
              </a:spcAft>
              <a:buNone/>
            </a:pPr>
            <a:endParaRPr sz="2200" dirty="0"/>
          </a:p>
          <a:p>
            <a:pPr marL="0" lvl="0" indent="0" algn="just" rtl="0">
              <a:lnSpc>
                <a:spcPct val="115000"/>
              </a:lnSpc>
              <a:spcBef>
                <a:spcPts val="1200"/>
              </a:spcBef>
              <a:spcAft>
                <a:spcPts val="1200"/>
              </a:spcAft>
              <a:buNone/>
            </a:pPr>
            <a:r>
              <a:rPr lang="en-US" sz="2000" dirty="0"/>
              <a:t>During the CSUCO course review process of the courses submitted by the February 5, 2021 deadline, many of the courses submitted by CC colleges where not approved. For those courses that were denied, colleges had an opportunity to resubmit courses for re-review. During the re-review process, colleges continued to face high levels of course disapprovals.</a:t>
            </a:r>
            <a:endParaRPr sz="2000" dirty="0"/>
          </a:p>
        </p:txBody>
      </p:sp>
      <p:sp>
        <p:nvSpPr>
          <p:cNvPr id="239" name="Google Shape;239;gf31ba3177a_2_42"/>
          <p:cNvSpPr txBox="1">
            <a:spLocks noGrp="1"/>
          </p:cNvSpPr>
          <p:nvPr>
            <p:ph type="sldNum" idx="12"/>
          </p:nvPr>
        </p:nvSpPr>
        <p:spPr>
          <a:xfrm>
            <a:off x="10298113" y="6356350"/>
            <a:ext cx="10557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f31ba3177a_2_48"/>
          <p:cNvSpPr txBox="1">
            <a:spLocks noGrp="1"/>
          </p:cNvSpPr>
          <p:nvPr>
            <p:ph type="title" idx="4294967295"/>
          </p:nvPr>
        </p:nvSpPr>
        <p:spPr>
          <a:xfrm>
            <a:off x="1032998" y="403400"/>
            <a:ext cx="103206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CSU Acceptance of CCC Ethnic Studies Courses </a:t>
            </a:r>
            <a:endParaRPr dirty="0"/>
          </a:p>
        </p:txBody>
      </p:sp>
      <p:sp>
        <p:nvSpPr>
          <p:cNvPr id="245" name="Google Shape;245;gf31ba3177a_2_48"/>
          <p:cNvSpPr txBox="1">
            <a:spLocks noGrp="1"/>
          </p:cNvSpPr>
          <p:nvPr>
            <p:ph type="body" idx="4294967295"/>
          </p:nvPr>
        </p:nvSpPr>
        <p:spPr>
          <a:xfrm>
            <a:off x="829994" y="2586368"/>
            <a:ext cx="10523700" cy="35694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en-US" sz="2000" dirty="0"/>
              <a:t>The primary issues found with courses that were </a:t>
            </a:r>
            <a:r>
              <a:rPr lang="en-US" sz="2000" b="1" u="sng" dirty="0"/>
              <a:t>not</a:t>
            </a:r>
            <a:r>
              <a:rPr lang="en-US" sz="2000" dirty="0"/>
              <a:t> approved:</a:t>
            </a:r>
            <a:endParaRPr sz="2000" dirty="0"/>
          </a:p>
          <a:p>
            <a:pPr marL="457200" lvl="0" indent="-355600" algn="l" rtl="0">
              <a:lnSpc>
                <a:spcPct val="105000"/>
              </a:lnSpc>
              <a:spcBef>
                <a:spcPts val="800"/>
              </a:spcBef>
              <a:spcAft>
                <a:spcPts val="0"/>
              </a:spcAft>
              <a:buClr>
                <a:srgbClr val="404040"/>
              </a:buClr>
              <a:buSzPts val="2000"/>
              <a:buChar char="●"/>
            </a:pPr>
            <a:r>
              <a:rPr lang="en-US" sz="2000" dirty="0"/>
              <a:t>The competencies were </a:t>
            </a:r>
            <a:r>
              <a:rPr lang="en-US" sz="2000" b="1" u="sng" dirty="0"/>
              <a:t>not</a:t>
            </a:r>
            <a:r>
              <a:rPr lang="en-US" sz="2000" dirty="0"/>
              <a:t> listed within the Course Outline of Record (COR).</a:t>
            </a:r>
            <a:endParaRPr sz="2000" dirty="0"/>
          </a:p>
          <a:p>
            <a:pPr marL="457200" lvl="0" indent="-355600" algn="l" rtl="0">
              <a:lnSpc>
                <a:spcPct val="105000"/>
              </a:lnSpc>
              <a:spcBef>
                <a:spcPts val="0"/>
              </a:spcBef>
              <a:spcAft>
                <a:spcPts val="0"/>
              </a:spcAft>
              <a:buClr>
                <a:srgbClr val="404040"/>
              </a:buClr>
              <a:buSzPts val="2000"/>
              <a:buChar char="●"/>
            </a:pPr>
            <a:r>
              <a:rPr lang="en-US" sz="2000" dirty="0"/>
              <a:t>The competencies </a:t>
            </a:r>
            <a:r>
              <a:rPr lang="en-US" sz="2000" b="1" u="sng" dirty="0"/>
              <a:t>were</a:t>
            </a:r>
            <a:r>
              <a:rPr lang="en-US" sz="2000" dirty="0"/>
              <a:t> included in the COR, however, there was no clear link to the competencies in the course content described in the COR.</a:t>
            </a:r>
            <a:endParaRPr sz="2000" dirty="0"/>
          </a:p>
          <a:p>
            <a:pPr marL="457200" lvl="0" indent="0" algn="l" rtl="0">
              <a:lnSpc>
                <a:spcPct val="105000"/>
              </a:lnSpc>
              <a:spcBef>
                <a:spcPts val="1200"/>
              </a:spcBef>
              <a:spcAft>
                <a:spcPts val="0"/>
              </a:spcAft>
              <a:buNone/>
            </a:pPr>
            <a:r>
              <a:rPr lang="en-US" sz="2000" dirty="0"/>
              <a:t>The COR is the key document (an annotated document/attachment is not appropriate). Colleges must update the COR to include the core competencies and reflect the core competencies in the content (including courses previously approved and/or articulated with CSU campuses). </a:t>
            </a:r>
            <a:endParaRPr sz="2000" dirty="0"/>
          </a:p>
          <a:p>
            <a:pPr marL="457200" lvl="0" indent="0" algn="l" rtl="0">
              <a:lnSpc>
                <a:spcPct val="105000"/>
              </a:lnSpc>
              <a:spcBef>
                <a:spcPts val="1200"/>
              </a:spcBef>
              <a:spcAft>
                <a:spcPts val="0"/>
              </a:spcAft>
              <a:buNone/>
            </a:pPr>
            <a:r>
              <a:rPr lang="en-US" sz="2000" dirty="0"/>
              <a:t>Next review cycle: December 2021 (with a late spring 2022 re-review opportunity)</a:t>
            </a:r>
            <a:endParaRPr sz="2000" dirty="0"/>
          </a:p>
          <a:p>
            <a:pPr marL="0" lvl="0" indent="0" algn="just" rtl="0">
              <a:lnSpc>
                <a:spcPct val="115000"/>
              </a:lnSpc>
              <a:spcBef>
                <a:spcPts val="1200"/>
              </a:spcBef>
              <a:spcAft>
                <a:spcPts val="1200"/>
              </a:spcAft>
              <a:buNone/>
            </a:pPr>
            <a:endParaRPr sz="2000" dirty="0"/>
          </a:p>
        </p:txBody>
      </p:sp>
      <p:sp>
        <p:nvSpPr>
          <p:cNvPr id="246" name="Google Shape;246;gf31ba3177a_2_48"/>
          <p:cNvSpPr txBox="1">
            <a:spLocks noGrp="1"/>
          </p:cNvSpPr>
          <p:nvPr>
            <p:ph type="sldNum" idx="12"/>
          </p:nvPr>
        </p:nvSpPr>
        <p:spPr>
          <a:xfrm>
            <a:off x="10298113" y="6356350"/>
            <a:ext cx="10557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Ethnic Studies (Title 5 Degree Requirement) </a:t>
            </a:r>
            <a:endParaRPr dirty="0"/>
          </a:p>
        </p:txBody>
      </p:sp>
      <p:sp>
        <p:nvSpPr>
          <p:cNvPr id="252" name="Google Shape;252;p11"/>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dirty="0">
                <a:solidFill>
                  <a:srgbClr val="404040"/>
                </a:solidFill>
                <a:latin typeface="Arial"/>
                <a:ea typeface="Arial"/>
                <a:cs typeface="Arial"/>
                <a:sym typeface="Arial"/>
              </a:rPr>
              <a:t>Title 5, Section 55063 –Minimum requirements for the Associate Degree</a:t>
            </a:r>
            <a:endParaRPr sz="2400" dirty="0">
              <a:solidFill>
                <a:srgbClr val="404040"/>
              </a:solidFill>
              <a:latin typeface="Arial"/>
              <a:ea typeface="Arial"/>
              <a:cs typeface="Arial"/>
              <a:sym typeface="Arial"/>
            </a:endParaRPr>
          </a:p>
          <a:p>
            <a:pPr marL="0" lvl="0" indent="0" algn="l" rtl="0">
              <a:spcBef>
                <a:spcPts val="0"/>
              </a:spcBef>
              <a:spcAft>
                <a:spcPts val="0"/>
              </a:spcAft>
              <a:buNone/>
            </a:pPr>
            <a:endParaRPr sz="2400" dirty="0">
              <a:solidFill>
                <a:srgbClr val="404040"/>
              </a:solidFill>
              <a:latin typeface="Arial"/>
              <a:ea typeface="Arial"/>
              <a:cs typeface="Arial"/>
              <a:sym typeface="Arial"/>
            </a:endParaRPr>
          </a:p>
          <a:p>
            <a:pPr marL="0" lvl="0" indent="0" algn="l" rtl="0">
              <a:spcBef>
                <a:spcPts val="0"/>
              </a:spcBef>
              <a:spcAft>
                <a:spcPts val="0"/>
              </a:spcAft>
              <a:buNone/>
            </a:pPr>
            <a:r>
              <a:rPr lang="en-US" sz="2400" dirty="0">
                <a:solidFill>
                  <a:srgbClr val="404040"/>
                </a:solidFill>
                <a:latin typeface="Arial"/>
                <a:ea typeface="Arial"/>
                <a:cs typeface="Arial"/>
                <a:sym typeface="Arial"/>
              </a:rPr>
              <a:t>(d) Additional Requirements. The associate degree also requires demonstrated competence in reading, written expression, and mathematics, and satisfactory completion of a course in </a:t>
            </a:r>
            <a:r>
              <a:rPr lang="en-US" sz="2400" dirty="0">
                <a:solidFill>
                  <a:srgbClr val="404040"/>
                </a:solidFill>
                <a:highlight>
                  <a:srgbClr val="FFFF00"/>
                </a:highlight>
                <a:latin typeface="Arial"/>
                <a:ea typeface="Arial"/>
                <a:cs typeface="Arial"/>
                <a:sym typeface="Arial"/>
              </a:rPr>
              <a:t>ethnic studies</a:t>
            </a:r>
            <a:r>
              <a:rPr lang="en-US" sz="2400" dirty="0">
                <a:solidFill>
                  <a:srgbClr val="404040"/>
                </a:solidFill>
                <a:latin typeface="Arial"/>
                <a:ea typeface="Arial"/>
                <a:cs typeface="Arial"/>
                <a:sym typeface="Arial"/>
              </a:rPr>
              <a:t>, as follows:</a:t>
            </a:r>
            <a:endParaRPr sz="2400" dirty="0">
              <a:solidFill>
                <a:srgbClr val="404040"/>
              </a:solidFill>
              <a:latin typeface="Arial"/>
              <a:ea typeface="Arial"/>
              <a:cs typeface="Arial"/>
              <a:sym typeface="Arial"/>
            </a:endParaRPr>
          </a:p>
          <a:p>
            <a:pPr marL="0" lvl="0" indent="0" algn="l" rtl="0">
              <a:spcBef>
                <a:spcPts val="0"/>
              </a:spcBef>
              <a:spcAft>
                <a:spcPts val="0"/>
              </a:spcAft>
              <a:buNone/>
            </a:pPr>
            <a:endParaRPr sz="2400" dirty="0">
              <a:solidFill>
                <a:srgbClr val="404040"/>
              </a:solidFill>
              <a:latin typeface="Arial"/>
              <a:ea typeface="Arial"/>
              <a:cs typeface="Arial"/>
              <a:sym typeface="Arial"/>
            </a:endParaRPr>
          </a:p>
          <a:p>
            <a:pPr marL="0" lvl="0" indent="0" algn="l" rtl="0">
              <a:spcBef>
                <a:spcPts val="0"/>
              </a:spcBef>
              <a:spcAft>
                <a:spcPts val="0"/>
              </a:spcAft>
              <a:buNone/>
            </a:pPr>
            <a:r>
              <a:rPr lang="en-US" sz="2400" dirty="0">
                <a:solidFill>
                  <a:srgbClr val="404040"/>
                </a:solidFill>
                <a:latin typeface="Arial"/>
                <a:ea typeface="Arial"/>
                <a:cs typeface="Arial"/>
                <a:sym typeface="Arial"/>
              </a:rPr>
              <a:t>(3) Satisfactory completion of a transfer-level course (minimum of three semester units or four quarter units) in ethnic studies. This requirement may be satisfied by obtaining a satisfactory grade in a course in ethnic studies taught in or on behalf of other departments and disciplines.</a:t>
            </a:r>
            <a:endParaRPr sz="2400" dirty="0">
              <a:solidFill>
                <a:srgbClr val="404040"/>
              </a:solidFill>
              <a:latin typeface="Arial"/>
              <a:ea typeface="Arial"/>
              <a:cs typeface="Arial"/>
              <a:sym typeface="Arial"/>
            </a:endParaRPr>
          </a:p>
          <a:p>
            <a:pPr marL="228600" lvl="0" indent="-63500" algn="l" rtl="0">
              <a:lnSpc>
                <a:spcPct val="90000"/>
              </a:lnSpc>
              <a:spcBef>
                <a:spcPts val="0"/>
              </a:spcBef>
              <a:spcAft>
                <a:spcPts val="0"/>
              </a:spcAft>
              <a:buClr>
                <a:srgbClr val="3A3838"/>
              </a:buClr>
              <a:buSzPts val="2600"/>
              <a:buNone/>
            </a:pPr>
            <a:endParaRPr dirty="0"/>
          </a:p>
        </p:txBody>
      </p:sp>
      <p:sp>
        <p:nvSpPr>
          <p:cNvPr id="253" name="Google Shape;253;p1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f31ba3177a_2_54"/>
          <p:cNvSpPr txBox="1">
            <a:spLocks noGrp="1"/>
          </p:cNvSpPr>
          <p:nvPr>
            <p:ph type="title"/>
          </p:nvPr>
        </p:nvSpPr>
        <p:spPr>
          <a:xfrm>
            <a:off x="1277650" y="365126"/>
            <a:ext cx="10046043" cy="116689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CCC Ethnic Studies Task Force </a:t>
            </a:r>
            <a:endParaRPr dirty="0"/>
          </a:p>
        </p:txBody>
      </p:sp>
      <p:sp>
        <p:nvSpPr>
          <p:cNvPr id="259" name="Google Shape;259;gf31ba3177a_2_54"/>
          <p:cNvSpPr txBox="1">
            <a:spLocks noGrp="1"/>
          </p:cNvSpPr>
          <p:nvPr>
            <p:ph type="body" idx="1"/>
          </p:nvPr>
        </p:nvSpPr>
        <p:spPr>
          <a:xfrm>
            <a:off x="1277650" y="1917032"/>
            <a:ext cx="4585739" cy="427263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000"/>
              <a:buChar char="•"/>
            </a:pPr>
            <a:r>
              <a:rPr lang="en-US" sz="2000" dirty="0"/>
              <a:t>The goals of the Ethnic Studies Taskforce are as follows: </a:t>
            </a:r>
            <a:endParaRPr dirty="0"/>
          </a:p>
          <a:p>
            <a:pPr marL="685800" lvl="1" indent="-228600" algn="l" rtl="0">
              <a:lnSpc>
                <a:spcPct val="90000"/>
              </a:lnSpc>
              <a:spcBef>
                <a:spcPts val="500"/>
              </a:spcBef>
              <a:spcAft>
                <a:spcPts val="0"/>
              </a:spcAft>
              <a:buClr>
                <a:srgbClr val="404040"/>
              </a:buClr>
              <a:buSzPts val="1800"/>
              <a:buChar char="•"/>
            </a:pPr>
            <a:r>
              <a:rPr lang="en-US" sz="1800" dirty="0"/>
              <a:t>To determine an implementation date for the new requirement</a:t>
            </a:r>
            <a:endParaRPr dirty="0"/>
          </a:p>
          <a:p>
            <a:pPr marL="685800" lvl="1" indent="-228600" algn="l" rtl="0">
              <a:lnSpc>
                <a:spcPct val="90000"/>
              </a:lnSpc>
              <a:spcBef>
                <a:spcPts val="500"/>
              </a:spcBef>
              <a:spcAft>
                <a:spcPts val="0"/>
              </a:spcAft>
              <a:buClr>
                <a:srgbClr val="404040"/>
              </a:buClr>
              <a:buSzPts val="1800"/>
              <a:buChar char="•"/>
            </a:pPr>
            <a:r>
              <a:rPr lang="en-US" sz="1800" dirty="0"/>
              <a:t>To determine if and how to establish a unified definition of Ethnic Studies and/or core competencies for the California Community Colleges </a:t>
            </a:r>
            <a:endParaRPr dirty="0"/>
          </a:p>
          <a:p>
            <a:pPr marL="685800" lvl="1" indent="-228600" algn="l" rtl="0">
              <a:lnSpc>
                <a:spcPct val="90000"/>
              </a:lnSpc>
              <a:spcBef>
                <a:spcPts val="500"/>
              </a:spcBef>
              <a:spcAft>
                <a:spcPts val="0"/>
              </a:spcAft>
              <a:buClr>
                <a:srgbClr val="404040"/>
              </a:buClr>
              <a:buSzPts val="1800"/>
              <a:buChar char="•"/>
            </a:pPr>
            <a:r>
              <a:rPr lang="en-US" sz="1800" dirty="0"/>
              <a:t>To help coordinate professional development and technical assistance for CCCs to ensure ethnic studies is implemented with fidelity to the discipline</a:t>
            </a:r>
            <a:endParaRPr dirty="0"/>
          </a:p>
          <a:p>
            <a:pPr marL="685800" lvl="1" indent="-228600" algn="l" rtl="0">
              <a:lnSpc>
                <a:spcPct val="90000"/>
              </a:lnSpc>
              <a:spcBef>
                <a:spcPts val="500"/>
              </a:spcBef>
              <a:spcAft>
                <a:spcPts val="0"/>
              </a:spcAft>
              <a:buClr>
                <a:srgbClr val="404040"/>
              </a:buClr>
              <a:buSzPts val="1800"/>
              <a:buChar char="•"/>
            </a:pPr>
            <a:r>
              <a:rPr lang="en-US" sz="1800" dirty="0"/>
              <a:t>To coordinate with CSU for intersegmental alignment </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260" name="Google Shape;260;gf31ba3177a_2_54"/>
          <p:cNvSpPr txBox="1">
            <a:spLocks noGrp="1"/>
          </p:cNvSpPr>
          <p:nvPr>
            <p:ph type="body" idx="2"/>
          </p:nvPr>
        </p:nvSpPr>
        <p:spPr>
          <a:xfrm>
            <a:off x="6096000" y="1532026"/>
            <a:ext cx="5887500" cy="465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1800"/>
              <a:buNone/>
            </a:pPr>
            <a:r>
              <a:rPr lang="en-US" sz="1800" b="1" cap="none" dirty="0"/>
              <a:t>MEMBERSHIP</a:t>
            </a:r>
            <a:endParaRPr dirty="0"/>
          </a:p>
          <a:p>
            <a:pPr marL="228600" lvl="0" indent="-228600" algn="l" rtl="0">
              <a:lnSpc>
                <a:spcPct val="90000"/>
              </a:lnSpc>
              <a:spcBef>
                <a:spcPts val="1000"/>
              </a:spcBef>
              <a:spcAft>
                <a:spcPts val="0"/>
              </a:spcAft>
              <a:buClr>
                <a:srgbClr val="404040"/>
              </a:buClr>
              <a:buSzPts val="1200"/>
              <a:buChar char="•"/>
            </a:pPr>
            <a:r>
              <a:rPr lang="en-US" sz="1200" dirty="0"/>
              <a:t>Two representatives from the Educational Services and Support Division of the Chancellor’s Office </a:t>
            </a:r>
            <a:endParaRPr dirty="0"/>
          </a:p>
          <a:p>
            <a:pPr marL="228600" lvl="0" indent="-228600" algn="l" rtl="0">
              <a:lnSpc>
                <a:spcPct val="90000"/>
              </a:lnSpc>
              <a:spcBef>
                <a:spcPts val="1000"/>
              </a:spcBef>
              <a:spcAft>
                <a:spcPts val="0"/>
              </a:spcAft>
              <a:buClr>
                <a:srgbClr val="404040"/>
              </a:buClr>
              <a:buSzPts val="1200"/>
              <a:buChar char="•"/>
            </a:pPr>
            <a:r>
              <a:rPr lang="en-US" sz="1200" dirty="0"/>
              <a:t>Two representatives from the Academic Senate for California Community Colleges </a:t>
            </a:r>
            <a:endParaRPr dirty="0"/>
          </a:p>
          <a:p>
            <a:pPr marL="228600" lvl="0" indent="-228600" algn="l" rtl="0">
              <a:lnSpc>
                <a:spcPct val="90000"/>
              </a:lnSpc>
              <a:spcBef>
                <a:spcPts val="1000"/>
              </a:spcBef>
              <a:spcAft>
                <a:spcPts val="0"/>
              </a:spcAft>
              <a:buClr>
                <a:srgbClr val="404040"/>
              </a:buClr>
              <a:buSzPts val="1200"/>
              <a:buChar char="•"/>
            </a:pPr>
            <a:r>
              <a:rPr lang="en-US" sz="1200" dirty="0"/>
              <a:t>One representative from the California Community Colleges Ethnic Studies Faculty Council</a:t>
            </a:r>
            <a:endParaRPr dirty="0"/>
          </a:p>
          <a:p>
            <a:pPr marL="228600" lvl="0" indent="-228600" algn="l" rtl="0">
              <a:lnSpc>
                <a:spcPct val="90000"/>
              </a:lnSpc>
              <a:spcBef>
                <a:spcPts val="1000"/>
              </a:spcBef>
              <a:spcAft>
                <a:spcPts val="0"/>
              </a:spcAft>
              <a:buClr>
                <a:srgbClr val="404040"/>
              </a:buClr>
              <a:buSzPts val="1200"/>
              <a:buChar char="•"/>
            </a:pPr>
            <a:r>
              <a:rPr lang="en-US" sz="1200" dirty="0"/>
              <a:t>Four Ethnic Studies faculty from the four core Ethnic Studies disciplines (appointed by the ASCCC)</a:t>
            </a:r>
            <a:endParaRPr dirty="0"/>
          </a:p>
          <a:p>
            <a:pPr marL="228600" lvl="0" indent="-228600" algn="l" rtl="0">
              <a:lnSpc>
                <a:spcPct val="90000"/>
              </a:lnSpc>
              <a:spcBef>
                <a:spcPts val="1000"/>
              </a:spcBef>
              <a:spcAft>
                <a:spcPts val="0"/>
              </a:spcAft>
              <a:buClr>
                <a:srgbClr val="404040"/>
              </a:buClr>
              <a:buSzPts val="1200"/>
              <a:buChar char="•"/>
            </a:pPr>
            <a:r>
              <a:rPr lang="en-US" sz="1200" dirty="0"/>
              <a:t>One representative from the California Community Colleges Curriculum Committee (5C)</a:t>
            </a:r>
            <a:endParaRPr dirty="0"/>
          </a:p>
          <a:p>
            <a:pPr marL="228600" lvl="0" indent="-228600" algn="l" rtl="0">
              <a:lnSpc>
                <a:spcPct val="90000"/>
              </a:lnSpc>
              <a:spcBef>
                <a:spcPts val="1000"/>
              </a:spcBef>
              <a:spcAft>
                <a:spcPts val="0"/>
              </a:spcAft>
              <a:buClr>
                <a:srgbClr val="404040"/>
              </a:buClr>
              <a:buSzPts val="1200"/>
              <a:buChar char="•"/>
            </a:pPr>
            <a:r>
              <a:rPr lang="en-US" sz="1200" dirty="0"/>
              <a:t>One student representative and one alternate (appointed by the Student Senate for California Community Colleges)</a:t>
            </a:r>
            <a:endParaRPr dirty="0"/>
          </a:p>
          <a:p>
            <a:pPr marL="228600" lvl="0" indent="-228600" algn="l" rtl="0">
              <a:lnSpc>
                <a:spcPct val="90000"/>
              </a:lnSpc>
              <a:spcBef>
                <a:spcPts val="1000"/>
              </a:spcBef>
              <a:spcAft>
                <a:spcPts val="0"/>
              </a:spcAft>
              <a:buClr>
                <a:srgbClr val="404040"/>
              </a:buClr>
              <a:buSzPts val="1200"/>
              <a:buChar char="•"/>
            </a:pPr>
            <a:r>
              <a:rPr lang="en-US" sz="1200" dirty="0"/>
              <a:t>One Articulation Officer (appointed by the ASCCC)</a:t>
            </a:r>
            <a:endParaRPr dirty="0"/>
          </a:p>
          <a:p>
            <a:pPr marL="228600" lvl="0" indent="-228600" algn="l" rtl="0">
              <a:lnSpc>
                <a:spcPct val="90000"/>
              </a:lnSpc>
              <a:spcBef>
                <a:spcPts val="1000"/>
              </a:spcBef>
              <a:spcAft>
                <a:spcPts val="0"/>
              </a:spcAft>
              <a:buClr>
                <a:srgbClr val="404040"/>
              </a:buClr>
              <a:buSzPts val="1200"/>
              <a:buChar char="•"/>
            </a:pPr>
            <a:r>
              <a:rPr lang="en-US" sz="1200" dirty="0"/>
              <a:t>One Admission &amp; Records representative (appointed by the California Association of Community College Registrars and Admissions Officers)</a:t>
            </a:r>
            <a:endParaRPr dirty="0"/>
          </a:p>
          <a:p>
            <a:pPr marL="228600" lvl="0" indent="-228600" algn="l" rtl="0">
              <a:lnSpc>
                <a:spcPct val="90000"/>
              </a:lnSpc>
              <a:spcBef>
                <a:spcPts val="1000"/>
              </a:spcBef>
              <a:spcAft>
                <a:spcPts val="0"/>
              </a:spcAft>
              <a:buClr>
                <a:srgbClr val="404040"/>
              </a:buClr>
              <a:buSzPts val="1200"/>
              <a:buChar char="•"/>
            </a:pPr>
            <a:r>
              <a:rPr lang="en-US" sz="1200" dirty="0"/>
              <a:t>One Chief Instructional Officer/Vice President of Instruction/Vice President of Academic Affairs (appointed by the California Community Colleges Chief Instructional Officers organization)</a:t>
            </a:r>
            <a:endParaRPr dirty="0"/>
          </a:p>
          <a:p>
            <a:pPr marL="228600" lvl="0" indent="-228600" algn="l" rtl="0">
              <a:lnSpc>
                <a:spcPct val="90000"/>
              </a:lnSpc>
              <a:spcBef>
                <a:spcPts val="1000"/>
              </a:spcBef>
              <a:spcAft>
                <a:spcPts val="0"/>
              </a:spcAft>
              <a:buClr>
                <a:srgbClr val="404040"/>
              </a:buClr>
              <a:buSzPts val="1200"/>
              <a:buChar char="•"/>
            </a:pPr>
            <a:r>
              <a:rPr lang="en-US" sz="1200" dirty="0"/>
              <a:t>One Chief Student Services Officer/Vice President of Student Services (appointed by the Chief Student Services Officers Association)</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261" name="Google Shape;261;gf31ba3177a_2_5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Role of Curriculum and Local Senates in GE and Degree Requirements </a:t>
            </a:r>
            <a:endParaRPr dirty="0"/>
          </a:p>
        </p:txBody>
      </p:sp>
      <p:sp>
        <p:nvSpPr>
          <p:cNvPr id="267" name="Google Shape;267;p12"/>
          <p:cNvSpPr txBox="1">
            <a:spLocks noGrp="1"/>
          </p:cNvSpPr>
          <p:nvPr>
            <p:ph type="body" idx="1"/>
          </p:nvPr>
        </p:nvSpPr>
        <p:spPr>
          <a:xfrm>
            <a:off x="838200" y="2286450"/>
            <a:ext cx="5181600" cy="40080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20000"/>
              </a:lnSpc>
              <a:spcBef>
                <a:spcPts val="0"/>
              </a:spcBef>
              <a:spcAft>
                <a:spcPts val="0"/>
              </a:spcAft>
              <a:buNone/>
            </a:pPr>
            <a:r>
              <a:rPr lang="en-US" sz="3400" dirty="0">
                <a:solidFill>
                  <a:srgbClr val="574C45"/>
                </a:solidFill>
                <a:highlight>
                  <a:srgbClr val="FFFF00"/>
                </a:highlight>
                <a:latin typeface="Times New Roman" panose="02020603050405020304" pitchFamily="18" charset="0"/>
                <a:ea typeface="Calibri"/>
                <a:cs typeface="Times New Roman" panose="02020603050405020304" pitchFamily="18" charset="0"/>
                <a:sym typeface="Calibri"/>
              </a:rPr>
              <a:t>1.Curriculum including establishing prerequisites and placing courses within disciplines</a:t>
            </a:r>
            <a:endParaRPr sz="3400" dirty="0">
              <a:solidFill>
                <a:srgbClr val="574C45"/>
              </a:solidFill>
              <a:highlight>
                <a:srgbClr val="FFFF00"/>
              </a:highlight>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highlight>
                  <a:srgbClr val="FFFF00"/>
                </a:highlight>
                <a:latin typeface="Times New Roman" panose="02020603050405020304" pitchFamily="18" charset="0"/>
                <a:ea typeface="Calibri"/>
                <a:cs typeface="Times New Roman" panose="02020603050405020304" pitchFamily="18" charset="0"/>
                <a:sym typeface="Calibri"/>
              </a:rPr>
              <a:t>2.Degree and certificate requirements</a:t>
            </a:r>
            <a:endParaRPr sz="3400" dirty="0">
              <a:solidFill>
                <a:srgbClr val="574C45"/>
              </a:solidFill>
              <a:highlight>
                <a:srgbClr val="FFFF00"/>
              </a:highlight>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3.Grading policies</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highlight>
                  <a:srgbClr val="FFFF00"/>
                </a:highlight>
                <a:latin typeface="Times New Roman" panose="02020603050405020304" pitchFamily="18" charset="0"/>
                <a:ea typeface="Calibri"/>
                <a:cs typeface="Times New Roman" panose="02020603050405020304" pitchFamily="18" charset="0"/>
                <a:sym typeface="Calibri"/>
              </a:rPr>
              <a:t>4.Educational program development</a:t>
            </a:r>
            <a:endParaRPr sz="3400" dirty="0">
              <a:solidFill>
                <a:srgbClr val="574C45"/>
              </a:solidFill>
              <a:highlight>
                <a:srgbClr val="FFFF00"/>
              </a:highlight>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5.Standards or policies regarding student preparation and success</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6.District and college governance structures, as related to faculty roles</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7.Faculty roles and involvement in accreditation processes, including self-study and annual reports</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8.Policies for faculty professional development activities</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9.Processes for program review</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10.Processes for institutional planning and budget development</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20000"/>
              </a:lnSpc>
              <a:spcBef>
                <a:spcPts val="0"/>
              </a:spcBef>
              <a:spcAft>
                <a:spcPts val="0"/>
              </a:spcAft>
              <a:buNone/>
            </a:pPr>
            <a:r>
              <a:rPr lang="en-US" sz="3400" dirty="0">
                <a:solidFill>
                  <a:srgbClr val="574C45"/>
                </a:solidFill>
                <a:latin typeface="Times New Roman" panose="02020603050405020304" pitchFamily="18" charset="0"/>
                <a:ea typeface="Calibri"/>
                <a:cs typeface="Times New Roman" panose="02020603050405020304" pitchFamily="18" charset="0"/>
                <a:sym typeface="Calibri"/>
              </a:rPr>
              <a:t>+1 Other academic and professional matters as are mutually agreed upon between the governing board and the academic senate.</a:t>
            </a:r>
            <a:endParaRPr sz="3400" dirty="0">
              <a:solidFill>
                <a:srgbClr val="574C45"/>
              </a:solidFill>
              <a:latin typeface="Times New Roman" panose="02020603050405020304" pitchFamily="18" charset="0"/>
              <a:ea typeface="Calibri"/>
              <a:cs typeface="Times New Roman" panose="02020603050405020304" pitchFamily="18" charset="0"/>
              <a:sym typeface="Calibri"/>
            </a:endParaRPr>
          </a:p>
          <a:p>
            <a:pPr marL="228600" lvl="0" indent="-63500" algn="l" rtl="0">
              <a:lnSpc>
                <a:spcPct val="90000"/>
              </a:lnSpc>
              <a:spcBef>
                <a:spcPts val="0"/>
              </a:spcBef>
              <a:spcAft>
                <a:spcPts val="0"/>
              </a:spcAft>
              <a:buClr>
                <a:srgbClr val="3A3838"/>
              </a:buClr>
              <a:buSzPct val="100000"/>
              <a:buNone/>
            </a:pPr>
            <a:endParaRPr dirty="0"/>
          </a:p>
        </p:txBody>
      </p:sp>
      <p:sp>
        <p:nvSpPr>
          <p:cNvPr id="268" name="Google Shape;268;p1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dirty="0"/>
          </a:p>
        </p:txBody>
      </p:sp>
      <p:sp>
        <p:nvSpPr>
          <p:cNvPr id="269" name="Google Shape;269;p12"/>
          <p:cNvSpPr txBox="1">
            <a:spLocks noGrp="1"/>
          </p:cNvSpPr>
          <p:nvPr>
            <p:ph type="body" idx="2"/>
          </p:nvPr>
        </p:nvSpPr>
        <p:spPr>
          <a:xfrm>
            <a:off x="6172200" y="2286442"/>
            <a:ext cx="5181600" cy="40080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Proactively need to involve academic Senates and Curriculum committee in </a:t>
            </a:r>
            <a:endParaRPr dirty="0"/>
          </a:p>
          <a:p>
            <a:pPr marL="457200" lvl="0" indent="-342900" algn="l" rtl="0">
              <a:spcBef>
                <a:spcPts val="1000"/>
              </a:spcBef>
              <a:spcAft>
                <a:spcPts val="0"/>
              </a:spcAft>
              <a:buSzPts val="1800"/>
              <a:buChar char="•"/>
            </a:pPr>
            <a:r>
              <a:rPr lang="en-US" dirty="0"/>
              <a:t>New or revised curriculum and programs </a:t>
            </a:r>
            <a:endParaRPr dirty="0"/>
          </a:p>
          <a:p>
            <a:pPr marL="457200" lvl="0" indent="-342900" algn="l" rtl="0">
              <a:spcBef>
                <a:spcPts val="0"/>
              </a:spcBef>
              <a:spcAft>
                <a:spcPts val="0"/>
              </a:spcAft>
              <a:buSzPts val="1800"/>
              <a:buChar char="•"/>
            </a:pPr>
            <a:r>
              <a:rPr lang="en-US" dirty="0"/>
              <a:t>New degree and certificate requirements </a:t>
            </a:r>
            <a:endParaRPr dirty="0"/>
          </a:p>
          <a:p>
            <a:pPr marL="0" lvl="0" indent="0" algn="l" rtl="0">
              <a:spcBef>
                <a:spcPts val="1000"/>
              </a:spcBef>
              <a:spcAft>
                <a:spcPts val="0"/>
              </a:spcAft>
              <a:buNone/>
            </a:pPr>
            <a:r>
              <a:rPr lang="en-US" dirty="0"/>
              <a:t>Involve your Articulation Officers and Curriculum Analysts in the discussion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Welcome </a:t>
            </a:r>
            <a:endParaRPr dirty="0"/>
          </a:p>
        </p:txBody>
      </p:sp>
      <p:sp>
        <p:nvSpPr>
          <p:cNvPr id="139" name="Google Shape;139;p2"/>
          <p:cNvSpPr txBox="1">
            <a:spLocks noGrp="1"/>
          </p:cNvSpPr>
          <p:nvPr>
            <p:ph type="body" idx="1"/>
          </p:nvPr>
        </p:nvSpPr>
        <p:spPr>
          <a:xfrm>
            <a:off x="838200" y="2286442"/>
            <a:ext cx="5181600" cy="400803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3600"/>
              <a:buChar char="•"/>
            </a:pPr>
            <a:r>
              <a:rPr lang="en-US" sz="3600" dirty="0"/>
              <a:t>Dolores Davison, ASCCC President </a:t>
            </a:r>
            <a:endParaRPr dirty="0"/>
          </a:p>
          <a:p>
            <a:pPr marL="228600" lvl="0" indent="-228600" algn="l" rtl="0">
              <a:lnSpc>
                <a:spcPct val="90000"/>
              </a:lnSpc>
              <a:spcBef>
                <a:spcPts val="1000"/>
              </a:spcBef>
              <a:spcAft>
                <a:spcPts val="0"/>
              </a:spcAft>
              <a:buClr>
                <a:srgbClr val="3A3838"/>
              </a:buClr>
              <a:buSzPts val="3600"/>
              <a:buChar char="•"/>
            </a:pPr>
            <a:r>
              <a:rPr lang="en-US" sz="3600" dirty="0"/>
              <a:t>Stephanie Curry, ASCCC Curriculum Chair 2021-2022</a:t>
            </a:r>
            <a:endParaRPr dirty="0"/>
          </a:p>
        </p:txBody>
      </p:sp>
      <p:sp>
        <p:nvSpPr>
          <p:cNvPr id="140" name="Google Shape;140;p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dirty="0"/>
          </a:p>
        </p:txBody>
      </p:sp>
      <p:pic>
        <p:nvPicPr>
          <p:cNvPr id="141" name="Google Shape;141;p2"/>
          <p:cNvPicPr preferRelativeResize="0">
            <a:picLocks noGrp="1"/>
          </p:cNvPicPr>
          <p:nvPr>
            <p:ph type="body" idx="2"/>
          </p:nvPr>
        </p:nvPicPr>
        <p:blipFill rotWithShape="1">
          <a:blip r:embed="rId3">
            <a:alphaModFix/>
          </a:blip>
          <a:srcRect/>
          <a:stretch/>
        </p:blipFill>
        <p:spPr>
          <a:xfrm>
            <a:off x="7181645" y="1366429"/>
            <a:ext cx="3680860" cy="5208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Break Time </a:t>
            </a:r>
            <a:endParaRPr dirty="0"/>
          </a:p>
        </p:txBody>
      </p:sp>
      <p:sp>
        <p:nvSpPr>
          <p:cNvPr id="275" name="Google Shape;275;p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dirty="0"/>
          </a:p>
        </p:txBody>
      </p:sp>
      <p:pic>
        <p:nvPicPr>
          <p:cNvPr id="276" name="Google Shape;276;p9" descr="Please stand up, stretch and take a break | Interprofessional Education -  Learning Module"/>
          <p:cNvPicPr preferRelativeResize="0">
            <a:picLocks noGrp="1"/>
          </p:cNvPicPr>
          <p:nvPr>
            <p:ph type="body" idx="1"/>
          </p:nvPr>
        </p:nvPicPr>
        <p:blipFill rotWithShape="1">
          <a:blip r:embed="rId3">
            <a:alphaModFix/>
          </a:blip>
          <a:srcRect/>
          <a:stretch/>
        </p:blipFill>
        <p:spPr>
          <a:xfrm>
            <a:off x="3578302" y="2692189"/>
            <a:ext cx="5254980" cy="34527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Recent Legislation impacting Curriculum </a:t>
            </a:r>
            <a:endParaRPr dirty="0"/>
          </a:p>
        </p:txBody>
      </p:sp>
      <p:sp>
        <p:nvSpPr>
          <p:cNvPr id="282" name="Google Shape;282;p1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None/>
            </a:pPr>
            <a:endParaRPr dirty="0"/>
          </a:p>
        </p:txBody>
      </p:sp>
      <p:sp>
        <p:nvSpPr>
          <p:cNvPr id="283" name="Google Shape;283;p1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dirty="0"/>
          </a:p>
        </p:txBody>
      </p:sp>
      <p:pic>
        <p:nvPicPr>
          <p:cNvPr id="284" name="Google Shape;284;p13"/>
          <p:cNvPicPr preferRelativeResize="0"/>
          <p:nvPr/>
        </p:nvPicPr>
        <p:blipFill>
          <a:blip r:embed="rId3">
            <a:alphaModFix/>
          </a:blip>
          <a:stretch>
            <a:fillRect/>
          </a:stretch>
        </p:blipFill>
        <p:spPr>
          <a:xfrm>
            <a:off x="3881925" y="2456500"/>
            <a:ext cx="5368300" cy="3451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f17544e366_0_7"/>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AB 1111- Common Course Numbering </a:t>
            </a:r>
            <a:endParaRPr dirty="0"/>
          </a:p>
        </p:txBody>
      </p:sp>
      <p:sp>
        <p:nvSpPr>
          <p:cNvPr id="291" name="Google Shape;291;gf17544e366_0_7"/>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dirty="0"/>
              <a:t>Requires the CCC’s by July 1 2024 adopt a common course numbering system for all general education requirement courses and transfer pathways</a:t>
            </a:r>
            <a:endParaRPr dirty="0"/>
          </a:p>
          <a:p>
            <a:pPr marL="457200" lvl="0" indent="-342900" algn="l" rtl="0">
              <a:spcBef>
                <a:spcPts val="0"/>
              </a:spcBef>
              <a:spcAft>
                <a:spcPts val="0"/>
              </a:spcAft>
              <a:buSzPts val="1800"/>
              <a:buChar char="•"/>
            </a:pPr>
            <a:r>
              <a:rPr lang="en-US" dirty="0"/>
              <a:t>All CCC’s must incorporate common course numbering into their course catalog </a:t>
            </a:r>
            <a:endParaRPr dirty="0"/>
          </a:p>
          <a:p>
            <a:pPr marL="457200" lvl="0" indent="-342900" algn="l" rtl="0">
              <a:spcBef>
                <a:spcPts val="0"/>
              </a:spcBef>
              <a:spcAft>
                <a:spcPts val="0"/>
              </a:spcAft>
              <a:buSzPts val="1800"/>
              <a:buChar char="•"/>
            </a:pPr>
            <a:r>
              <a:rPr lang="en-US" dirty="0"/>
              <a:t>Common course numbering must be student facing </a:t>
            </a:r>
            <a:endParaRPr dirty="0"/>
          </a:p>
          <a:p>
            <a:pPr marL="457200" lvl="0" indent="-342900" algn="l" rtl="0">
              <a:spcBef>
                <a:spcPts val="0"/>
              </a:spcBef>
              <a:spcAft>
                <a:spcPts val="0"/>
              </a:spcAft>
              <a:buSzPts val="1800"/>
              <a:buChar char="•"/>
            </a:pPr>
            <a:r>
              <a:rPr lang="en-US" dirty="0"/>
              <a:t>Starts process with courses already identified in C-ID (368 approved courses) </a:t>
            </a:r>
            <a:endParaRPr dirty="0"/>
          </a:p>
          <a:p>
            <a:pPr marL="457200" lvl="0" indent="-342900" algn="l" rtl="0">
              <a:spcBef>
                <a:spcPts val="0"/>
              </a:spcBef>
              <a:spcAft>
                <a:spcPts val="0"/>
              </a:spcAft>
              <a:buSzPts val="1800"/>
              <a:buChar char="•"/>
            </a:pPr>
            <a:r>
              <a:rPr lang="en-US" dirty="0"/>
              <a:t>Recognizing role and processes in C-ID in identifying comparable courses suggests using this process to continue process for additional courses </a:t>
            </a:r>
            <a:endParaRPr dirty="0"/>
          </a:p>
          <a:p>
            <a:pPr marL="0" lvl="0" indent="0" algn="l" rtl="0">
              <a:spcBef>
                <a:spcPts val="1000"/>
              </a:spcBef>
              <a:spcAft>
                <a:spcPts val="0"/>
              </a:spcAft>
              <a:buNone/>
            </a:pPr>
            <a:endParaRPr dirty="0"/>
          </a:p>
        </p:txBody>
      </p:sp>
      <p:sp>
        <p:nvSpPr>
          <p:cNvPr id="292" name="Google Shape;292;gf17544e366_0_7"/>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f17544e366_0_14"/>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AB 927- Bachelor's Degree</a:t>
            </a:r>
            <a:endParaRPr dirty="0"/>
          </a:p>
        </p:txBody>
      </p:sp>
      <p:sp>
        <p:nvSpPr>
          <p:cNvPr id="299" name="Google Shape;299;gf17544e366_0_14"/>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dirty="0"/>
              <a:t>Extends the Bachelors Program Indefinitely </a:t>
            </a:r>
            <a:endParaRPr dirty="0"/>
          </a:p>
          <a:p>
            <a:pPr marL="457200" lvl="0" indent="-342900" algn="l" rtl="0">
              <a:spcBef>
                <a:spcPts val="0"/>
              </a:spcBef>
              <a:spcAft>
                <a:spcPts val="0"/>
              </a:spcAft>
              <a:buSzPts val="1800"/>
              <a:buChar char="•"/>
            </a:pPr>
            <a:r>
              <a:rPr lang="en-US" dirty="0"/>
              <a:t>BA proposals must show evidence of unmet workforce need </a:t>
            </a:r>
            <a:endParaRPr dirty="0"/>
          </a:p>
          <a:p>
            <a:pPr marL="457200" lvl="0" indent="-342900" algn="l" rtl="0">
              <a:spcBef>
                <a:spcPts val="0"/>
              </a:spcBef>
              <a:spcAft>
                <a:spcPts val="0"/>
              </a:spcAft>
              <a:buSzPts val="1800"/>
              <a:buChar char="•"/>
            </a:pPr>
            <a:r>
              <a:rPr lang="en-US" dirty="0"/>
              <a:t>Only 30 degrees can be approved per academic year (15 per review cycle) </a:t>
            </a:r>
            <a:endParaRPr dirty="0"/>
          </a:p>
          <a:p>
            <a:pPr marL="457200" lvl="0" indent="-342900" algn="l" rtl="0">
              <a:spcBef>
                <a:spcPts val="0"/>
              </a:spcBef>
              <a:spcAft>
                <a:spcPts val="0"/>
              </a:spcAft>
              <a:buSzPts val="1800"/>
              <a:buChar char="•"/>
            </a:pPr>
            <a:r>
              <a:rPr lang="en-US" dirty="0"/>
              <a:t>Total number of BA degrees in the district can not exceed 25% of the total associate degrees </a:t>
            </a:r>
            <a:endParaRPr dirty="0"/>
          </a:p>
          <a:p>
            <a:pPr marL="457200" lvl="0" indent="-342900" algn="l" rtl="0">
              <a:spcBef>
                <a:spcPts val="0"/>
              </a:spcBef>
              <a:spcAft>
                <a:spcPts val="0"/>
              </a:spcAft>
              <a:buSzPts val="1800"/>
              <a:buChar char="•"/>
            </a:pPr>
            <a:r>
              <a:rPr lang="en-US" dirty="0"/>
              <a:t>Requires consultation and feedback from CSU, UC and Association of Independent California Colleges and Universities on proposed programs </a:t>
            </a:r>
            <a:endParaRPr dirty="0"/>
          </a:p>
          <a:p>
            <a:pPr marL="457200" lvl="0" indent="-342900" algn="l" rtl="0">
              <a:spcBef>
                <a:spcPts val="0"/>
              </a:spcBef>
              <a:spcAft>
                <a:spcPts val="0"/>
              </a:spcAft>
              <a:buSzPts val="1800"/>
              <a:buChar char="•"/>
            </a:pPr>
            <a:r>
              <a:rPr lang="en-US" dirty="0"/>
              <a:t>Districts must have matching associate degree as proposed bachelor's degree </a:t>
            </a:r>
            <a:endParaRPr dirty="0"/>
          </a:p>
        </p:txBody>
      </p:sp>
      <p:sp>
        <p:nvSpPr>
          <p:cNvPr id="300" name="Google Shape;300;gf17544e366_0_14"/>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f17544e366_0_21"/>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AB 361- Brown Act </a:t>
            </a:r>
            <a:endParaRPr dirty="0"/>
          </a:p>
        </p:txBody>
      </p:sp>
      <p:sp>
        <p:nvSpPr>
          <p:cNvPr id="307" name="Google Shape;307;gf17544e366_0_21"/>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Extends ability to hold virtual meetings for Brown Act committees until </a:t>
            </a:r>
            <a:r>
              <a:rPr lang="en-US"/>
              <a:t>January 1</a:t>
            </a:r>
            <a:r>
              <a:rPr lang="en-US" dirty="0"/>
              <a:t>, 2022</a:t>
            </a:r>
            <a:endParaRPr dirty="0"/>
          </a:p>
          <a:p>
            <a:pPr marL="457200" lvl="0" indent="-342900" algn="l" rtl="0">
              <a:spcBef>
                <a:spcPts val="0"/>
              </a:spcBef>
              <a:spcAft>
                <a:spcPts val="0"/>
              </a:spcAft>
              <a:buSzPts val="1800"/>
              <a:buChar char="•"/>
            </a:pPr>
            <a:r>
              <a:rPr lang="en-US" dirty="0"/>
              <a:t>Body must no later than 30 days after teleconferencing and every 30 days thereafter vote to reconsider the circumstances of the emergency. </a:t>
            </a:r>
            <a:endParaRPr dirty="0"/>
          </a:p>
          <a:p>
            <a:pPr marL="457200" lvl="0" indent="-342900" algn="l" rtl="0">
              <a:spcBef>
                <a:spcPts val="0"/>
              </a:spcBef>
              <a:spcAft>
                <a:spcPts val="0"/>
              </a:spcAft>
              <a:buSzPts val="1800"/>
              <a:buChar char="•"/>
            </a:pPr>
            <a:r>
              <a:rPr lang="en-US" dirty="0"/>
              <a:t>Must review if the following circumstances exist </a:t>
            </a:r>
            <a:endParaRPr dirty="0"/>
          </a:p>
          <a:p>
            <a:pPr marL="914400" lvl="1" indent="-342900" algn="l" rtl="0">
              <a:spcBef>
                <a:spcPts val="0"/>
              </a:spcBef>
              <a:spcAft>
                <a:spcPts val="0"/>
              </a:spcAft>
              <a:buSzPts val="1800"/>
              <a:buChar char="•"/>
            </a:pPr>
            <a:r>
              <a:rPr lang="en-US" dirty="0"/>
              <a:t>The state of emergency continues to directory impact the ability of the members to meet safely in person </a:t>
            </a:r>
            <a:endParaRPr dirty="0"/>
          </a:p>
          <a:p>
            <a:pPr marL="914400" lvl="1" indent="-342900" algn="l" rtl="0">
              <a:spcBef>
                <a:spcPts val="0"/>
              </a:spcBef>
              <a:spcAft>
                <a:spcPts val="0"/>
              </a:spcAft>
              <a:buSzPts val="1800"/>
              <a:buChar char="•"/>
            </a:pPr>
            <a:r>
              <a:rPr lang="en-US" dirty="0"/>
              <a:t>State or local officials continue to impose or recommend measures to promote social distancing. </a:t>
            </a:r>
            <a:endParaRPr dirty="0"/>
          </a:p>
          <a:p>
            <a:pPr marL="0" lvl="0" indent="0" algn="l" rtl="0">
              <a:spcBef>
                <a:spcPts val="1000"/>
              </a:spcBef>
              <a:spcAft>
                <a:spcPts val="0"/>
              </a:spcAft>
              <a:buNone/>
            </a:pPr>
            <a:endParaRPr dirty="0"/>
          </a:p>
        </p:txBody>
      </p:sp>
      <p:sp>
        <p:nvSpPr>
          <p:cNvPr id="308" name="Google Shape;308;gf17544e366_0_21"/>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f17544e366_0_0"/>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AB  928 -  Transfer </a:t>
            </a:r>
            <a:endParaRPr dirty="0"/>
          </a:p>
        </p:txBody>
      </p:sp>
      <p:sp>
        <p:nvSpPr>
          <p:cNvPr id="315" name="Google Shape;315;gf17544e366_0_0"/>
          <p:cNvSpPr txBox="1">
            <a:spLocks noGrp="1"/>
          </p:cNvSpPr>
          <p:nvPr>
            <p:ph type="body" idx="1"/>
          </p:nvPr>
        </p:nvSpPr>
        <p:spPr>
          <a:xfrm>
            <a:off x="382555" y="2006082"/>
            <a:ext cx="10971245" cy="4288361"/>
          </a:xfrm>
          <a:prstGeom prst="rect">
            <a:avLst/>
          </a:prstGeom>
        </p:spPr>
        <p:txBody>
          <a:bodyPr spcFirstLastPara="1" wrap="square" lIns="91425" tIns="45700" rIns="91425" bIns="45700" anchor="t" anchorCtr="0">
            <a:normAutofit fontScale="92500" lnSpcReduction="10000"/>
          </a:bodyPr>
          <a:lstStyle/>
          <a:p>
            <a:pPr marL="457200" lvl="0" indent="-334327" algn="l" rtl="0">
              <a:spcBef>
                <a:spcPts val="1000"/>
              </a:spcBef>
              <a:spcAft>
                <a:spcPts val="0"/>
              </a:spcAft>
              <a:buSzPct val="69230"/>
              <a:buChar char="•"/>
            </a:pPr>
            <a:r>
              <a:rPr lang="en-US" dirty="0"/>
              <a:t>Creates a Associate Degree for Transfer Intersegmental Implementation with oversight of the ADT Programs </a:t>
            </a:r>
            <a:endParaRPr dirty="0"/>
          </a:p>
          <a:p>
            <a:pPr marL="457200" lvl="0" indent="-334327" algn="l" rtl="0">
              <a:spcBef>
                <a:spcPts val="0"/>
              </a:spcBef>
              <a:spcAft>
                <a:spcPts val="0"/>
              </a:spcAft>
              <a:buSzPct val="69230"/>
              <a:buChar char="•"/>
            </a:pPr>
            <a:r>
              <a:rPr lang="en-US" dirty="0"/>
              <a:t>Before May 31, 2023 Intersegmental Committee of the Academic Senates (ICAS) must establish a singular lower division general education pathway that meets the requirements for transfer to CSU and UC </a:t>
            </a:r>
            <a:endParaRPr dirty="0"/>
          </a:p>
          <a:p>
            <a:pPr marL="457200" lvl="0" indent="-334327" algn="l" rtl="0">
              <a:spcBef>
                <a:spcPts val="0"/>
              </a:spcBef>
              <a:spcAft>
                <a:spcPts val="0"/>
              </a:spcAft>
              <a:buSzPct val="69230"/>
              <a:buChar char="•"/>
            </a:pPr>
            <a:r>
              <a:rPr lang="en-US" dirty="0"/>
              <a:t>New pattern must not lengthen time-to-degree and can not require more units than the current IGETC pattern.</a:t>
            </a:r>
            <a:endParaRPr dirty="0"/>
          </a:p>
          <a:p>
            <a:pPr marL="457200" lvl="0" indent="-334327" algn="l" rtl="0">
              <a:spcBef>
                <a:spcPts val="0"/>
              </a:spcBef>
              <a:spcAft>
                <a:spcPts val="0"/>
              </a:spcAft>
              <a:buSzPct val="69230"/>
              <a:buChar char="•"/>
            </a:pPr>
            <a:r>
              <a:rPr lang="en-US" dirty="0"/>
              <a:t>Requires that CCC’s on or before August 1, 2024 to place students who declare a goal of transfer place students in an ADT pathway (student will have to opt out if have plans to transfer to UC or wish to be on another path) </a:t>
            </a:r>
            <a:endParaRPr dirty="0"/>
          </a:p>
          <a:p>
            <a:pPr marL="457200" lvl="0" indent="-334327" algn="l" rtl="0">
              <a:spcBef>
                <a:spcPts val="0"/>
              </a:spcBef>
              <a:spcAft>
                <a:spcPts val="0"/>
              </a:spcAft>
              <a:buSzPct val="69230"/>
              <a:buChar char="•"/>
            </a:pPr>
            <a:r>
              <a:rPr lang="en-US" dirty="0"/>
              <a:t>Allows a new unit threshold for STEM degree pathways  (no more than six additional units </a:t>
            </a:r>
            <a:endParaRPr dirty="0"/>
          </a:p>
          <a:p>
            <a:pPr marL="457200" lvl="0" indent="-334327" algn="l" rtl="0">
              <a:spcBef>
                <a:spcPts val="0"/>
              </a:spcBef>
              <a:spcAft>
                <a:spcPts val="0"/>
              </a:spcAft>
              <a:buSzPct val="69230"/>
              <a:buChar char="•"/>
            </a:pPr>
            <a:r>
              <a:rPr lang="en-US" dirty="0"/>
              <a:t>Requirement for develop of a plan for periodic analysis and creation of ADTs </a:t>
            </a:r>
            <a:endParaRPr dirty="0"/>
          </a:p>
        </p:txBody>
      </p:sp>
      <p:sp>
        <p:nvSpPr>
          <p:cNvPr id="316" name="Google Shape;316;gf17544e366_0_0"/>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f17544e366_0_45"/>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What does all of this mean? </a:t>
            </a:r>
            <a:endParaRPr dirty="0"/>
          </a:p>
        </p:txBody>
      </p:sp>
      <p:sp>
        <p:nvSpPr>
          <p:cNvPr id="323" name="Google Shape;323;gf17544e366_0_45"/>
          <p:cNvSpPr txBox="1">
            <a:spLocks noGrp="1"/>
          </p:cNvSpPr>
          <p:nvPr>
            <p:ph type="body" idx="1"/>
          </p:nvPr>
        </p:nvSpPr>
        <p:spPr>
          <a:xfrm>
            <a:off x="838200" y="2286442"/>
            <a:ext cx="5181600" cy="4008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sp>
        <p:nvSpPr>
          <p:cNvPr id="324" name="Google Shape;324;gf17544e366_0_45"/>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dirty="0"/>
          </a:p>
        </p:txBody>
      </p:sp>
      <p:sp>
        <p:nvSpPr>
          <p:cNvPr id="325" name="Google Shape;325;gf17544e366_0_45"/>
          <p:cNvSpPr txBox="1">
            <a:spLocks noGrp="1"/>
          </p:cNvSpPr>
          <p:nvPr>
            <p:ph type="body" idx="2"/>
          </p:nvPr>
        </p:nvSpPr>
        <p:spPr>
          <a:xfrm>
            <a:off x="6172200" y="2286442"/>
            <a:ext cx="5181600" cy="40080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SzPts val="1800"/>
              <a:buChar char="•"/>
            </a:pPr>
            <a:r>
              <a:rPr lang="en-US" dirty="0"/>
              <a:t>ASCCC is working with CCCCO regarding implementation of all of these changes </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CCCCO Ethnic Studies Task Force an other committees will be formed at the state level</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Start discussion on campus but professional development and guidance will be coming </a:t>
            </a:r>
            <a:endParaRPr dirty="0"/>
          </a:p>
        </p:txBody>
      </p:sp>
      <p:pic>
        <p:nvPicPr>
          <p:cNvPr id="326" name="Google Shape;326;gf17544e366_0_45"/>
          <p:cNvPicPr preferRelativeResize="0"/>
          <p:nvPr/>
        </p:nvPicPr>
        <p:blipFill>
          <a:blip r:embed="rId3">
            <a:alphaModFix/>
          </a:blip>
          <a:stretch>
            <a:fillRect/>
          </a:stretch>
        </p:blipFill>
        <p:spPr>
          <a:xfrm>
            <a:off x="1847500" y="2455863"/>
            <a:ext cx="2781300" cy="3838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f33b4f60c2_1_2"/>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Palatino"/>
              <a:buNone/>
            </a:pPr>
            <a:r>
              <a:rPr lang="en-US" dirty="0"/>
              <a:t>DE Definitions Update and Impact</a:t>
            </a:r>
            <a:endParaRPr dirty="0"/>
          </a:p>
        </p:txBody>
      </p:sp>
      <p:sp>
        <p:nvSpPr>
          <p:cNvPr id="333" name="Google Shape;333;gf33b4f60c2_1_2"/>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sz="2400" dirty="0">
                <a:solidFill>
                  <a:srgbClr val="080808"/>
                </a:solidFill>
                <a:latin typeface="Arial"/>
                <a:ea typeface="Arial"/>
                <a:cs typeface="Arial"/>
                <a:sym typeface="Arial"/>
              </a:rPr>
              <a:t>§ 55200. DEFINITION AND APPLICATION.</a:t>
            </a:r>
            <a:endParaRPr sz="2400" dirty="0">
              <a:solidFill>
                <a:srgbClr val="080808"/>
              </a:solidFill>
              <a:latin typeface="Arial"/>
              <a:ea typeface="Arial"/>
              <a:cs typeface="Arial"/>
              <a:sym typeface="Arial"/>
            </a:endParaRPr>
          </a:p>
          <a:p>
            <a:pPr marL="0" lvl="0" indent="0" algn="l" rtl="0">
              <a:spcBef>
                <a:spcPts val="1000"/>
              </a:spcBef>
              <a:spcAft>
                <a:spcPts val="0"/>
              </a:spcAft>
              <a:buNone/>
            </a:pPr>
            <a:r>
              <a:rPr lang="en-US" sz="2400" dirty="0">
                <a:solidFill>
                  <a:srgbClr val="080808"/>
                </a:solidFill>
                <a:latin typeface="Arial"/>
                <a:ea typeface="Arial"/>
                <a:cs typeface="Arial"/>
                <a:sym typeface="Arial"/>
              </a:rPr>
              <a:t>(a) “Distance education” means education that uses one or more of the technologies listed below to deliver instruction to students who are separated from the instructor(s) and to support regular and substantive interaction between the students and instructor(s) either synchronously or asynchronously.</a:t>
            </a:r>
            <a:r>
              <a:rPr lang="en-US" sz="2400" b="1" dirty="0">
                <a:solidFill>
                  <a:srgbClr val="FF0000"/>
                </a:solidFill>
                <a:latin typeface="Arial"/>
                <a:ea typeface="Arial"/>
                <a:cs typeface="Arial"/>
                <a:sym typeface="Arial"/>
              </a:rPr>
              <a:t> </a:t>
            </a:r>
            <a:r>
              <a:rPr lang="en-US" sz="2400" dirty="0">
                <a:solidFill>
                  <a:srgbClr val="000000"/>
                </a:solidFill>
                <a:latin typeface="Arial"/>
                <a:ea typeface="Arial"/>
                <a:cs typeface="Arial"/>
                <a:sym typeface="Arial"/>
              </a:rPr>
              <a:t>Technologies that may be used to offer distance education include:</a:t>
            </a:r>
            <a:endParaRPr sz="24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US" sz="2400" dirty="0">
                <a:solidFill>
                  <a:srgbClr val="000000"/>
                </a:solidFill>
                <a:latin typeface="Arial"/>
                <a:ea typeface="Arial"/>
                <a:cs typeface="Arial"/>
                <a:sym typeface="Arial"/>
              </a:rPr>
              <a:t>(1)The internet;</a:t>
            </a:r>
            <a:endParaRPr sz="24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US" sz="2400" dirty="0">
                <a:solidFill>
                  <a:srgbClr val="000000"/>
                </a:solidFill>
                <a:latin typeface="Arial"/>
                <a:ea typeface="Arial"/>
                <a:cs typeface="Arial"/>
                <a:sym typeface="Arial"/>
              </a:rPr>
              <a:t>(2)One-way and two-way transmissions through open broadcast, closed circuit, cable, microwave, broadband lines, fiber optics, satellite, or wireless communications devices;</a:t>
            </a:r>
            <a:endParaRPr sz="24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US" sz="2400" dirty="0">
                <a:solidFill>
                  <a:srgbClr val="000000"/>
                </a:solidFill>
                <a:latin typeface="Arial"/>
                <a:ea typeface="Arial"/>
                <a:cs typeface="Arial"/>
                <a:sym typeface="Arial"/>
              </a:rPr>
              <a:t>(3)Audio conference; or</a:t>
            </a:r>
            <a:endParaRPr sz="24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US" sz="2400" dirty="0">
                <a:solidFill>
                  <a:srgbClr val="000000"/>
                </a:solidFill>
                <a:latin typeface="Arial"/>
                <a:ea typeface="Arial"/>
                <a:cs typeface="Arial"/>
                <a:sym typeface="Arial"/>
              </a:rPr>
              <a:t>(4)Other media used in a course in conjunction with any of the technologies listed in paragraphs (1) through (3) of this subdivision.</a:t>
            </a:r>
            <a:endParaRPr sz="2400" dirty="0">
              <a:solidFill>
                <a:srgbClr val="000000"/>
              </a:solidFill>
              <a:latin typeface="Arial"/>
              <a:ea typeface="Arial"/>
              <a:cs typeface="Arial"/>
              <a:sym typeface="Arial"/>
            </a:endParaRPr>
          </a:p>
          <a:p>
            <a:pPr marL="0" lvl="0" indent="0" algn="l" rtl="0">
              <a:spcBef>
                <a:spcPts val="1000"/>
              </a:spcBef>
              <a:spcAft>
                <a:spcPts val="0"/>
              </a:spcAft>
              <a:buNone/>
            </a:pPr>
            <a:r>
              <a:rPr lang="en-US" sz="2400" dirty="0">
                <a:solidFill>
                  <a:srgbClr val="000000"/>
                </a:solidFill>
                <a:latin typeface="Arial"/>
                <a:ea typeface="Arial"/>
                <a:cs typeface="Arial"/>
                <a:sym typeface="Arial"/>
              </a:rPr>
              <a:t>(b) The definition of “distance education” does not include correspondence courses.</a:t>
            </a:r>
            <a:endParaRPr dirty="0"/>
          </a:p>
        </p:txBody>
      </p:sp>
      <p:sp>
        <p:nvSpPr>
          <p:cNvPr id="334" name="Google Shape;334;gf33b4f60c2_1_2"/>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f33b4f60c2_1_9"/>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Distance Education  2021 Updates</a:t>
            </a:r>
            <a:endParaRPr dirty="0"/>
          </a:p>
        </p:txBody>
      </p:sp>
      <p:sp>
        <p:nvSpPr>
          <p:cNvPr id="341" name="Google Shape;341;gf33b4f60c2_1_9"/>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1800" dirty="0">
                <a:latin typeface="Arial"/>
                <a:ea typeface="Arial"/>
                <a:cs typeface="Arial"/>
                <a:sym typeface="Arial"/>
              </a:rPr>
              <a:t>The Chancellor’s Office recommends changes to title 5 of the California Code of Regulations to ensure alignment with the federal regulations. Significant recommended changes include:</a:t>
            </a:r>
            <a:endParaRPr sz="1800" dirty="0">
              <a:latin typeface="Arial"/>
              <a:ea typeface="Arial"/>
              <a:cs typeface="Arial"/>
              <a:sym typeface="Arial"/>
            </a:endParaRPr>
          </a:p>
          <a:p>
            <a:pPr marL="457200" lvl="0" indent="-342900" algn="l" rtl="0">
              <a:lnSpc>
                <a:spcPct val="115000"/>
              </a:lnSpc>
              <a:spcBef>
                <a:spcPts val="1200"/>
              </a:spcBef>
              <a:spcAft>
                <a:spcPts val="0"/>
              </a:spcAft>
              <a:buClr>
                <a:srgbClr val="000000"/>
              </a:buClr>
              <a:buSzPts val="1800"/>
              <a:buChar char="•"/>
            </a:pPr>
            <a:r>
              <a:rPr lang="en-US" sz="1800" dirty="0">
                <a:solidFill>
                  <a:srgbClr val="000000"/>
                </a:solidFill>
                <a:latin typeface="Arial"/>
                <a:ea typeface="Arial"/>
                <a:cs typeface="Arial"/>
                <a:sym typeface="Arial"/>
              </a:rPr>
              <a:t> Additional specificity in the definition of “distance education.” Changes to the requirement of instructor contact from “regular effective contact” to: regular and Substantive interaction,” And the change the definitions of “substantive interaction” and “regular interaction.”</a:t>
            </a:r>
            <a:endParaRPr sz="1800"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800" dirty="0">
                <a:solidFill>
                  <a:srgbClr val="000000"/>
                </a:solidFill>
                <a:latin typeface="Arial"/>
                <a:ea typeface="Arial"/>
                <a:cs typeface="Arial"/>
                <a:sym typeface="Arial"/>
              </a:rPr>
              <a:t>This proposed regulatory action would be a first step in regulatory reforms designed to ensure equity and quality in distance education. </a:t>
            </a:r>
            <a:endParaRPr sz="1800" dirty="0">
              <a:solidFill>
                <a:srgbClr val="000000"/>
              </a:solidFill>
              <a:latin typeface="Arial"/>
              <a:ea typeface="Arial"/>
              <a:cs typeface="Arial"/>
              <a:sym typeface="Arial"/>
            </a:endParaRPr>
          </a:p>
          <a:p>
            <a:pPr marL="0" lvl="0" indent="0" algn="l" rtl="0">
              <a:spcBef>
                <a:spcPts val="1200"/>
              </a:spcBef>
              <a:spcAft>
                <a:spcPts val="0"/>
              </a:spcAft>
              <a:buNone/>
            </a:pPr>
            <a:endParaRPr dirty="0"/>
          </a:p>
        </p:txBody>
      </p:sp>
      <p:sp>
        <p:nvSpPr>
          <p:cNvPr id="342" name="Google Shape;342;gf33b4f60c2_1_9"/>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f33b4f60c2_1_16"/>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Regular and Substantive Interaction</a:t>
            </a:r>
            <a:endParaRPr dirty="0"/>
          </a:p>
          <a:p>
            <a:pPr marL="0" lvl="0" indent="0" algn="l" rtl="0">
              <a:spcBef>
                <a:spcPts val="0"/>
              </a:spcBef>
              <a:spcAft>
                <a:spcPts val="0"/>
              </a:spcAft>
              <a:buNone/>
            </a:pPr>
            <a:endParaRPr dirty="0"/>
          </a:p>
        </p:txBody>
      </p:sp>
      <p:sp>
        <p:nvSpPr>
          <p:cNvPr id="349" name="Google Shape;349;gf33b4f60c2_1_16"/>
          <p:cNvSpPr txBox="1">
            <a:spLocks noGrp="1"/>
          </p:cNvSpPr>
          <p:nvPr>
            <p:ph type="body" idx="1"/>
          </p:nvPr>
        </p:nvSpPr>
        <p:spPr>
          <a:xfrm>
            <a:off x="838200" y="1866122"/>
            <a:ext cx="10515600" cy="4428321"/>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1000"/>
              </a:spcBef>
              <a:spcAft>
                <a:spcPts val="0"/>
              </a:spcAft>
              <a:buNone/>
            </a:pPr>
            <a:r>
              <a:rPr lang="en-US" sz="2400" dirty="0">
                <a:solidFill>
                  <a:srgbClr val="404040"/>
                </a:solidFill>
                <a:latin typeface="Arial"/>
                <a:ea typeface="Arial"/>
                <a:cs typeface="Arial"/>
                <a:sym typeface="Arial"/>
              </a:rPr>
              <a:t>34 CFR 600.2 Definitions</a:t>
            </a:r>
            <a:endParaRPr sz="2400" dirty="0">
              <a:solidFill>
                <a:srgbClr val="404040"/>
              </a:solidFill>
              <a:latin typeface="Arial"/>
              <a:ea typeface="Arial"/>
              <a:cs typeface="Arial"/>
              <a:sym typeface="Arial"/>
            </a:endParaRPr>
          </a:p>
          <a:p>
            <a:pPr marL="0" lvl="0" indent="0" algn="l" rtl="0">
              <a:lnSpc>
                <a:spcPct val="115000"/>
              </a:lnSpc>
              <a:spcBef>
                <a:spcPts val="0"/>
              </a:spcBef>
              <a:spcAft>
                <a:spcPts val="0"/>
              </a:spcAft>
              <a:buNone/>
            </a:pPr>
            <a:r>
              <a:rPr lang="en-US" sz="2400" dirty="0">
                <a:solidFill>
                  <a:srgbClr val="404040"/>
                </a:solidFill>
                <a:latin typeface="Arial"/>
                <a:ea typeface="Arial"/>
                <a:cs typeface="Arial"/>
                <a:sym typeface="Arial"/>
              </a:rPr>
              <a:t>4.For purposes of this definition, substantive interaction is engaging students in teaching, learning, and assessment, consistent with the content under discussion, and also include at least two of the following:</a:t>
            </a:r>
            <a:endParaRPr sz="2400" dirty="0">
              <a:solidFill>
                <a:srgbClr val="404040"/>
              </a:solidFill>
              <a:latin typeface="Arial"/>
              <a:ea typeface="Arial"/>
              <a:cs typeface="Arial"/>
              <a:sym typeface="Arial"/>
            </a:endParaRPr>
          </a:p>
          <a:p>
            <a:pPr marL="800100">
              <a:lnSpc>
                <a:spcPct val="115000"/>
              </a:lnSpc>
              <a:spcBef>
                <a:spcPts val="0"/>
              </a:spcBef>
            </a:pPr>
            <a:r>
              <a:rPr lang="en-US" sz="2400" dirty="0">
                <a:solidFill>
                  <a:srgbClr val="404040"/>
                </a:solidFill>
                <a:latin typeface="Arial"/>
                <a:ea typeface="Arial"/>
                <a:cs typeface="Arial"/>
                <a:sym typeface="Arial"/>
              </a:rPr>
              <a:t>Providing direct instruction;</a:t>
            </a:r>
            <a:endParaRPr sz="2400" dirty="0">
              <a:solidFill>
                <a:srgbClr val="404040"/>
              </a:solidFill>
              <a:latin typeface="Arial"/>
              <a:ea typeface="Arial"/>
              <a:cs typeface="Arial"/>
              <a:sym typeface="Arial"/>
            </a:endParaRPr>
          </a:p>
          <a:p>
            <a:pPr marL="800100">
              <a:lnSpc>
                <a:spcPct val="115000"/>
              </a:lnSpc>
              <a:spcBef>
                <a:spcPts val="0"/>
              </a:spcBef>
            </a:pPr>
            <a:r>
              <a:rPr lang="en-US" sz="2400" dirty="0">
                <a:solidFill>
                  <a:srgbClr val="404040"/>
                </a:solidFill>
                <a:latin typeface="Arial"/>
                <a:ea typeface="Arial"/>
                <a:cs typeface="Arial"/>
                <a:sym typeface="Arial"/>
              </a:rPr>
              <a:t>Discussing or providing feedback on a student’s coursework;</a:t>
            </a:r>
            <a:endParaRPr sz="2400" dirty="0">
              <a:solidFill>
                <a:srgbClr val="404040"/>
              </a:solidFill>
              <a:latin typeface="Arial"/>
              <a:ea typeface="Arial"/>
              <a:cs typeface="Arial"/>
              <a:sym typeface="Arial"/>
            </a:endParaRPr>
          </a:p>
          <a:p>
            <a:pPr marL="800100">
              <a:lnSpc>
                <a:spcPct val="115000"/>
              </a:lnSpc>
              <a:spcBef>
                <a:spcPts val="0"/>
              </a:spcBef>
            </a:pPr>
            <a:r>
              <a:rPr lang="en-US" sz="2400" dirty="0">
                <a:solidFill>
                  <a:srgbClr val="404040"/>
                </a:solidFill>
                <a:latin typeface="Arial"/>
                <a:ea typeface="Arial"/>
                <a:cs typeface="Arial"/>
                <a:sym typeface="Arial"/>
              </a:rPr>
              <a:t>Disproving information or responding to questions about the content of a course or competency;</a:t>
            </a:r>
            <a:endParaRPr sz="2400" dirty="0">
              <a:solidFill>
                <a:srgbClr val="404040"/>
              </a:solidFill>
              <a:latin typeface="Arial"/>
              <a:ea typeface="Arial"/>
              <a:cs typeface="Arial"/>
              <a:sym typeface="Arial"/>
            </a:endParaRPr>
          </a:p>
          <a:p>
            <a:pPr marL="800100">
              <a:lnSpc>
                <a:spcPct val="115000"/>
              </a:lnSpc>
              <a:spcBef>
                <a:spcPts val="0"/>
              </a:spcBef>
            </a:pPr>
            <a:r>
              <a:rPr lang="en-US" sz="2400" dirty="0">
                <a:solidFill>
                  <a:srgbClr val="404040"/>
                </a:solidFill>
                <a:latin typeface="Arial"/>
                <a:ea typeface="Arial"/>
                <a:cs typeface="Arial"/>
                <a:sym typeface="Arial"/>
              </a:rPr>
              <a:t>Facilitating a group discussion regarding the content of a course or competency; or</a:t>
            </a:r>
            <a:endParaRPr sz="2400" dirty="0">
              <a:solidFill>
                <a:srgbClr val="404040"/>
              </a:solidFill>
              <a:latin typeface="Arial"/>
              <a:ea typeface="Arial"/>
              <a:cs typeface="Arial"/>
              <a:sym typeface="Arial"/>
            </a:endParaRPr>
          </a:p>
          <a:p>
            <a:pPr marL="800100">
              <a:lnSpc>
                <a:spcPct val="115000"/>
              </a:lnSpc>
              <a:spcBef>
                <a:spcPts val="0"/>
              </a:spcBef>
            </a:pPr>
            <a:r>
              <a:rPr lang="en-US" sz="2400" dirty="0">
                <a:solidFill>
                  <a:srgbClr val="404040"/>
                </a:solidFill>
                <a:latin typeface="Arial"/>
                <a:ea typeface="Arial"/>
                <a:cs typeface="Arial"/>
                <a:sym typeface="Arial"/>
              </a:rPr>
              <a:t>Other instructional activities approved by the institution’s or program’s accrediting agency.</a:t>
            </a:r>
            <a:endParaRPr dirty="0"/>
          </a:p>
          <a:p>
            <a:pPr marL="0" lvl="0" indent="0" algn="l" rtl="0">
              <a:spcBef>
                <a:spcPts val="1000"/>
              </a:spcBef>
              <a:spcAft>
                <a:spcPts val="0"/>
              </a:spcAft>
              <a:buNone/>
            </a:pPr>
            <a:endParaRPr dirty="0"/>
          </a:p>
        </p:txBody>
      </p:sp>
      <p:sp>
        <p:nvSpPr>
          <p:cNvPr id="350" name="Google Shape;350;gf33b4f60c2_1_16"/>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ASCCC Curriculum Committee </a:t>
            </a:r>
            <a:endParaRPr dirty="0"/>
          </a:p>
        </p:txBody>
      </p:sp>
      <p:sp>
        <p:nvSpPr>
          <p:cNvPr id="147" name="Google Shape;147;p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Stephanie Curry, ASCCC Area A Representative (Chair) </a:t>
            </a:r>
            <a:endParaRPr dirty="0"/>
          </a:p>
          <a:p>
            <a:pPr marL="228600" lvl="0" indent="-228600" algn="l" rtl="0">
              <a:lnSpc>
                <a:spcPct val="90000"/>
              </a:lnSpc>
              <a:spcBef>
                <a:spcPts val="1000"/>
              </a:spcBef>
              <a:spcAft>
                <a:spcPts val="0"/>
              </a:spcAft>
              <a:buClr>
                <a:srgbClr val="3A3838"/>
              </a:buClr>
              <a:buSzPts val="2600"/>
              <a:buChar char="•"/>
            </a:pPr>
            <a:r>
              <a:rPr lang="en-US" dirty="0"/>
              <a:t>Michelle Bean, ASCCC Treasurer (2</a:t>
            </a:r>
            <a:r>
              <a:rPr lang="en-US" baseline="30000" dirty="0"/>
              <a:t>nd</a:t>
            </a:r>
            <a:r>
              <a:rPr lang="en-US" dirty="0"/>
              <a:t>)</a:t>
            </a:r>
            <a:endParaRPr dirty="0"/>
          </a:p>
          <a:p>
            <a:pPr marL="228600" lvl="0" indent="-228600" algn="l" rtl="0">
              <a:lnSpc>
                <a:spcPct val="90000"/>
              </a:lnSpc>
              <a:spcBef>
                <a:spcPts val="1000"/>
              </a:spcBef>
              <a:spcAft>
                <a:spcPts val="0"/>
              </a:spcAft>
              <a:buClr>
                <a:srgbClr val="3A3838"/>
              </a:buClr>
              <a:buSzPts val="2600"/>
              <a:buChar char="•"/>
            </a:pPr>
            <a:r>
              <a:rPr lang="en-US" dirty="0"/>
              <a:t>Sarah Harris, College of the Sequoias </a:t>
            </a:r>
            <a:endParaRPr dirty="0"/>
          </a:p>
          <a:p>
            <a:pPr marL="228600" lvl="0" indent="-228600" algn="l" rtl="0">
              <a:lnSpc>
                <a:spcPct val="90000"/>
              </a:lnSpc>
              <a:spcBef>
                <a:spcPts val="1000"/>
              </a:spcBef>
              <a:spcAft>
                <a:spcPts val="0"/>
              </a:spcAft>
              <a:buClr>
                <a:srgbClr val="3A3838"/>
              </a:buClr>
              <a:buSzPts val="2600"/>
              <a:buChar char="•"/>
            </a:pPr>
            <a:r>
              <a:rPr lang="en-US" dirty="0"/>
              <a:t>Henry Young, Victor Valley College </a:t>
            </a:r>
            <a:endParaRPr dirty="0"/>
          </a:p>
          <a:p>
            <a:pPr marL="228600" lvl="0" indent="-228600" algn="l" rtl="0">
              <a:lnSpc>
                <a:spcPct val="90000"/>
              </a:lnSpc>
              <a:spcBef>
                <a:spcPts val="1000"/>
              </a:spcBef>
              <a:spcAft>
                <a:spcPts val="0"/>
              </a:spcAft>
              <a:buClr>
                <a:srgbClr val="3A3838"/>
              </a:buClr>
              <a:buSzPts val="2600"/>
              <a:buChar char="•"/>
            </a:pPr>
            <a:r>
              <a:rPr lang="en-US" dirty="0"/>
              <a:t>Jeff Waller, Grossmont College </a:t>
            </a:r>
            <a:endParaRPr dirty="0"/>
          </a:p>
          <a:p>
            <a:pPr marL="228600" lvl="0" indent="-228600" algn="l" rtl="0">
              <a:lnSpc>
                <a:spcPct val="90000"/>
              </a:lnSpc>
              <a:spcBef>
                <a:spcPts val="1000"/>
              </a:spcBef>
              <a:spcAft>
                <a:spcPts val="0"/>
              </a:spcAft>
              <a:buClr>
                <a:srgbClr val="3A3838"/>
              </a:buClr>
              <a:buSzPts val="2600"/>
              <a:buChar char="•"/>
            </a:pPr>
            <a:r>
              <a:rPr lang="en-US" dirty="0"/>
              <a:t>Nili Kirschner, Woodland College </a:t>
            </a:r>
            <a:endParaRPr dirty="0"/>
          </a:p>
          <a:p>
            <a:pPr marL="228600" lvl="0" indent="-228600" algn="l" rtl="0">
              <a:lnSpc>
                <a:spcPct val="90000"/>
              </a:lnSpc>
              <a:spcBef>
                <a:spcPts val="1000"/>
              </a:spcBef>
              <a:spcAft>
                <a:spcPts val="0"/>
              </a:spcAft>
              <a:buClr>
                <a:srgbClr val="3A3838"/>
              </a:buClr>
              <a:buSzPts val="2600"/>
              <a:buChar char="•"/>
            </a:pPr>
            <a:r>
              <a:rPr lang="en-US" dirty="0"/>
              <a:t>Michelle Grimes-Hillman, VPI Orange Coast College </a:t>
            </a:r>
            <a:endParaRPr dirty="0"/>
          </a:p>
          <a:p>
            <a:pPr marL="228600" lvl="0" indent="-63500" algn="l" rtl="0">
              <a:lnSpc>
                <a:spcPct val="90000"/>
              </a:lnSpc>
              <a:spcBef>
                <a:spcPts val="1000"/>
              </a:spcBef>
              <a:spcAft>
                <a:spcPts val="0"/>
              </a:spcAft>
              <a:buClr>
                <a:srgbClr val="3A3838"/>
              </a:buClr>
              <a:buSzPts val="2600"/>
              <a:buNone/>
            </a:pP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148" name="Google Shape;148;p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dirty="0"/>
          </a:p>
        </p:txBody>
      </p:sp>
      <p:pic>
        <p:nvPicPr>
          <p:cNvPr id="149" name="Google Shape;149;p3"/>
          <p:cNvPicPr preferRelativeResize="0"/>
          <p:nvPr/>
        </p:nvPicPr>
        <p:blipFill>
          <a:blip r:embed="rId3">
            <a:alphaModFix/>
          </a:blip>
          <a:stretch>
            <a:fillRect/>
          </a:stretch>
        </p:blipFill>
        <p:spPr>
          <a:xfrm>
            <a:off x="8875455" y="2769563"/>
            <a:ext cx="2845150" cy="3041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f33b4f60c2_1_23"/>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Distance Education Updates</a:t>
            </a:r>
            <a:endParaRPr dirty="0"/>
          </a:p>
        </p:txBody>
      </p:sp>
      <p:sp>
        <p:nvSpPr>
          <p:cNvPr id="357" name="Google Shape;357;gf33b4f60c2_1_23"/>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sz="1400" dirty="0">
                <a:solidFill>
                  <a:srgbClr val="000000"/>
                </a:solidFill>
                <a:latin typeface="Arial"/>
                <a:ea typeface="Arial"/>
                <a:cs typeface="Arial"/>
                <a:sym typeface="Arial"/>
              </a:rPr>
              <a:t>T</a:t>
            </a:r>
            <a:r>
              <a:rPr lang="en-US" sz="1600" dirty="0">
                <a:solidFill>
                  <a:srgbClr val="000000"/>
                </a:solidFill>
                <a:latin typeface="Arial"/>
                <a:ea typeface="Arial"/>
                <a:cs typeface="Arial"/>
                <a:sym typeface="Arial"/>
              </a:rPr>
              <a:t>he Chancellor’s Office proposes this regulatory action to require colleges to provide students with additional details about unique scheduling or technological requirements associated with distance education courses, prior to their enrollment in the class. These additional disclosures will allow students to better understand class expectations and make informed decisions about course selection, with the aim of increasing the likelihood of course completion and success.</a:t>
            </a:r>
            <a:endParaRPr sz="1600"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600" u="sng" dirty="0">
                <a:solidFill>
                  <a:srgbClr val="000000"/>
                </a:solidFill>
                <a:latin typeface="Arial"/>
                <a:ea typeface="Arial"/>
                <a:cs typeface="Arial"/>
                <a:sym typeface="Arial"/>
              </a:rPr>
              <a:t>Disclosing Additional Online Course Requirements to Students Currently, section 55005 requires colleges to inform students of:</a:t>
            </a:r>
            <a:endParaRPr sz="1600" u="sng"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rgbClr val="000000"/>
                </a:solidFill>
                <a:latin typeface="Arial"/>
                <a:ea typeface="Arial"/>
                <a:cs typeface="Arial"/>
                <a:sym typeface="Arial"/>
              </a:rPr>
              <a:t>1) A course’s designation (degree applicable, not degree-applicable, or noncredit);</a:t>
            </a:r>
            <a:endParaRPr sz="1600"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rgbClr val="000000"/>
                </a:solidFill>
                <a:latin typeface="Arial"/>
                <a:ea typeface="Arial"/>
                <a:cs typeface="Arial"/>
                <a:sym typeface="Arial"/>
              </a:rPr>
              <a:t>2) Whether the course is transferable to a baccalaureate institution;</a:t>
            </a:r>
            <a:endParaRPr sz="1600"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rgbClr val="000000"/>
                </a:solidFill>
                <a:latin typeface="Arial"/>
                <a:ea typeface="Arial"/>
                <a:cs typeface="Arial"/>
                <a:sym typeface="Arial"/>
              </a:rPr>
              <a:t>3) Whether the course fulfills a major or general education requirement; and</a:t>
            </a:r>
            <a:endParaRPr sz="1600" dirty="0">
              <a:solidFill>
                <a:srgbClr val="000000"/>
              </a:solidFill>
              <a:latin typeface="Arial"/>
              <a:ea typeface="Arial"/>
              <a:cs typeface="Arial"/>
              <a:sym typeface="Arial"/>
            </a:endParaRPr>
          </a:p>
          <a:p>
            <a:pPr marL="0" lvl="0" indent="0" algn="l" rtl="0">
              <a:lnSpc>
                <a:spcPct val="115000"/>
              </a:lnSpc>
              <a:spcBef>
                <a:spcPts val="1200"/>
              </a:spcBef>
              <a:spcAft>
                <a:spcPts val="1200"/>
              </a:spcAft>
              <a:buNone/>
            </a:pPr>
            <a:r>
              <a:rPr lang="en-US" sz="1600" dirty="0">
                <a:solidFill>
                  <a:srgbClr val="000000"/>
                </a:solidFill>
                <a:latin typeface="Arial"/>
                <a:ea typeface="Arial"/>
                <a:cs typeface="Arial"/>
                <a:sym typeface="Arial"/>
              </a:rPr>
              <a:t>4) Whether the course is offered on a pass/no pass basis. </a:t>
            </a:r>
            <a:endParaRPr dirty="0"/>
          </a:p>
        </p:txBody>
      </p:sp>
      <p:sp>
        <p:nvSpPr>
          <p:cNvPr id="358" name="Google Shape;358;gf33b4f60c2_1_23"/>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33b4f60c2_1_30"/>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Summary of DE Changes to Section 55200</a:t>
            </a:r>
            <a:endParaRPr dirty="0"/>
          </a:p>
        </p:txBody>
      </p:sp>
      <p:sp>
        <p:nvSpPr>
          <p:cNvPr id="365" name="Google Shape;365;gf33b4f60c2_1_30"/>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1200"/>
              </a:spcBef>
              <a:spcAft>
                <a:spcPts val="0"/>
              </a:spcAft>
              <a:buClr>
                <a:srgbClr val="000000"/>
              </a:buClr>
              <a:buSzPts val="605"/>
              <a:buFont typeface="Arial"/>
              <a:buNone/>
            </a:pPr>
            <a:r>
              <a:rPr lang="en-US" sz="1530" dirty="0">
                <a:latin typeface="Arial"/>
                <a:ea typeface="Arial"/>
                <a:cs typeface="Arial"/>
                <a:sym typeface="Arial"/>
              </a:rPr>
              <a:t>Provides list of technologies used to deliver instruction to students. These technologies are in line with what the Chancellor’s Office already collects through the Management Information System Data Element XF01 Method of Instruction. </a:t>
            </a:r>
            <a:endParaRPr sz="1530" dirty="0">
              <a:latin typeface="Arial"/>
              <a:ea typeface="Arial"/>
              <a:cs typeface="Arial"/>
              <a:sym typeface="Arial"/>
            </a:endParaRPr>
          </a:p>
          <a:p>
            <a:pPr marL="0" lvl="0" indent="0" algn="l" rtl="0">
              <a:lnSpc>
                <a:spcPct val="115000"/>
              </a:lnSpc>
              <a:spcBef>
                <a:spcPts val="1200"/>
              </a:spcBef>
              <a:spcAft>
                <a:spcPts val="0"/>
              </a:spcAft>
              <a:buClr>
                <a:srgbClr val="000000"/>
              </a:buClr>
              <a:buSzPts val="605"/>
              <a:buFont typeface="Arial"/>
              <a:buNone/>
            </a:pPr>
            <a:r>
              <a:rPr lang="en-US" sz="1530" b="1" dirty="0">
                <a:latin typeface="Arial"/>
                <a:ea typeface="Arial"/>
                <a:cs typeface="Arial"/>
                <a:sym typeface="Arial"/>
              </a:rPr>
              <a:t>Section 55204 </a:t>
            </a:r>
            <a:r>
              <a:rPr lang="en-US" sz="1530" dirty="0">
                <a:latin typeface="Arial"/>
                <a:ea typeface="Arial"/>
                <a:cs typeface="Arial"/>
                <a:sym typeface="Arial"/>
              </a:rPr>
              <a:t>— replaces “effective contact” with “substantive interaction” and adds more detail. This section incorporates the expanded federal definitions for “substantive interaction” and “regular interaction.”</a:t>
            </a:r>
            <a:endParaRPr sz="1530" dirty="0">
              <a:latin typeface="Arial"/>
              <a:ea typeface="Arial"/>
              <a:cs typeface="Arial"/>
              <a:sym typeface="Arial"/>
            </a:endParaRPr>
          </a:p>
          <a:p>
            <a:pPr marL="0" lvl="0" indent="0" algn="l" rtl="0">
              <a:lnSpc>
                <a:spcPct val="115000"/>
              </a:lnSpc>
              <a:spcBef>
                <a:spcPts val="1200"/>
              </a:spcBef>
              <a:spcAft>
                <a:spcPts val="0"/>
              </a:spcAft>
              <a:buClr>
                <a:srgbClr val="000000"/>
              </a:buClr>
              <a:buSzPts val="605"/>
              <a:buFont typeface="Arial"/>
              <a:buNone/>
            </a:pPr>
            <a:r>
              <a:rPr lang="en-US" sz="1530" b="1" dirty="0">
                <a:latin typeface="Arial"/>
                <a:ea typeface="Arial"/>
                <a:cs typeface="Arial"/>
                <a:sym typeface="Arial"/>
              </a:rPr>
              <a:t>Section 55206 </a:t>
            </a:r>
            <a:r>
              <a:rPr lang="en-US" sz="1530" dirty="0">
                <a:latin typeface="Arial"/>
                <a:ea typeface="Arial"/>
                <a:cs typeface="Arial"/>
                <a:sym typeface="Arial"/>
              </a:rPr>
              <a:t>— reference change from “effective contact” to “substantive interaction” to align with the language in the other sections.</a:t>
            </a:r>
            <a:endParaRPr sz="1530" dirty="0">
              <a:latin typeface="Arial"/>
              <a:ea typeface="Arial"/>
              <a:cs typeface="Arial"/>
              <a:sym typeface="Arial"/>
            </a:endParaRPr>
          </a:p>
          <a:p>
            <a:pPr marL="0" lvl="0" indent="0" algn="l" rtl="0">
              <a:lnSpc>
                <a:spcPct val="115000"/>
              </a:lnSpc>
              <a:spcBef>
                <a:spcPts val="1200"/>
              </a:spcBef>
              <a:spcAft>
                <a:spcPts val="0"/>
              </a:spcAft>
              <a:buClr>
                <a:srgbClr val="000000"/>
              </a:buClr>
              <a:buSzPts val="605"/>
              <a:buFont typeface="Arial"/>
              <a:buNone/>
            </a:pPr>
            <a:r>
              <a:rPr lang="en-US" sz="1530" b="1" dirty="0">
                <a:latin typeface="Arial"/>
                <a:ea typeface="Arial"/>
                <a:cs typeface="Arial"/>
                <a:sym typeface="Arial"/>
              </a:rPr>
              <a:t>Section 55208 </a:t>
            </a:r>
            <a:r>
              <a:rPr lang="en-US" sz="1530" dirty="0">
                <a:latin typeface="Arial"/>
                <a:ea typeface="Arial"/>
                <a:cs typeface="Arial"/>
                <a:sym typeface="Arial"/>
              </a:rPr>
              <a:t>— adds the accrediting agency’s qualifications for instruction as criteria for instructors. The primary accrediting agency for the majority of the California Community Colleges is the Accrediting Commission for Community and Junior Colleges.</a:t>
            </a:r>
            <a:endParaRPr sz="1530" dirty="0">
              <a:latin typeface="Arial"/>
              <a:ea typeface="Arial"/>
              <a:cs typeface="Arial"/>
              <a:sym typeface="Arial"/>
            </a:endParaRPr>
          </a:p>
          <a:p>
            <a:pPr marL="0" lvl="0" indent="0" algn="l" rtl="0">
              <a:lnSpc>
                <a:spcPct val="115000"/>
              </a:lnSpc>
              <a:spcBef>
                <a:spcPts val="1200"/>
              </a:spcBef>
              <a:spcAft>
                <a:spcPts val="1200"/>
              </a:spcAft>
              <a:buNone/>
            </a:pPr>
            <a:r>
              <a:rPr lang="en-US" sz="1530" b="1" dirty="0">
                <a:latin typeface="Arial"/>
                <a:ea typeface="Arial"/>
                <a:cs typeface="Arial"/>
                <a:sym typeface="Arial"/>
              </a:rPr>
              <a:t>Section 55005 </a:t>
            </a:r>
            <a:r>
              <a:rPr lang="en-US" sz="1530" dirty="0">
                <a:latin typeface="Arial"/>
                <a:ea typeface="Arial"/>
                <a:cs typeface="Arial"/>
                <a:sym typeface="Arial"/>
              </a:rPr>
              <a:t>— adds various online course disclosures to students prior to enrollment in a course including in-person synchronous meeting dates and times, asynchronous in-person activities, labs or field trips, and technology or application requirements.</a:t>
            </a:r>
            <a:endParaRPr dirty="0"/>
          </a:p>
        </p:txBody>
      </p:sp>
      <p:sp>
        <p:nvSpPr>
          <p:cNvPr id="366" name="Google Shape;366;gf33b4f60c2_1_30"/>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5"/>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DEI in Curriculum </a:t>
            </a:r>
            <a:endParaRPr dirty="0"/>
          </a:p>
        </p:txBody>
      </p:sp>
      <p:sp>
        <p:nvSpPr>
          <p:cNvPr id="372" name="Google Shape;372;p15"/>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sz="2800" dirty="0"/>
              <a:t>The ASCCC Mission includes a commitment to equity;</a:t>
            </a:r>
            <a:endParaRPr sz="2800" dirty="0"/>
          </a:p>
          <a:p>
            <a:pPr marL="457200" lvl="0" indent="-342900" algn="l" rtl="0">
              <a:spcBef>
                <a:spcPts val="0"/>
              </a:spcBef>
              <a:spcAft>
                <a:spcPts val="0"/>
              </a:spcAft>
              <a:buSzPts val="1800"/>
              <a:buChar char="•"/>
            </a:pPr>
            <a:r>
              <a:rPr lang="en-US" sz="2800" dirty="0"/>
              <a:t>The Vision for Success includes the goal to first reduce and then close equity gaps for traditionally underrepresented student groups;</a:t>
            </a:r>
            <a:endParaRPr sz="2800" dirty="0"/>
          </a:p>
          <a:p>
            <a:pPr marL="457200" lvl="0" indent="-342900" algn="l" rtl="0">
              <a:spcBef>
                <a:spcPts val="0"/>
              </a:spcBef>
              <a:spcAft>
                <a:spcPts val="0"/>
              </a:spcAft>
              <a:buSzPts val="1800"/>
              <a:buChar char="•"/>
            </a:pPr>
            <a:r>
              <a:rPr lang="en-US" sz="2800" dirty="0"/>
              <a:t>Many colleges are working to achieve these goals through equity, cultural responsiveness, and anti-racism curriculum efforts:</a:t>
            </a:r>
            <a:endParaRPr sz="2800" dirty="0"/>
          </a:p>
          <a:p>
            <a:pPr marL="914400" lvl="1" indent="-342900" algn="l" rtl="0">
              <a:spcBef>
                <a:spcPts val="0"/>
              </a:spcBef>
              <a:spcAft>
                <a:spcPts val="0"/>
              </a:spcAft>
              <a:buSzPts val="1800"/>
              <a:buChar char="•"/>
            </a:pPr>
            <a:r>
              <a:rPr lang="en-US" sz="2800" dirty="0"/>
              <a:t>Long Beach City College Cultural Curriculum Audit</a:t>
            </a:r>
            <a:endParaRPr sz="2800" dirty="0"/>
          </a:p>
          <a:p>
            <a:pPr marL="914400" lvl="1" indent="-342900" algn="l" rtl="0">
              <a:spcBef>
                <a:spcPts val="0"/>
              </a:spcBef>
              <a:spcAft>
                <a:spcPts val="0"/>
              </a:spcAft>
              <a:buSzPts val="1800"/>
              <a:buChar char="•"/>
            </a:pPr>
            <a:r>
              <a:rPr lang="en-US" sz="2800" dirty="0"/>
              <a:t>East Los Angeles College Curriculum Audit Handbook</a:t>
            </a:r>
            <a:endParaRPr sz="2800" dirty="0"/>
          </a:p>
          <a:p>
            <a:pPr marL="914400" lvl="1" indent="-342900" algn="l" rtl="0">
              <a:spcBef>
                <a:spcPts val="0"/>
              </a:spcBef>
              <a:spcAft>
                <a:spcPts val="0"/>
              </a:spcAft>
              <a:buSzPts val="1800"/>
              <a:buChar char="•"/>
            </a:pPr>
            <a:r>
              <a:rPr lang="en-US" sz="2800" dirty="0"/>
              <a:t>Peralta College Equity Rubric and Training</a:t>
            </a:r>
            <a:endParaRPr sz="2800" dirty="0"/>
          </a:p>
        </p:txBody>
      </p:sp>
      <p:sp>
        <p:nvSpPr>
          <p:cNvPr id="373" name="Google Shape;373;p1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f33b4f60c2_0_0"/>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Palatino"/>
              <a:buNone/>
            </a:pPr>
            <a:r>
              <a:rPr lang="en-US" dirty="0"/>
              <a:t>DEI in Curriculum </a:t>
            </a:r>
            <a:endParaRPr dirty="0"/>
          </a:p>
        </p:txBody>
      </p:sp>
      <p:sp>
        <p:nvSpPr>
          <p:cNvPr id="380" name="Google Shape;380;gf33b4f60c2_0_0"/>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fontScale="62500" lnSpcReduction="20000"/>
          </a:bodyPr>
          <a:lstStyle/>
          <a:p>
            <a:pPr marL="457200" lvl="0" indent="-317182" algn="l" rtl="0">
              <a:spcBef>
                <a:spcPts val="0"/>
              </a:spcBef>
              <a:spcAft>
                <a:spcPts val="0"/>
              </a:spcAft>
              <a:buSzPct val="69230"/>
              <a:buChar char="•"/>
            </a:pPr>
            <a:r>
              <a:rPr lang="en-US" sz="3800" dirty="0"/>
              <a:t>All faculty can have conversations about equity within the context of their disciplinary expertise!</a:t>
            </a:r>
            <a:endParaRPr sz="3800" dirty="0"/>
          </a:p>
          <a:p>
            <a:pPr marL="457200" lvl="0" indent="-317182" algn="l" rtl="0">
              <a:spcBef>
                <a:spcPts val="0"/>
              </a:spcBef>
              <a:spcAft>
                <a:spcPts val="0"/>
              </a:spcAft>
              <a:buSzPct val="69230"/>
              <a:buChar char="•"/>
            </a:pPr>
            <a:r>
              <a:rPr lang="en-US" sz="3800" dirty="0"/>
              <a:t>Equity review can include (but is not limited to): </a:t>
            </a:r>
            <a:endParaRPr sz="3800" dirty="0"/>
          </a:p>
          <a:p>
            <a:pPr marL="914400" lvl="1" indent="-317182" algn="l" rtl="0">
              <a:spcBef>
                <a:spcPts val="0"/>
              </a:spcBef>
              <a:spcAft>
                <a:spcPts val="0"/>
              </a:spcAft>
              <a:buSzPct val="75000"/>
              <a:buChar char="•"/>
            </a:pPr>
            <a:r>
              <a:rPr lang="en-US" sz="3200" dirty="0"/>
              <a:t>Ensuring units and time to degree are appropriate for student goals</a:t>
            </a:r>
            <a:endParaRPr sz="3200" dirty="0"/>
          </a:p>
          <a:p>
            <a:pPr marL="914400" lvl="1" indent="-317182" algn="l" rtl="0">
              <a:spcBef>
                <a:spcPts val="0"/>
              </a:spcBef>
              <a:spcAft>
                <a:spcPts val="0"/>
              </a:spcAft>
              <a:buSzPct val="75000"/>
              <a:buChar char="•"/>
            </a:pPr>
            <a:r>
              <a:rPr lang="en-US" sz="3200" dirty="0"/>
              <a:t>Reducing costs (via unit review, textbook costs, and other materials)</a:t>
            </a:r>
            <a:endParaRPr sz="3200" dirty="0"/>
          </a:p>
          <a:p>
            <a:pPr marL="914400" lvl="1" indent="-317182" algn="l" rtl="0">
              <a:spcBef>
                <a:spcPts val="0"/>
              </a:spcBef>
              <a:spcAft>
                <a:spcPts val="0"/>
              </a:spcAft>
              <a:buSzPct val="75000"/>
              <a:buChar char="•"/>
            </a:pPr>
            <a:r>
              <a:rPr lang="en-US" sz="3200" dirty="0"/>
              <a:t>Increasing access (via appropriate DE resources, credit for prior learning, scheduling and degree mapping)</a:t>
            </a:r>
            <a:endParaRPr sz="3200" dirty="0"/>
          </a:p>
          <a:p>
            <a:pPr marL="914400" lvl="1" indent="-317182" algn="l" rtl="0">
              <a:spcBef>
                <a:spcPts val="0"/>
              </a:spcBef>
              <a:spcAft>
                <a:spcPts val="0"/>
              </a:spcAft>
              <a:buSzPct val="75000"/>
              <a:buChar char="•"/>
            </a:pPr>
            <a:r>
              <a:rPr lang="en-US" sz="3200" dirty="0"/>
              <a:t>Course content and descriptions (Is language inclusive and welcoming? Are course descriptions accessible and student-centered?)</a:t>
            </a:r>
            <a:endParaRPr sz="3200" dirty="0"/>
          </a:p>
          <a:p>
            <a:pPr marL="914400" lvl="1" indent="-317182" algn="l" rtl="0">
              <a:spcBef>
                <a:spcPts val="0"/>
              </a:spcBef>
              <a:spcAft>
                <a:spcPts val="0"/>
              </a:spcAft>
              <a:buSzPct val="75000"/>
              <a:buChar char="•"/>
            </a:pPr>
            <a:r>
              <a:rPr lang="en-US" sz="3200" dirty="0"/>
              <a:t>Limitations on enrollment (ensuring pre/co-requisites and other requirements do not have disproportionate impact on underrepresented student groups)</a:t>
            </a:r>
            <a:endParaRPr sz="3200" dirty="0"/>
          </a:p>
          <a:p>
            <a:pPr marL="914400" lvl="0" indent="0" algn="l" rtl="0">
              <a:spcBef>
                <a:spcPts val="0"/>
              </a:spcBef>
              <a:spcAft>
                <a:spcPts val="0"/>
              </a:spcAft>
              <a:buNone/>
            </a:pPr>
            <a:endParaRPr sz="3800" dirty="0"/>
          </a:p>
          <a:p>
            <a:pPr marL="457200" lvl="0" indent="-317182" algn="l" rtl="0">
              <a:spcBef>
                <a:spcPts val="0"/>
              </a:spcBef>
              <a:spcAft>
                <a:spcPts val="0"/>
              </a:spcAft>
              <a:buSzPct val="69230"/>
              <a:buChar char="•"/>
            </a:pPr>
            <a:r>
              <a:rPr lang="en-US" sz="3800" dirty="0"/>
              <a:t>Consider: How can your college curriculum committee use its processes and procedures to ensure equity, cultural responsiveness, and anti-racism are systematically included in curriculum review?</a:t>
            </a:r>
            <a:endParaRPr sz="3800" dirty="0"/>
          </a:p>
          <a:p>
            <a:pPr marL="228600" lvl="0" indent="-63500" algn="l" rtl="0">
              <a:spcBef>
                <a:spcPts val="0"/>
              </a:spcBef>
              <a:spcAft>
                <a:spcPts val="0"/>
              </a:spcAft>
              <a:buNone/>
            </a:pPr>
            <a:endParaRPr dirty="0"/>
          </a:p>
          <a:p>
            <a:pPr marL="0" lvl="0" indent="0" algn="l" rtl="0">
              <a:spcBef>
                <a:spcPts val="1000"/>
              </a:spcBef>
              <a:spcAft>
                <a:spcPts val="0"/>
              </a:spcAft>
              <a:buNone/>
            </a:pPr>
            <a:endParaRPr dirty="0"/>
          </a:p>
        </p:txBody>
      </p:sp>
      <p:sp>
        <p:nvSpPr>
          <p:cNvPr id="381" name="Google Shape;381;gf33b4f60c2_0_0"/>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f71ce5cd25_0_0"/>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DEI Curriculum Resources </a:t>
            </a:r>
            <a:endParaRPr dirty="0"/>
          </a:p>
        </p:txBody>
      </p:sp>
      <p:sp>
        <p:nvSpPr>
          <p:cNvPr id="388" name="Google Shape;388;gf71ce5cd25_0_0"/>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3400" dirty="0">
                <a:solidFill>
                  <a:srgbClr val="3B3838"/>
                </a:solidFill>
                <a:latin typeface="Calibri"/>
                <a:ea typeface="Calibri"/>
                <a:cs typeface="Calibri"/>
                <a:sym typeface="Calibri"/>
              </a:rPr>
              <a:t>Peralta Online Equity Rubric can be found using the following link:</a:t>
            </a:r>
            <a:r>
              <a:rPr lang="en-US" sz="3400" dirty="0">
                <a:solidFill>
                  <a:srgbClr val="3B3838"/>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3008" u="sng" dirty="0">
                <a:solidFill>
                  <a:srgbClr val="3B3838"/>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https://web.peralta.edu/de/files/2020/10/Peralta-Online-Equity-Rubric-3.0-Oct-2020.pdf</a:t>
            </a:r>
            <a:endParaRPr sz="4508" dirty="0">
              <a:latin typeface="Calibri"/>
              <a:ea typeface="Calibri"/>
              <a:cs typeface="Calibri"/>
              <a:sym typeface="Calibri"/>
            </a:endParaRPr>
          </a:p>
          <a:p>
            <a:pPr marL="0" lvl="0" indent="0" algn="l" rtl="0">
              <a:lnSpc>
                <a:spcPct val="115000"/>
              </a:lnSpc>
              <a:spcBef>
                <a:spcPts val="1200"/>
              </a:spcBef>
              <a:spcAft>
                <a:spcPts val="1200"/>
              </a:spcAft>
              <a:buNone/>
            </a:pPr>
            <a:r>
              <a:rPr lang="en-US" sz="3000" dirty="0">
                <a:solidFill>
                  <a:srgbClr val="000000"/>
                </a:solidFill>
                <a:latin typeface="Calibri"/>
                <a:ea typeface="Calibri"/>
                <a:cs typeface="Calibri"/>
                <a:sym typeface="Calibri"/>
              </a:rPr>
              <a:t>LBCC Curriculum Audit--</a:t>
            </a:r>
            <a:r>
              <a:rPr lang="en-US" sz="3000" u="sng" dirty="0">
                <a:solidFill>
                  <a:schemeClr val="hlink"/>
                </a:solidFill>
                <a:latin typeface="Calibri"/>
                <a:ea typeface="Calibri"/>
                <a:cs typeface="Calibri"/>
                <a:sym typeface="Calibri"/>
                <a:hlinkClick r:id="rId5"/>
              </a:rPr>
              <a:t>https://onlinenetworkofeducators.org/2021/03/19/conducting-an-online-course-cultural-curriculum-audit-steps-toward-student-equity-and-success/</a:t>
            </a:r>
            <a:endParaRPr sz="3500" dirty="0">
              <a:latin typeface="Calibri"/>
              <a:ea typeface="Calibri"/>
              <a:cs typeface="Calibri"/>
              <a:sym typeface="Calibri"/>
            </a:endParaRPr>
          </a:p>
        </p:txBody>
      </p:sp>
      <p:sp>
        <p:nvSpPr>
          <p:cNvPr id="389" name="Google Shape;389;gf71ce5cd25_0_0"/>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Collaboration with Colleagues  </a:t>
            </a:r>
            <a:endParaRPr dirty="0"/>
          </a:p>
        </p:txBody>
      </p:sp>
      <p:sp>
        <p:nvSpPr>
          <p:cNvPr id="395" name="Google Shape;395;p16"/>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165100" lvl="0" indent="0" algn="l" rtl="0">
              <a:lnSpc>
                <a:spcPct val="90000"/>
              </a:lnSpc>
              <a:spcBef>
                <a:spcPts val="0"/>
              </a:spcBef>
              <a:spcAft>
                <a:spcPts val="0"/>
              </a:spcAft>
              <a:buClr>
                <a:srgbClr val="3A3838"/>
              </a:buClr>
              <a:buSzPts val="2600"/>
              <a:buNone/>
            </a:pPr>
            <a:endParaRPr dirty="0"/>
          </a:p>
        </p:txBody>
      </p:sp>
      <p:sp>
        <p:nvSpPr>
          <p:cNvPr id="396" name="Google Shape;396;p16"/>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dirty="0"/>
          </a:p>
        </p:txBody>
      </p:sp>
      <p:pic>
        <p:nvPicPr>
          <p:cNvPr id="397" name="Google Shape;397;p16"/>
          <p:cNvPicPr preferRelativeResize="0"/>
          <p:nvPr/>
        </p:nvPicPr>
        <p:blipFill>
          <a:blip r:embed="rId3">
            <a:alphaModFix/>
          </a:blip>
          <a:stretch>
            <a:fillRect/>
          </a:stretch>
        </p:blipFill>
        <p:spPr>
          <a:xfrm>
            <a:off x="1660525" y="3124688"/>
            <a:ext cx="8594350" cy="237501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2022 Curriculum Institute Brainstorming </a:t>
            </a:r>
            <a:endParaRPr dirty="0"/>
          </a:p>
        </p:txBody>
      </p:sp>
      <p:sp>
        <p:nvSpPr>
          <p:cNvPr id="403" name="Google Shape;403;p17"/>
          <p:cNvSpPr txBox="1">
            <a:spLocks noGrp="1"/>
          </p:cNvSpPr>
          <p:nvPr>
            <p:ph type="body" idx="1"/>
          </p:nvPr>
        </p:nvSpPr>
        <p:spPr>
          <a:xfrm>
            <a:off x="838200" y="2286442"/>
            <a:ext cx="5181600" cy="4008000"/>
          </a:xfrm>
          <a:prstGeom prst="rect">
            <a:avLst/>
          </a:prstGeom>
          <a:noFill/>
          <a:ln>
            <a:noFill/>
          </a:ln>
        </p:spPr>
        <p:txBody>
          <a:bodyPr spcFirstLastPara="1" wrap="square" lIns="91425" tIns="45700" rIns="91425" bIns="45700" anchor="t" anchorCtr="0">
            <a:normAutofit/>
          </a:bodyPr>
          <a:lstStyle/>
          <a:p>
            <a:pPr marL="228600" lvl="0" indent="-63500" algn="l" rtl="0">
              <a:lnSpc>
                <a:spcPct val="90000"/>
              </a:lnSpc>
              <a:spcBef>
                <a:spcPts val="0"/>
              </a:spcBef>
              <a:spcAft>
                <a:spcPts val="0"/>
              </a:spcAft>
              <a:buClr>
                <a:srgbClr val="3A3838"/>
              </a:buClr>
              <a:buSzPts val="2600"/>
              <a:buNone/>
            </a:pPr>
            <a:r>
              <a:rPr lang="en-US" dirty="0"/>
              <a:t>Tell us what you would like to see at the 2022 Curriculum Institute  </a:t>
            </a:r>
            <a:endParaRPr dirty="0"/>
          </a:p>
          <a:p>
            <a:pPr marL="228600" lvl="0" indent="-63500" algn="l" rtl="0">
              <a:lnSpc>
                <a:spcPct val="90000"/>
              </a:lnSpc>
              <a:spcBef>
                <a:spcPts val="0"/>
              </a:spcBef>
              <a:spcAft>
                <a:spcPts val="0"/>
              </a:spcAft>
              <a:buClr>
                <a:srgbClr val="3A3838"/>
              </a:buClr>
              <a:buSzPts val="2600"/>
              <a:buNone/>
            </a:pPr>
            <a:endParaRPr dirty="0"/>
          </a:p>
          <a:p>
            <a:pPr marL="228600" lvl="0" indent="-63500" algn="l" rtl="0">
              <a:lnSpc>
                <a:spcPct val="90000"/>
              </a:lnSpc>
              <a:spcBef>
                <a:spcPts val="0"/>
              </a:spcBef>
              <a:spcAft>
                <a:spcPts val="0"/>
              </a:spcAft>
              <a:buClr>
                <a:srgbClr val="3A3838"/>
              </a:buClr>
              <a:buSzPts val="2600"/>
              <a:buNone/>
            </a:pPr>
            <a:r>
              <a:rPr lang="en-US" u="sng" dirty="0">
                <a:solidFill>
                  <a:schemeClr val="hlink"/>
                </a:solidFill>
                <a:hlinkClick r:id="rId3"/>
              </a:rPr>
              <a:t>https://padlet.com/stephaniecurry/ua28m36ea0n5v2b8</a:t>
            </a:r>
            <a:endParaRPr dirty="0"/>
          </a:p>
          <a:p>
            <a:pPr marL="228600" lvl="0" indent="-63500" algn="l" rtl="0">
              <a:lnSpc>
                <a:spcPct val="90000"/>
              </a:lnSpc>
              <a:spcBef>
                <a:spcPts val="0"/>
              </a:spcBef>
              <a:spcAft>
                <a:spcPts val="0"/>
              </a:spcAft>
              <a:buClr>
                <a:srgbClr val="3A3838"/>
              </a:buClr>
              <a:buSzPts val="2600"/>
              <a:buNone/>
            </a:pPr>
            <a:endParaRPr dirty="0"/>
          </a:p>
        </p:txBody>
      </p:sp>
      <p:sp>
        <p:nvSpPr>
          <p:cNvPr id="404" name="Google Shape;404;p1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dirty="0"/>
          </a:p>
        </p:txBody>
      </p:sp>
      <p:sp>
        <p:nvSpPr>
          <p:cNvPr id="405" name="Google Shape;405;p17"/>
          <p:cNvSpPr txBox="1">
            <a:spLocks noGrp="1"/>
          </p:cNvSpPr>
          <p:nvPr>
            <p:ph type="body" idx="2"/>
          </p:nvPr>
        </p:nvSpPr>
        <p:spPr>
          <a:xfrm>
            <a:off x="6172200" y="2286442"/>
            <a:ext cx="5181600" cy="4008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406" name="Google Shape;406;p17"/>
          <p:cNvPicPr preferRelativeResize="0"/>
          <p:nvPr/>
        </p:nvPicPr>
        <p:blipFill>
          <a:blip r:embed="rId4">
            <a:alphaModFix/>
          </a:blip>
          <a:stretch>
            <a:fillRect/>
          </a:stretch>
        </p:blipFill>
        <p:spPr>
          <a:xfrm>
            <a:off x="6684241" y="2454496"/>
            <a:ext cx="3914209" cy="400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Wrap Up, Takeaways and Final Questions </a:t>
            </a:r>
            <a:endParaRPr dirty="0"/>
          </a:p>
        </p:txBody>
      </p:sp>
      <p:sp>
        <p:nvSpPr>
          <p:cNvPr id="412" name="Google Shape;412;p18"/>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228600" lvl="0" indent="-63500" algn="l" rtl="0">
              <a:lnSpc>
                <a:spcPct val="90000"/>
              </a:lnSpc>
              <a:spcBef>
                <a:spcPts val="0"/>
              </a:spcBef>
              <a:spcAft>
                <a:spcPts val="0"/>
              </a:spcAft>
              <a:buClr>
                <a:srgbClr val="3A3838"/>
              </a:buClr>
              <a:buSzPts val="2600"/>
              <a:buNone/>
            </a:pPr>
            <a:endParaRPr dirty="0"/>
          </a:p>
        </p:txBody>
      </p:sp>
      <p:sp>
        <p:nvSpPr>
          <p:cNvPr id="413" name="Google Shape;413;p18"/>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37</a:t>
            </a:fld>
            <a:endParaRPr dirty="0"/>
          </a:p>
        </p:txBody>
      </p:sp>
      <p:pic>
        <p:nvPicPr>
          <p:cNvPr id="414" name="Google Shape;414;p18"/>
          <p:cNvPicPr preferRelativeResize="0"/>
          <p:nvPr/>
        </p:nvPicPr>
        <p:blipFill>
          <a:blip r:embed="rId3">
            <a:alphaModFix/>
          </a:blip>
          <a:stretch>
            <a:fillRect/>
          </a:stretch>
        </p:blipFill>
        <p:spPr>
          <a:xfrm>
            <a:off x="2557813" y="2443266"/>
            <a:ext cx="6734175" cy="35408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Agenda</a:t>
            </a:r>
            <a:endParaRPr dirty="0"/>
          </a:p>
        </p:txBody>
      </p:sp>
      <p:sp>
        <p:nvSpPr>
          <p:cNvPr id="4" name="Text Placeholder 3">
            <a:extLst>
              <a:ext uri="{FF2B5EF4-FFF2-40B4-BE49-F238E27FC236}">
                <a16:creationId xmlns:a16="http://schemas.microsoft.com/office/drawing/2014/main" id="{70522E55-9997-4AFF-B248-7618F391F8AD}"/>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93678134-B942-429F-A818-596BA82F7AC3}"/>
              </a:ext>
            </a:extLst>
          </p:cNvPr>
          <p:cNvSpPr>
            <a:spLocks noGrp="1"/>
          </p:cNvSpPr>
          <p:nvPr>
            <p:ph type="body" idx="2"/>
          </p:nvPr>
        </p:nvSpPr>
        <p:spPr>
          <a:xfrm>
            <a:off x="6172200" y="890391"/>
            <a:ext cx="5864290" cy="5404083"/>
          </a:xfrm>
        </p:spPr>
        <p:txBody>
          <a:bodyPr>
            <a:normAutofit fontScale="85000" lnSpcReduction="20000"/>
          </a:bodyPr>
          <a:lstStyle/>
          <a:p>
            <a:pPr marL="685800" lvl="0" indent="-571500">
              <a:buFont typeface="+mj-lt"/>
              <a:buAutoNum type="romanUcPeriod"/>
            </a:pPr>
            <a:r>
              <a:rPr lang="en-US" sz="2800" dirty="0"/>
              <a:t>Welcome </a:t>
            </a:r>
            <a:endParaRPr lang="en-US" sz="2000" dirty="0"/>
          </a:p>
          <a:p>
            <a:pPr marL="685800" lvl="0" indent="-571500">
              <a:buFont typeface="+mj-lt"/>
              <a:buAutoNum type="romanUcPeriod"/>
            </a:pPr>
            <a:r>
              <a:rPr lang="en-US" sz="2800" dirty="0"/>
              <a:t>California Community College Chancellors Office Update </a:t>
            </a:r>
            <a:endParaRPr lang="en-US" sz="2000" dirty="0"/>
          </a:p>
          <a:p>
            <a:pPr marL="685800" lvl="0" indent="-571500">
              <a:buFont typeface="+mj-lt"/>
              <a:buAutoNum type="romanUcPeriod"/>
            </a:pPr>
            <a:r>
              <a:rPr lang="en-US" sz="2800" dirty="0"/>
              <a:t>ASCCC Update </a:t>
            </a:r>
            <a:endParaRPr lang="en-US" sz="2000" dirty="0"/>
          </a:p>
          <a:p>
            <a:pPr marL="685800" lvl="0" indent="-571500">
              <a:buFont typeface="+mj-lt"/>
              <a:buAutoNum type="romanUcPeriod"/>
            </a:pPr>
            <a:r>
              <a:rPr lang="en-US" sz="2800" dirty="0"/>
              <a:t>Deeper Dive into Curriculum Issues </a:t>
            </a:r>
            <a:endParaRPr lang="en-US" sz="2000" dirty="0"/>
          </a:p>
          <a:p>
            <a:pPr marL="1085850" lvl="1" indent="-514350">
              <a:buFont typeface="+mj-lt"/>
              <a:buAutoNum type="romanUcPeriod"/>
            </a:pPr>
            <a:r>
              <a:rPr lang="en-US" dirty="0"/>
              <a:t>Recent Legislation and Regulations</a:t>
            </a:r>
            <a:endParaRPr lang="en-US" sz="1800" dirty="0"/>
          </a:p>
          <a:p>
            <a:pPr marL="1543050" lvl="2" indent="-514350">
              <a:buFont typeface="+mj-lt"/>
              <a:buAutoNum type="romanUcPeriod"/>
            </a:pPr>
            <a:r>
              <a:rPr lang="en-US" dirty="0"/>
              <a:t>Ethnic Studies Requirement and Area F</a:t>
            </a:r>
            <a:endParaRPr lang="en-US" sz="1600" dirty="0"/>
          </a:p>
          <a:p>
            <a:pPr marL="1543050" lvl="2" indent="-514350">
              <a:buFont typeface="+mj-lt"/>
              <a:buAutoNum type="romanUcPeriod"/>
            </a:pPr>
            <a:r>
              <a:rPr lang="en-US" dirty="0"/>
              <a:t>Role of Curriculum Committees and Local Senates in GE and Degree Requirements </a:t>
            </a:r>
            <a:endParaRPr lang="en-US" sz="1600" dirty="0"/>
          </a:p>
          <a:p>
            <a:pPr marL="1543050" lvl="2" indent="-514350">
              <a:buFont typeface="+mj-lt"/>
              <a:buAutoNum type="romanUcPeriod"/>
            </a:pPr>
            <a:r>
              <a:rPr lang="en-US" dirty="0"/>
              <a:t>Common Course Numbering/ AB 928 </a:t>
            </a:r>
            <a:endParaRPr lang="en-US" sz="1600" dirty="0"/>
          </a:p>
          <a:p>
            <a:pPr marL="1085850" lvl="1" indent="-514350">
              <a:buFont typeface="+mj-lt"/>
              <a:buAutoNum type="romanUcPeriod"/>
            </a:pPr>
            <a:r>
              <a:rPr lang="en-US" dirty="0"/>
              <a:t>DE Definitions Update </a:t>
            </a:r>
            <a:endParaRPr lang="en-US" sz="1800" dirty="0"/>
          </a:p>
          <a:p>
            <a:pPr marL="1085850" lvl="1" indent="-514350">
              <a:buFont typeface="+mj-lt"/>
              <a:buAutoNum type="romanUcPeriod"/>
            </a:pPr>
            <a:r>
              <a:rPr lang="en-US" dirty="0"/>
              <a:t>DEI in Curriculum </a:t>
            </a:r>
            <a:endParaRPr lang="en-US" sz="2000" dirty="0"/>
          </a:p>
          <a:p>
            <a:pPr marL="685800" lvl="0" indent="-571500">
              <a:buFont typeface="+mj-lt"/>
              <a:buAutoNum type="romanUcPeriod"/>
            </a:pPr>
            <a:r>
              <a:rPr lang="en-US" sz="2800" dirty="0"/>
              <a:t>Collaboration with Colleagues Breakouts </a:t>
            </a:r>
            <a:endParaRPr lang="en-US" sz="2000" dirty="0"/>
          </a:p>
          <a:p>
            <a:pPr marL="685800" lvl="0" indent="-571500">
              <a:buFont typeface="+mj-lt"/>
              <a:buAutoNum type="romanUcPeriod"/>
            </a:pPr>
            <a:r>
              <a:rPr lang="en-US" sz="2800" dirty="0"/>
              <a:t>2022 Curriculum Institute Brainstorming and Final Questions</a:t>
            </a:r>
            <a:endParaRPr lang="en-US" sz="2000" dirty="0"/>
          </a:p>
        </p:txBody>
      </p:sp>
      <p:sp>
        <p:nvSpPr>
          <p:cNvPr id="156" name="Google Shape;156;p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dirty="0"/>
          </a:p>
        </p:txBody>
      </p:sp>
      <p:pic>
        <p:nvPicPr>
          <p:cNvPr id="157" name="Google Shape;157;p4"/>
          <p:cNvPicPr preferRelativeResize="0"/>
          <p:nvPr/>
        </p:nvPicPr>
        <p:blipFill rotWithShape="1">
          <a:blip r:embed="rId3">
            <a:alphaModFix/>
          </a:blip>
          <a:srcRect/>
          <a:stretch/>
        </p:blipFill>
        <p:spPr>
          <a:xfrm>
            <a:off x="940836" y="2406811"/>
            <a:ext cx="4386943" cy="31355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California Community College Chancellor's Office Update </a:t>
            </a:r>
            <a:endParaRPr dirty="0"/>
          </a:p>
        </p:txBody>
      </p:sp>
      <p:pic>
        <p:nvPicPr>
          <p:cNvPr id="163" name="Google Shape;163;p5"/>
          <p:cNvPicPr preferRelativeResize="0">
            <a:picLocks noGrp="1"/>
          </p:cNvPicPr>
          <p:nvPr>
            <p:ph type="body" idx="1"/>
          </p:nvPr>
        </p:nvPicPr>
        <p:blipFill rotWithShape="1">
          <a:blip r:embed="rId3">
            <a:alphaModFix/>
          </a:blip>
          <a:srcRect/>
          <a:stretch/>
        </p:blipFill>
        <p:spPr>
          <a:xfrm>
            <a:off x="4091781" y="2286000"/>
            <a:ext cx="4008438" cy="4008438"/>
          </a:xfrm>
          <a:prstGeom prst="rect">
            <a:avLst/>
          </a:prstGeom>
          <a:noFill/>
          <a:ln>
            <a:noFill/>
          </a:ln>
        </p:spPr>
      </p:pic>
      <p:sp>
        <p:nvSpPr>
          <p:cNvPr id="164" name="Google Shape;164;p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ASCCC Update </a:t>
            </a:r>
            <a:endParaRPr dirty="0"/>
          </a:p>
        </p:txBody>
      </p:sp>
      <p:pic>
        <p:nvPicPr>
          <p:cNvPr id="170" name="Google Shape;170;p7"/>
          <p:cNvPicPr preferRelativeResize="0">
            <a:picLocks noGrp="1"/>
          </p:cNvPicPr>
          <p:nvPr>
            <p:ph type="body" idx="1"/>
          </p:nvPr>
        </p:nvPicPr>
        <p:blipFill rotWithShape="1">
          <a:blip r:embed="rId3">
            <a:alphaModFix/>
          </a:blip>
          <a:srcRect/>
          <a:stretch/>
        </p:blipFill>
        <p:spPr>
          <a:xfrm>
            <a:off x="4074851" y="2996876"/>
            <a:ext cx="3806054" cy="2340723"/>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71" name="Google Shape;171;p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ASCCC Areas of Focus </a:t>
            </a:r>
            <a:endParaRPr dirty="0"/>
          </a:p>
        </p:txBody>
      </p:sp>
      <p:sp>
        <p:nvSpPr>
          <p:cNvPr id="177" name="Google Shape;177;p8"/>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3600"/>
              <a:buChar char="•"/>
            </a:pPr>
            <a:r>
              <a:rPr lang="en-US" sz="4400" dirty="0"/>
              <a:t>Culturally Responsive Student Services, Student Support and Curriculum </a:t>
            </a:r>
            <a:endParaRPr sz="4400" dirty="0"/>
          </a:p>
          <a:p>
            <a:pPr marL="457200" lvl="0" indent="-457200" algn="l" rtl="0">
              <a:lnSpc>
                <a:spcPct val="90000"/>
              </a:lnSpc>
              <a:spcBef>
                <a:spcPts val="0"/>
              </a:spcBef>
              <a:spcAft>
                <a:spcPts val="0"/>
              </a:spcAft>
              <a:buSzPts val="3600"/>
              <a:buChar char="•"/>
            </a:pPr>
            <a:r>
              <a:rPr lang="en-US" sz="4400" dirty="0"/>
              <a:t>Equity Driven Systems </a:t>
            </a:r>
            <a:endParaRPr sz="4400" dirty="0"/>
          </a:p>
          <a:p>
            <a:pPr marL="457200" lvl="0" indent="-457200" algn="l" rtl="0">
              <a:lnSpc>
                <a:spcPct val="90000"/>
              </a:lnSpc>
              <a:spcBef>
                <a:spcPts val="0"/>
              </a:spcBef>
              <a:spcAft>
                <a:spcPts val="0"/>
              </a:spcAft>
              <a:buSzPts val="3600"/>
              <a:buChar char="•"/>
            </a:pPr>
            <a:r>
              <a:rPr lang="en-US" sz="4400" dirty="0"/>
              <a:t>Transfer in the Higher Education System </a:t>
            </a:r>
            <a:endParaRPr sz="4400" dirty="0"/>
          </a:p>
        </p:txBody>
      </p:sp>
      <p:sp>
        <p:nvSpPr>
          <p:cNvPr id="178" name="Google Shape;178;p8"/>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f71ce5cd25_2_45"/>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Fall 2021 Plenary Details </a:t>
            </a:r>
            <a:endParaRPr dirty="0"/>
          </a:p>
        </p:txBody>
      </p:sp>
      <p:sp>
        <p:nvSpPr>
          <p:cNvPr id="184" name="Google Shape;184;gf71ce5cd25_2_45"/>
          <p:cNvSpPr txBox="1">
            <a:spLocks noGrp="1"/>
          </p:cNvSpPr>
          <p:nvPr>
            <p:ph type="body" idx="1"/>
          </p:nvPr>
        </p:nvSpPr>
        <p:spPr>
          <a:xfrm>
            <a:off x="838200" y="2286442"/>
            <a:ext cx="4488402" cy="4008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dirty="0"/>
              <a:t>November 4-6, 2021</a:t>
            </a:r>
            <a:endParaRPr dirty="0"/>
          </a:p>
          <a:p>
            <a:pPr marL="0" lvl="0" indent="0" algn="l" rtl="0">
              <a:lnSpc>
                <a:spcPct val="90000"/>
              </a:lnSpc>
              <a:spcBef>
                <a:spcPts val="1000"/>
              </a:spcBef>
              <a:spcAft>
                <a:spcPts val="0"/>
              </a:spcAft>
              <a:buClr>
                <a:srgbClr val="3A3838"/>
              </a:buClr>
              <a:buSzPts val="2600"/>
              <a:buNone/>
            </a:pPr>
            <a:r>
              <a:rPr lang="en-US" dirty="0"/>
              <a:t> </a:t>
            </a:r>
            <a:endParaRPr dirty="0"/>
          </a:p>
          <a:p>
            <a:pPr marL="0" lvl="0" indent="0" algn="l" rtl="0">
              <a:lnSpc>
                <a:spcPct val="90000"/>
              </a:lnSpc>
              <a:spcBef>
                <a:spcPts val="1000"/>
              </a:spcBef>
              <a:spcAft>
                <a:spcPts val="0"/>
              </a:spcAft>
              <a:buClr>
                <a:srgbClr val="3A3838"/>
              </a:buClr>
              <a:buSzPts val="2600"/>
              <a:buNone/>
            </a:pPr>
            <a:r>
              <a:rPr lang="en-US" dirty="0"/>
              <a:t>Sign up here  </a:t>
            </a:r>
            <a:r>
              <a:rPr lang="en-US" u="sng" dirty="0">
                <a:solidFill>
                  <a:schemeClr val="hlink"/>
                </a:solidFill>
                <a:hlinkClick r:id="rId3"/>
              </a:rPr>
              <a:t>https://www.eventbrite.com/e/2021-fall-plenary-session-registration-101241975474</a:t>
            </a:r>
            <a:endParaRPr dirty="0"/>
          </a:p>
          <a:p>
            <a:pPr marL="0" lvl="0" indent="0" algn="l" rtl="0">
              <a:lnSpc>
                <a:spcPct val="90000"/>
              </a:lnSpc>
              <a:spcBef>
                <a:spcPts val="1000"/>
              </a:spcBef>
              <a:spcAft>
                <a:spcPts val="0"/>
              </a:spcAft>
              <a:buClr>
                <a:srgbClr val="3A3838"/>
              </a:buClr>
              <a:buSzPts val="2600"/>
              <a:buNone/>
            </a:pPr>
            <a:endParaRPr dirty="0"/>
          </a:p>
        </p:txBody>
      </p:sp>
      <p:pic>
        <p:nvPicPr>
          <p:cNvPr id="185" name="Google Shape;185;gf71ce5cd25_2_45"/>
          <p:cNvPicPr preferRelativeResize="0">
            <a:picLocks noGrp="1"/>
          </p:cNvPicPr>
          <p:nvPr>
            <p:ph type="body" idx="2"/>
          </p:nvPr>
        </p:nvPicPr>
        <p:blipFill rotWithShape="1">
          <a:blip r:embed="rId4">
            <a:alphaModFix/>
          </a:blip>
          <a:srcRect/>
          <a:stretch/>
        </p:blipFill>
        <p:spPr>
          <a:xfrm>
            <a:off x="5744292" y="2539015"/>
            <a:ext cx="6071147" cy="3054816"/>
          </a:xfrm>
          <a:prstGeom prst="rect">
            <a:avLst/>
          </a:prstGeom>
          <a:noFill/>
          <a:ln>
            <a:noFill/>
          </a:ln>
        </p:spPr>
      </p:pic>
      <p:sp>
        <p:nvSpPr>
          <p:cNvPr id="186" name="Google Shape;186;gf71ce5cd25_2_4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f71ce5cd25_2_53"/>
          <p:cNvSpPr txBox="1">
            <a:spLocks noGrp="1"/>
          </p:cNvSpPr>
          <p:nvPr>
            <p:ph type="title"/>
          </p:nvPr>
        </p:nvSpPr>
        <p:spPr>
          <a:xfrm>
            <a:off x="470517" y="1014921"/>
            <a:ext cx="10883283" cy="114699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Palatino"/>
              <a:buNone/>
            </a:pPr>
            <a:br>
              <a:rPr lang="en-US" dirty="0"/>
            </a:br>
            <a:r>
              <a:rPr lang="en-US" dirty="0"/>
              <a:t>Webinar Title: Equity-minded Hiring Principles and Practices</a:t>
            </a:r>
            <a:endParaRPr dirty="0"/>
          </a:p>
        </p:txBody>
      </p:sp>
      <p:sp>
        <p:nvSpPr>
          <p:cNvPr id="192" name="Google Shape;192;gf71ce5cd25_2_53"/>
          <p:cNvSpPr txBox="1">
            <a:spLocks noGrp="1"/>
          </p:cNvSpPr>
          <p:nvPr>
            <p:ph type="body" idx="1"/>
          </p:nvPr>
        </p:nvSpPr>
        <p:spPr>
          <a:xfrm>
            <a:off x="323295" y="2264692"/>
            <a:ext cx="10515600" cy="4008032"/>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rgbClr val="3A3838"/>
              </a:buClr>
              <a:buSzPct val="100000"/>
              <a:buNone/>
            </a:pPr>
            <a:endParaRPr dirty="0"/>
          </a:p>
          <a:p>
            <a:pPr marL="0" lvl="0" indent="0" algn="l" rtl="0">
              <a:lnSpc>
                <a:spcPct val="90000"/>
              </a:lnSpc>
              <a:spcBef>
                <a:spcPts val="1000"/>
              </a:spcBef>
              <a:spcAft>
                <a:spcPts val="0"/>
              </a:spcAft>
              <a:buClr>
                <a:srgbClr val="3A3838"/>
              </a:buClr>
              <a:buSzPct val="100000"/>
              <a:buNone/>
            </a:pPr>
            <a:r>
              <a:rPr lang="en-US" sz="3800" dirty="0"/>
              <a:t>Dates/Times (Two Options--Same Content): </a:t>
            </a:r>
            <a:endParaRPr dirty="0"/>
          </a:p>
          <a:p>
            <a:pPr marL="0" lvl="0" indent="0" algn="l" rtl="0">
              <a:lnSpc>
                <a:spcPct val="90000"/>
              </a:lnSpc>
              <a:spcBef>
                <a:spcPts val="1000"/>
              </a:spcBef>
              <a:spcAft>
                <a:spcPts val="0"/>
              </a:spcAft>
              <a:buClr>
                <a:srgbClr val="3A3838"/>
              </a:buClr>
              <a:buSzPct val="100000"/>
              <a:buNone/>
            </a:pPr>
            <a:r>
              <a:rPr lang="en-US" sz="3800" dirty="0"/>
              <a:t>• </a:t>
            </a:r>
            <a:r>
              <a:rPr lang="en-US" sz="3800" b="1" dirty="0"/>
              <a:t>Thursday, October 28 at 3:00 p.m.--4:30 p.m.</a:t>
            </a:r>
            <a:endParaRPr dirty="0"/>
          </a:p>
          <a:p>
            <a:pPr marL="0" lvl="0" indent="0" algn="l" rtl="0">
              <a:lnSpc>
                <a:spcPct val="90000"/>
              </a:lnSpc>
              <a:spcBef>
                <a:spcPts val="1000"/>
              </a:spcBef>
              <a:spcAft>
                <a:spcPts val="0"/>
              </a:spcAft>
              <a:buClr>
                <a:srgbClr val="3A3838"/>
              </a:buClr>
              <a:buSzPct val="100000"/>
              <a:buNone/>
            </a:pPr>
            <a:r>
              <a:rPr lang="en-US" sz="3800" dirty="0"/>
              <a:t>Registration link for Oct. 28th: </a:t>
            </a:r>
            <a:endParaRPr dirty="0"/>
          </a:p>
          <a:p>
            <a:pPr marL="0" lvl="0" indent="0" algn="l" rtl="0">
              <a:lnSpc>
                <a:spcPct val="90000"/>
              </a:lnSpc>
              <a:spcBef>
                <a:spcPts val="1000"/>
              </a:spcBef>
              <a:spcAft>
                <a:spcPts val="0"/>
              </a:spcAft>
              <a:buClr>
                <a:srgbClr val="3A3838"/>
              </a:buClr>
              <a:buSzPct val="100000"/>
              <a:buNone/>
            </a:pPr>
            <a:r>
              <a:rPr lang="en-US" sz="3800" dirty="0"/>
              <a:t>https://us02web.zoom.us/webinar/register/WN_-wg62k0KRW-DUFvQB4toRQ</a:t>
            </a:r>
            <a:endParaRPr dirty="0"/>
          </a:p>
          <a:p>
            <a:pPr marL="0" lvl="0" indent="0" algn="l" rtl="0">
              <a:lnSpc>
                <a:spcPct val="90000"/>
              </a:lnSpc>
              <a:spcBef>
                <a:spcPts val="1000"/>
              </a:spcBef>
              <a:spcAft>
                <a:spcPts val="0"/>
              </a:spcAft>
              <a:buClr>
                <a:srgbClr val="3A3838"/>
              </a:buClr>
              <a:buSzPct val="100000"/>
              <a:buNone/>
            </a:pPr>
            <a:r>
              <a:rPr lang="en-US" sz="3800" dirty="0"/>
              <a:t>• </a:t>
            </a:r>
            <a:r>
              <a:rPr lang="en-US" sz="3800" b="1" dirty="0"/>
              <a:t>Friday, November 19 at 10:30 a.m.--12:00 p.m</a:t>
            </a:r>
            <a:r>
              <a:rPr lang="en-US" sz="3800" dirty="0"/>
              <a:t>.</a:t>
            </a:r>
            <a:endParaRPr dirty="0"/>
          </a:p>
          <a:p>
            <a:pPr marL="0" lvl="0" indent="0" algn="l" rtl="0">
              <a:lnSpc>
                <a:spcPct val="90000"/>
              </a:lnSpc>
              <a:spcBef>
                <a:spcPts val="1000"/>
              </a:spcBef>
              <a:spcAft>
                <a:spcPts val="0"/>
              </a:spcAft>
              <a:buClr>
                <a:srgbClr val="3A3838"/>
              </a:buClr>
              <a:buSzPct val="100000"/>
              <a:buNone/>
            </a:pPr>
            <a:r>
              <a:rPr lang="en-US" sz="3800" dirty="0"/>
              <a:t>Registration link for Nov. 19th: </a:t>
            </a:r>
            <a:endParaRPr dirty="0"/>
          </a:p>
          <a:p>
            <a:pPr marL="0" lvl="0" indent="0" algn="l" rtl="0">
              <a:lnSpc>
                <a:spcPct val="90000"/>
              </a:lnSpc>
              <a:spcBef>
                <a:spcPts val="1000"/>
              </a:spcBef>
              <a:spcAft>
                <a:spcPts val="0"/>
              </a:spcAft>
              <a:buClr>
                <a:srgbClr val="3A3838"/>
              </a:buClr>
              <a:buSzPct val="100000"/>
              <a:buNone/>
            </a:pPr>
            <a:r>
              <a:rPr lang="en-US" sz="3800" dirty="0"/>
              <a:t>https://us02web.zoom.us/webinar/register/WN_OXP3T__mSIuE3P3VOUeZ2w</a:t>
            </a:r>
            <a:endParaRPr dirty="0"/>
          </a:p>
          <a:p>
            <a:pPr marL="0" lvl="0" indent="0" algn="l" rtl="0">
              <a:lnSpc>
                <a:spcPct val="90000"/>
              </a:lnSpc>
              <a:spcBef>
                <a:spcPts val="1000"/>
              </a:spcBef>
              <a:spcAft>
                <a:spcPts val="0"/>
              </a:spcAft>
              <a:buClr>
                <a:srgbClr val="3A3838"/>
              </a:buClr>
              <a:buSzPct val="100000"/>
              <a:buNone/>
            </a:pPr>
            <a:endParaRPr dirty="0"/>
          </a:p>
          <a:p>
            <a:pPr marL="0" lvl="0" indent="0" algn="l" rtl="0">
              <a:lnSpc>
                <a:spcPct val="90000"/>
              </a:lnSpc>
              <a:spcBef>
                <a:spcPts val="1000"/>
              </a:spcBef>
              <a:spcAft>
                <a:spcPts val="0"/>
              </a:spcAft>
              <a:buClr>
                <a:srgbClr val="3A3838"/>
              </a:buClr>
              <a:buSzPct val="100000"/>
              <a:buNone/>
            </a:pPr>
            <a:r>
              <a:rPr lang="en-US" sz="3400" b="1" dirty="0"/>
              <a:t>Webinar Description: </a:t>
            </a:r>
            <a:endParaRPr dirty="0"/>
          </a:p>
          <a:p>
            <a:pPr marL="0" lvl="0" indent="0" algn="l" rtl="0">
              <a:lnSpc>
                <a:spcPct val="90000"/>
              </a:lnSpc>
              <a:spcBef>
                <a:spcPts val="1000"/>
              </a:spcBef>
              <a:spcAft>
                <a:spcPts val="0"/>
              </a:spcAft>
              <a:buClr>
                <a:srgbClr val="3A3838"/>
              </a:buClr>
              <a:buSzPct val="100000"/>
              <a:buNone/>
            </a:pPr>
            <a:r>
              <a:rPr lang="en-US" sz="3400" dirty="0"/>
              <a:t>Faculty, deans, chairs, and managers, join us for this webinar where we will provide equity-minded frameworks and effective practices for you to tailor to your campus to meet the call to action for diversity, equity, and inclusion in hiring. </a:t>
            </a:r>
            <a:endParaRPr dirty="0"/>
          </a:p>
          <a:p>
            <a:pPr marL="0" lvl="0" indent="0" algn="l" rtl="0">
              <a:lnSpc>
                <a:spcPct val="90000"/>
              </a:lnSpc>
              <a:spcBef>
                <a:spcPts val="1000"/>
              </a:spcBef>
              <a:spcAft>
                <a:spcPts val="0"/>
              </a:spcAft>
              <a:buClr>
                <a:srgbClr val="3A3838"/>
              </a:buClr>
              <a:buSzPct val="100000"/>
              <a:buNone/>
            </a:pPr>
            <a:r>
              <a:rPr lang="en-US" sz="3400" dirty="0"/>
              <a:t>As we transform our campuses and work toward becoming antiracist institutions, it is vital to engage in reflection and review of our practices and policies. Let’s normalize courageous conversations about equity-minded hiring practices that support the diversification of our faculty, administration, and staff. </a:t>
            </a:r>
            <a:endParaRPr dirty="0"/>
          </a:p>
          <a:p>
            <a:pPr marL="228600" lvl="0" indent="-162560" algn="l" rtl="0">
              <a:lnSpc>
                <a:spcPct val="90000"/>
              </a:lnSpc>
              <a:spcBef>
                <a:spcPts val="1000"/>
              </a:spcBef>
              <a:spcAft>
                <a:spcPts val="0"/>
              </a:spcAft>
              <a:buClr>
                <a:srgbClr val="3A3838"/>
              </a:buClr>
              <a:buSzPct val="100000"/>
              <a:buNone/>
            </a:pPr>
            <a:endParaRPr dirty="0"/>
          </a:p>
        </p:txBody>
      </p:sp>
      <p:sp>
        <p:nvSpPr>
          <p:cNvPr id="193" name="Google Shape;193;gf71ce5cd25_2_5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dirty="0"/>
          </a:p>
        </p:txBody>
      </p:sp>
      <p:pic>
        <p:nvPicPr>
          <p:cNvPr id="194" name="Google Shape;194;gf71ce5cd25_2_53"/>
          <p:cNvPicPr preferRelativeResize="0"/>
          <p:nvPr/>
        </p:nvPicPr>
        <p:blipFill rotWithShape="1">
          <a:blip r:embed="rId3">
            <a:alphaModFix/>
          </a:blip>
          <a:srcRect/>
          <a:stretch/>
        </p:blipFill>
        <p:spPr>
          <a:xfrm>
            <a:off x="7983064" y="2311300"/>
            <a:ext cx="3451975" cy="19395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AA 2021 B">
      <a:dk1>
        <a:srgbClr val="003366"/>
      </a:dk1>
      <a:lt1>
        <a:srgbClr val="FFFFFF"/>
      </a:lt1>
      <a:dk2>
        <a:srgbClr val="3871C7"/>
      </a:dk2>
      <a:lt2>
        <a:srgbClr val="D8E9F0"/>
      </a:lt2>
      <a:accent1>
        <a:srgbClr val="FF59AB"/>
      </a:accent1>
      <a:accent2>
        <a:srgbClr val="E7B0F5"/>
      </a:accent2>
      <a:accent3>
        <a:srgbClr val="6EAFF2"/>
      </a:accent3>
      <a:accent4>
        <a:srgbClr val="3970EC"/>
      </a:accent4>
      <a:accent5>
        <a:srgbClr val="7FC3FF"/>
      </a:accent5>
      <a:accent6>
        <a:srgbClr val="B1DAF4"/>
      </a:accent6>
      <a:hlink>
        <a:srgbClr val="005B95"/>
      </a:hlink>
      <a:folHlink>
        <a:srgbClr val="3970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3356</Words>
  <Application>Microsoft Office PowerPoint</Application>
  <PresentationFormat>Widescreen</PresentationFormat>
  <Paragraphs>276</Paragraphs>
  <Slides>37</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Palatino</vt:lpstr>
      <vt:lpstr>Gill Sans</vt:lpstr>
      <vt:lpstr>Times New Roman</vt:lpstr>
      <vt:lpstr>Calibri</vt:lpstr>
      <vt:lpstr>Arial</vt:lpstr>
      <vt:lpstr>Office Theme</vt:lpstr>
      <vt:lpstr>ASCCC Curriculum Inst. 2020 Theme</vt:lpstr>
      <vt:lpstr>Office Theme</vt:lpstr>
      <vt:lpstr>ASCCC Virtual Curriculum Regionals </vt:lpstr>
      <vt:lpstr>Welcome </vt:lpstr>
      <vt:lpstr>ASCCC Curriculum Committee </vt:lpstr>
      <vt:lpstr>Agenda</vt:lpstr>
      <vt:lpstr>California Community College Chancellor's Office Update </vt:lpstr>
      <vt:lpstr>ASCCC Update </vt:lpstr>
      <vt:lpstr>ASCCC Areas of Focus </vt:lpstr>
      <vt:lpstr>Fall 2021 Plenary Details </vt:lpstr>
      <vt:lpstr> Webinar Title: Equity-minded Hiring Principles and Practices</vt:lpstr>
      <vt:lpstr>Join the CTE Coffee Hour Gatherings!  </vt:lpstr>
      <vt:lpstr>Ethnic Studies </vt:lpstr>
      <vt:lpstr>AB 1460 CSU Graduation Requirement</vt:lpstr>
      <vt:lpstr>Ethnic Studies (Area F) </vt:lpstr>
      <vt:lpstr>CSU Acceptance of CCC Ethnic Studies Courses </vt:lpstr>
      <vt:lpstr>CSU Acceptance of CCC Ethnic Studies Courses </vt:lpstr>
      <vt:lpstr>CSU Acceptance of CCC Ethnic Studies Courses </vt:lpstr>
      <vt:lpstr>Ethnic Studies (Title 5 Degree Requirement) </vt:lpstr>
      <vt:lpstr>CCC Ethnic Studies Task Force </vt:lpstr>
      <vt:lpstr>Role of Curriculum and Local Senates in GE and Degree Requirements </vt:lpstr>
      <vt:lpstr>Break Time </vt:lpstr>
      <vt:lpstr>Recent Legislation impacting Curriculum </vt:lpstr>
      <vt:lpstr>AB 1111- Common Course Numbering </vt:lpstr>
      <vt:lpstr>AB 927- Bachelor's Degree</vt:lpstr>
      <vt:lpstr>AB 361- Brown Act </vt:lpstr>
      <vt:lpstr>AB  928 -  Transfer </vt:lpstr>
      <vt:lpstr>What does all of this mean? </vt:lpstr>
      <vt:lpstr>DE Definitions Update and Impact</vt:lpstr>
      <vt:lpstr>Distance Education  2021 Updates</vt:lpstr>
      <vt:lpstr>Regular and Substantive Interaction </vt:lpstr>
      <vt:lpstr>Distance Education Updates</vt:lpstr>
      <vt:lpstr>Summary of DE Changes to Section 55200</vt:lpstr>
      <vt:lpstr>DEI in Curriculum </vt:lpstr>
      <vt:lpstr>DEI in Curriculum </vt:lpstr>
      <vt:lpstr>DEI Curriculum Resources </vt:lpstr>
      <vt:lpstr>Collaboration with Colleagues  </vt:lpstr>
      <vt:lpstr>2022 Curriculum Institute Brainstorming </vt:lpstr>
      <vt:lpstr>Wrap Up, Takeaways and Final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Virtual Curriculum Regionals </dc:title>
  <dc:creator>Katherine Nash</dc:creator>
  <cp:lastModifiedBy>Stephanie Curry</cp:lastModifiedBy>
  <cp:revision>8</cp:revision>
  <dcterms:created xsi:type="dcterms:W3CDTF">2021-06-28T14:21:29Z</dcterms:created>
  <dcterms:modified xsi:type="dcterms:W3CDTF">2021-10-24T18:11:01Z</dcterms:modified>
</cp:coreProperties>
</file>