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80" r:id="rId3"/>
    <p:sldId id="265" r:id="rId4"/>
    <p:sldId id="257" r:id="rId5"/>
    <p:sldId id="258" r:id="rId6"/>
    <p:sldId id="260" r:id="rId7"/>
    <p:sldId id="262" r:id="rId8"/>
    <p:sldId id="261" r:id="rId9"/>
    <p:sldId id="267" r:id="rId10"/>
    <p:sldId id="276" r:id="rId11"/>
    <p:sldId id="279" r:id="rId12"/>
    <p:sldId id="278" r:id="rId13"/>
    <p:sldId id="275" r:id="rId14"/>
    <p:sldId id="269" r:id="rId15"/>
    <p:sldId id="270" r:id="rId16"/>
    <p:sldId id="281" r:id="rId17"/>
    <p:sldId id="263" r:id="rId18"/>
    <p:sldId id="285" r:id="rId19"/>
    <p:sldId id="286" r:id="rId20"/>
    <p:sldId id="287" r:id="rId21"/>
    <p:sldId id="282" r:id="rId22"/>
    <p:sldId id="288" r:id="rId23"/>
    <p:sldId id="284"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4095" autoAdjust="0"/>
  </p:normalViewPr>
  <p:slideViewPr>
    <p:cSldViewPr snapToGrid="0" snapToObjects="1">
      <p:cViewPr>
        <p:scale>
          <a:sx n="60" d="100"/>
          <a:sy n="60" d="100"/>
        </p:scale>
        <p:origin x="-1424" y="-6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1030C-C0C1-EB47-978F-3F8FE9E41A88}"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en-US"/>
        </a:p>
      </dgm:t>
    </dgm:pt>
    <dgm:pt modelId="{96500BE8-C53B-C24B-9458-C5F363455EC1}">
      <dgm:prSet phldrT="[Text]" custT="1"/>
      <dgm:spPr/>
      <dgm:t>
        <a:bodyPr/>
        <a:lstStyle/>
        <a:p>
          <a:r>
            <a:rPr lang="en-US" sz="2000" dirty="0" smtClean="0"/>
            <a:t>Distance Education (traditional definition)</a:t>
          </a:r>
        </a:p>
        <a:p>
          <a:r>
            <a:rPr lang="en-US" sz="1500" dirty="0" smtClean="0"/>
            <a:t>The student and the instructor are separated by a distance.</a:t>
          </a:r>
          <a:endParaRPr lang="en-US" sz="1500" dirty="0"/>
        </a:p>
      </dgm:t>
    </dgm:pt>
    <dgm:pt modelId="{B470983D-2BC0-D342-BA25-8804FD6B09BD}" type="parTrans" cxnId="{37E60E40-B722-B74C-B46A-2AA422A69E3C}">
      <dgm:prSet/>
      <dgm:spPr/>
      <dgm:t>
        <a:bodyPr/>
        <a:lstStyle/>
        <a:p>
          <a:endParaRPr lang="en-US"/>
        </a:p>
      </dgm:t>
    </dgm:pt>
    <dgm:pt modelId="{F248B164-BD82-1B47-A526-EAFE2243B51D}" type="sibTrans" cxnId="{37E60E40-B722-B74C-B46A-2AA422A69E3C}">
      <dgm:prSet/>
      <dgm:spPr/>
      <dgm:t>
        <a:bodyPr/>
        <a:lstStyle/>
        <a:p>
          <a:endParaRPr lang="en-US"/>
        </a:p>
      </dgm:t>
    </dgm:pt>
    <dgm:pt modelId="{05D6C0D1-D09A-114F-A84E-8760D7435634}">
      <dgm:prSet phldrT="[Text]" custT="1"/>
      <dgm:spPr>
        <a:solidFill>
          <a:schemeClr val="accent2">
            <a:lumMod val="40000"/>
            <a:lumOff val="60000"/>
          </a:schemeClr>
        </a:solidFill>
      </dgm:spPr>
      <dgm:t>
        <a:bodyPr/>
        <a:lstStyle/>
        <a:p>
          <a:r>
            <a:rPr lang="en-US" sz="2400" dirty="0" smtClean="0"/>
            <a:t>Online Education</a:t>
          </a:r>
        </a:p>
        <a:p>
          <a:r>
            <a:rPr lang="en-US" sz="1500" dirty="0" smtClean="0"/>
            <a:t>Instruction is conducted online with frequent faculty initiated contact between student and instructor.</a:t>
          </a:r>
          <a:endParaRPr lang="en-US" sz="1500" dirty="0"/>
        </a:p>
      </dgm:t>
    </dgm:pt>
    <dgm:pt modelId="{AE229205-CBCB-F747-91B4-736640DAFD13}" type="parTrans" cxnId="{BC45B451-1973-0B4F-8B9C-D96509691874}">
      <dgm:prSet/>
      <dgm:spPr/>
      <dgm:t>
        <a:bodyPr/>
        <a:lstStyle/>
        <a:p>
          <a:endParaRPr lang="en-US"/>
        </a:p>
      </dgm:t>
    </dgm:pt>
    <dgm:pt modelId="{D191703A-8303-3E44-8C41-6753E9A2985E}" type="sibTrans" cxnId="{BC45B451-1973-0B4F-8B9C-D96509691874}">
      <dgm:prSet/>
      <dgm:spPr/>
      <dgm:t>
        <a:bodyPr/>
        <a:lstStyle/>
        <a:p>
          <a:endParaRPr lang="en-US"/>
        </a:p>
      </dgm:t>
    </dgm:pt>
    <dgm:pt modelId="{6AA293C0-D892-414E-9196-C3FA61785F17}">
      <dgm:prSet phldrT="[Text]" custT="1"/>
      <dgm:spPr/>
      <dgm:t>
        <a:bodyPr/>
        <a:lstStyle/>
        <a:p>
          <a:r>
            <a:rPr lang="en-US" sz="2400" dirty="0" smtClean="0"/>
            <a:t>Correspondence Education</a:t>
          </a:r>
        </a:p>
        <a:p>
          <a:r>
            <a:rPr lang="en-US" sz="1500" dirty="0" smtClean="0"/>
            <a:t>Materials are shared between the instructor and student electronically or via mail;  contact is typically initiated by the student and it is not regular or substantive; typically self-paced.</a:t>
          </a:r>
          <a:endParaRPr lang="en-US" sz="1500" dirty="0"/>
        </a:p>
      </dgm:t>
    </dgm:pt>
    <dgm:pt modelId="{14B57311-A95D-F948-A6A9-81271A45A78F}" type="parTrans" cxnId="{83F9EFF4-C054-FD4B-B0C3-0391EF2772A7}">
      <dgm:prSet/>
      <dgm:spPr/>
      <dgm:t>
        <a:bodyPr/>
        <a:lstStyle/>
        <a:p>
          <a:endParaRPr lang="en-US"/>
        </a:p>
      </dgm:t>
    </dgm:pt>
    <dgm:pt modelId="{692ECB6B-7BBC-B146-A263-F905F2DBBF2E}" type="sibTrans" cxnId="{83F9EFF4-C054-FD4B-B0C3-0391EF2772A7}">
      <dgm:prSet/>
      <dgm:spPr/>
      <dgm:t>
        <a:bodyPr/>
        <a:lstStyle/>
        <a:p>
          <a:endParaRPr lang="en-US"/>
        </a:p>
      </dgm:t>
    </dgm:pt>
    <dgm:pt modelId="{9379FF0D-4D9B-844B-BFB0-608A23FA5036}" type="pres">
      <dgm:prSet presAssocID="{5711030C-C0C1-EB47-978F-3F8FE9E41A88}" presName="hierChild1" presStyleCnt="0">
        <dgm:presLayoutVars>
          <dgm:chPref val="1"/>
          <dgm:dir/>
          <dgm:animOne val="branch"/>
          <dgm:animLvl val="lvl"/>
          <dgm:resizeHandles/>
        </dgm:presLayoutVars>
      </dgm:prSet>
      <dgm:spPr/>
      <dgm:t>
        <a:bodyPr/>
        <a:lstStyle/>
        <a:p>
          <a:endParaRPr lang="en-US"/>
        </a:p>
      </dgm:t>
    </dgm:pt>
    <dgm:pt modelId="{9F66CCDE-5DB8-354B-A9C7-0C3BC4ED2702}" type="pres">
      <dgm:prSet presAssocID="{96500BE8-C53B-C24B-9458-C5F363455EC1}" presName="hierRoot1" presStyleCnt="0"/>
      <dgm:spPr/>
    </dgm:pt>
    <dgm:pt modelId="{BF71B2F2-9567-F24F-95E9-5B783F458843}" type="pres">
      <dgm:prSet presAssocID="{96500BE8-C53B-C24B-9458-C5F363455EC1}" presName="composite" presStyleCnt="0"/>
      <dgm:spPr/>
    </dgm:pt>
    <dgm:pt modelId="{7DB7A6C7-D02C-9A41-BDBD-9E729B7BC950}" type="pres">
      <dgm:prSet presAssocID="{96500BE8-C53B-C24B-9458-C5F363455EC1}" presName="background" presStyleLbl="node0" presStyleIdx="0" presStyleCnt="1"/>
      <dgm:spPr>
        <a:noFill/>
      </dgm:spPr>
    </dgm:pt>
    <dgm:pt modelId="{6ECF41DA-7B7B-B249-A563-392EF783FB2A}" type="pres">
      <dgm:prSet presAssocID="{96500BE8-C53B-C24B-9458-C5F363455EC1}" presName="text" presStyleLbl="fgAcc0" presStyleIdx="0" presStyleCnt="1" custScaleX="364488" custScaleY="100817" custLinFactNeighborX="-13482" custLinFactNeighborY="-8041">
        <dgm:presLayoutVars>
          <dgm:chPref val="3"/>
        </dgm:presLayoutVars>
      </dgm:prSet>
      <dgm:spPr/>
      <dgm:t>
        <a:bodyPr/>
        <a:lstStyle/>
        <a:p>
          <a:endParaRPr lang="en-US"/>
        </a:p>
      </dgm:t>
    </dgm:pt>
    <dgm:pt modelId="{28E8FF2A-B115-F142-8CCC-4E95B04623BC}" type="pres">
      <dgm:prSet presAssocID="{96500BE8-C53B-C24B-9458-C5F363455EC1}" presName="hierChild2" presStyleCnt="0"/>
      <dgm:spPr/>
    </dgm:pt>
    <dgm:pt modelId="{7A3DA3DC-737F-4E41-BE83-01C827AD9BF3}" type="pres">
      <dgm:prSet presAssocID="{AE229205-CBCB-F747-91B4-736640DAFD13}" presName="Name10" presStyleLbl="parChTrans1D2" presStyleIdx="0" presStyleCnt="2"/>
      <dgm:spPr/>
      <dgm:t>
        <a:bodyPr/>
        <a:lstStyle/>
        <a:p>
          <a:endParaRPr lang="en-US"/>
        </a:p>
      </dgm:t>
    </dgm:pt>
    <dgm:pt modelId="{93DBA440-F703-F14A-BB07-01C9BF901DA9}" type="pres">
      <dgm:prSet presAssocID="{05D6C0D1-D09A-114F-A84E-8760D7435634}" presName="hierRoot2" presStyleCnt="0"/>
      <dgm:spPr/>
    </dgm:pt>
    <dgm:pt modelId="{636F0C53-01DD-434F-BAB1-419C1CAE2715}" type="pres">
      <dgm:prSet presAssocID="{05D6C0D1-D09A-114F-A84E-8760D7435634}" presName="composite2" presStyleCnt="0"/>
      <dgm:spPr/>
    </dgm:pt>
    <dgm:pt modelId="{BC6E17C7-4AAE-874C-A3AE-F7FB6189E100}" type="pres">
      <dgm:prSet presAssocID="{05D6C0D1-D09A-114F-A84E-8760D7435634}" presName="background2" presStyleLbl="node2" presStyleIdx="0" presStyleCnt="2"/>
      <dgm:spPr>
        <a:noFill/>
      </dgm:spPr>
    </dgm:pt>
    <dgm:pt modelId="{A78A390C-44B4-BB48-883A-CCA121AE04E3}" type="pres">
      <dgm:prSet presAssocID="{05D6C0D1-D09A-114F-A84E-8760D7435634}" presName="text2" presStyleLbl="fgAcc2" presStyleIdx="0" presStyleCnt="2" custScaleX="253862" custScaleY="175492" custLinFactNeighborX="-18370" custLinFactNeighborY="2736">
        <dgm:presLayoutVars>
          <dgm:chPref val="3"/>
        </dgm:presLayoutVars>
      </dgm:prSet>
      <dgm:spPr/>
      <dgm:t>
        <a:bodyPr/>
        <a:lstStyle/>
        <a:p>
          <a:endParaRPr lang="en-US"/>
        </a:p>
      </dgm:t>
    </dgm:pt>
    <dgm:pt modelId="{A01E6FF3-7B6B-4C4E-98D0-4C2B0D7C6F24}" type="pres">
      <dgm:prSet presAssocID="{05D6C0D1-D09A-114F-A84E-8760D7435634}" presName="hierChild3" presStyleCnt="0"/>
      <dgm:spPr/>
    </dgm:pt>
    <dgm:pt modelId="{171C1F38-664B-4845-B39E-C5B616FB2B9A}" type="pres">
      <dgm:prSet presAssocID="{14B57311-A95D-F948-A6A9-81271A45A78F}" presName="Name10" presStyleLbl="parChTrans1D2" presStyleIdx="1" presStyleCnt="2"/>
      <dgm:spPr/>
      <dgm:t>
        <a:bodyPr/>
        <a:lstStyle/>
        <a:p>
          <a:endParaRPr lang="en-US"/>
        </a:p>
      </dgm:t>
    </dgm:pt>
    <dgm:pt modelId="{0D0DD750-FBE3-F542-B8E3-AC1E5E95B581}" type="pres">
      <dgm:prSet presAssocID="{6AA293C0-D892-414E-9196-C3FA61785F17}" presName="hierRoot2" presStyleCnt="0"/>
      <dgm:spPr/>
    </dgm:pt>
    <dgm:pt modelId="{F97C7806-D6B3-B848-BE5C-3DE9EEEEDB83}" type="pres">
      <dgm:prSet presAssocID="{6AA293C0-D892-414E-9196-C3FA61785F17}" presName="composite2" presStyleCnt="0"/>
      <dgm:spPr/>
    </dgm:pt>
    <dgm:pt modelId="{0A7C7F1F-26BB-5646-AF04-73793E814C67}" type="pres">
      <dgm:prSet presAssocID="{6AA293C0-D892-414E-9196-C3FA61785F17}" presName="background2" presStyleLbl="node2" presStyleIdx="1" presStyleCnt="2"/>
      <dgm:spPr>
        <a:noFill/>
      </dgm:spPr>
    </dgm:pt>
    <dgm:pt modelId="{14FD1460-7D48-5943-AC71-6714A6DF85F0}" type="pres">
      <dgm:prSet presAssocID="{6AA293C0-D892-414E-9196-C3FA61785F17}" presName="text2" presStyleLbl="fgAcc2" presStyleIdx="1" presStyleCnt="2" custScaleX="254677" custScaleY="169887" custLinFactNeighborX="-15955" custLinFactNeighborY="2503">
        <dgm:presLayoutVars>
          <dgm:chPref val="3"/>
        </dgm:presLayoutVars>
      </dgm:prSet>
      <dgm:spPr/>
      <dgm:t>
        <a:bodyPr/>
        <a:lstStyle/>
        <a:p>
          <a:endParaRPr lang="en-US"/>
        </a:p>
      </dgm:t>
    </dgm:pt>
    <dgm:pt modelId="{436BA393-46CB-C141-A5BB-AAB5F671D816}" type="pres">
      <dgm:prSet presAssocID="{6AA293C0-D892-414E-9196-C3FA61785F17}" presName="hierChild3" presStyleCnt="0"/>
      <dgm:spPr/>
    </dgm:pt>
  </dgm:ptLst>
  <dgm:cxnLst>
    <dgm:cxn modelId="{37E60E40-B722-B74C-B46A-2AA422A69E3C}" srcId="{5711030C-C0C1-EB47-978F-3F8FE9E41A88}" destId="{96500BE8-C53B-C24B-9458-C5F363455EC1}" srcOrd="0" destOrd="0" parTransId="{B470983D-2BC0-D342-BA25-8804FD6B09BD}" sibTransId="{F248B164-BD82-1B47-A526-EAFE2243B51D}"/>
    <dgm:cxn modelId="{909D6CE1-B95B-1447-92C5-9D6A922D771B}" type="presOf" srcId="{96500BE8-C53B-C24B-9458-C5F363455EC1}" destId="{6ECF41DA-7B7B-B249-A563-392EF783FB2A}" srcOrd="0" destOrd="0" presId="urn:microsoft.com/office/officeart/2005/8/layout/hierarchy1"/>
    <dgm:cxn modelId="{97472FCC-E48A-CC43-82FB-CF29C7572CEA}" type="presOf" srcId="{6AA293C0-D892-414E-9196-C3FA61785F17}" destId="{14FD1460-7D48-5943-AC71-6714A6DF85F0}" srcOrd="0" destOrd="0" presId="urn:microsoft.com/office/officeart/2005/8/layout/hierarchy1"/>
    <dgm:cxn modelId="{95EEC019-6ABF-0641-A316-65F9C2B991D0}" type="presOf" srcId="{14B57311-A95D-F948-A6A9-81271A45A78F}" destId="{171C1F38-664B-4845-B39E-C5B616FB2B9A}" srcOrd="0" destOrd="0" presId="urn:microsoft.com/office/officeart/2005/8/layout/hierarchy1"/>
    <dgm:cxn modelId="{4431BB50-CECF-054A-A331-9C8EBB4920D3}" type="presOf" srcId="{5711030C-C0C1-EB47-978F-3F8FE9E41A88}" destId="{9379FF0D-4D9B-844B-BFB0-608A23FA5036}" srcOrd="0" destOrd="0" presId="urn:microsoft.com/office/officeart/2005/8/layout/hierarchy1"/>
    <dgm:cxn modelId="{83F9EFF4-C054-FD4B-B0C3-0391EF2772A7}" srcId="{96500BE8-C53B-C24B-9458-C5F363455EC1}" destId="{6AA293C0-D892-414E-9196-C3FA61785F17}" srcOrd="1" destOrd="0" parTransId="{14B57311-A95D-F948-A6A9-81271A45A78F}" sibTransId="{692ECB6B-7BBC-B146-A263-F905F2DBBF2E}"/>
    <dgm:cxn modelId="{908CBF02-A5D4-6548-9923-5F9AD2D94524}" type="presOf" srcId="{AE229205-CBCB-F747-91B4-736640DAFD13}" destId="{7A3DA3DC-737F-4E41-BE83-01C827AD9BF3}" srcOrd="0" destOrd="0" presId="urn:microsoft.com/office/officeart/2005/8/layout/hierarchy1"/>
    <dgm:cxn modelId="{1B831536-6670-E44A-AA0C-069661B8A856}" type="presOf" srcId="{05D6C0D1-D09A-114F-A84E-8760D7435634}" destId="{A78A390C-44B4-BB48-883A-CCA121AE04E3}" srcOrd="0" destOrd="0" presId="urn:microsoft.com/office/officeart/2005/8/layout/hierarchy1"/>
    <dgm:cxn modelId="{BC45B451-1973-0B4F-8B9C-D96509691874}" srcId="{96500BE8-C53B-C24B-9458-C5F363455EC1}" destId="{05D6C0D1-D09A-114F-A84E-8760D7435634}" srcOrd="0" destOrd="0" parTransId="{AE229205-CBCB-F747-91B4-736640DAFD13}" sibTransId="{D191703A-8303-3E44-8C41-6753E9A2985E}"/>
    <dgm:cxn modelId="{91033C82-EA15-864E-9532-9C0DA3CC7C08}" type="presParOf" srcId="{9379FF0D-4D9B-844B-BFB0-608A23FA5036}" destId="{9F66CCDE-5DB8-354B-A9C7-0C3BC4ED2702}" srcOrd="0" destOrd="0" presId="urn:microsoft.com/office/officeart/2005/8/layout/hierarchy1"/>
    <dgm:cxn modelId="{832F10B8-6AC3-854F-9985-D6CE8D6BBA8A}" type="presParOf" srcId="{9F66CCDE-5DB8-354B-A9C7-0C3BC4ED2702}" destId="{BF71B2F2-9567-F24F-95E9-5B783F458843}" srcOrd="0" destOrd="0" presId="urn:microsoft.com/office/officeart/2005/8/layout/hierarchy1"/>
    <dgm:cxn modelId="{E10C3798-3830-DC42-9EDA-97527E686EB8}" type="presParOf" srcId="{BF71B2F2-9567-F24F-95E9-5B783F458843}" destId="{7DB7A6C7-D02C-9A41-BDBD-9E729B7BC950}" srcOrd="0" destOrd="0" presId="urn:microsoft.com/office/officeart/2005/8/layout/hierarchy1"/>
    <dgm:cxn modelId="{B226FE94-C607-BB48-BE1D-EFC7D6191F5F}" type="presParOf" srcId="{BF71B2F2-9567-F24F-95E9-5B783F458843}" destId="{6ECF41DA-7B7B-B249-A563-392EF783FB2A}" srcOrd="1" destOrd="0" presId="urn:microsoft.com/office/officeart/2005/8/layout/hierarchy1"/>
    <dgm:cxn modelId="{6B28E1EA-84F6-C246-BBCD-C0158E1C3974}" type="presParOf" srcId="{9F66CCDE-5DB8-354B-A9C7-0C3BC4ED2702}" destId="{28E8FF2A-B115-F142-8CCC-4E95B04623BC}" srcOrd="1" destOrd="0" presId="urn:microsoft.com/office/officeart/2005/8/layout/hierarchy1"/>
    <dgm:cxn modelId="{FABFAB51-3A91-1349-B2D9-2A9EACCEFC01}" type="presParOf" srcId="{28E8FF2A-B115-F142-8CCC-4E95B04623BC}" destId="{7A3DA3DC-737F-4E41-BE83-01C827AD9BF3}" srcOrd="0" destOrd="0" presId="urn:microsoft.com/office/officeart/2005/8/layout/hierarchy1"/>
    <dgm:cxn modelId="{84257340-949E-3E4F-8AFC-77F61EFF00E2}" type="presParOf" srcId="{28E8FF2A-B115-F142-8CCC-4E95B04623BC}" destId="{93DBA440-F703-F14A-BB07-01C9BF901DA9}" srcOrd="1" destOrd="0" presId="urn:microsoft.com/office/officeart/2005/8/layout/hierarchy1"/>
    <dgm:cxn modelId="{4101B86B-0445-CC48-BABF-252463AFCBE8}" type="presParOf" srcId="{93DBA440-F703-F14A-BB07-01C9BF901DA9}" destId="{636F0C53-01DD-434F-BAB1-419C1CAE2715}" srcOrd="0" destOrd="0" presId="urn:microsoft.com/office/officeart/2005/8/layout/hierarchy1"/>
    <dgm:cxn modelId="{F8BD7BDE-67BA-8245-A0C4-9C71999DEA60}" type="presParOf" srcId="{636F0C53-01DD-434F-BAB1-419C1CAE2715}" destId="{BC6E17C7-4AAE-874C-A3AE-F7FB6189E100}" srcOrd="0" destOrd="0" presId="urn:microsoft.com/office/officeart/2005/8/layout/hierarchy1"/>
    <dgm:cxn modelId="{4B217B91-7A1D-A64E-8E7B-6FD271711C37}" type="presParOf" srcId="{636F0C53-01DD-434F-BAB1-419C1CAE2715}" destId="{A78A390C-44B4-BB48-883A-CCA121AE04E3}" srcOrd="1" destOrd="0" presId="urn:microsoft.com/office/officeart/2005/8/layout/hierarchy1"/>
    <dgm:cxn modelId="{1EF8CA37-6973-6842-B719-36C5525E977F}" type="presParOf" srcId="{93DBA440-F703-F14A-BB07-01C9BF901DA9}" destId="{A01E6FF3-7B6B-4C4E-98D0-4C2B0D7C6F24}" srcOrd="1" destOrd="0" presId="urn:microsoft.com/office/officeart/2005/8/layout/hierarchy1"/>
    <dgm:cxn modelId="{2952BCBF-CB73-B54C-A440-F19657C9E406}" type="presParOf" srcId="{28E8FF2A-B115-F142-8CCC-4E95B04623BC}" destId="{171C1F38-664B-4845-B39E-C5B616FB2B9A}" srcOrd="2" destOrd="0" presId="urn:microsoft.com/office/officeart/2005/8/layout/hierarchy1"/>
    <dgm:cxn modelId="{A9060B60-33DB-4749-955E-80E05579174C}" type="presParOf" srcId="{28E8FF2A-B115-F142-8CCC-4E95B04623BC}" destId="{0D0DD750-FBE3-F542-B8E3-AC1E5E95B581}" srcOrd="3" destOrd="0" presId="urn:microsoft.com/office/officeart/2005/8/layout/hierarchy1"/>
    <dgm:cxn modelId="{8911119B-7F20-0042-9A50-9D9EC2B5C2B1}" type="presParOf" srcId="{0D0DD750-FBE3-F542-B8E3-AC1E5E95B581}" destId="{F97C7806-D6B3-B848-BE5C-3DE9EEEEDB83}" srcOrd="0" destOrd="0" presId="urn:microsoft.com/office/officeart/2005/8/layout/hierarchy1"/>
    <dgm:cxn modelId="{36F7E3DA-F432-204F-96C4-87891DDE37C9}" type="presParOf" srcId="{F97C7806-D6B3-B848-BE5C-3DE9EEEEDB83}" destId="{0A7C7F1F-26BB-5646-AF04-73793E814C67}" srcOrd="0" destOrd="0" presId="urn:microsoft.com/office/officeart/2005/8/layout/hierarchy1"/>
    <dgm:cxn modelId="{E95430B6-F9C4-E647-A111-886EA60713C2}" type="presParOf" srcId="{F97C7806-D6B3-B848-BE5C-3DE9EEEEDB83}" destId="{14FD1460-7D48-5943-AC71-6714A6DF85F0}" srcOrd="1" destOrd="0" presId="urn:microsoft.com/office/officeart/2005/8/layout/hierarchy1"/>
    <dgm:cxn modelId="{D6F143CB-5205-DA45-B783-2405FB7774A3}" type="presParOf" srcId="{0D0DD750-FBE3-F542-B8E3-AC1E5E95B581}" destId="{436BA393-46CB-C141-A5BB-AAB5F671D8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01B0C-481B-4E0B-B636-B75FFE55848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798AD2EE-EF11-45B3-96D9-7642DCF4A325}">
      <dgm:prSet/>
      <dgm:spPr/>
      <dgm:t>
        <a:bodyPr/>
        <a:lstStyle/>
        <a:p>
          <a:pPr rtl="0"/>
          <a:r>
            <a:rPr lang="en-US" dirty="0" smtClean="0"/>
            <a:t>What </a:t>
          </a:r>
          <a:r>
            <a:rPr lang="en-US" b="0" dirty="0" smtClean="0"/>
            <a:t>documents </a:t>
          </a:r>
          <a:r>
            <a:rPr lang="en-US" dirty="0" smtClean="0"/>
            <a:t>were especially important?</a:t>
          </a:r>
          <a:endParaRPr lang="en-US" dirty="0"/>
        </a:p>
      </dgm:t>
    </dgm:pt>
    <dgm:pt modelId="{34093224-489A-451B-ACDC-5CBD11BAC59B}" type="parTrans" cxnId="{15B6EEAE-F050-42E3-826D-B3DF14D21242}">
      <dgm:prSet/>
      <dgm:spPr/>
      <dgm:t>
        <a:bodyPr/>
        <a:lstStyle/>
        <a:p>
          <a:endParaRPr lang="en-US"/>
        </a:p>
      </dgm:t>
    </dgm:pt>
    <dgm:pt modelId="{7E789A90-8586-467E-8022-27286087FAE3}" type="sibTrans" cxnId="{15B6EEAE-F050-42E3-826D-B3DF14D21242}">
      <dgm:prSet/>
      <dgm:spPr/>
      <dgm:t>
        <a:bodyPr/>
        <a:lstStyle/>
        <a:p>
          <a:endParaRPr lang="en-US"/>
        </a:p>
      </dgm:t>
    </dgm:pt>
    <dgm:pt modelId="{8E8A072E-CBFC-4FFE-AC97-29591C003B1A}">
      <dgm:prSet/>
      <dgm:spPr/>
      <dgm:t>
        <a:bodyPr/>
        <a:lstStyle/>
        <a:p>
          <a:pPr rtl="0">
            <a:spcBef>
              <a:spcPct val="0"/>
            </a:spcBef>
          </a:pPr>
          <a:r>
            <a:rPr lang="en-US" dirty="0" smtClean="0"/>
            <a:t>college’s DE Plan</a:t>
          </a:r>
          <a:endParaRPr lang="en-US" dirty="0"/>
        </a:p>
      </dgm:t>
    </dgm:pt>
    <dgm:pt modelId="{24C2A6EF-628D-47A0-AD98-0FD78EFEA2C8}" type="parTrans" cxnId="{D63AC15A-EB70-4B86-90AD-B7FAAF14DA73}">
      <dgm:prSet/>
      <dgm:spPr/>
      <dgm:t>
        <a:bodyPr/>
        <a:lstStyle/>
        <a:p>
          <a:endParaRPr lang="en-US"/>
        </a:p>
      </dgm:t>
    </dgm:pt>
    <dgm:pt modelId="{8C891971-8C4B-422F-86A1-57D738CC263C}" type="sibTrans" cxnId="{D63AC15A-EB70-4B86-90AD-B7FAAF14DA73}">
      <dgm:prSet/>
      <dgm:spPr/>
      <dgm:t>
        <a:bodyPr/>
        <a:lstStyle/>
        <a:p>
          <a:endParaRPr lang="en-US"/>
        </a:p>
      </dgm:t>
    </dgm:pt>
    <dgm:pt modelId="{5A99B5AE-D10C-4CEF-AAE7-32915DF8DD61}">
      <dgm:prSet/>
      <dgm:spPr/>
      <dgm:t>
        <a:bodyPr/>
        <a:lstStyle/>
        <a:p>
          <a:pPr rtl="0">
            <a:spcBef>
              <a:spcPts val="300"/>
            </a:spcBef>
          </a:pPr>
          <a:r>
            <a:rPr lang="en-US" dirty="0" smtClean="0"/>
            <a:t>college policy for Regular Effective Contact</a:t>
          </a:r>
          <a:endParaRPr lang="en-US" dirty="0"/>
        </a:p>
      </dgm:t>
    </dgm:pt>
    <dgm:pt modelId="{68BA31DE-7498-4D01-8660-CF6642F0C419}" type="parTrans" cxnId="{B4471892-ADC5-49FE-940B-187FBC081C19}">
      <dgm:prSet/>
      <dgm:spPr/>
      <dgm:t>
        <a:bodyPr/>
        <a:lstStyle/>
        <a:p>
          <a:endParaRPr lang="en-US"/>
        </a:p>
      </dgm:t>
    </dgm:pt>
    <dgm:pt modelId="{08F5C74F-FB76-4564-A4DB-100C20605912}" type="sibTrans" cxnId="{B4471892-ADC5-49FE-940B-187FBC081C19}">
      <dgm:prSet/>
      <dgm:spPr/>
      <dgm:t>
        <a:bodyPr/>
        <a:lstStyle/>
        <a:p>
          <a:endParaRPr lang="en-US"/>
        </a:p>
      </dgm:t>
    </dgm:pt>
    <dgm:pt modelId="{B3758DFB-168D-4442-8667-F1B0F22F770C}">
      <dgm:prSet/>
      <dgm:spPr/>
      <dgm:t>
        <a:bodyPr/>
        <a:lstStyle/>
        <a:p>
          <a:pPr rtl="0"/>
          <a:r>
            <a:rPr lang="en-US" dirty="0" smtClean="0"/>
            <a:t>What was important in review of our </a:t>
          </a:r>
          <a:r>
            <a:rPr lang="en-US" b="0" dirty="0" smtClean="0"/>
            <a:t>courses</a:t>
          </a:r>
          <a:r>
            <a:rPr lang="en-US" dirty="0" smtClean="0"/>
            <a:t>?</a:t>
          </a:r>
          <a:endParaRPr lang="en-US" dirty="0"/>
        </a:p>
      </dgm:t>
    </dgm:pt>
    <dgm:pt modelId="{BB21DF8F-AB4B-4517-A9A2-AB370C5DEE78}" type="parTrans" cxnId="{AAE2AAD3-26A9-4107-A574-CC30584F1251}">
      <dgm:prSet/>
      <dgm:spPr/>
      <dgm:t>
        <a:bodyPr/>
        <a:lstStyle/>
        <a:p>
          <a:endParaRPr lang="en-US"/>
        </a:p>
      </dgm:t>
    </dgm:pt>
    <dgm:pt modelId="{E786E013-DAB7-4597-8111-FDAD274A5ACB}" type="sibTrans" cxnId="{AAE2AAD3-26A9-4107-A574-CC30584F1251}">
      <dgm:prSet/>
      <dgm:spPr/>
      <dgm:t>
        <a:bodyPr/>
        <a:lstStyle/>
        <a:p>
          <a:endParaRPr lang="en-US"/>
        </a:p>
      </dgm:t>
    </dgm:pt>
    <dgm:pt modelId="{E047A48C-DABD-4F63-B3D1-52CE6A9D4914}">
      <dgm:prSet/>
      <dgm:spPr/>
      <dgm:t>
        <a:bodyPr/>
        <a:lstStyle/>
        <a:p>
          <a:pPr rtl="0"/>
          <a:r>
            <a:rPr lang="en-US" dirty="0" smtClean="0"/>
            <a:t>examination of a wide variety of courses and disciplines</a:t>
          </a:r>
          <a:endParaRPr lang="en-US" dirty="0"/>
        </a:p>
      </dgm:t>
    </dgm:pt>
    <dgm:pt modelId="{8CB16B84-613B-4AE0-85A8-5893A82F1410}" type="parTrans" cxnId="{7A5466DF-FF71-4222-A7DD-379D3AD6F62F}">
      <dgm:prSet/>
      <dgm:spPr/>
      <dgm:t>
        <a:bodyPr/>
        <a:lstStyle/>
        <a:p>
          <a:endParaRPr lang="en-US"/>
        </a:p>
      </dgm:t>
    </dgm:pt>
    <dgm:pt modelId="{231A5A2F-D92F-463E-A389-872723EB5970}" type="sibTrans" cxnId="{7A5466DF-FF71-4222-A7DD-379D3AD6F62F}">
      <dgm:prSet/>
      <dgm:spPr/>
      <dgm:t>
        <a:bodyPr/>
        <a:lstStyle/>
        <a:p>
          <a:endParaRPr lang="en-US"/>
        </a:p>
      </dgm:t>
    </dgm:pt>
    <dgm:pt modelId="{75B1B58D-A9AC-4F01-9BAD-C801F2342334}">
      <dgm:prSet/>
      <dgm:spPr/>
      <dgm:t>
        <a:bodyPr/>
        <a:lstStyle/>
        <a:p>
          <a:pPr rtl="0"/>
          <a:r>
            <a:rPr lang="en-US" dirty="0" smtClean="0">
              <a:solidFill>
                <a:schemeClr val="tx2"/>
              </a:solidFill>
            </a:rPr>
            <a:t>evidence of regular instructor-student contact, especially in announcements and class discussions</a:t>
          </a:r>
          <a:endParaRPr lang="en-US" dirty="0">
            <a:solidFill>
              <a:schemeClr val="tx2"/>
            </a:solidFill>
          </a:endParaRPr>
        </a:p>
      </dgm:t>
    </dgm:pt>
    <dgm:pt modelId="{25710938-33B5-47F0-98C9-DC97CD499335}" type="parTrans" cxnId="{AF9E8DFA-3801-4D8D-A4E3-35EF2A808541}">
      <dgm:prSet/>
      <dgm:spPr/>
      <dgm:t>
        <a:bodyPr/>
        <a:lstStyle/>
        <a:p>
          <a:endParaRPr lang="en-US"/>
        </a:p>
      </dgm:t>
    </dgm:pt>
    <dgm:pt modelId="{95C9E052-1E24-4201-99EB-4EF8679CBAB0}" type="sibTrans" cxnId="{AF9E8DFA-3801-4D8D-A4E3-35EF2A808541}">
      <dgm:prSet/>
      <dgm:spPr/>
      <dgm:t>
        <a:bodyPr/>
        <a:lstStyle/>
        <a:p>
          <a:endParaRPr lang="en-US"/>
        </a:p>
      </dgm:t>
    </dgm:pt>
    <dgm:pt modelId="{8F7C56C5-ED84-4174-A49C-9465651C5F93}">
      <dgm:prSet/>
      <dgm:spPr/>
      <dgm:t>
        <a:bodyPr/>
        <a:lstStyle/>
        <a:p>
          <a:pPr rtl="0"/>
          <a:r>
            <a:rPr lang="en-US" dirty="0" smtClean="0"/>
            <a:t>student privacy and authentication in activities outside of LMS: publisher websites, instructor websites</a:t>
          </a:r>
          <a:endParaRPr lang="en-US" dirty="0"/>
        </a:p>
      </dgm:t>
    </dgm:pt>
    <dgm:pt modelId="{0F44BC69-2FE0-45CA-883C-4CCDC76176FD}" type="parTrans" cxnId="{22BF7505-1DFD-4B92-B5F6-5DF606C5CF3F}">
      <dgm:prSet/>
      <dgm:spPr/>
      <dgm:t>
        <a:bodyPr/>
        <a:lstStyle/>
        <a:p>
          <a:endParaRPr lang="en-US"/>
        </a:p>
      </dgm:t>
    </dgm:pt>
    <dgm:pt modelId="{80D27124-CB19-4276-A905-E4DBB3CAC570}" type="sibTrans" cxnId="{22BF7505-1DFD-4B92-B5F6-5DF606C5CF3F}">
      <dgm:prSet/>
      <dgm:spPr/>
      <dgm:t>
        <a:bodyPr/>
        <a:lstStyle/>
        <a:p>
          <a:endParaRPr lang="en-US"/>
        </a:p>
      </dgm:t>
    </dgm:pt>
    <dgm:pt modelId="{B619E8AF-0F21-42A8-90D2-5C51664F9164}">
      <dgm:prSet/>
      <dgm:spPr/>
      <dgm:t>
        <a:bodyPr/>
        <a:lstStyle/>
        <a:p>
          <a:pPr rtl="0">
            <a:spcBef>
              <a:spcPts val="300"/>
            </a:spcBef>
          </a:pPr>
          <a:r>
            <a:rPr lang="en-US" dirty="0" smtClean="0">
              <a:solidFill>
                <a:schemeClr val="tx2"/>
              </a:solidFill>
            </a:rPr>
            <a:t>college’s DE Handbook</a:t>
          </a:r>
          <a:endParaRPr lang="en-US" dirty="0">
            <a:solidFill>
              <a:schemeClr val="tx2"/>
            </a:solidFill>
          </a:endParaRPr>
        </a:p>
      </dgm:t>
    </dgm:pt>
    <dgm:pt modelId="{57D9AC25-AB13-44A7-8BCA-493AD4038E32}" type="parTrans" cxnId="{1E0F686C-C848-4B41-9193-5220ADAD0A17}">
      <dgm:prSet/>
      <dgm:spPr/>
      <dgm:t>
        <a:bodyPr/>
        <a:lstStyle/>
        <a:p>
          <a:endParaRPr lang="en-US"/>
        </a:p>
      </dgm:t>
    </dgm:pt>
    <dgm:pt modelId="{4C5C35A2-229E-4554-ACF1-C48E7835FF43}" type="sibTrans" cxnId="{1E0F686C-C848-4B41-9193-5220ADAD0A17}">
      <dgm:prSet/>
      <dgm:spPr/>
      <dgm:t>
        <a:bodyPr/>
        <a:lstStyle/>
        <a:p>
          <a:endParaRPr lang="en-US"/>
        </a:p>
      </dgm:t>
    </dgm:pt>
    <dgm:pt modelId="{C455B7C6-C724-4261-B20F-BA96816C7E48}">
      <dgm:prSet/>
      <dgm:spPr/>
      <dgm:t>
        <a:bodyPr/>
        <a:lstStyle/>
        <a:p>
          <a:pPr rtl="0"/>
          <a:r>
            <a:rPr lang="en-US" dirty="0" smtClean="0">
              <a:solidFill>
                <a:schemeClr val="tx2"/>
              </a:solidFill>
            </a:rPr>
            <a:t>accessibility of course materials</a:t>
          </a:r>
          <a:endParaRPr lang="en-US" dirty="0">
            <a:solidFill>
              <a:schemeClr val="tx2"/>
            </a:solidFill>
          </a:endParaRPr>
        </a:p>
      </dgm:t>
    </dgm:pt>
    <dgm:pt modelId="{59F06719-546C-4929-901A-F53D9BFE213A}" type="parTrans" cxnId="{A5EC9970-BA9C-4CA8-B5F1-E473D2E7CC24}">
      <dgm:prSet/>
      <dgm:spPr/>
      <dgm:t>
        <a:bodyPr/>
        <a:lstStyle/>
        <a:p>
          <a:endParaRPr lang="en-US"/>
        </a:p>
      </dgm:t>
    </dgm:pt>
    <dgm:pt modelId="{6F1C6622-5BEA-4BB7-9CAF-0244066C20A8}" type="sibTrans" cxnId="{A5EC9970-BA9C-4CA8-B5F1-E473D2E7CC24}">
      <dgm:prSet/>
      <dgm:spPr/>
      <dgm:t>
        <a:bodyPr/>
        <a:lstStyle/>
        <a:p>
          <a:endParaRPr lang="en-US"/>
        </a:p>
      </dgm:t>
    </dgm:pt>
    <dgm:pt modelId="{8B3DF3A4-F08D-4C02-B121-9B1E0512D1DD}" type="pres">
      <dgm:prSet presAssocID="{1B301B0C-481B-4E0B-B636-B75FFE558483}" presName="linear" presStyleCnt="0">
        <dgm:presLayoutVars>
          <dgm:dir/>
          <dgm:animLvl val="lvl"/>
          <dgm:resizeHandles val="exact"/>
        </dgm:presLayoutVars>
      </dgm:prSet>
      <dgm:spPr/>
      <dgm:t>
        <a:bodyPr/>
        <a:lstStyle/>
        <a:p>
          <a:endParaRPr lang="en-US"/>
        </a:p>
      </dgm:t>
    </dgm:pt>
    <dgm:pt modelId="{E36D933B-84FD-45B9-A529-22A61E37F2FF}" type="pres">
      <dgm:prSet presAssocID="{798AD2EE-EF11-45B3-96D9-7642DCF4A325}" presName="parentLin" presStyleCnt="0"/>
      <dgm:spPr/>
    </dgm:pt>
    <dgm:pt modelId="{2DD8308A-19B0-4A41-A6C6-9C5DC0D40BE4}" type="pres">
      <dgm:prSet presAssocID="{798AD2EE-EF11-45B3-96D9-7642DCF4A325}" presName="parentLeftMargin" presStyleLbl="node1" presStyleIdx="0" presStyleCnt="2"/>
      <dgm:spPr/>
      <dgm:t>
        <a:bodyPr/>
        <a:lstStyle/>
        <a:p>
          <a:endParaRPr lang="en-US"/>
        </a:p>
      </dgm:t>
    </dgm:pt>
    <dgm:pt modelId="{1CCFAF41-4FD3-443D-9AB6-E6718C0A821E}" type="pres">
      <dgm:prSet presAssocID="{798AD2EE-EF11-45B3-96D9-7642DCF4A325}" presName="parentText" presStyleLbl="node1" presStyleIdx="0" presStyleCnt="2" custScaleX="106767">
        <dgm:presLayoutVars>
          <dgm:chMax val="0"/>
          <dgm:bulletEnabled val="1"/>
        </dgm:presLayoutVars>
      </dgm:prSet>
      <dgm:spPr/>
      <dgm:t>
        <a:bodyPr/>
        <a:lstStyle/>
        <a:p>
          <a:endParaRPr lang="en-US"/>
        </a:p>
      </dgm:t>
    </dgm:pt>
    <dgm:pt modelId="{4FEC2A01-AE4B-473E-B12F-FD998695E04E}" type="pres">
      <dgm:prSet presAssocID="{798AD2EE-EF11-45B3-96D9-7642DCF4A325}" presName="negativeSpace" presStyleCnt="0"/>
      <dgm:spPr/>
    </dgm:pt>
    <dgm:pt modelId="{B47A6ED8-04B1-4B7B-B9D2-9643C7C446A6}" type="pres">
      <dgm:prSet presAssocID="{798AD2EE-EF11-45B3-96D9-7642DCF4A325}" presName="childText" presStyleLbl="conFgAcc1" presStyleIdx="0" presStyleCnt="2">
        <dgm:presLayoutVars>
          <dgm:bulletEnabled val="1"/>
        </dgm:presLayoutVars>
      </dgm:prSet>
      <dgm:spPr/>
      <dgm:t>
        <a:bodyPr/>
        <a:lstStyle/>
        <a:p>
          <a:endParaRPr lang="en-US"/>
        </a:p>
      </dgm:t>
    </dgm:pt>
    <dgm:pt modelId="{5A62922C-D5CC-4103-8735-9E28C6EA7631}" type="pres">
      <dgm:prSet presAssocID="{7E789A90-8586-467E-8022-27286087FAE3}" presName="spaceBetweenRectangles" presStyleCnt="0"/>
      <dgm:spPr/>
    </dgm:pt>
    <dgm:pt modelId="{22ADD334-D4E0-4764-9D5C-80C2289911D6}" type="pres">
      <dgm:prSet presAssocID="{B3758DFB-168D-4442-8667-F1B0F22F770C}" presName="parentLin" presStyleCnt="0"/>
      <dgm:spPr/>
    </dgm:pt>
    <dgm:pt modelId="{A8A0E654-BF98-4044-96CC-6E01B6667BBF}" type="pres">
      <dgm:prSet presAssocID="{B3758DFB-168D-4442-8667-F1B0F22F770C}" presName="parentLeftMargin" presStyleLbl="node1" presStyleIdx="0" presStyleCnt="2"/>
      <dgm:spPr/>
      <dgm:t>
        <a:bodyPr/>
        <a:lstStyle/>
        <a:p>
          <a:endParaRPr lang="en-US"/>
        </a:p>
      </dgm:t>
    </dgm:pt>
    <dgm:pt modelId="{798017CB-221F-4EF0-B326-67ECF203A32A}" type="pres">
      <dgm:prSet presAssocID="{B3758DFB-168D-4442-8667-F1B0F22F770C}" presName="parentText" presStyleLbl="node1" presStyleIdx="1" presStyleCnt="2" custScaleX="106099" custLinFactNeighborY="36876">
        <dgm:presLayoutVars>
          <dgm:chMax val="0"/>
          <dgm:bulletEnabled val="1"/>
        </dgm:presLayoutVars>
      </dgm:prSet>
      <dgm:spPr/>
      <dgm:t>
        <a:bodyPr/>
        <a:lstStyle/>
        <a:p>
          <a:endParaRPr lang="en-US"/>
        </a:p>
      </dgm:t>
    </dgm:pt>
    <dgm:pt modelId="{92BED1C8-34CD-4A0D-ACAB-E2E7AA081483}" type="pres">
      <dgm:prSet presAssocID="{B3758DFB-168D-4442-8667-F1B0F22F770C}" presName="negativeSpace" presStyleCnt="0"/>
      <dgm:spPr/>
    </dgm:pt>
    <dgm:pt modelId="{0A84E3FC-3702-4F8E-B9A0-5B6B083A92A7}" type="pres">
      <dgm:prSet presAssocID="{B3758DFB-168D-4442-8667-F1B0F22F770C}" presName="childText" presStyleLbl="conFgAcc1" presStyleIdx="1" presStyleCnt="2" custLinFactNeighborY="84051">
        <dgm:presLayoutVars>
          <dgm:bulletEnabled val="1"/>
        </dgm:presLayoutVars>
      </dgm:prSet>
      <dgm:spPr/>
      <dgm:t>
        <a:bodyPr/>
        <a:lstStyle/>
        <a:p>
          <a:endParaRPr lang="en-US"/>
        </a:p>
      </dgm:t>
    </dgm:pt>
  </dgm:ptLst>
  <dgm:cxnLst>
    <dgm:cxn modelId="{15B6EEAE-F050-42E3-826D-B3DF14D21242}" srcId="{1B301B0C-481B-4E0B-B636-B75FFE558483}" destId="{798AD2EE-EF11-45B3-96D9-7642DCF4A325}" srcOrd="0" destOrd="0" parTransId="{34093224-489A-451B-ACDC-5CBD11BAC59B}" sibTransId="{7E789A90-8586-467E-8022-27286087FAE3}"/>
    <dgm:cxn modelId="{E9432E90-B675-4616-9966-65E0F763F3B8}" type="presOf" srcId="{5A99B5AE-D10C-4CEF-AAE7-32915DF8DD61}" destId="{B47A6ED8-04B1-4B7B-B9D2-9643C7C446A6}" srcOrd="0" destOrd="2" presId="urn:microsoft.com/office/officeart/2005/8/layout/list1"/>
    <dgm:cxn modelId="{22BF7505-1DFD-4B92-B5F6-5DF606C5CF3F}" srcId="{B3758DFB-168D-4442-8667-F1B0F22F770C}" destId="{8F7C56C5-ED84-4174-A49C-9465651C5F93}" srcOrd="2" destOrd="0" parTransId="{0F44BC69-2FE0-45CA-883C-4CCDC76176FD}" sibTransId="{80D27124-CB19-4276-A905-E4DBB3CAC570}"/>
    <dgm:cxn modelId="{F1B49FF2-6704-404A-8D3F-49DF92F442F2}" type="presOf" srcId="{75B1B58D-A9AC-4F01-9BAD-C801F2342334}" destId="{0A84E3FC-3702-4F8E-B9A0-5B6B083A92A7}" srcOrd="0" destOrd="1" presId="urn:microsoft.com/office/officeart/2005/8/layout/list1"/>
    <dgm:cxn modelId="{7F8DD0EF-2A54-4986-92F7-AA976F565D26}" type="presOf" srcId="{8E8A072E-CBFC-4FFE-AC97-29591C003B1A}" destId="{B47A6ED8-04B1-4B7B-B9D2-9643C7C446A6}" srcOrd="0" destOrd="0" presId="urn:microsoft.com/office/officeart/2005/8/layout/list1"/>
    <dgm:cxn modelId="{AAE2AAD3-26A9-4107-A574-CC30584F1251}" srcId="{1B301B0C-481B-4E0B-B636-B75FFE558483}" destId="{B3758DFB-168D-4442-8667-F1B0F22F770C}" srcOrd="1" destOrd="0" parTransId="{BB21DF8F-AB4B-4517-A9A2-AB370C5DEE78}" sibTransId="{E786E013-DAB7-4597-8111-FDAD274A5ACB}"/>
    <dgm:cxn modelId="{B4471892-ADC5-49FE-940B-187FBC081C19}" srcId="{798AD2EE-EF11-45B3-96D9-7642DCF4A325}" destId="{5A99B5AE-D10C-4CEF-AAE7-32915DF8DD61}" srcOrd="2" destOrd="0" parTransId="{68BA31DE-7498-4D01-8660-CF6642F0C419}" sibTransId="{08F5C74F-FB76-4564-A4DB-100C20605912}"/>
    <dgm:cxn modelId="{AF9E8DFA-3801-4D8D-A4E3-35EF2A808541}" srcId="{B3758DFB-168D-4442-8667-F1B0F22F770C}" destId="{75B1B58D-A9AC-4F01-9BAD-C801F2342334}" srcOrd="1" destOrd="0" parTransId="{25710938-33B5-47F0-98C9-DC97CD499335}" sibTransId="{95C9E052-1E24-4201-99EB-4EF8679CBAB0}"/>
    <dgm:cxn modelId="{3A74DC1C-8E86-46A5-BFCD-EDA819824411}" type="presOf" srcId="{E047A48C-DABD-4F63-B3D1-52CE6A9D4914}" destId="{0A84E3FC-3702-4F8E-B9A0-5B6B083A92A7}" srcOrd="0" destOrd="0" presId="urn:microsoft.com/office/officeart/2005/8/layout/list1"/>
    <dgm:cxn modelId="{604F845B-392A-4C17-8FFB-73131DBD8146}" type="presOf" srcId="{B619E8AF-0F21-42A8-90D2-5C51664F9164}" destId="{B47A6ED8-04B1-4B7B-B9D2-9643C7C446A6}" srcOrd="0" destOrd="1" presId="urn:microsoft.com/office/officeart/2005/8/layout/list1"/>
    <dgm:cxn modelId="{1E0F686C-C848-4B41-9193-5220ADAD0A17}" srcId="{798AD2EE-EF11-45B3-96D9-7642DCF4A325}" destId="{B619E8AF-0F21-42A8-90D2-5C51664F9164}" srcOrd="1" destOrd="0" parTransId="{57D9AC25-AB13-44A7-8BCA-493AD4038E32}" sibTransId="{4C5C35A2-229E-4554-ACF1-C48E7835FF43}"/>
    <dgm:cxn modelId="{7A5466DF-FF71-4222-A7DD-379D3AD6F62F}" srcId="{B3758DFB-168D-4442-8667-F1B0F22F770C}" destId="{E047A48C-DABD-4F63-B3D1-52CE6A9D4914}" srcOrd="0" destOrd="0" parTransId="{8CB16B84-613B-4AE0-85A8-5893A82F1410}" sibTransId="{231A5A2F-D92F-463E-A389-872723EB5970}"/>
    <dgm:cxn modelId="{7EECB46A-8977-4CF8-AD7F-97D148BC8453}" type="presOf" srcId="{B3758DFB-168D-4442-8667-F1B0F22F770C}" destId="{798017CB-221F-4EF0-B326-67ECF203A32A}" srcOrd="1" destOrd="0" presId="urn:microsoft.com/office/officeart/2005/8/layout/list1"/>
    <dgm:cxn modelId="{591FB5A2-4949-421D-AED7-6954C3AF143E}" type="presOf" srcId="{8F7C56C5-ED84-4174-A49C-9465651C5F93}" destId="{0A84E3FC-3702-4F8E-B9A0-5B6B083A92A7}" srcOrd="0" destOrd="2" presId="urn:microsoft.com/office/officeart/2005/8/layout/list1"/>
    <dgm:cxn modelId="{D63AC15A-EB70-4B86-90AD-B7FAAF14DA73}" srcId="{798AD2EE-EF11-45B3-96D9-7642DCF4A325}" destId="{8E8A072E-CBFC-4FFE-AC97-29591C003B1A}" srcOrd="0" destOrd="0" parTransId="{24C2A6EF-628D-47A0-AD98-0FD78EFEA2C8}" sibTransId="{8C891971-8C4B-422F-86A1-57D738CC263C}"/>
    <dgm:cxn modelId="{A5EC9970-BA9C-4CA8-B5F1-E473D2E7CC24}" srcId="{B3758DFB-168D-4442-8667-F1B0F22F770C}" destId="{C455B7C6-C724-4261-B20F-BA96816C7E48}" srcOrd="3" destOrd="0" parTransId="{59F06719-546C-4929-901A-F53D9BFE213A}" sibTransId="{6F1C6622-5BEA-4BB7-9CAF-0244066C20A8}"/>
    <dgm:cxn modelId="{ECEFFF93-EF9E-4E1D-B987-7D3D0069ADD7}" type="presOf" srcId="{798AD2EE-EF11-45B3-96D9-7642DCF4A325}" destId="{1CCFAF41-4FD3-443D-9AB6-E6718C0A821E}" srcOrd="1" destOrd="0" presId="urn:microsoft.com/office/officeart/2005/8/layout/list1"/>
    <dgm:cxn modelId="{075925F3-B1C9-4500-84FE-D29EF3F2B70E}" type="presOf" srcId="{C455B7C6-C724-4261-B20F-BA96816C7E48}" destId="{0A84E3FC-3702-4F8E-B9A0-5B6B083A92A7}" srcOrd="0" destOrd="3" presId="urn:microsoft.com/office/officeart/2005/8/layout/list1"/>
    <dgm:cxn modelId="{77C83C8D-A15D-45C3-9D0A-1533E93900FE}" type="presOf" srcId="{B3758DFB-168D-4442-8667-F1B0F22F770C}" destId="{A8A0E654-BF98-4044-96CC-6E01B6667BBF}" srcOrd="0" destOrd="0" presId="urn:microsoft.com/office/officeart/2005/8/layout/list1"/>
    <dgm:cxn modelId="{40526FE8-C2F7-4438-A971-A015F2F0C53D}" type="presOf" srcId="{798AD2EE-EF11-45B3-96D9-7642DCF4A325}" destId="{2DD8308A-19B0-4A41-A6C6-9C5DC0D40BE4}" srcOrd="0" destOrd="0" presId="urn:microsoft.com/office/officeart/2005/8/layout/list1"/>
    <dgm:cxn modelId="{6830FD1B-71A4-47A2-9074-0FF1554D9023}" type="presOf" srcId="{1B301B0C-481B-4E0B-B636-B75FFE558483}" destId="{8B3DF3A4-F08D-4C02-B121-9B1E0512D1DD}" srcOrd="0" destOrd="0" presId="urn:microsoft.com/office/officeart/2005/8/layout/list1"/>
    <dgm:cxn modelId="{CF4F36C5-20EC-468B-A36D-7C37EBBE35ED}" type="presParOf" srcId="{8B3DF3A4-F08D-4C02-B121-9B1E0512D1DD}" destId="{E36D933B-84FD-45B9-A529-22A61E37F2FF}" srcOrd="0" destOrd="0" presId="urn:microsoft.com/office/officeart/2005/8/layout/list1"/>
    <dgm:cxn modelId="{033DD12D-D425-4181-9B39-799FC334EE7B}" type="presParOf" srcId="{E36D933B-84FD-45B9-A529-22A61E37F2FF}" destId="{2DD8308A-19B0-4A41-A6C6-9C5DC0D40BE4}" srcOrd="0" destOrd="0" presId="urn:microsoft.com/office/officeart/2005/8/layout/list1"/>
    <dgm:cxn modelId="{2A8D0622-B6A5-42F4-9355-3B7716CF7596}" type="presParOf" srcId="{E36D933B-84FD-45B9-A529-22A61E37F2FF}" destId="{1CCFAF41-4FD3-443D-9AB6-E6718C0A821E}" srcOrd="1" destOrd="0" presId="urn:microsoft.com/office/officeart/2005/8/layout/list1"/>
    <dgm:cxn modelId="{A8FB0B21-B4A0-4C6F-BC98-1BA39D870A7C}" type="presParOf" srcId="{8B3DF3A4-F08D-4C02-B121-9B1E0512D1DD}" destId="{4FEC2A01-AE4B-473E-B12F-FD998695E04E}" srcOrd="1" destOrd="0" presId="urn:microsoft.com/office/officeart/2005/8/layout/list1"/>
    <dgm:cxn modelId="{C7145956-CF2E-4797-9949-636E60F743D4}" type="presParOf" srcId="{8B3DF3A4-F08D-4C02-B121-9B1E0512D1DD}" destId="{B47A6ED8-04B1-4B7B-B9D2-9643C7C446A6}" srcOrd="2" destOrd="0" presId="urn:microsoft.com/office/officeart/2005/8/layout/list1"/>
    <dgm:cxn modelId="{C29F27B2-34DD-4537-A504-13FCB2892082}" type="presParOf" srcId="{8B3DF3A4-F08D-4C02-B121-9B1E0512D1DD}" destId="{5A62922C-D5CC-4103-8735-9E28C6EA7631}" srcOrd="3" destOrd="0" presId="urn:microsoft.com/office/officeart/2005/8/layout/list1"/>
    <dgm:cxn modelId="{A86BE23B-4C88-406C-AB3A-8ADFEFF39E28}" type="presParOf" srcId="{8B3DF3A4-F08D-4C02-B121-9B1E0512D1DD}" destId="{22ADD334-D4E0-4764-9D5C-80C2289911D6}" srcOrd="4" destOrd="0" presId="urn:microsoft.com/office/officeart/2005/8/layout/list1"/>
    <dgm:cxn modelId="{F108D08B-3F2C-4B5B-B31E-CFBC673EBC58}" type="presParOf" srcId="{22ADD334-D4E0-4764-9D5C-80C2289911D6}" destId="{A8A0E654-BF98-4044-96CC-6E01B6667BBF}" srcOrd="0" destOrd="0" presId="urn:microsoft.com/office/officeart/2005/8/layout/list1"/>
    <dgm:cxn modelId="{F93315C7-2662-4832-AB83-D76A7953F051}" type="presParOf" srcId="{22ADD334-D4E0-4764-9D5C-80C2289911D6}" destId="{798017CB-221F-4EF0-B326-67ECF203A32A}" srcOrd="1" destOrd="0" presId="urn:microsoft.com/office/officeart/2005/8/layout/list1"/>
    <dgm:cxn modelId="{195B1F48-9650-4E38-B370-EDEEFD1E0F70}" type="presParOf" srcId="{8B3DF3A4-F08D-4C02-B121-9B1E0512D1DD}" destId="{92BED1C8-34CD-4A0D-ACAB-E2E7AA081483}" srcOrd="5" destOrd="0" presId="urn:microsoft.com/office/officeart/2005/8/layout/list1"/>
    <dgm:cxn modelId="{EAC8450F-A657-42D3-80A8-6C66B97A78F0}" type="presParOf" srcId="{8B3DF3A4-F08D-4C02-B121-9B1E0512D1DD}" destId="{0A84E3FC-3702-4F8E-B9A0-5B6B083A92A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C1F38-664B-4845-B39E-C5B616FB2B9A}">
      <dsp:nvSpPr>
        <dsp:cNvPr id="0" name=""/>
        <dsp:cNvSpPr/>
      </dsp:nvSpPr>
      <dsp:spPr>
        <a:xfrm>
          <a:off x="3957350" y="1047586"/>
          <a:ext cx="2127386" cy="561449"/>
        </a:xfrm>
        <a:custGeom>
          <a:avLst/>
          <a:gdLst/>
          <a:ahLst/>
          <a:cxnLst/>
          <a:rect l="0" t="0" r="0" b="0"/>
          <a:pathLst>
            <a:path>
              <a:moveTo>
                <a:pt x="0" y="0"/>
              </a:moveTo>
              <a:lnTo>
                <a:pt x="0" y="416078"/>
              </a:lnTo>
              <a:lnTo>
                <a:pt x="2127386" y="416078"/>
              </a:lnTo>
              <a:lnTo>
                <a:pt x="2127386" y="561449"/>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DA3DC-737F-4E41-BE83-01C827AD9BF3}">
      <dsp:nvSpPr>
        <dsp:cNvPr id="0" name=""/>
        <dsp:cNvSpPr/>
      </dsp:nvSpPr>
      <dsp:spPr>
        <a:xfrm>
          <a:off x="1817476" y="1047586"/>
          <a:ext cx="2139874" cy="563771"/>
        </a:xfrm>
        <a:custGeom>
          <a:avLst/>
          <a:gdLst/>
          <a:ahLst/>
          <a:cxnLst/>
          <a:rect l="0" t="0" r="0" b="0"/>
          <a:pathLst>
            <a:path>
              <a:moveTo>
                <a:pt x="2139874" y="0"/>
              </a:moveTo>
              <a:lnTo>
                <a:pt x="2139874" y="418400"/>
              </a:lnTo>
              <a:lnTo>
                <a:pt x="0" y="418400"/>
              </a:lnTo>
              <a:lnTo>
                <a:pt x="0" y="563771"/>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B7A6C7-D02C-9A41-BDBD-9E729B7BC950}">
      <dsp:nvSpPr>
        <dsp:cNvPr id="0" name=""/>
        <dsp:cNvSpPr/>
      </dsp:nvSpPr>
      <dsp:spPr>
        <a:xfrm>
          <a:off x="1097529" y="42986"/>
          <a:ext cx="5719642" cy="1004599"/>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CF41DA-7B7B-B249-A563-392EF783FB2A}">
      <dsp:nvSpPr>
        <dsp:cNvPr id="0" name=""/>
        <dsp:cNvSpPr/>
      </dsp:nvSpPr>
      <dsp:spPr>
        <a:xfrm>
          <a:off x="1271888" y="208627"/>
          <a:ext cx="5719642" cy="10045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Distance Education (traditional definition)</a:t>
          </a:r>
        </a:p>
        <a:p>
          <a:pPr lvl="0" algn="ctr" defTabSz="889000">
            <a:lnSpc>
              <a:spcPct val="90000"/>
            </a:lnSpc>
            <a:spcBef>
              <a:spcPct val="0"/>
            </a:spcBef>
            <a:spcAft>
              <a:spcPct val="35000"/>
            </a:spcAft>
          </a:pPr>
          <a:r>
            <a:rPr lang="en-US" sz="1500" kern="1200" dirty="0" smtClean="0"/>
            <a:t>The student and the instructor are separated by a distance.</a:t>
          </a:r>
          <a:endParaRPr lang="en-US" sz="1500" kern="1200" dirty="0"/>
        </a:p>
      </dsp:txBody>
      <dsp:txXfrm>
        <a:off x="1301312" y="238051"/>
        <a:ext cx="5660794" cy="945751"/>
      </dsp:txXfrm>
    </dsp:sp>
    <dsp:sp modelId="{BC6E17C7-4AAE-874C-A3AE-F7FB6189E100}">
      <dsp:nvSpPr>
        <dsp:cNvPr id="0" name=""/>
        <dsp:cNvSpPr/>
      </dsp:nvSpPr>
      <dsp:spPr>
        <a:xfrm>
          <a:off x="-174358" y="1611358"/>
          <a:ext cx="3983669" cy="1748705"/>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8A390C-44B4-BB48-883A-CCA121AE04E3}">
      <dsp:nvSpPr>
        <dsp:cNvPr id="0" name=""/>
        <dsp:cNvSpPr/>
      </dsp:nvSpPr>
      <dsp:spPr>
        <a:xfrm>
          <a:off x="0" y="1776998"/>
          <a:ext cx="3983669" cy="1748705"/>
        </a:xfrm>
        <a:prstGeom prst="roundRect">
          <a:avLst>
            <a:gd name="adj" fmla="val 10000"/>
          </a:avLst>
        </a:prstGeom>
        <a:solidFill>
          <a:schemeClr val="accent2">
            <a:lumMod val="40000"/>
            <a:lumOff val="6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Online Education</a:t>
          </a:r>
        </a:p>
        <a:p>
          <a:pPr lvl="0" algn="ctr" defTabSz="1066800">
            <a:lnSpc>
              <a:spcPct val="90000"/>
            </a:lnSpc>
            <a:spcBef>
              <a:spcPct val="0"/>
            </a:spcBef>
            <a:spcAft>
              <a:spcPct val="35000"/>
            </a:spcAft>
          </a:pPr>
          <a:r>
            <a:rPr lang="en-US" sz="1500" kern="1200" dirty="0" smtClean="0"/>
            <a:t>Instruction is conducted online with frequent faculty initiated contact between student and instructor.</a:t>
          </a:r>
          <a:endParaRPr lang="en-US" sz="1500" kern="1200" dirty="0"/>
        </a:p>
      </dsp:txBody>
      <dsp:txXfrm>
        <a:off x="51218" y="1828216"/>
        <a:ext cx="3881233" cy="1646269"/>
      </dsp:txXfrm>
    </dsp:sp>
    <dsp:sp modelId="{0A7C7F1F-26BB-5646-AF04-73793E814C67}">
      <dsp:nvSpPr>
        <dsp:cNvPr id="0" name=""/>
        <dsp:cNvSpPr/>
      </dsp:nvSpPr>
      <dsp:spPr>
        <a:xfrm>
          <a:off x="4086507" y="1609036"/>
          <a:ext cx="3996458" cy="1692853"/>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FD1460-7D48-5943-AC71-6714A6DF85F0}">
      <dsp:nvSpPr>
        <dsp:cNvPr id="0" name=""/>
        <dsp:cNvSpPr/>
      </dsp:nvSpPr>
      <dsp:spPr>
        <a:xfrm>
          <a:off x="4260866" y="1774677"/>
          <a:ext cx="3996458" cy="169285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Correspondence Education</a:t>
          </a:r>
        </a:p>
        <a:p>
          <a:pPr lvl="0" algn="ctr" defTabSz="1066800">
            <a:lnSpc>
              <a:spcPct val="90000"/>
            </a:lnSpc>
            <a:spcBef>
              <a:spcPct val="0"/>
            </a:spcBef>
            <a:spcAft>
              <a:spcPct val="35000"/>
            </a:spcAft>
          </a:pPr>
          <a:r>
            <a:rPr lang="en-US" sz="1500" kern="1200" dirty="0" smtClean="0"/>
            <a:t>Materials are shared between the instructor and student electronically or via mail;  contact is typically initiated by the student and it is not regular or substantive; typically self-paced.</a:t>
          </a:r>
          <a:endParaRPr lang="en-US" sz="1500" kern="1200" dirty="0"/>
        </a:p>
      </dsp:txBody>
      <dsp:txXfrm>
        <a:off x="4310448" y="1824259"/>
        <a:ext cx="3897294" cy="1593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A6ED8-04B1-4B7B-B9D2-9643C7C446A6}">
      <dsp:nvSpPr>
        <dsp:cNvPr id="0" name=""/>
        <dsp:cNvSpPr/>
      </dsp:nvSpPr>
      <dsp:spPr>
        <a:xfrm>
          <a:off x="0" y="587357"/>
          <a:ext cx="8229600" cy="1480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college’s DE Plan</a:t>
          </a:r>
          <a:endParaRPr lang="en-US" sz="2000" kern="1200" dirty="0"/>
        </a:p>
        <a:p>
          <a:pPr marL="228600" lvl="1" indent="-228600" algn="l" defTabSz="889000" rtl="0">
            <a:lnSpc>
              <a:spcPct val="90000"/>
            </a:lnSpc>
            <a:spcBef>
              <a:spcPct val="0"/>
            </a:spcBef>
            <a:spcAft>
              <a:spcPct val="15000"/>
            </a:spcAft>
            <a:buChar char="••"/>
          </a:pPr>
          <a:r>
            <a:rPr lang="en-US" sz="2000" kern="1200" dirty="0" smtClean="0">
              <a:solidFill>
                <a:schemeClr val="tx2"/>
              </a:solidFill>
            </a:rPr>
            <a:t>college’s DE Handbook</a:t>
          </a:r>
          <a:endParaRPr lang="en-US" sz="2000" kern="1200" dirty="0">
            <a:solidFill>
              <a:schemeClr val="tx2"/>
            </a:solidFill>
          </a:endParaRPr>
        </a:p>
        <a:p>
          <a:pPr marL="228600" lvl="1" indent="-228600" algn="l" defTabSz="889000" rtl="0">
            <a:lnSpc>
              <a:spcPct val="90000"/>
            </a:lnSpc>
            <a:spcBef>
              <a:spcPct val="0"/>
            </a:spcBef>
            <a:spcAft>
              <a:spcPct val="15000"/>
            </a:spcAft>
            <a:buChar char="••"/>
          </a:pPr>
          <a:r>
            <a:rPr lang="en-US" sz="2000" kern="1200" dirty="0" smtClean="0"/>
            <a:t>college policy for Regular Effective Contact</a:t>
          </a:r>
          <a:endParaRPr lang="en-US" sz="2000" kern="1200" dirty="0"/>
        </a:p>
      </dsp:txBody>
      <dsp:txXfrm>
        <a:off x="0" y="587357"/>
        <a:ext cx="8229600" cy="1480500"/>
      </dsp:txXfrm>
    </dsp:sp>
    <dsp:sp modelId="{1CCFAF41-4FD3-443D-9AB6-E6718C0A821E}">
      <dsp:nvSpPr>
        <dsp:cNvPr id="0" name=""/>
        <dsp:cNvSpPr/>
      </dsp:nvSpPr>
      <dsp:spPr>
        <a:xfrm>
          <a:off x="411480" y="292157"/>
          <a:ext cx="6150547" cy="59040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kern="1200" dirty="0" smtClean="0"/>
            <a:t>What </a:t>
          </a:r>
          <a:r>
            <a:rPr lang="en-US" sz="2000" b="0" kern="1200" dirty="0" smtClean="0"/>
            <a:t>documents </a:t>
          </a:r>
          <a:r>
            <a:rPr lang="en-US" sz="2000" kern="1200" dirty="0" smtClean="0"/>
            <a:t>were especially important?</a:t>
          </a:r>
          <a:endParaRPr lang="en-US" sz="2000" kern="1200" dirty="0"/>
        </a:p>
      </dsp:txBody>
      <dsp:txXfrm>
        <a:off x="440301" y="320978"/>
        <a:ext cx="6092905" cy="532758"/>
      </dsp:txXfrm>
    </dsp:sp>
    <dsp:sp modelId="{0A84E3FC-3702-4F8E-B9A0-5B6B083A92A7}">
      <dsp:nvSpPr>
        <dsp:cNvPr id="0" name=""/>
        <dsp:cNvSpPr/>
      </dsp:nvSpPr>
      <dsp:spPr>
        <a:xfrm>
          <a:off x="0" y="2719176"/>
          <a:ext cx="8229600" cy="239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smtClean="0"/>
            <a:t>examination of a wide variety of courses and disciplines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solidFill>
                <a:schemeClr val="tx2"/>
              </a:solidFill>
            </a:rPr>
            <a:t>evidence of regular instructor-student contact, especially in announcements and class discussions</a:t>
          </a:r>
          <a:endParaRPr lang="en-US" sz="2000" kern="1200" dirty="0">
            <a:solidFill>
              <a:schemeClr val="tx2"/>
            </a:solidFill>
          </a:endParaRPr>
        </a:p>
        <a:p>
          <a:pPr marL="228600" lvl="1" indent="-228600" algn="l" defTabSz="889000" rtl="0">
            <a:lnSpc>
              <a:spcPct val="90000"/>
            </a:lnSpc>
            <a:spcBef>
              <a:spcPct val="0"/>
            </a:spcBef>
            <a:spcAft>
              <a:spcPct val="15000"/>
            </a:spcAft>
            <a:buChar char="••"/>
          </a:pPr>
          <a:r>
            <a:rPr lang="en-US" sz="2000" kern="1200" dirty="0" smtClean="0"/>
            <a:t>student privacy and authentication in activities outside of LMS: publisher websites, instructor websites</a:t>
          </a:r>
          <a:endParaRPr lang="en-US" sz="2000" kern="1200" dirty="0"/>
        </a:p>
        <a:p>
          <a:pPr marL="228600" lvl="1" indent="-228600" algn="l" defTabSz="889000" rtl="0">
            <a:lnSpc>
              <a:spcPct val="90000"/>
            </a:lnSpc>
            <a:spcBef>
              <a:spcPct val="0"/>
            </a:spcBef>
            <a:spcAft>
              <a:spcPct val="15000"/>
            </a:spcAft>
            <a:buChar char="••"/>
          </a:pPr>
          <a:r>
            <a:rPr lang="en-US" sz="2000" kern="1200" dirty="0" smtClean="0">
              <a:solidFill>
                <a:schemeClr val="tx2"/>
              </a:solidFill>
            </a:rPr>
            <a:t>accessibility of course materials</a:t>
          </a:r>
          <a:endParaRPr lang="en-US" sz="2000" kern="1200" dirty="0">
            <a:solidFill>
              <a:schemeClr val="tx2"/>
            </a:solidFill>
          </a:endParaRPr>
        </a:p>
      </dsp:txBody>
      <dsp:txXfrm>
        <a:off x="0" y="2719176"/>
        <a:ext cx="8229600" cy="2394000"/>
      </dsp:txXfrm>
    </dsp:sp>
    <dsp:sp modelId="{798017CB-221F-4EF0-B326-67ECF203A32A}">
      <dsp:nvSpPr>
        <dsp:cNvPr id="0" name=""/>
        <dsp:cNvSpPr/>
      </dsp:nvSpPr>
      <dsp:spPr>
        <a:xfrm>
          <a:off x="411480" y="2393573"/>
          <a:ext cx="6112066" cy="59040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kern="1200" dirty="0" smtClean="0"/>
            <a:t>What was important in review of our </a:t>
          </a:r>
          <a:r>
            <a:rPr lang="en-US" sz="2000" b="0" kern="1200" dirty="0" smtClean="0"/>
            <a:t>courses</a:t>
          </a:r>
          <a:r>
            <a:rPr lang="en-US" sz="2000" kern="1200" dirty="0" smtClean="0"/>
            <a:t>?</a:t>
          </a:r>
          <a:endParaRPr lang="en-US" sz="2000" kern="1200" dirty="0"/>
        </a:p>
      </dsp:txBody>
      <dsp:txXfrm>
        <a:off x="440301" y="2422394"/>
        <a:ext cx="6054424"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D3645614-94DA-4578-A48C-F62F2916C939}" type="datetimeFigureOut">
              <a:rPr lang="en-US" altLang="en-US"/>
              <a:pPr/>
              <a:t>2/19/16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C154F18-5F49-4959-BFA8-71939EEDFBB1}" type="slidenum">
              <a:rPr lang="en-US" altLang="en-US"/>
              <a:pPr/>
              <a:t>‹#›</a:t>
            </a:fld>
            <a:endParaRPr lang="en-US" altLang="en-US"/>
          </a:p>
        </p:txBody>
      </p:sp>
    </p:spTree>
    <p:extLst>
      <p:ext uri="{BB962C8B-B14F-4D97-AF65-F5344CB8AC3E}">
        <p14:creationId xmlns:p14="http://schemas.microsoft.com/office/powerpoint/2010/main" val="37081456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8321295-C13D-47CD-9142-0FB224109BBE}"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23992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ACFE19DB-63C2-41E1-ADDD-596B031EF04B}" type="datetimeFigureOut">
              <a:rPr lang="en-US" altLang="en-US"/>
              <a:pPr/>
              <a:t>2/19/16</a:t>
            </a:fld>
            <a:endParaRPr lang="en-US" alt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9A570AD-7C5A-4952-8CB5-44EA4BC89654}" type="slidenum">
              <a:rPr lang="en-US" altLang="en-US"/>
              <a:pPr/>
              <a:t>‹#›</a:t>
            </a:fld>
            <a:endParaRPr lang="en-US" altLang="en-US"/>
          </a:p>
        </p:txBody>
      </p:sp>
    </p:spTree>
    <p:extLst>
      <p:ext uri="{BB962C8B-B14F-4D97-AF65-F5344CB8AC3E}">
        <p14:creationId xmlns:p14="http://schemas.microsoft.com/office/powerpoint/2010/main" val="4029098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DD6802-D829-43C8-890F-CCDE780CC224}" type="datetimeFigureOut">
              <a:rPr lang="en-US" altLang="en-US"/>
              <a:pPr/>
              <a:t>2/19/16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EB09BC-4590-441C-8812-895746FDFA04}" type="slidenum">
              <a:rPr lang="en-US" altLang="en-US"/>
              <a:pPr/>
              <a:t>‹#›</a:t>
            </a:fld>
            <a:endParaRPr lang="en-US" altLang="en-US"/>
          </a:p>
        </p:txBody>
      </p:sp>
    </p:spTree>
    <p:extLst>
      <p:ext uri="{BB962C8B-B14F-4D97-AF65-F5344CB8AC3E}">
        <p14:creationId xmlns:p14="http://schemas.microsoft.com/office/powerpoint/2010/main" val="342533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D9349F0-1FD7-4B3E-B2E1-C4D9E5530445}" type="datetimeFigureOut">
              <a:rPr lang="en-US" altLang="en-US"/>
              <a:pPr/>
              <a:t>2/19/16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98ADE9-FD3A-48B6-AD07-9C2FDB99816F}" type="slidenum">
              <a:rPr lang="en-US" altLang="en-US"/>
              <a:pPr/>
              <a:t>‹#›</a:t>
            </a:fld>
            <a:endParaRPr lang="en-US" altLang="en-US"/>
          </a:p>
        </p:txBody>
      </p:sp>
    </p:spTree>
    <p:extLst>
      <p:ext uri="{BB962C8B-B14F-4D97-AF65-F5344CB8AC3E}">
        <p14:creationId xmlns:p14="http://schemas.microsoft.com/office/powerpoint/2010/main" val="137998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0D047F-D585-4C09-9146-83C02B8DC9F9}" type="datetimeFigureOut">
              <a:rPr lang="en-US" altLang="en-US"/>
              <a:pPr/>
              <a:t>2/19/16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5F07E7-6348-4D56-B87A-C7B999557B70}" type="slidenum">
              <a:rPr lang="en-US" altLang="en-US"/>
              <a:pPr/>
              <a:t>‹#›</a:t>
            </a:fld>
            <a:endParaRPr lang="en-US" altLang="en-US"/>
          </a:p>
        </p:txBody>
      </p:sp>
    </p:spTree>
    <p:extLst>
      <p:ext uri="{BB962C8B-B14F-4D97-AF65-F5344CB8AC3E}">
        <p14:creationId xmlns:p14="http://schemas.microsoft.com/office/powerpoint/2010/main" val="147119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904119-8FB0-48C0-95A6-9CDF921A5D92}" type="datetimeFigureOut">
              <a:rPr lang="en-US" altLang="en-US"/>
              <a:pPr/>
              <a:t>2/19/16</a:t>
            </a:fld>
            <a:endParaRPr lang="en-US" alt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38BCA62-E031-4ECF-9A4E-C6D60C400096}" type="slidenum">
              <a:rPr lang="en-US" altLang="en-US"/>
              <a:pPr/>
              <a:t>‹#›</a:t>
            </a:fld>
            <a:endParaRPr lang="en-US" altLang="en-US"/>
          </a:p>
        </p:txBody>
      </p:sp>
    </p:spTree>
    <p:extLst>
      <p:ext uri="{BB962C8B-B14F-4D97-AF65-F5344CB8AC3E}">
        <p14:creationId xmlns:p14="http://schemas.microsoft.com/office/powerpoint/2010/main" val="2352740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DE8B4E94-041B-4DF9-A104-6873FCA2903D}" type="datetimeFigureOut">
              <a:rPr lang="en-US" altLang="en-US"/>
              <a:pPr/>
              <a:t>2/19/16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E4C6912-D0F5-4317-B131-2D79E0E838D4}" type="slidenum">
              <a:rPr lang="en-US" altLang="en-US"/>
              <a:pPr/>
              <a:t>‹#›</a:t>
            </a:fld>
            <a:endParaRPr lang="en-US" altLang="en-US"/>
          </a:p>
        </p:txBody>
      </p:sp>
    </p:spTree>
    <p:extLst>
      <p:ext uri="{BB962C8B-B14F-4D97-AF65-F5344CB8AC3E}">
        <p14:creationId xmlns:p14="http://schemas.microsoft.com/office/powerpoint/2010/main" val="121108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1DAC4AA6-ED23-4F80-A199-BEB106025C2E}" type="datetimeFigureOut">
              <a:rPr lang="en-US" altLang="en-US"/>
              <a:pPr/>
              <a:t>2/19/16</a:t>
            </a:fld>
            <a:endParaRPr lang="en-US" alt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4CE499F5-D9B5-43C5-A65A-6E3E0D293ADA}" type="slidenum">
              <a:rPr lang="en-US" altLang="en-US"/>
              <a:pPr/>
              <a:t>‹#›</a:t>
            </a:fld>
            <a:endParaRPr lang="en-US" altLang="en-US"/>
          </a:p>
        </p:txBody>
      </p:sp>
    </p:spTree>
    <p:extLst>
      <p:ext uri="{BB962C8B-B14F-4D97-AF65-F5344CB8AC3E}">
        <p14:creationId xmlns:p14="http://schemas.microsoft.com/office/powerpoint/2010/main" val="78108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0F1AC6-90CF-4685-AD60-B283BD3CD9DB}" type="datetimeFigureOut">
              <a:rPr lang="en-US" altLang="en-US"/>
              <a:pPr/>
              <a:t>2/19/16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0928276-24DE-41BB-974D-C6EB14FF5F2A}" type="slidenum">
              <a:rPr lang="en-US" altLang="en-US"/>
              <a:pPr/>
              <a:t>‹#›</a:t>
            </a:fld>
            <a:endParaRPr lang="en-US" altLang="en-US"/>
          </a:p>
        </p:txBody>
      </p:sp>
    </p:spTree>
    <p:extLst>
      <p:ext uri="{BB962C8B-B14F-4D97-AF65-F5344CB8AC3E}">
        <p14:creationId xmlns:p14="http://schemas.microsoft.com/office/powerpoint/2010/main" val="371771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C1E59F-F290-4A13-BBF1-F51900175D65}" type="datetimeFigureOut">
              <a:rPr lang="en-US" altLang="en-US"/>
              <a:pPr/>
              <a:t>2/19/16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43B3B36-FBDE-4A08-8401-D2AEF5C5C8D1}" type="slidenum">
              <a:rPr lang="en-US" altLang="en-US"/>
              <a:pPr/>
              <a:t>‹#›</a:t>
            </a:fld>
            <a:endParaRPr lang="en-US" altLang="en-US"/>
          </a:p>
        </p:txBody>
      </p:sp>
    </p:spTree>
    <p:extLst>
      <p:ext uri="{BB962C8B-B14F-4D97-AF65-F5344CB8AC3E}">
        <p14:creationId xmlns:p14="http://schemas.microsoft.com/office/powerpoint/2010/main" val="421242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3972DB85-4C72-4883-AC58-0D97B2E69EF6}" type="datetimeFigureOut">
              <a:rPr lang="en-US" altLang="en-US"/>
              <a:pPr/>
              <a:t>2/19/16</a:t>
            </a:fld>
            <a:endParaRPr lang="en-US" alt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ABC2FE76-AF30-412D-8341-A5B7E582118D}" type="slidenum">
              <a:rPr lang="en-US" altLang="en-US"/>
              <a:pPr/>
              <a:t>‹#›</a:t>
            </a:fld>
            <a:endParaRPr lang="en-US" altLang="en-US"/>
          </a:p>
        </p:txBody>
      </p:sp>
    </p:spTree>
    <p:extLst>
      <p:ext uri="{BB962C8B-B14F-4D97-AF65-F5344CB8AC3E}">
        <p14:creationId xmlns:p14="http://schemas.microsoft.com/office/powerpoint/2010/main" val="360683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A9F050-BFCC-4A4A-89A6-8B3190C696F5}" type="datetimeFigureOut">
              <a:rPr lang="en-US" altLang="en-US"/>
              <a:pPr/>
              <a:t>2/19/16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A49DF3-E565-4EFF-9BC9-ADD2D555C19C}" type="slidenum">
              <a:rPr lang="en-US" altLang="en-US"/>
              <a:pPr/>
              <a:t>‹#›</a:t>
            </a:fld>
            <a:endParaRPr lang="en-US" altLang="en-US"/>
          </a:p>
        </p:txBody>
      </p:sp>
    </p:spTree>
    <p:extLst>
      <p:ext uri="{BB962C8B-B14F-4D97-AF65-F5344CB8AC3E}">
        <p14:creationId xmlns:p14="http://schemas.microsoft.com/office/powerpoint/2010/main" val="2534007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136906B3-922C-4457-8822-DA01E4785D8F}" type="datetimeFigureOut">
              <a:rPr lang="en-US" altLang="en-US"/>
              <a:pPr/>
              <a:t>2/19/16</a:t>
            </a:fld>
            <a:endParaRPr lang="en-US" alt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FFFFFF"/>
                </a:solidFill>
                <a:latin typeface="Arial"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E317706E-A0BE-4BCF-AEB7-F05578164C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700" r:id="rId5"/>
    <p:sldLayoutId id="2147483693" r:id="rId6"/>
    <p:sldLayoutId id="2147483694" r:id="rId7"/>
    <p:sldLayoutId id="2147483701" r:id="rId8"/>
    <p:sldLayoutId id="2147483695" r:id="rId9"/>
    <p:sldLayoutId id="2147483696" r:id="rId10"/>
    <p:sldLayoutId id="2147483697" r:id="rId11"/>
  </p:sldLayoutIdLst>
  <p:txStyles>
    <p:titleStyle>
      <a:lvl1pPr algn="l" rtl="0" eaLnBrk="0" fontAlgn="base" hangingPunct="0">
        <a:spcBef>
          <a:spcPct val="0"/>
        </a:spcBef>
        <a:spcAft>
          <a:spcPct val="0"/>
        </a:spcAft>
        <a:defRPr sz="4000" kern="1200" spc="-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4000">
          <a:solidFill>
            <a:schemeClr val="tx2"/>
          </a:solidFill>
          <a:latin typeface="Arial" charset="0"/>
          <a:ea typeface="MS PGothic" panose="020B0600070205080204" pitchFamily="34" charset="-128"/>
        </a:defRPr>
      </a:lvl5pPr>
      <a:lvl6pPr marL="457200" algn="l" rtl="0" fontAlgn="base">
        <a:spcBef>
          <a:spcPct val="0"/>
        </a:spcBef>
        <a:spcAft>
          <a:spcPct val="0"/>
        </a:spcAft>
        <a:defRPr sz="4000">
          <a:solidFill>
            <a:schemeClr val="tx2"/>
          </a:solidFill>
          <a:latin typeface="Arial" charset="0"/>
          <a:ea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mtsac.edu/instruction/learning/dlc/reports.html" TargetMode="External"/><Relationship Id="rId4" Type="http://schemas.openxmlformats.org/officeDocument/2006/relationships/hyperlink" Target="http://www.msjc.edu/CollegeInformation/Administration/Committees/CurriculumCommittee/Documents/Regular_Effective_Contactv5.pdf" TargetMode="External"/><Relationship Id="rId1" Type="http://schemas.openxmlformats.org/officeDocument/2006/relationships/slideLayout" Target="../slideLayouts/slideLayout2.xml"/><Relationship Id="rId2" Type="http://schemas.openxmlformats.org/officeDocument/2006/relationships/hyperlink" Target="http://www.foothill.edu/fga/rec.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3cmediasolutions.org/privid/31178?key=7c7694fe2807476ae380c552359adffedb1d9f8e" TargetMode="External"/><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hyperlink" Target="https://www.3cmediasolutions.org/privid/30832?key=ee3f5edc374c03f3cb57bc9e7579672912b11fa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rive.google.com/viewerng/viewer?url=http://swcdistanceeducation.weebly.com/uploads/5/5/6/2/55629853/accreditation_site_visit_checklist.pdf" TargetMode="Externa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tsac.edu/instruction/learning/dlc/reports.html" TargetMode="External"/><Relationship Id="rId4" Type="http://schemas.openxmlformats.org/officeDocument/2006/relationships/hyperlink" Target="http://www.msjc.edu/CollegeInformation/Administration/Committees/CurriculumCommittee/Documents/Regular_Effective_Contactv5.pdf" TargetMode="External"/><Relationship Id="rId5" Type="http://schemas.openxmlformats.org/officeDocument/2006/relationships/hyperlink" Target="http://californiacommunitycolleges.cccco.edu/Portals/0/reportsTB/REPORT_DistanceEducation2013_090313.pdf" TargetMode="External"/><Relationship Id="rId6" Type="http://schemas.openxmlformats.org/officeDocument/2006/relationships/hyperlink" Target="http://swcdistanceeducation.weebly.com/uploads/5/5/6/2/55629853/accreditation_site_visit_checklist.pdf" TargetMode="External"/><Relationship Id="rId7" Type="http://schemas.openxmlformats.org/officeDocument/2006/relationships/hyperlink" Target="http://www.accjc.org/wp-content/uploads/2013/08/Guide_to_Evaluating_DE_and_CE_2013.pdf" TargetMode="External"/><Relationship Id="rId8" Type="http://schemas.openxmlformats.org/officeDocument/2006/relationships/hyperlink" Target="http://www.asccc.org/" TargetMode="External"/><Relationship Id="rId1" Type="http://schemas.openxmlformats.org/officeDocument/2006/relationships/slideLayout" Target="../slideLayouts/slideLayout2.xml"/><Relationship Id="rId2" Type="http://schemas.openxmlformats.org/officeDocument/2006/relationships/hyperlink" Target="http://www.foothill.edu/fga/rec.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sondolores@foothill.edu" TargetMode="External"/><Relationship Id="rId3" Type="http://schemas.openxmlformats.org/officeDocument/2006/relationships/hyperlink" Target="mailto:tschaelen@swccd.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425575"/>
            <a:ext cx="8064795" cy="1927225"/>
          </a:xfrm>
        </p:spPr>
        <p:txBody>
          <a:bodyPr wrap="square" numCol="1" anchorCtr="0" compatLnSpc="1">
            <a:prstTxWarp prst="textNoShape">
              <a:avLst/>
            </a:prstTxWarp>
          </a:bodyPr>
          <a:lstStyle/>
          <a:p>
            <a:pPr eaLnBrk="1" hangingPunct="1">
              <a:spcBef>
                <a:spcPts val="600"/>
              </a:spcBef>
            </a:pPr>
            <a:r>
              <a:rPr lang="en-US" altLang="en-US" sz="4400" cap="none" dirty="0" smtClean="0"/>
              <a:t>What to Expect When You’re Expecting…</a:t>
            </a:r>
            <a:r>
              <a:rPr lang="en-US" altLang="en-US" sz="4000" cap="none" dirty="0" smtClean="0"/>
              <a:t/>
            </a:r>
            <a:br>
              <a:rPr lang="en-US" altLang="en-US" sz="4000" cap="none" dirty="0" smtClean="0"/>
            </a:br>
            <a:r>
              <a:rPr lang="en-US" altLang="en-US" sz="1400" cap="none" dirty="0" smtClean="0"/>
              <a:t/>
            </a:r>
            <a:br>
              <a:rPr lang="en-US" altLang="en-US" sz="1400" cap="none" dirty="0" smtClean="0"/>
            </a:br>
            <a:r>
              <a:rPr lang="en-US" altLang="en-US" sz="3600" cap="none" dirty="0" smtClean="0">
                <a:solidFill>
                  <a:srgbClr val="FF6600"/>
                </a:solidFill>
              </a:rPr>
              <a:t>The Visiting Team and Distance Education Review</a:t>
            </a:r>
          </a:p>
        </p:txBody>
      </p:sp>
      <p:sp>
        <p:nvSpPr>
          <p:cNvPr id="6147" name="Subtitle 2"/>
          <p:cNvSpPr>
            <a:spLocks noGrp="1"/>
          </p:cNvSpPr>
          <p:nvPr>
            <p:ph type="subTitle" idx="1"/>
          </p:nvPr>
        </p:nvSpPr>
        <p:spPr>
          <a:xfrm>
            <a:off x="685800" y="4762500"/>
            <a:ext cx="7485063" cy="1752600"/>
          </a:xfrm>
        </p:spPr>
        <p:txBody>
          <a:bodyPr/>
          <a:lstStyle/>
          <a:p>
            <a:pPr eaLnBrk="1" hangingPunct="1">
              <a:buFont typeface="Arial" charset="0"/>
              <a:buNone/>
              <a:defRPr/>
            </a:pPr>
            <a:r>
              <a:rPr lang="en-US" dirty="0">
                <a:solidFill>
                  <a:schemeClr val="tx1"/>
                </a:solidFill>
                <a:ea typeface="ＭＳ Ｐゴシック" charset="0"/>
              </a:rPr>
              <a:t>Dolores Davison, Foothill </a:t>
            </a:r>
            <a:r>
              <a:rPr lang="en-US" dirty="0" smtClean="0">
                <a:solidFill>
                  <a:schemeClr val="tx1"/>
                </a:solidFill>
                <a:ea typeface="ＭＳ Ｐゴシック" charset="0"/>
              </a:rPr>
              <a:t>College</a:t>
            </a:r>
          </a:p>
          <a:p>
            <a:pPr eaLnBrk="1" hangingPunct="1">
              <a:buFont typeface="Arial" charset="0"/>
              <a:buNone/>
              <a:defRPr/>
            </a:pPr>
            <a:r>
              <a:rPr lang="en-US" dirty="0" smtClean="0">
                <a:solidFill>
                  <a:schemeClr val="tx1"/>
                </a:solidFill>
                <a:ea typeface="ＭＳ Ｐゴシック" charset="0"/>
              </a:rPr>
              <a:t>T</a:t>
            </a:r>
            <a:r>
              <a:rPr lang="en-US" dirty="0">
                <a:solidFill>
                  <a:schemeClr val="tx1"/>
                </a:solidFill>
                <a:ea typeface="ＭＳ Ｐゴシック" charset="0"/>
              </a:rPr>
              <a:t>racy </a:t>
            </a:r>
            <a:r>
              <a:rPr lang="en-US" dirty="0" smtClean="0">
                <a:solidFill>
                  <a:schemeClr val="tx1"/>
                </a:solidFill>
                <a:ea typeface="ＭＳ Ｐゴシック" charset="0"/>
              </a:rPr>
              <a:t>Schaelen, Southwestern College </a:t>
            </a:r>
            <a:endParaRPr lang="en-US" dirty="0">
              <a:solidFill>
                <a:schemeClr val="tx1"/>
              </a:solidFill>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eaLnBrk="1" fontAlgn="auto" hangingPunct="1">
              <a:spcAft>
                <a:spcPts val="0"/>
              </a:spcAft>
              <a:defRPr/>
            </a:pPr>
            <a:r>
              <a:rPr lang="en-US" sz="3600" dirty="0">
                <a:solidFill>
                  <a:srgbClr val="FF6600"/>
                </a:solidFill>
                <a:ea typeface="+mj-ea"/>
              </a:rPr>
              <a:t>Does your college have </a:t>
            </a:r>
            <a:br>
              <a:rPr lang="en-US" sz="3600" dirty="0">
                <a:solidFill>
                  <a:srgbClr val="FF6600"/>
                </a:solidFill>
                <a:ea typeface="+mj-ea"/>
              </a:rPr>
            </a:br>
            <a:r>
              <a:rPr lang="en-US" sz="3600" dirty="0">
                <a:solidFill>
                  <a:srgbClr val="FF6600"/>
                </a:solidFill>
                <a:ea typeface="+mj-ea"/>
              </a:rPr>
              <a:t>a Regular and Effective Contact policy</a:t>
            </a:r>
            <a:r>
              <a:rPr lang="en-US" sz="3600" dirty="0" smtClean="0">
                <a:solidFill>
                  <a:srgbClr val="FF6600"/>
                </a:solidFill>
                <a:ea typeface="+mj-ea"/>
              </a:rPr>
              <a:t>?</a:t>
            </a:r>
            <a:endParaRPr lang="en-US" sz="3600" dirty="0">
              <a:solidFill>
                <a:srgbClr val="FF6600"/>
              </a:solidFill>
              <a:ea typeface="+mj-ea"/>
            </a:endParaRPr>
          </a:p>
        </p:txBody>
      </p:sp>
      <p:sp>
        <p:nvSpPr>
          <p:cNvPr id="15363" name="Content Placeholder 7"/>
          <p:cNvSpPr>
            <a:spLocks noGrp="1"/>
          </p:cNvSpPr>
          <p:nvPr>
            <p:ph idx="1"/>
          </p:nvPr>
        </p:nvSpPr>
        <p:spPr/>
        <p:txBody>
          <a:bodyPr/>
          <a:lstStyle/>
          <a:p>
            <a:pPr marL="0" indent="0" eaLnBrk="1" hangingPunct="1">
              <a:buFont typeface="Arial" panose="020B0604020202020204" pitchFamily="34" charset="0"/>
              <a:buNone/>
            </a:pPr>
            <a:r>
              <a:rPr lang="en-US" altLang="en-US" smtClean="0"/>
              <a:t>If not, you should develop a policy in consultation with your Academic Senate, including your Curriculum Committee &amp; DE Committee (if you do not have a faculty led or co-led DE committee, you should work on that as well)</a:t>
            </a:r>
          </a:p>
          <a:p>
            <a:pPr marL="0" indent="0" eaLnBrk="1" hangingPunct="1"/>
            <a:r>
              <a:rPr lang="en-US" altLang="en-US" smtClean="0"/>
              <a:t>Policies often contain:</a:t>
            </a:r>
          </a:p>
          <a:p>
            <a:pPr lvl="1" eaLnBrk="1" hangingPunct="1"/>
            <a:r>
              <a:rPr lang="en-US" altLang="en-US" smtClean="0"/>
              <a:t>Definition of REC (use Title 5 language)</a:t>
            </a:r>
          </a:p>
          <a:p>
            <a:pPr lvl="1" eaLnBrk="1" hangingPunct="1"/>
            <a:r>
              <a:rPr lang="en-US" altLang="en-US" smtClean="0"/>
              <a:t>Instructor initiated focus</a:t>
            </a:r>
          </a:p>
          <a:p>
            <a:pPr lvl="1" eaLnBrk="1" hangingPunct="1"/>
            <a:r>
              <a:rPr lang="en-US" altLang="en-US" smtClean="0"/>
              <a:t>Guidelines for frequency of contact</a:t>
            </a:r>
          </a:p>
          <a:p>
            <a:pPr lvl="1" eaLnBrk="1" hangingPunct="1"/>
            <a:r>
              <a:rPr lang="en-US" altLang="en-US" smtClean="0"/>
              <a:t>Syllabus information</a:t>
            </a:r>
          </a:p>
          <a:p>
            <a:pPr lvl="1" eaLnBrk="1" hangingPunct="1"/>
            <a:r>
              <a:rPr lang="en-US" altLang="en-US" smtClean="0"/>
              <a:t>Variety of methods that constitute </a:t>
            </a:r>
            <a:r>
              <a:rPr lang="ja-JP" altLang="en-US" smtClean="0"/>
              <a:t>“</a:t>
            </a:r>
            <a:r>
              <a:rPr lang="en-US" altLang="ja-JP" smtClean="0"/>
              <a:t>contact</a:t>
            </a:r>
            <a:r>
              <a:rPr lang="ja-JP" altLang="en-US" smtClean="0"/>
              <a:t>”</a:t>
            </a:r>
            <a:endParaRPr lang="en-US" altLang="ja-JP" smtClean="0"/>
          </a:p>
          <a:p>
            <a:pPr lvl="1" eaLnBrk="1" hangingPunct="1"/>
            <a:r>
              <a:rPr lang="en-US" altLang="en-US" smtClean="0"/>
              <a:t>Need for contact to be ongoing and consistent throughout semester</a:t>
            </a:r>
          </a:p>
          <a:p>
            <a:pPr lvl="1" eaLnBrk="1" hangingPunct="1"/>
            <a:r>
              <a:rPr lang="en-US" altLang="en-US" smtClean="0"/>
              <a:t>Best practices for engaging with students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Example: Foothill College</a:t>
            </a:r>
            <a:endParaRPr lang="en-US" dirty="0">
              <a:ea typeface="+mj-ea"/>
            </a:endParaRPr>
          </a:p>
        </p:txBody>
      </p:sp>
      <p:pic>
        <p:nvPicPr>
          <p:cNvPr id="24578" name="Content Placeholder 3" descr="Foothill-REC for Online Courses.pdf"/>
          <p:cNvPicPr>
            <a:picLocks noGrp="1" noChangeAspect="1"/>
          </p:cNvPicPr>
          <p:nvPr>
            <p:ph idx="1"/>
          </p:nvPr>
        </p:nvPicPr>
        <p:blipFill>
          <a:blip r:embed="rId2">
            <a:extLst>
              <a:ext uri="{28A0092B-C50C-407E-A947-70E740481C1C}">
                <a14:useLocalDpi xmlns:a14="http://schemas.microsoft.com/office/drawing/2010/main" val="0"/>
              </a:ext>
            </a:extLst>
          </a:blip>
          <a:srcRect t="19141" b="3432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REC Policy Examples</a:t>
            </a:r>
            <a:endParaRPr lang="en-US" dirty="0">
              <a:solidFill>
                <a:srgbClr val="FF6600"/>
              </a:solidFill>
              <a:ea typeface="+mj-ea"/>
            </a:endParaRPr>
          </a:p>
        </p:txBody>
      </p:sp>
      <p:sp>
        <p:nvSpPr>
          <p:cNvPr id="25602" name="Content Placeholder 2"/>
          <p:cNvSpPr>
            <a:spLocks noGrp="1"/>
          </p:cNvSpPr>
          <p:nvPr>
            <p:ph idx="1"/>
          </p:nvPr>
        </p:nvSpPr>
        <p:spPr/>
        <p:txBody>
          <a:bodyPr/>
          <a:lstStyle/>
          <a:p>
            <a:pPr eaLnBrk="1" hangingPunct="1"/>
            <a:r>
              <a:rPr lang="en-US" altLang="en-US" smtClean="0"/>
              <a:t>Foothill College REC Policy: </a:t>
            </a:r>
            <a:r>
              <a:rPr lang="en-US" altLang="en-US" smtClean="0">
                <a:hlinkClick r:id="rId2"/>
              </a:rPr>
              <a:t>http://www.foothill.edu/fga/rec.php</a:t>
            </a:r>
            <a:endParaRPr lang="en-US" altLang="en-US" smtClean="0"/>
          </a:p>
          <a:p>
            <a:pPr eaLnBrk="1" hangingPunct="1"/>
            <a:r>
              <a:rPr lang="en-US" altLang="en-US" smtClean="0"/>
              <a:t>Mt. San Antonio College REC Policy (AP 4105): </a:t>
            </a:r>
            <a:r>
              <a:rPr lang="en-US" altLang="en-US" smtClean="0">
                <a:hlinkClick r:id="rId3"/>
              </a:rPr>
              <a:t>http://www.mtsac.edu/instruction/learning/dlc/reports.html</a:t>
            </a:r>
            <a:r>
              <a:rPr lang="en-US" altLang="en-US" smtClean="0"/>
              <a:t> </a:t>
            </a:r>
          </a:p>
          <a:p>
            <a:pPr eaLnBrk="1" hangingPunct="1"/>
            <a:r>
              <a:rPr lang="en-US" altLang="en-US" smtClean="0"/>
              <a:t>Mt. San Jacinto College REC Policy: </a:t>
            </a:r>
            <a:r>
              <a:rPr lang="en-US" altLang="en-US" smtClean="0">
                <a:hlinkClick r:id="rId4"/>
              </a:rPr>
              <a:t>http://www.msjc.edu/CollegeInformation/Administration/Committees/CurriculumCommittee/Documents/Regular_Effective_Contactv5.pdf</a:t>
            </a:r>
            <a:r>
              <a:rPr lang="en-US" altLang="en-US" smtClean="0"/>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a:solidFill>
                  <a:srgbClr val="FF6600"/>
                </a:solidFill>
                <a:ea typeface="ＭＳ Ｐゴシック" charset="0"/>
              </a:rPr>
              <a:t>What Constitutes REC?</a:t>
            </a:r>
          </a:p>
        </p:txBody>
      </p:sp>
      <p:sp>
        <p:nvSpPr>
          <p:cNvPr id="26626" name="Content Placeholder 2"/>
          <p:cNvSpPr>
            <a:spLocks noGrp="1"/>
          </p:cNvSpPr>
          <p:nvPr>
            <p:ph idx="1"/>
          </p:nvPr>
        </p:nvSpPr>
        <p:spPr/>
        <p:txBody>
          <a:bodyPr/>
          <a:lstStyle/>
          <a:p>
            <a:pPr eaLnBrk="1" hangingPunct="1">
              <a:lnSpc>
                <a:spcPct val="80000"/>
              </a:lnSpc>
            </a:pPr>
            <a:r>
              <a:rPr lang="en-US" altLang="en-US" sz="2000" dirty="0" smtClean="0"/>
              <a:t>Email (most common form of interaction for 81% of faculty) </a:t>
            </a:r>
          </a:p>
          <a:p>
            <a:pPr eaLnBrk="1" hangingPunct="1">
              <a:lnSpc>
                <a:spcPct val="80000"/>
              </a:lnSpc>
            </a:pPr>
            <a:r>
              <a:rPr lang="en-US" altLang="en-US" sz="2000" dirty="0" smtClean="0"/>
              <a:t>Discussion boards (76%) </a:t>
            </a:r>
          </a:p>
          <a:p>
            <a:pPr eaLnBrk="1" hangingPunct="1">
              <a:lnSpc>
                <a:spcPct val="80000"/>
              </a:lnSpc>
            </a:pPr>
            <a:r>
              <a:rPr lang="en-US" altLang="en-US" sz="2000" dirty="0" smtClean="0"/>
              <a:t>Chat Rooms (16%) </a:t>
            </a:r>
          </a:p>
          <a:p>
            <a:pPr eaLnBrk="1" hangingPunct="1">
              <a:lnSpc>
                <a:spcPct val="80000"/>
              </a:lnSpc>
            </a:pPr>
            <a:r>
              <a:rPr lang="en-US" altLang="en-US" sz="2000" dirty="0" smtClean="0"/>
              <a:t>Blackboard Collaborate in </a:t>
            </a:r>
            <a:r>
              <a:rPr lang="en-US" altLang="en-US" sz="2000" dirty="0" err="1" smtClean="0"/>
              <a:t>Moodlerooms</a:t>
            </a:r>
            <a:r>
              <a:rPr lang="en-US" altLang="en-US" sz="2000" dirty="0" smtClean="0"/>
              <a:t> (6%) </a:t>
            </a:r>
          </a:p>
          <a:p>
            <a:pPr eaLnBrk="1" hangingPunct="1">
              <a:lnSpc>
                <a:spcPct val="80000"/>
              </a:lnSpc>
            </a:pPr>
            <a:r>
              <a:rPr lang="en-US" altLang="en-US" sz="2000" dirty="0" smtClean="0"/>
              <a:t>Face-to-face meetings (5%) </a:t>
            </a:r>
          </a:p>
          <a:p>
            <a:pPr eaLnBrk="1" hangingPunct="1">
              <a:lnSpc>
                <a:spcPct val="80000"/>
              </a:lnSpc>
            </a:pPr>
            <a:r>
              <a:rPr lang="en-US" altLang="en-US" sz="2000" dirty="0" smtClean="0"/>
              <a:t>Mail (5%) </a:t>
            </a:r>
          </a:p>
          <a:p>
            <a:pPr eaLnBrk="1" hangingPunct="1">
              <a:lnSpc>
                <a:spcPct val="80000"/>
              </a:lnSpc>
            </a:pPr>
            <a:r>
              <a:rPr lang="en-US" altLang="en-US" sz="2000" dirty="0" smtClean="0"/>
              <a:t>Phone calls </a:t>
            </a:r>
          </a:p>
          <a:p>
            <a:pPr eaLnBrk="1" hangingPunct="1">
              <a:lnSpc>
                <a:spcPct val="80000"/>
              </a:lnSpc>
            </a:pPr>
            <a:r>
              <a:rPr lang="en-US" altLang="en-US" sz="2000" dirty="0" smtClean="0"/>
              <a:t>Video Conferencing </a:t>
            </a:r>
          </a:p>
          <a:p>
            <a:pPr eaLnBrk="1" hangingPunct="1">
              <a:lnSpc>
                <a:spcPct val="80000"/>
              </a:lnSpc>
            </a:pPr>
            <a:r>
              <a:rPr lang="en-US" altLang="en-US" sz="2000" dirty="0" smtClean="0"/>
              <a:t>Social Networking Sites  (Facebook, Twitter, </a:t>
            </a:r>
            <a:r>
              <a:rPr lang="en-US" altLang="en-US" sz="2000" dirty="0" err="1" smtClean="0"/>
              <a:t>Tumblr</a:t>
            </a:r>
            <a:r>
              <a:rPr lang="en-US" altLang="en-US" sz="2000" dirty="0" smtClean="0"/>
              <a:t>, </a:t>
            </a:r>
            <a:r>
              <a:rPr lang="en-US" altLang="en-US" sz="2000" dirty="0" err="1" smtClean="0"/>
              <a:t>etc</a:t>
            </a:r>
            <a:r>
              <a:rPr lang="en-US" altLang="en-US" sz="2000" dirty="0" smtClean="0"/>
              <a:t>)</a:t>
            </a:r>
          </a:p>
          <a:p>
            <a:pPr eaLnBrk="1" hangingPunct="1">
              <a:lnSpc>
                <a:spcPct val="80000"/>
              </a:lnSpc>
            </a:pPr>
            <a:r>
              <a:rPr lang="fr-FR" altLang="en-US" sz="2000" dirty="0" smtClean="0"/>
              <a:t>Fax </a:t>
            </a:r>
          </a:p>
          <a:p>
            <a:pPr eaLnBrk="1" hangingPunct="1">
              <a:lnSpc>
                <a:spcPct val="80000"/>
              </a:lnSpc>
            </a:pPr>
            <a:r>
              <a:rPr lang="fr-FR" altLang="en-US" sz="2000" dirty="0" err="1" smtClean="0"/>
              <a:t>Blogging</a:t>
            </a:r>
            <a:r>
              <a:rPr lang="fr-FR" altLang="en-US" sz="2000" dirty="0" smtClean="0"/>
              <a:t> </a:t>
            </a:r>
          </a:p>
          <a:p>
            <a:pPr eaLnBrk="1" hangingPunct="1">
              <a:lnSpc>
                <a:spcPct val="80000"/>
              </a:lnSpc>
            </a:pPr>
            <a:r>
              <a:rPr lang="fr-FR" altLang="en-US" sz="2000" dirty="0" err="1" smtClean="0"/>
              <a:t>Text</a:t>
            </a:r>
            <a:r>
              <a:rPr lang="fr-FR" altLang="en-US" sz="2000" dirty="0" smtClean="0"/>
              <a:t> messaging </a:t>
            </a:r>
          </a:p>
          <a:p>
            <a:pPr eaLnBrk="1" hangingPunct="1">
              <a:lnSpc>
                <a:spcPct val="80000"/>
              </a:lnSpc>
            </a:pPr>
            <a:r>
              <a:rPr lang="fr-FR" altLang="en-US" sz="2000" dirty="0" smtClean="0"/>
              <a:t>CCC Confer (Call, </a:t>
            </a:r>
            <a:r>
              <a:rPr lang="fr-FR" altLang="en-US" sz="2000" dirty="0" err="1" smtClean="0"/>
              <a:t>Meet</a:t>
            </a:r>
            <a:r>
              <a:rPr lang="fr-FR" altLang="en-US" sz="2000" dirty="0" smtClean="0"/>
              <a:t>, </a:t>
            </a:r>
            <a:r>
              <a:rPr lang="fr-FR" altLang="en-US" sz="2000" dirty="0" err="1" smtClean="0"/>
              <a:t>Teach</a:t>
            </a:r>
            <a:r>
              <a:rPr lang="fr-FR" altLang="en-US" sz="2000" dirty="0" smtClean="0"/>
              <a:t>, Office </a:t>
            </a:r>
            <a:r>
              <a:rPr lang="fr-FR" altLang="en-US" sz="2000" dirty="0" err="1" smtClean="0"/>
              <a:t>Hours</a:t>
            </a:r>
            <a:r>
              <a:rPr lang="fr-FR" altLang="en-US" sz="2000" dirty="0" smtClean="0"/>
              <a:t>) </a:t>
            </a:r>
            <a:endParaRPr lang="fr-FR" altLang="en-US" sz="2000" dirty="0" smtClean="0"/>
          </a:p>
          <a:p>
            <a:pPr marL="0" indent="0" eaLnBrk="1" hangingPunct="1">
              <a:lnSpc>
                <a:spcPct val="80000"/>
              </a:lnSpc>
              <a:buNone/>
            </a:pPr>
            <a:endParaRPr lang="fr-FR" altLang="en-US" sz="2000" dirty="0" smtClean="0"/>
          </a:p>
          <a:p>
            <a:pPr marL="0" indent="0" eaLnBrk="1" hangingPunct="1">
              <a:lnSpc>
                <a:spcPct val="80000"/>
              </a:lnSpc>
              <a:buNone/>
            </a:pPr>
            <a:r>
              <a:rPr lang="fr-FR" altLang="en-US" sz="2000" dirty="0" err="1" smtClean="0"/>
              <a:t>Statistics</a:t>
            </a:r>
            <a:r>
              <a:rPr lang="fr-FR" altLang="en-US" sz="2000" dirty="0" smtClean="0"/>
              <a:t> </a:t>
            </a:r>
            <a:r>
              <a:rPr lang="fr-FR" altLang="en-US" sz="2000" dirty="0" err="1" smtClean="0"/>
              <a:t>from</a:t>
            </a:r>
            <a:r>
              <a:rPr lang="fr-FR" altLang="en-US" sz="2000" dirty="0" smtClean="0"/>
              <a:t>:  http</a:t>
            </a:r>
            <a:r>
              <a:rPr lang="fr-FR" altLang="en-US" sz="2000" dirty="0"/>
              <a:t>://</a:t>
            </a:r>
            <a:r>
              <a:rPr lang="fr-FR" altLang="en-US" sz="2000" dirty="0" err="1"/>
              <a:t>californiacommunitycolleges.cccco.edu</a:t>
            </a:r>
            <a:r>
              <a:rPr lang="fr-FR" altLang="en-US" sz="2000" dirty="0"/>
              <a:t>/</a:t>
            </a:r>
            <a:r>
              <a:rPr lang="fr-FR" altLang="en-US" sz="2000" dirty="0" err="1"/>
              <a:t>Portals</a:t>
            </a:r>
            <a:r>
              <a:rPr lang="fr-FR" altLang="en-US" sz="2000" dirty="0"/>
              <a:t>/0/</a:t>
            </a:r>
            <a:r>
              <a:rPr lang="fr-FR" altLang="en-US" sz="2000" dirty="0" err="1"/>
              <a:t>reportsTB</a:t>
            </a:r>
            <a:r>
              <a:rPr lang="fr-FR" altLang="en-US" sz="2000" dirty="0"/>
              <a:t>/REPORT_DistanceEducation2013_090313.pdf</a:t>
            </a:r>
          </a:p>
          <a:p>
            <a:pPr eaLnBrk="1" hangingPunct="1">
              <a:lnSpc>
                <a:spcPct val="80000"/>
              </a:lnSpc>
            </a:pPr>
            <a:endParaRPr lang="en-US" alt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rgbClr val="FF6600"/>
                </a:solidFill>
                <a:ea typeface="ＭＳ Ｐゴシック" charset="0"/>
              </a:rPr>
              <a:t>What constitutes REC?</a:t>
            </a:r>
          </a:p>
        </p:txBody>
      </p:sp>
      <p:sp>
        <p:nvSpPr>
          <p:cNvPr id="21507" name="Content Placeholder 2"/>
          <p:cNvSpPr>
            <a:spLocks noGrp="1"/>
          </p:cNvSpPr>
          <p:nvPr>
            <p:ph idx="1"/>
          </p:nvPr>
        </p:nvSpPr>
        <p:spPr/>
        <p:txBody>
          <a:bodyPr/>
          <a:lstStyle/>
          <a:p>
            <a:pPr marL="0" indent="0" eaLnBrk="1" hangingPunct="1">
              <a:buNone/>
              <a:defRPr/>
            </a:pPr>
            <a:r>
              <a:rPr lang="en-US" dirty="0" smtClean="0">
                <a:ea typeface="ＭＳ Ｐゴシック" charset="0"/>
              </a:rPr>
              <a:t>The three major elements:  </a:t>
            </a:r>
          </a:p>
          <a:p>
            <a:pPr lvl="1" eaLnBrk="1" hangingPunct="1">
              <a:buFont typeface="Arial" charset="0"/>
              <a:buChar char="•"/>
              <a:defRPr/>
            </a:pPr>
            <a:r>
              <a:rPr lang="en-US" dirty="0" smtClean="0">
                <a:ea typeface="ＭＳ Ｐゴシック" charset="0"/>
              </a:rPr>
              <a:t>Activities</a:t>
            </a:r>
          </a:p>
          <a:p>
            <a:pPr lvl="1" eaLnBrk="1" hangingPunct="1">
              <a:buFont typeface="Arial" charset="0"/>
              <a:buChar char="•"/>
              <a:defRPr/>
            </a:pPr>
            <a:r>
              <a:rPr lang="en-US" dirty="0" smtClean="0">
                <a:ea typeface="ＭＳ Ｐゴシック" charset="0"/>
              </a:rPr>
              <a:t>Frequency</a:t>
            </a:r>
          </a:p>
          <a:p>
            <a:pPr lvl="1" eaLnBrk="1" hangingPunct="1">
              <a:buFont typeface="Arial" charset="0"/>
              <a:buChar char="•"/>
              <a:defRPr/>
            </a:pPr>
            <a:r>
              <a:rPr lang="en-US" dirty="0" smtClean="0">
                <a:ea typeface="ＭＳ Ｐゴシック" charset="0"/>
              </a:rPr>
              <a:t>Quality</a:t>
            </a:r>
          </a:p>
          <a:p>
            <a:pPr marL="274637" lvl="1" indent="0" eaLnBrk="1" hangingPunct="1">
              <a:buFont typeface="Arial" charset="0"/>
              <a:buNone/>
              <a:defRPr/>
            </a:pPr>
            <a:endParaRPr lang="en-US" dirty="0" smtClean="0">
              <a:ea typeface="ＭＳ Ｐゴシック" charset="0"/>
            </a:endParaRPr>
          </a:p>
          <a:p>
            <a:pPr marL="0" indent="0" eaLnBrk="1" hangingPunct="1">
              <a:buFont typeface="Arial" charset="0"/>
              <a:buNone/>
              <a:defRPr/>
            </a:pPr>
            <a:r>
              <a:rPr lang="en-US" dirty="0" smtClean="0">
                <a:ea typeface="ＭＳ Ｐゴシック" charset="0"/>
              </a:rPr>
              <a:t>And the types:</a:t>
            </a:r>
          </a:p>
          <a:p>
            <a:pPr lvl="1" eaLnBrk="1" hangingPunct="1">
              <a:buFont typeface="Arial" charset="0"/>
              <a:buChar char="•"/>
              <a:defRPr/>
            </a:pPr>
            <a:r>
              <a:rPr lang="en-US" dirty="0" smtClean="0">
                <a:ea typeface="ＭＳ Ｐゴシック" charset="0"/>
              </a:rPr>
              <a:t>Instructor </a:t>
            </a:r>
            <a:r>
              <a:rPr lang="en-US" dirty="0">
                <a:ea typeface="ＭＳ Ｐゴシック" charset="0"/>
              </a:rPr>
              <a:t>initiated </a:t>
            </a:r>
            <a:r>
              <a:rPr lang="en-US" dirty="0" smtClean="0">
                <a:ea typeface="ＭＳ Ｐゴシック" charset="0"/>
              </a:rPr>
              <a:t>activity</a:t>
            </a:r>
          </a:p>
          <a:p>
            <a:pPr lvl="1" eaLnBrk="1" hangingPunct="1">
              <a:buFont typeface="Arial" charset="0"/>
              <a:buChar char="•"/>
              <a:defRPr/>
            </a:pPr>
            <a:r>
              <a:rPr lang="en-US" dirty="0" smtClean="0">
                <a:ea typeface="ＭＳ Ｐゴシック" charset="0"/>
              </a:rPr>
              <a:t>Student initiated activity </a:t>
            </a:r>
          </a:p>
          <a:p>
            <a:pPr lvl="1" eaLnBrk="1" hangingPunct="1">
              <a:buFont typeface="Arial" charset="0"/>
              <a:buChar char="•"/>
              <a:defRPr/>
            </a:pPr>
            <a:r>
              <a:rPr lang="en-US" dirty="0" smtClean="0">
                <a:ea typeface="ＭＳ Ｐゴシック" charset="0"/>
              </a:rPr>
              <a:t>Student to faculty</a:t>
            </a:r>
          </a:p>
          <a:p>
            <a:pPr lvl="1" eaLnBrk="1" hangingPunct="1">
              <a:buFont typeface="Arial" charset="0"/>
              <a:buChar char="•"/>
              <a:defRPr/>
            </a:pPr>
            <a:r>
              <a:rPr lang="en-US" dirty="0" smtClean="0">
                <a:ea typeface="ＭＳ Ｐゴシック" charset="0"/>
              </a:rPr>
              <a:t>Faculty to student </a:t>
            </a:r>
          </a:p>
          <a:p>
            <a:pPr lvl="1" eaLnBrk="1" hangingPunct="1">
              <a:buFont typeface="Arial" charset="0"/>
              <a:buChar char="•"/>
              <a:defRPr/>
            </a:pPr>
            <a:r>
              <a:rPr lang="en-US" dirty="0" smtClean="0">
                <a:ea typeface="ＭＳ Ｐゴシック" charset="0"/>
              </a:rPr>
              <a:t>Student to student </a:t>
            </a:r>
            <a:endParaRPr lang="en-US" dirty="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solidFill>
                  <a:srgbClr val="FF6600"/>
                </a:solidFill>
                <a:ea typeface="ＭＳ Ｐゴシック" charset="0"/>
              </a:rPr>
              <a:t>Some Examples</a:t>
            </a:r>
            <a:endParaRPr lang="en-US" dirty="0">
              <a:solidFill>
                <a:srgbClr val="FF6600"/>
              </a:solidFill>
              <a:ea typeface="ＭＳ Ｐゴシック" charset="0"/>
            </a:endParaRPr>
          </a:p>
        </p:txBody>
      </p:sp>
      <p:sp>
        <p:nvSpPr>
          <p:cNvPr id="28674" name="Content Placeholder 2"/>
          <p:cNvSpPr>
            <a:spLocks noGrp="1"/>
          </p:cNvSpPr>
          <p:nvPr>
            <p:ph idx="1"/>
          </p:nvPr>
        </p:nvSpPr>
        <p:spPr/>
        <p:txBody>
          <a:bodyPr/>
          <a:lstStyle/>
          <a:p>
            <a:pPr marL="0" indent="0" eaLnBrk="1" hangingPunct="1">
              <a:buNone/>
            </a:pPr>
            <a:r>
              <a:rPr lang="en-US" altLang="en-US" dirty="0" smtClean="0"/>
              <a:t>The Majority of the Contact Should Come Through Some Kind of Instructor Initiated Activity</a:t>
            </a:r>
          </a:p>
          <a:p>
            <a:pPr lvl="1" eaLnBrk="1" hangingPunct="1"/>
            <a:r>
              <a:rPr lang="en-US" altLang="en-US" dirty="0" smtClean="0"/>
              <a:t>Discussion Forums</a:t>
            </a:r>
          </a:p>
          <a:p>
            <a:pPr lvl="2" eaLnBrk="1" hangingPunct="1"/>
            <a:r>
              <a:rPr lang="en-US" altLang="en-US" dirty="0" smtClean="0"/>
              <a:t>Q &amp; A</a:t>
            </a:r>
          </a:p>
          <a:p>
            <a:pPr lvl="2" eaLnBrk="1" hangingPunct="1"/>
            <a:r>
              <a:rPr lang="en-US" altLang="en-US" dirty="0" smtClean="0"/>
              <a:t>Analysis/Synthesis of course content</a:t>
            </a:r>
          </a:p>
          <a:p>
            <a:pPr lvl="1" eaLnBrk="1" hangingPunct="1"/>
            <a:r>
              <a:rPr lang="en-US" altLang="en-US" dirty="0" smtClean="0"/>
              <a:t>Announcements—Value Added</a:t>
            </a:r>
          </a:p>
          <a:p>
            <a:pPr lvl="1" eaLnBrk="1" hangingPunct="1"/>
            <a:r>
              <a:rPr lang="en-US" altLang="en-US" dirty="0" smtClean="0"/>
              <a:t>Email—for private issues</a:t>
            </a:r>
          </a:p>
          <a:p>
            <a:pPr lvl="1" eaLnBrk="1" hangingPunct="1"/>
            <a:r>
              <a:rPr lang="en-US" altLang="en-US" dirty="0" smtClean="0"/>
              <a:t>Phone conversation</a:t>
            </a:r>
          </a:p>
          <a:p>
            <a:pPr lvl="1" eaLnBrk="1" hangingPunct="1"/>
            <a:r>
              <a:rPr lang="en-US" altLang="en-US" dirty="0" smtClean="0"/>
              <a:t>Chatroom Discussions</a:t>
            </a:r>
          </a:p>
          <a:p>
            <a:pPr lvl="1" eaLnBrk="1" hangingPunct="1"/>
            <a:r>
              <a:rPr lang="en-US" altLang="en-US" dirty="0" smtClean="0"/>
              <a:t>Office hours</a:t>
            </a:r>
          </a:p>
          <a:p>
            <a:pPr lvl="2" eaLnBrk="1" hangingPunct="1"/>
            <a:r>
              <a:rPr lang="en-US" altLang="en-US" dirty="0" smtClean="0"/>
              <a:t>CCC Confer/synchronous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solidFill>
                  <a:srgbClr val="FF6600"/>
                </a:solidFill>
                <a:ea typeface="ＭＳ Ｐゴシック" charset="0"/>
              </a:rPr>
              <a:t>Other Things to </a:t>
            </a:r>
            <a:r>
              <a:rPr lang="en-US" dirty="0" smtClean="0">
                <a:solidFill>
                  <a:srgbClr val="FF6600"/>
                </a:solidFill>
                <a:ea typeface="ＭＳ Ｐゴシック" charset="0"/>
              </a:rPr>
              <a:t>Remember for Regular and Effective Contact </a:t>
            </a:r>
            <a:endParaRPr lang="en-US" dirty="0">
              <a:solidFill>
                <a:srgbClr val="FF6600"/>
              </a:solidFill>
              <a:ea typeface="ＭＳ Ｐゴシック" charset="0"/>
            </a:endParaRPr>
          </a:p>
        </p:txBody>
      </p:sp>
      <p:sp>
        <p:nvSpPr>
          <p:cNvPr id="35842" name="Content Placeholder 2"/>
          <p:cNvSpPr>
            <a:spLocks noGrp="1"/>
          </p:cNvSpPr>
          <p:nvPr>
            <p:ph idx="1"/>
          </p:nvPr>
        </p:nvSpPr>
        <p:spPr>
          <a:xfrm>
            <a:off x="457200" y="1600200"/>
            <a:ext cx="8229600" cy="4757468"/>
          </a:xfrm>
        </p:spPr>
        <p:txBody>
          <a:bodyPr/>
          <a:lstStyle/>
          <a:p>
            <a:pPr marL="0" indent="0" eaLnBrk="1" hangingPunct="1">
              <a:buNone/>
            </a:pPr>
            <a:r>
              <a:rPr lang="en-US" altLang="en-US" sz="3200" dirty="0" smtClean="0"/>
              <a:t>Tone/Personality</a:t>
            </a:r>
          </a:p>
          <a:p>
            <a:pPr lvl="1" eaLnBrk="1" hangingPunct="1"/>
            <a:r>
              <a:rPr lang="en-US" altLang="en-US" sz="2800" dirty="0" smtClean="0"/>
              <a:t>Instructors use their own language rather than </a:t>
            </a:r>
            <a:r>
              <a:rPr lang="ja-JP" altLang="en-US" sz="2800" dirty="0" smtClean="0"/>
              <a:t>“</a:t>
            </a:r>
            <a:r>
              <a:rPr lang="en-US" altLang="ja-JP" sz="2800" dirty="0" smtClean="0"/>
              <a:t>academic speak</a:t>
            </a:r>
            <a:r>
              <a:rPr lang="ja-JP" altLang="en-US" sz="2800" dirty="0" smtClean="0"/>
              <a:t>”</a:t>
            </a:r>
            <a:r>
              <a:rPr lang="en-US" altLang="ja-JP" sz="2800" dirty="0" smtClean="0"/>
              <a:t> </a:t>
            </a:r>
          </a:p>
          <a:p>
            <a:pPr lvl="1" eaLnBrk="1" hangingPunct="1"/>
            <a:r>
              <a:rPr lang="en-US" altLang="en-US" sz="2800" dirty="0" smtClean="0"/>
              <a:t>Sign everything so the students know it is from you </a:t>
            </a:r>
          </a:p>
          <a:p>
            <a:pPr lvl="1" eaLnBrk="1" hangingPunct="1"/>
            <a:r>
              <a:rPr lang="en-US" altLang="en-US" sz="2800" dirty="0" smtClean="0"/>
              <a:t>Instructor created materials </a:t>
            </a:r>
          </a:p>
          <a:p>
            <a:pPr lvl="1" eaLnBrk="1" hangingPunct="1"/>
            <a:r>
              <a:rPr lang="en-US" altLang="en-US" sz="2800" dirty="0" smtClean="0"/>
              <a:t>Stories and personal items (depending on the course and comfort level)</a:t>
            </a:r>
          </a:p>
          <a:p>
            <a:pPr lvl="1" eaLnBrk="1" hangingPunct="1"/>
            <a:r>
              <a:rPr lang="en-US" altLang="en-US" sz="2800" dirty="0" smtClean="0"/>
              <a:t>Create an avatar, </a:t>
            </a:r>
            <a:r>
              <a:rPr lang="en-US" altLang="en-US" sz="2800" dirty="0" err="1" smtClean="0"/>
              <a:t>VoiceThreads</a:t>
            </a:r>
            <a:r>
              <a:rPr lang="en-US" altLang="en-US" sz="2800" dirty="0" smtClean="0"/>
              <a:t>, etc.</a:t>
            </a:r>
          </a:p>
          <a:p>
            <a:pPr eaLnBrk="1" hangingPunct="1"/>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dirty="0" smtClean="0">
                <a:solidFill>
                  <a:srgbClr val="FF6600"/>
                </a:solidFill>
                <a:ea typeface="ＭＳ Ｐゴシック" charset="0"/>
              </a:rPr>
              <a:t>What Will the Team Be Looking For?</a:t>
            </a:r>
            <a:endParaRPr lang="en-US" dirty="0">
              <a:solidFill>
                <a:srgbClr val="FF6600"/>
              </a:solidFill>
              <a:ea typeface="ＭＳ Ｐゴシック" charset="0"/>
            </a:endParaRPr>
          </a:p>
        </p:txBody>
      </p:sp>
      <p:sp>
        <p:nvSpPr>
          <p:cNvPr id="29698" name="Content Placeholder 2"/>
          <p:cNvSpPr>
            <a:spLocks noGrp="1"/>
          </p:cNvSpPr>
          <p:nvPr>
            <p:ph idx="1"/>
          </p:nvPr>
        </p:nvSpPr>
        <p:spPr/>
        <p:txBody>
          <a:bodyPr/>
          <a:lstStyle/>
          <a:p>
            <a:pPr eaLnBrk="1" hangingPunct="1"/>
            <a:r>
              <a:rPr lang="en-US" altLang="en-US" dirty="0" smtClean="0"/>
              <a:t>All DE must have contact between the instructor and the student.</a:t>
            </a:r>
          </a:p>
          <a:p>
            <a:pPr eaLnBrk="1" hangingPunct="1"/>
            <a:r>
              <a:rPr lang="en-US" altLang="en-US" dirty="0" smtClean="0"/>
              <a:t>It has to be regular, effective, substantive, and engaged.</a:t>
            </a:r>
          </a:p>
          <a:p>
            <a:pPr eaLnBrk="1" hangingPunct="1"/>
            <a:r>
              <a:rPr lang="en-US" altLang="en-US" dirty="0" smtClean="0"/>
              <a:t>Contact has to happen in fully and partially online courses.</a:t>
            </a:r>
          </a:p>
          <a:p>
            <a:pPr eaLnBrk="1" hangingPunct="1"/>
            <a:r>
              <a:rPr lang="en-US" altLang="en-US" dirty="0" smtClean="0"/>
              <a:t>Your college should have a clear policy on REC.</a:t>
            </a:r>
          </a:p>
          <a:p>
            <a:pPr eaLnBrk="1" hangingPunct="1"/>
            <a:r>
              <a:rPr lang="en-US" altLang="en-US" dirty="0" smtClean="0"/>
              <a:t>Students should be regularly engaged.</a:t>
            </a:r>
          </a:p>
          <a:p>
            <a:pPr eaLnBrk="1" hangingPunct="1"/>
            <a:r>
              <a:rPr lang="en-US" altLang="en-US" dirty="0" smtClean="0"/>
              <a:t>Team members can request to look at any class.</a:t>
            </a:r>
          </a:p>
          <a:p>
            <a:pPr eaLnBrk="1" hangingPunct="1"/>
            <a:r>
              <a:rPr lang="en-US" altLang="en-US" dirty="0" smtClean="0"/>
              <a:t>Faculty presence in the courses is expected (and desirable).</a:t>
            </a:r>
          </a:p>
          <a:p>
            <a:pPr eaLnBrk="1" hangingPunct="1"/>
            <a:r>
              <a:rPr lang="en-US" altLang="en-US" dirty="0" smtClean="0"/>
              <a:t>Accessibility issues are also starting to come up.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6600"/>
                </a:solidFill>
                <a:ea typeface="ＭＳ Ｐゴシック" charset="0"/>
              </a:rPr>
              <a:t>A Tale from the Trenches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2876952"/>
              </p:ext>
            </p:extLst>
          </p:nvPr>
        </p:nvGraphicFramePr>
        <p:xfrm>
          <a:off x="457200" y="1453896"/>
          <a:ext cx="8229600" cy="5157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5764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ea typeface="ＭＳ Ｐゴシック" charset="0"/>
              </a:rPr>
              <a:t>Preparing Online Faculty</a:t>
            </a:r>
            <a:endParaRPr lang="en-US" dirty="0"/>
          </a:p>
        </p:txBody>
      </p:sp>
      <p:sp>
        <p:nvSpPr>
          <p:cNvPr id="3" name="Content Placeholder 2"/>
          <p:cNvSpPr>
            <a:spLocks noGrp="1"/>
          </p:cNvSpPr>
          <p:nvPr>
            <p:ph sz="half" idx="1"/>
          </p:nvPr>
        </p:nvSpPr>
        <p:spPr>
          <a:xfrm>
            <a:off x="457200" y="1524000"/>
            <a:ext cx="7598664" cy="4718304"/>
          </a:xfrm>
        </p:spPr>
        <p:txBody>
          <a:bodyPr/>
          <a:lstStyle/>
          <a:p>
            <a:pPr marL="0" indent="0">
              <a:buNone/>
            </a:pPr>
            <a:r>
              <a:rPr lang="en-US" dirty="0" smtClean="0"/>
              <a:t>Workshops &amp; webinars (click to access)</a:t>
            </a:r>
          </a:p>
          <a:p>
            <a:endParaRPr lang="en-US" dirty="0"/>
          </a:p>
        </p:txBody>
      </p:sp>
      <p:pic>
        <p:nvPicPr>
          <p:cNvPr id="5" name="Content Placeholder 4" descr="webinar cover slide: Accreditation &amp; Distance Education">
            <a:hlinkClick r:id="rId2"/>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585" t="4423" r="10189" b="5614"/>
          <a:stretch/>
        </p:blipFill>
        <p:spPr>
          <a:xfrm>
            <a:off x="612648" y="2487168"/>
            <a:ext cx="3401568" cy="27249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descr="Webinar cover slide: &quot;Regular Effective Contact&quot; and &quot;Regular and Substantive Interaction&quot;">
            <a:hlinkClick r:id="rId4"/>
          </p:cNvPr>
          <p:cNvPicPr>
            <a:picLocks noChangeAspect="1"/>
          </p:cNvPicPr>
          <p:nvPr/>
        </p:nvPicPr>
        <p:blipFill rotWithShape="1">
          <a:blip r:embed="rId5"/>
          <a:srcRect l="6113" t="5240" r="5247" b="3645"/>
          <a:stretch/>
        </p:blipFill>
        <p:spPr>
          <a:xfrm>
            <a:off x="4774231" y="3044952"/>
            <a:ext cx="3712464" cy="28620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523276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altLang="en-US" dirty="0" smtClean="0">
                <a:solidFill>
                  <a:srgbClr val="FF6600"/>
                </a:solidFill>
              </a:rPr>
              <a:t>What We’ll Be Covering</a:t>
            </a:r>
          </a:p>
        </p:txBody>
      </p:sp>
      <p:sp>
        <p:nvSpPr>
          <p:cNvPr id="34818" name="Content Placeholder 2"/>
          <p:cNvSpPr>
            <a:spLocks noGrp="1"/>
          </p:cNvSpPr>
          <p:nvPr>
            <p:ph idx="1"/>
          </p:nvPr>
        </p:nvSpPr>
        <p:spPr/>
        <p:txBody>
          <a:bodyPr/>
          <a:lstStyle/>
          <a:p>
            <a:pPr eaLnBrk="1" hangingPunct="1"/>
            <a:r>
              <a:rPr lang="en-US" altLang="en-US" sz="3200" dirty="0" smtClean="0"/>
              <a:t>Common issues in online courses and distance education review </a:t>
            </a:r>
          </a:p>
          <a:p>
            <a:pPr eaLnBrk="1" hangingPunct="1">
              <a:spcBef>
                <a:spcPts val="1200"/>
              </a:spcBef>
            </a:pPr>
            <a:r>
              <a:rPr lang="en-US" altLang="en-US" sz="3200" dirty="0" smtClean="0"/>
              <a:t>What your college should (hopefully) have in place </a:t>
            </a:r>
          </a:p>
          <a:p>
            <a:pPr eaLnBrk="1" hangingPunct="1">
              <a:spcBef>
                <a:spcPts val="1200"/>
              </a:spcBef>
            </a:pPr>
            <a:r>
              <a:rPr lang="en-US" altLang="en-US" sz="3200" dirty="0" smtClean="0"/>
              <a:t>What to expect from the visiting team</a:t>
            </a:r>
          </a:p>
          <a:p>
            <a:pPr eaLnBrk="1" hangingPunct="1">
              <a:spcBef>
                <a:spcPts val="1200"/>
              </a:spcBef>
            </a:pPr>
            <a:r>
              <a:rPr lang="en-US" altLang="en-US" sz="3200" dirty="0" smtClean="0"/>
              <a:t>What are “equitable student services” in an online course environment</a:t>
            </a:r>
          </a:p>
          <a:p>
            <a:pPr eaLnBrk="1" hangingPunct="1"/>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6600"/>
                </a:solidFill>
                <a:ea typeface="ＭＳ Ｐゴシック" charset="0"/>
              </a:rPr>
              <a:t>Preparing Online Faculty</a:t>
            </a:r>
            <a:endParaRPr lang="en-US" dirty="0"/>
          </a:p>
        </p:txBody>
      </p:sp>
      <p:sp>
        <p:nvSpPr>
          <p:cNvPr id="3" name="Content Placeholder 2"/>
          <p:cNvSpPr>
            <a:spLocks noGrp="1"/>
          </p:cNvSpPr>
          <p:nvPr>
            <p:ph idx="1"/>
          </p:nvPr>
        </p:nvSpPr>
        <p:spPr>
          <a:xfrm>
            <a:off x="585216" y="1600200"/>
            <a:ext cx="8101584" cy="4876800"/>
          </a:xfrm>
        </p:spPr>
        <p:txBody>
          <a:bodyPr/>
          <a:lstStyle/>
          <a:p>
            <a:pPr>
              <a:spcBef>
                <a:spcPts val="1200"/>
              </a:spcBef>
            </a:pPr>
            <a:r>
              <a:rPr lang="en-US" sz="2800" dirty="0"/>
              <a:t>b</a:t>
            </a:r>
            <a:r>
              <a:rPr lang="en-US" sz="2800" dirty="0" smtClean="0"/>
              <a:t>ackground</a:t>
            </a:r>
          </a:p>
          <a:p>
            <a:pPr>
              <a:spcBef>
                <a:spcPts val="1200"/>
              </a:spcBef>
            </a:pPr>
            <a:r>
              <a:rPr lang="en-US" sz="2800" dirty="0" smtClean="0"/>
              <a:t>guidelines</a:t>
            </a:r>
          </a:p>
          <a:p>
            <a:pPr>
              <a:spcBef>
                <a:spcPts val="1200"/>
              </a:spcBef>
            </a:pPr>
            <a:r>
              <a:rPr lang="en-US" sz="2800" dirty="0"/>
              <a:t>c</a:t>
            </a:r>
            <a:r>
              <a:rPr lang="en-US" sz="2800" dirty="0" smtClean="0"/>
              <a:t>hecklists</a:t>
            </a:r>
          </a:p>
          <a:p>
            <a:pPr>
              <a:spcBef>
                <a:spcPts val="1200"/>
              </a:spcBef>
            </a:pPr>
            <a:r>
              <a:rPr lang="en-US" sz="2800" dirty="0" smtClean="0"/>
              <a:t>resources </a:t>
            </a:r>
          </a:p>
        </p:txBody>
      </p:sp>
      <p:pic>
        <p:nvPicPr>
          <p:cNvPr id="7" name="Picture 6" descr="Accreditation Checklist">
            <a:hlinkClick r:id="rId2"/>
          </p:cNvPr>
          <p:cNvPicPr>
            <a:picLocks noChangeAspect="1"/>
          </p:cNvPicPr>
          <p:nvPr/>
        </p:nvPicPr>
        <p:blipFill>
          <a:blip r:embed="rId3"/>
          <a:stretch>
            <a:fillRect/>
          </a:stretch>
        </p:blipFill>
        <p:spPr>
          <a:xfrm rot="698198">
            <a:off x="4637666" y="1733516"/>
            <a:ext cx="3600145" cy="4610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1489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6600"/>
                </a:solidFill>
                <a:ea typeface="ＭＳ Ｐゴシック" charset="0"/>
              </a:rPr>
              <a:t>What Else Should Be in Place </a:t>
            </a:r>
            <a:endParaRPr lang="en-US" dirty="0">
              <a:solidFill>
                <a:srgbClr val="FF6600"/>
              </a:solidFill>
              <a:ea typeface="ＭＳ Ｐゴシック" charset="0"/>
            </a:endParaRPr>
          </a:p>
        </p:txBody>
      </p:sp>
      <p:sp>
        <p:nvSpPr>
          <p:cNvPr id="3" name="Content Placeholder 2"/>
          <p:cNvSpPr>
            <a:spLocks noGrp="1"/>
          </p:cNvSpPr>
          <p:nvPr>
            <p:ph idx="1"/>
          </p:nvPr>
        </p:nvSpPr>
        <p:spPr/>
        <p:txBody>
          <a:bodyPr/>
          <a:lstStyle/>
          <a:p>
            <a:pPr marL="0" indent="0" eaLnBrk="1" hangingPunct="1">
              <a:buNone/>
              <a:defRPr/>
            </a:pPr>
            <a:r>
              <a:rPr lang="en-US" dirty="0" smtClean="0">
                <a:ea typeface="ＭＳ Ｐゴシック" charset="0"/>
              </a:rPr>
              <a:t>Colleges must have </a:t>
            </a:r>
          </a:p>
          <a:p>
            <a:pPr lvl="1" eaLnBrk="1" hangingPunct="1">
              <a:buFont typeface="Arial" charset="0"/>
              <a:buChar char="•"/>
              <a:defRPr/>
            </a:pPr>
            <a:r>
              <a:rPr lang="en-US" dirty="0">
                <a:ea typeface="ＭＳ Ｐゴシック" charset="0"/>
              </a:rPr>
              <a:t>Evidence that the institution develops, implements, and evaluates counseling and/</a:t>
            </a:r>
            <a:r>
              <a:rPr lang="en-US" dirty="0" smtClean="0">
                <a:ea typeface="ＭＳ Ｐゴシック" charset="0"/>
              </a:rPr>
              <a:t>or academic </a:t>
            </a:r>
            <a:r>
              <a:rPr lang="en-US" dirty="0">
                <a:ea typeface="ＭＳ Ｐゴシック" charset="0"/>
              </a:rPr>
              <a:t>advising that takes into account the needs of students enrolled in DE/CE </a:t>
            </a:r>
            <a:r>
              <a:rPr lang="en-US" dirty="0" smtClean="0">
                <a:ea typeface="ＭＳ Ｐゴシック" charset="0"/>
              </a:rPr>
              <a:t>programs </a:t>
            </a:r>
          </a:p>
          <a:p>
            <a:pPr lvl="1" eaLnBrk="1" hangingPunct="1">
              <a:buFont typeface="Arial" charset="0"/>
              <a:buChar char="•"/>
              <a:defRPr/>
            </a:pPr>
            <a:r>
              <a:rPr lang="en-US" dirty="0" smtClean="0">
                <a:ea typeface="ＭＳ Ｐゴシック" charset="0"/>
              </a:rPr>
              <a:t>Evidence </a:t>
            </a:r>
            <a:r>
              <a:rPr lang="en-US" dirty="0">
                <a:ea typeface="ＭＳ Ｐゴシック" charset="0"/>
              </a:rPr>
              <a:t>that admissions practices and placement instruments are regularly </a:t>
            </a:r>
            <a:r>
              <a:rPr lang="en-US" dirty="0" smtClean="0">
                <a:ea typeface="ＭＳ Ｐゴシック" charset="0"/>
              </a:rPr>
              <a:t> evaluated </a:t>
            </a:r>
            <a:r>
              <a:rPr lang="en-US" dirty="0">
                <a:ea typeface="ＭＳ Ｐゴシック" charset="0"/>
              </a:rPr>
              <a:t>and that they are effective for DE/CE </a:t>
            </a:r>
            <a:r>
              <a:rPr lang="en-US" dirty="0" smtClean="0">
                <a:ea typeface="ＭＳ Ｐゴシック" charset="0"/>
              </a:rPr>
              <a:t>students</a:t>
            </a:r>
          </a:p>
          <a:p>
            <a:pPr lvl="1" eaLnBrk="1" hangingPunct="1">
              <a:buFont typeface="Arial" charset="0"/>
              <a:buChar char="•"/>
              <a:defRPr/>
            </a:pPr>
            <a:r>
              <a:rPr lang="en-US" dirty="0" smtClean="0">
                <a:ea typeface="ＭＳ Ｐゴシック" charset="0"/>
              </a:rPr>
              <a:t>Description of </a:t>
            </a:r>
            <a:r>
              <a:rPr lang="en-US" dirty="0">
                <a:ea typeface="ＭＳ Ｐゴシック" charset="0"/>
              </a:rPr>
              <a:t>the services provided that are developed to address the needs of </a:t>
            </a:r>
            <a:r>
              <a:rPr lang="en-US" dirty="0" smtClean="0">
                <a:ea typeface="ＭＳ Ｐゴシック" charset="0"/>
              </a:rPr>
              <a:t>students </a:t>
            </a:r>
            <a:r>
              <a:rPr lang="en-US" dirty="0">
                <a:ea typeface="ＭＳ Ｐゴシック" charset="0"/>
              </a:rPr>
              <a:t>with remote access to the </a:t>
            </a:r>
            <a:r>
              <a:rPr lang="en-US" dirty="0" smtClean="0">
                <a:ea typeface="ＭＳ Ｐゴシック" charset="0"/>
              </a:rPr>
              <a:t>institution</a:t>
            </a:r>
          </a:p>
          <a:p>
            <a:pPr lvl="1" eaLnBrk="1" hangingPunct="1">
              <a:buFont typeface="Arial" charset="0"/>
              <a:buChar char="•"/>
              <a:defRPr/>
            </a:pPr>
            <a:r>
              <a:rPr lang="en-US" dirty="0" smtClean="0">
                <a:ea typeface="ＭＳ Ｐゴシック" charset="0"/>
              </a:rPr>
              <a:t>Evidence </a:t>
            </a:r>
            <a:r>
              <a:rPr lang="en-US" dirty="0">
                <a:ea typeface="ＭＳ Ｐゴシック" charset="0"/>
              </a:rPr>
              <a:t>that there is access to library and LSS for remote students/staff, and there </a:t>
            </a:r>
            <a:r>
              <a:rPr lang="en-US" dirty="0" smtClean="0">
                <a:ea typeface="ＭＳ Ｐゴシック" charset="0"/>
              </a:rPr>
              <a:t>are </a:t>
            </a:r>
            <a:r>
              <a:rPr lang="en-US" dirty="0">
                <a:ea typeface="ＭＳ Ｐゴシック" charset="0"/>
              </a:rPr>
              <a:t>institutional policies on remote access, including personnel policies that describe </a:t>
            </a:r>
            <a:r>
              <a:rPr lang="en-US" dirty="0" smtClean="0">
                <a:ea typeface="ＭＳ Ｐゴシック" charset="0"/>
              </a:rPr>
              <a:t>access </a:t>
            </a:r>
            <a:r>
              <a:rPr lang="en-US" dirty="0">
                <a:ea typeface="ＭＳ Ｐゴシック" charset="0"/>
              </a:rPr>
              <a:t>provided to educational staff </a:t>
            </a:r>
          </a:p>
          <a:p>
            <a:pPr lvl="1" eaLnBrk="1" hangingPunct="1">
              <a:buFont typeface="Arial" charset="0"/>
              <a:buChar char="•"/>
              <a:defRPr/>
            </a:pPr>
            <a:r>
              <a:rPr lang="en-US" dirty="0" smtClean="0">
                <a:ea typeface="ＭＳ Ｐゴシック" charset="0"/>
              </a:rPr>
              <a:t>Evidence </a:t>
            </a:r>
            <a:r>
              <a:rPr lang="en-US" dirty="0">
                <a:ea typeface="ＭＳ Ｐゴシック" charset="0"/>
              </a:rPr>
              <a:t>of </a:t>
            </a:r>
            <a:r>
              <a:rPr lang="en-US" dirty="0" smtClean="0">
                <a:ea typeface="ＭＳ Ｐゴシック" charset="0"/>
              </a:rPr>
              <a:t>academic honesty policies and how </a:t>
            </a:r>
            <a:r>
              <a:rPr lang="en-US" dirty="0">
                <a:ea typeface="ＭＳ Ｐゴシック" charset="0"/>
              </a:rPr>
              <a:t>these policies on academic honesty are disseminated to students </a:t>
            </a:r>
            <a:r>
              <a:rPr lang="en-US" dirty="0" smtClean="0">
                <a:ea typeface="ＭＳ Ｐゴシック" charset="0"/>
              </a:rPr>
              <a:t>enrolled </a:t>
            </a:r>
            <a:r>
              <a:rPr lang="en-US" dirty="0">
                <a:ea typeface="ＭＳ Ｐゴシック" charset="0"/>
              </a:rPr>
              <a:t>in DE/CE programs </a:t>
            </a:r>
          </a:p>
          <a:p>
            <a:pPr lvl="1" eaLnBrk="1" hangingPunct="1">
              <a:buFont typeface="Arial" charset="0"/>
              <a:buChar char="•"/>
              <a:defRPr/>
            </a:pPr>
            <a:endParaRPr lang="en-US" dirty="0">
              <a:ea typeface="ＭＳ Ｐゴシック" charset="0"/>
            </a:endParaRPr>
          </a:p>
          <a:p>
            <a:pPr marL="274637" lvl="1" indent="0" eaLnBrk="1" hangingPunct="1">
              <a:buFont typeface="Arial" charset="0"/>
              <a:buNone/>
              <a:defRPr/>
            </a:pPr>
            <a:endParaRPr lang="en-US" dirty="0" smtClean="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6600"/>
                </a:solidFill>
                <a:ea typeface="ＭＳ Ｐゴシック" charset="0"/>
              </a:rPr>
              <a:t>Resources </a:t>
            </a:r>
            <a:endParaRPr lang="en-US" dirty="0">
              <a:solidFill>
                <a:srgbClr val="FF6600"/>
              </a:solidFill>
              <a:ea typeface="ＭＳ Ｐゴシック" charset="0"/>
            </a:endParaRPr>
          </a:p>
        </p:txBody>
      </p:sp>
      <p:sp>
        <p:nvSpPr>
          <p:cNvPr id="37890" name="Content Placeholder 2"/>
          <p:cNvSpPr>
            <a:spLocks noGrp="1"/>
          </p:cNvSpPr>
          <p:nvPr>
            <p:ph idx="1"/>
          </p:nvPr>
        </p:nvSpPr>
        <p:spPr>
          <a:xfrm>
            <a:off x="457200" y="1270000"/>
            <a:ext cx="8357616" cy="5207000"/>
          </a:xfrm>
        </p:spPr>
        <p:txBody>
          <a:bodyPr/>
          <a:lstStyle/>
          <a:p>
            <a:pPr eaLnBrk="1" hangingPunct="1"/>
            <a:r>
              <a:rPr lang="en-US" altLang="en-US" sz="2000" dirty="0" smtClean="0"/>
              <a:t>Foothill College REC Policy: </a:t>
            </a:r>
            <a:r>
              <a:rPr lang="en-US" altLang="en-US" sz="2000" dirty="0" smtClean="0">
                <a:solidFill>
                  <a:schemeClr val="tx2"/>
                </a:solidFill>
                <a:hlinkClick r:id="rId2"/>
              </a:rPr>
              <a:t>http://www.foothill.edu/fga/rec.php</a:t>
            </a:r>
            <a:endParaRPr lang="en-US" altLang="en-US" sz="2000" dirty="0" smtClean="0">
              <a:solidFill>
                <a:schemeClr val="tx2"/>
              </a:solidFill>
            </a:endParaRPr>
          </a:p>
          <a:p>
            <a:pPr eaLnBrk="1" hangingPunct="1"/>
            <a:r>
              <a:rPr lang="en-US" altLang="en-US" sz="2000" dirty="0" smtClean="0"/>
              <a:t>Mt. San Antonio College REC Policy (AP 4105): </a:t>
            </a:r>
            <a:r>
              <a:rPr lang="en-US" altLang="en-US" sz="2000" dirty="0" smtClean="0">
                <a:hlinkClick r:id="rId3"/>
              </a:rPr>
              <a:t>http://www.mtsac.edu/instruction/learning/dlc/reports.html</a:t>
            </a:r>
            <a:r>
              <a:rPr lang="en-US" altLang="en-US" sz="2000" dirty="0" smtClean="0"/>
              <a:t> </a:t>
            </a:r>
          </a:p>
          <a:p>
            <a:pPr eaLnBrk="1" hangingPunct="1"/>
            <a:r>
              <a:rPr lang="en-US" altLang="en-US" sz="2000" dirty="0" smtClean="0"/>
              <a:t>Mt. San Jacinto College REC Policy: </a:t>
            </a:r>
            <a:r>
              <a:rPr lang="en-US" altLang="en-US" sz="2000" dirty="0" smtClean="0">
                <a:hlinkClick r:id="rId4"/>
              </a:rPr>
              <a:t>http://www.msjc.edu/CollegeInformation/Administration/Committees/CurriculumCommittee/Documents/Regular_Effective_Contactv5.pdf</a:t>
            </a:r>
            <a:r>
              <a:rPr lang="en-US" altLang="en-US" sz="2000" dirty="0" smtClean="0"/>
              <a:t> </a:t>
            </a:r>
          </a:p>
          <a:p>
            <a:pPr eaLnBrk="1" hangingPunct="1"/>
            <a:r>
              <a:rPr lang="en-US" altLang="en-US" sz="2000" dirty="0" smtClean="0"/>
              <a:t>Chancellor’s Office Report:  </a:t>
            </a:r>
          </a:p>
          <a:p>
            <a:pPr eaLnBrk="1" hangingPunct="1"/>
            <a:r>
              <a:rPr lang="en-US" altLang="en-US" sz="2000" dirty="0" smtClean="0">
                <a:hlinkClick r:id="rId5"/>
              </a:rPr>
              <a:t>http</a:t>
            </a:r>
            <a:r>
              <a:rPr lang="en-US" altLang="en-US" sz="2000" dirty="0">
                <a:hlinkClick r:id="rId5"/>
              </a:rPr>
              <a:t>://californiacommunitycolleges.cccco.edu/Portals/0/reportsTB/REPORT_DistanceEducation2013_090313.</a:t>
            </a:r>
            <a:r>
              <a:rPr lang="en-US" altLang="en-US" sz="2000" dirty="0" smtClean="0">
                <a:hlinkClick r:id="rId5"/>
              </a:rPr>
              <a:t>pdf</a:t>
            </a:r>
            <a:endParaRPr lang="en-US" altLang="en-US" sz="2000" dirty="0"/>
          </a:p>
          <a:p>
            <a:pPr eaLnBrk="1" hangingPunct="1"/>
            <a:r>
              <a:rPr lang="en-US" altLang="en-US" sz="2000" dirty="0" smtClean="0"/>
              <a:t>Southwestern </a:t>
            </a:r>
            <a:r>
              <a:rPr lang="en-US" altLang="en-US" sz="2000" dirty="0" smtClean="0"/>
              <a:t>College </a:t>
            </a:r>
            <a:r>
              <a:rPr lang="en-US" altLang="en-US" sz="2000" dirty="0"/>
              <a:t>Accreditation Checklist: </a:t>
            </a:r>
            <a:r>
              <a:rPr lang="en-US" altLang="en-US" sz="2000" dirty="0">
                <a:hlinkClick r:id="rId6"/>
              </a:rPr>
              <a:t>http://</a:t>
            </a:r>
            <a:r>
              <a:rPr lang="en-US" altLang="en-US" sz="2000" dirty="0" smtClean="0">
                <a:hlinkClick r:id="rId6"/>
              </a:rPr>
              <a:t>swcdistanceeducation.weebly.com/uploads/5/5/6/2/55629853/accreditation_site_visit_checklist.pdf</a:t>
            </a:r>
            <a:endParaRPr lang="en-US" altLang="en-US" sz="2000" dirty="0" smtClean="0"/>
          </a:p>
          <a:p>
            <a:pPr eaLnBrk="1" hangingPunct="1"/>
            <a:r>
              <a:rPr lang="en-US" altLang="en-US" sz="2000" dirty="0" smtClean="0"/>
              <a:t>ACCJC Guide to Evaluating DE and CE: </a:t>
            </a:r>
            <a:r>
              <a:rPr lang="en-US" altLang="en-US" sz="2000" dirty="0" smtClean="0">
                <a:hlinkClick r:id="rId7"/>
              </a:rPr>
              <a:t>http://www.accjc.org/wp-content/uploads/2013/08/Guide_to_Evaluating_DE_and_CE_2013.pdf</a:t>
            </a:r>
            <a:endParaRPr lang="en-US" altLang="en-US" sz="2000" dirty="0" smtClean="0"/>
          </a:p>
          <a:p>
            <a:pPr eaLnBrk="1" hangingPunct="1"/>
            <a:r>
              <a:rPr lang="en-US" altLang="en-US" sz="2000" dirty="0" smtClean="0"/>
              <a:t>ASCCC Website:  </a:t>
            </a:r>
            <a:r>
              <a:rPr lang="en-US" altLang="en-US" sz="2000" dirty="0" smtClean="0">
                <a:hlinkClick r:id="rId8"/>
              </a:rPr>
              <a:t>www.asccc.org</a:t>
            </a:r>
            <a:endParaRPr lang="en-US" altLang="en-US" sz="2000" dirty="0" smtClean="0"/>
          </a:p>
          <a:p>
            <a:pPr eaLnBrk="1" hangingPunct="1"/>
            <a:endParaRPr lang="en-US" altLang="en-US" dirty="0" smtClean="0"/>
          </a:p>
        </p:txBody>
      </p:sp>
    </p:spTree>
    <p:extLst>
      <p:ext uri="{BB962C8B-B14F-4D97-AF65-F5344CB8AC3E}">
        <p14:creationId xmlns:p14="http://schemas.microsoft.com/office/powerpoint/2010/main" val="19659854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FF6600"/>
                </a:solidFill>
                <a:ea typeface="ＭＳ Ｐゴシック" charset="0"/>
              </a:rPr>
              <a:t>Thank You!</a:t>
            </a:r>
            <a:endParaRPr lang="en-US" dirty="0">
              <a:solidFill>
                <a:srgbClr val="FF6600"/>
              </a:solidFill>
              <a:ea typeface="ＭＳ Ｐゴシック" charset="0"/>
            </a:endParaRPr>
          </a:p>
        </p:txBody>
      </p:sp>
      <p:sp>
        <p:nvSpPr>
          <p:cNvPr id="38914" name="Content Placeholder 2"/>
          <p:cNvSpPr>
            <a:spLocks noGrp="1"/>
          </p:cNvSpPr>
          <p:nvPr>
            <p:ph idx="1"/>
          </p:nvPr>
        </p:nvSpPr>
        <p:spPr/>
        <p:txBody>
          <a:bodyPr/>
          <a:lstStyle/>
          <a:p>
            <a:pPr eaLnBrk="1" hangingPunct="1"/>
            <a:r>
              <a:rPr lang="en-US" altLang="en-US" dirty="0" smtClean="0"/>
              <a:t>Dolores Davison (</a:t>
            </a:r>
            <a:r>
              <a:rPr lang="en-US" altLang="en-US" dirty="0" smtClean="0">
                <a:hlinkClick r:id="rId2"/>
              </a:rPr>
              <a:t>davisondolores@foothill.edu</a:t>
            </a:r>
            <a:r>
              <a:rPr lang="en-US" altLang="en-US" dirty="0" smtClean="0"/>
              <a:t>)</a:t>
            </a:r>
          </a:p>
          <a:p>
            <a:pPr eaLnBrk="1" hangingPunct="1"/>
            <a:r>
              <a:rPr lang="en-US" altLang="en-US" dirty="0" smtClean="0"/>
              <a:t>Tracy Schaelen (</a:t>
            </a:r>
            <a:r>
              <a:rPr lang="en-US" altLang="en-US" dirty="0" smtClean="0">
                <a:hlinkClick r:id="rId3"/>
              </a:rPr>
              <a:t>tschaelen@swccd.edu</a:t>
            </a:r>
            <a:r>
              <a:rPr lang="en-US" altLang="en-US" dirty="0" smtClean="0"/>
              <a:t>)</a:t>
            </a:r>
          </a:p>
          <a:p>
            <a:pPr eaLnBrk="1" hangingPunct="1"/>
            <a:endParaRPr lang="en-US" altLang="en-US" dirty="0" smtClean="0"/>
          </a:p>
          <a:p>
            <a:pPr eaLnBrk="1" hangingPunct="1"/>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301762" y="666465"/>
          <a:ext cx="8512186" cy="3621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29"/>
          <p:cNvGrpSpPr>
            <a:grpSpLocks/>
          </p:cNvGrpSpPr>
          <p:nvPr/>
        </p:nvGrpSpPr>
        <p:grpSpPr bwMode="auto">
          <a:xfrm>
            <a:off x="5594350" y="4870450"/>
            <a:ext cx="1658938" cy="1341438"/>
            <a:chOff x="856206" y="4391936"/>
            <a:chExt cx="1508600" cy="1340398"/>
          </a:xfrm>
        </p:grpSpPr>
        <p:sp>
          <p:nvSpPr>
            <p:cNvPr id="31" name="Rounded Rectangle 30"/>
            <p:cNvSpPr/>
            <p:nvPr/>
          </p:nvSpPr>
          <p:spPr>
            <a:xfrm>
              <a:off x="856206" y="4391936"/>
              <a:ext cx="1508600" cy="1340398"/>
            </a:xfrm>
            <a:prstGeom prst="roundRect">
              <a:avLst>
                <a:gd name="adj" fmla="val 10000"/>
              </a:avLst>
            </a:prstGeom>
            <a:solidFill>
              <a:schemeClr val="accent2">
                <a:lumMod val="40000"/>
                <a:lumOff val="60000"/>
              </a:schemeClr>
            </a:solidFill>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4"/>
            <p:cNvSpPr/>
            <p:nvPr/>
          </p:nvSpPr>
          <p:spPr>
            <a:xfrm>
              <a:off x="892297" y="4430006"/>
              <a:ext cx="1429200" cy="12610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fontAlgn="auto">
                <a:lnSpc>
                  <a:spcPct val="90000"/>
                </a:lnSpc>
                <a:spcAft>
                  <a:spcPct val="35000"/>
                </a:spcAft>
                <a:defRPr/>
              </a:pPr>
              <a:r>
                <a:rPr lang="en-US" sz="1500" b="1" dirty="0"/>
                <a:t>Hybrid</a:t>
              </a:r>
            </a:p>
            <a:p>
              <a:pPr algn="ctr" defTabSz="666750" fontAlgn="auto">
                <a:lnSpc>
                  <a:spcPct val="90000"/>
                </a:lnSpc>
                <a:spcAft>
                  <a:spcPct val="35000"/>
                </a:spcAft>
                <a:defRPr/>
              </a:pPr>
              <a:r>
                <a:rPr lang="en-US" sz="1200" dirty="0"/>
                <a:t>A blend of online and traditional instruction</a:t>
              </a:r>
            </a:p>
          </p:txBody>
        </p:sp>
      </p:grpSp>
      <p:grpSp>
        <p:nvGrpSpPr>
          <p:cNvPr id="3" name="Group 33"/>
          <p:cNvGrpSpPr>
            <a:grpSpLocks/>
          </p:cNvGrpSpPr>
          <p:nvPr/>
        </p:nvGrpSpPr>
        <p:grpSpPr bwMode="auto">
          <a:xfrm>
            <a:off x="3630613" y="4881563"/>
            <a:ext cx="1731962" cy="1341437"/>
            <a:chOff x="1072406" y="2741632"/>
            <a:chExt cx="1088948" cy="1007400"/>
          </a:xfrm>
        </p:grpSpPr>
        <p:sp>
          <p:nvSpPr>
            <p:cNvPr id="35" name="Rounded Rectangle 34"/>
            <p:cNvSpPr/>
            <p:nvPr/>
          </p:nvSpPr>
          <p:spPr>
            <a:xfrm>
              <a:off x="1072406" y="2741632"/>
              <a:ext cx="1088948" cy="1007400"/>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1072406" y="2741632"/>
              <a:ext cx="1030059" cy="9489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fontAlgn="auto">
                <a:lnSpc>
                  <a:spcPct val="90000"/>
                </a:lnSpc>
                <a:spcAft>
                  <a:spcPct val="35000"/>
                </a:spcAft>
                <a:defRPr/>
              </a:pPr>
              <a:r>
                <a:rPr lang="en-US" sz="1500" b="1" dirty="0"/>
                <a:t>Web Enhanced</a:t>
              </a:r>
            </a:p>
            <a:p>
              <a:pPr algn="ctr" defTabSz="666750" fontAlgn="auto">
                <a:lnSpc>
                  <a:spcPct val="90000"/>
                </a:lnSpc>
                <a:spcAft>
                  <a:spcPct val="35000"/>
                </a:spcAft>
                <a:defRPr/>
              </a:pPr>
              <a:r>
                <a:rPr lang="en-US" sz="1200" dirty="0"/>
                <a:t>Online activities are included as part of a traditional class.  No class time is replaced by online work.</a:t>
              </a:r>
            </a:p>
          </p:txBody>
        </p:sp>
      </p:grpSp>
      <p:grpSp>
        <p:nvGrpSpPr>
          <p:cNvPr id="4" name="Group 39"/>
          <p:cNvGrpSpPr>
            <a:grpSpLocks/>
          </p:cNvGrpSpPr>
          <p:nvPr/>
        </p:nvGrpSpPr>
        <p:grpSpPr bwMode="auto">
          <a:xfrm>
            <a:off x="1558925" y="4908550"/>
            <a:ext cx="1844675" cy="1300163"/>
            <a:chOff x="155264" y="279126"/>
            <a:chExt cx="2029365" cy="857309"/>
          </a:xfrm>
        </p:grpSpPr>
        <p:sp>
          <p:nvSpPr>
            <p:cNvPr id="41" name="Rounded Rectangle 40"/>
            <p:cNvSpPr/>
            <p:nvPr/>
          </p:nvSpPr>
          <p:spPr>
            <a:xfrm>
              <a:off x="155264" y="279126"/>
              <a:ext cx="2029365" cy="857309"/>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4"/>
            <p:cNvSpPr/>
            <p:nvPr/>
          </p:nvSpPr>
          <p:spPr>
            <a:xfrm>
              <a:off x="179714" y="304249"/>
              <a:ext cx="1980465" cy="807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anchor="ctr"/>
            <a:lstStyle>
              <a:lvl1pPr defTabSz="533400"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533400"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533400"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533400"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5334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533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Aft>
                  <a:spcPct val="35000"/>
                </a:spcAft>
              </a:pPr>
              <a:r>
                <a:rPr lang="en-US" altLang="en-US" sz="1500" b="1">
                  <a:solidFill>
                    <a:srgbClr val="292934"/>
                  </a:solidFill>
                </a:rPr>
                <a:t>Traditional Education</a:t>
              </a:r>
            </a:p>
            <a:p>
              <a:pPr algn="ctr" eaLnBrk="1" hangingPunct="1">
                <a:lnSpc>
                  <a:spcPct val="90000"/>
                </a:lnSpc>
                <a:spcAft>
                  <a:spcPct val="35000"/>
                </a:spcAft>
              </a:pPr>
              <a:r>
                <a:rPr lang="ja-JP" altLang="en-US" sz="1200">
                  <a:solidFill>
                    <a:srgbClr val="292934"/>
                  </a:solidFill>
                </a:rPr>
                <a:t>“</a:t>
              </a:r>
              <a:r>
                <a:rPr lang="en-US" altLang="ja-JP" sz="1200">
                  <a:solidFill>
                    <a:srgbClr val="292934"/>
                  </a:solidFill>
                </a:rPr>
                <a:t>Face-to-face</a:t>
              </a:r>
              <a:r>
                <a:rPr lang="ja-JP" altLang="en-US" sz="1200">
                  <a:solidFill>
                    <a:srgbClr val="292934"/>
                  </a:solidFill>
                </a:rPr>
                <a:t>”</a:t>
              </a:r>
              <a:endParaRPr lang="en-US" altLang="ja-JP" sz="1200">
                <a:solidFill>
                  <a:srgbClr val="292934"/>
                </a:solidFill>
              </a:endParaRPr>
            </a:p>
            <a:p>
              <a:pPr algn="ctr" eaLnBrk="1" hangingPunct="1">
                <a:lnSpc>
                  <a:spcPct val="90000"/>
                </a:lnSpc>
                <a:spcAft>
                  <a:spcPct val="35000"/>
                </a:spcAft>
              </a:pPr>
              <a:r>
                <a:rPr lang="ja-JP" altLang="en-US" sz="1200">
                  <a:solidFill>
                    <a:srgbClr val="292934"/>
                  </a:solidFill>
                </a:rPr>
                <a:t>“</a:t>
              </a:r>
              <a:r>
                <a:rPr lang="en-US" altLang="ja-JP" sz="1200">
                  <a:solidFill>
                    <a:srgbClr val="292934"/>
                  </a:solidFill>
                </a:rPr>
                <a:t>Brick and mortar</a:t>
              </a:r>
              <a:r>
                <a:rPr lang="ja-JP" altLang="en-US" sz="1200">
                  <a:solidFill>
                    <a:srgbClr val="292934"/>
                  </a:solidFill>
                </a:rPr>
                <a:t>”</a:t>
              </a:r>
              <a:endParaRPr lang="en-US" altLang="en-US" sz="1200">
                <a:solidFill>
                  <a:srgbClr val="292934"/>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rgbClr val="FF6600"/>
                </a:solidFill>
                <a:ea typeface="+mj-ea"/>
              </a:rPr>
              <a:t>Definition of a Correspondence Course in  Federal Regulations</a:t>
            </a:r>
            <a:endParaRPr lang="en-US" sz="3200" dirty="0">
              <a:solidFill>
                <a:srgbClr val="FF6600"/>
              </a:solidFill>
              <a:ea typeface="+mj-ea"/>
            </a:endParaRPr>
          </a:p>
        </p:txBody>
      </p:sp>
      <p:sp>
        <p:nvSpPr>
          <p:cNvPr id="17410"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smtClean="0"/>
              <a:t>Correspondence course:</a:t>
            </a:r>
          </a:p>
          <a:p>
            <a:pPr marL="400050" lvl="1" indent="0" eaLnBrk="1" hangingPunct="1">
              <a:buFont typeface="Arial" panose="020B0604020202020204" pitchFamily="34" charset="0"/>
              <a:buNone/>
            </a:pPr>
            <a:r>
              <a:rPr lang="en-US" altLang="en-US" smtClean="0"/>
              <a:t>(1) A course provided by an institution under which the</a:t>
            </a:r>
          </a:p>
          <a:p>
            <a:pPr marL="400050" lvl="1" indent="0" eaLnBrk="1" hangingPunct="1">
              <a:buFont typeface="Arial" panose="020B0604020202020204" pitchFamily="34" charset="0"/>
              <a:buNone/>
            </a:pPr>
            <a:r>
              <a:rPr lang="en-US" altLang="en-US" smtClean="0"/>
              <a:t>institution provides instructional materials, by mail or electronic</a:t>
            </a:r>
          </a:p>
          <a:p>
            <a:pPr marL="400050" lvl="1" indent="0" eaLnBrk="1" hangingPunct="1">
              <a:buFont typeface="Arial" panose="020B0604020202020204" pitchFamily="34" charset="0"/>
              <a:buNone/>
            </a:pPr>
            <a:r>
              <a:rPr lang="en-US" altLang="en-US" smtClean="0"/>
              <a:t>transmission, including examinations on the materials, to students</a:t>
            </a:r>
          </a:p>
          <a:p>
            <a:pPr marL="400050" lvl="1" indent="0" eaLnBrk="1" hangingPunct="1">
              <a:buFont typeface="Arial" panose="020B0604020202020204" pitchFamily="34" charset="0"/>
              <a:buNone/>
            </a:pPr>
            <a:r>
              <a:rPr lang="en-US" altLang="en-US" smtClean="0"/>
              <a:t>who are separated from the instructor. Interaction between the</a:t>
            </a:r>
          </a:p>
          <a:p>
            <a:pPr marL="400050" lvl="1" indent="0" eaLnBrk="1" hangingPunct="1">
              <a:buFont typeface="Arial" panose="020B0604020202020204" pitchFamily="34" charset="0"/>
              <a:buNone/>
            </a:pPr>
            <a:r>
              <a:rPr lang="en-US" altLang="en-US" smtClean="0"/>
              <a:t>instructor and student is limited, is not regular and</a:t>
            </a:r>
          </a:p>
          <a:p>
            <a:pPr marL="400050" lvl="1" indent="0" eaLnBrk="1" hangingPunct="1">
              <a:buFont typeface="Arial" panose="020B0604020202020204" pitchFamily="34" charset="0"/>
              <a:buNone/>
            </a:pPr>
            <a:r>
              <a:rPr lang="en-US" altLang="en-US" smtClean="0"/>
              <a:t>substantive, and is primarily initiated by the student.</a:t>
            </a:r>
          </a:p>
          <a:p>
            <a:pPr marL="400050" lvl="1" indent="0" eaLnBrk="1" hangingPunct="1">
              <a:buFont typeface="Arial" panose="020B0604020202020204" pitchFamily="34" charset="0"/>
              <a:buNone/>
            </a:pPr>
            <a:r>
              <a:rPr lang="en-US" altLang="en-US" smtClean="0"/>
              <a:t>Correspondence courses are typically self-paced.</a:t>
            </a:r>
          </a:p>
          <a:p>
            <a:pPr marL="400050" lvl="1" indent="0" eaLnBrk="1" hangingPunct="1">
              <a:buFont typeface="Arial" panose="020B0604020202020204" pitchFamily="34" charset="0"/>
              <a:buNone/>
            </a:pPr>
            <a:r>
              <a:rPr lang="en-US" altLang="en-US" smtClean="0"/>
              <a:t>(2) If a course is part correspondence and part residential training,</a:t>
            </a:r>
          </a:p>
          <a:p>
            <a:pPr marL="400050" lvl="1" indent="0" eaLnBrk="1" hangingPunct="1">
              <a:buFont typeface="Arial" panose="020B0604020202020204" pitchFamily="34" charset="0"/>
              <a:buNone/>
            </a:pPr>
            <a:r>
              <a:rPr lang="en-US" altLang="en-US" smtClean="0"/>
              <a:t>the Secretary considers the course to be a correspondence course.</a:t>
            </a:r>
          </a:p>
          <a:p>
            <a:pPr marL="400050" lvl="1" indent="0" eaLnBrk="1" hangingPunct="1">
              <a:buFont typeface="Arial" panose="020B0604020202020204" pitchFamily="34" charset="0"/>
              <a:buNone/>
            </a:pPr>
            <a:r>
              <a:rPr lang="en-US" altLang="en-US" smtClean="0"/>
              <a:t>(3) A correspondence course is not distance education.</a:t>
            </a:r>
          </a:p>
          <a:p>
            <a:pPr marL="400050" lvl="1" indent="0" eaLnBrk="1" hangingPunct="1">
              <a:buFont typeface="Arial" panose="020B0604020202020204" pitchFamily="34" charset="0"/>
              <a:buNone/>
            </a:pPr>
            <a:r>
              <a:rPr lang="en-US" altLang="en-US" smtClean="0"/>
              <a:t>34 C.F.R. § 602.3.</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eaLnBrk="1" hangingPunct="1"/>
            <a:r>
              <a:rPr lang="en-US" altLang="en-US" sz="3200" dirty="0" smtClean="0">
                <a:solidFill>
                  <a:srgbClr val="FF6600"/>
                </a:solidFill>
              </a:rPr>
              <a:t>Definition of </a:t>
            </a:r>
            <a:r>
              <a:rPr lang="ja-JP" altLang="en-US" sz="3200" dirty="0" smtClean="0">
                <a:solidFill>
                  <a:srgbClr val="FF6600"/>
                </a:solidFill>
              </a:rPr>
              <a:t>“</a:t>
            </a:r>
            <a:r>
              <a:rPr lang="en-US" altLang="ja-JP" sz="3200" dirty="0" smtClean="0">
                <a:solidFill>
                  <a:srgbClr val="FF6600"/>
                </a:solidFill>
              </a:rPr>
              <a:t>Distance Education</a:t>
            </a:r>
            <a:r>
              <a:rPr lang="ja-JP" altLang="en-US" sz="3200" dirty="0" smtClean="0">
                <a:solidFill>
                  <a:srgbClr val="FF6600"/>
                </a:solidFill>
              </a:rPr>
              <a:t>”</a:t>
            </a:r>
            <a:r>
              <a:rPr lang="en-US" altLang="ja-JP" sz="3200" dirty="0" smtClean="0">
                <a:solidFill>
                  <a:srgbClr val="FF6600"/>
                </a:solidFill>
              </a:rPr>
              <a:t> in Federal Regulations </a:t>
            </a:r>
            <a:endParaRPr lang="en-US" altLang="en-US" sz="3200" dirty="0" smtClean="0">
              <a:solidFill>
                <a:srgbClr val="FF6600"/>
              </a:solidFill>
            </a:endParaRPr>
          </a:p>
        </p:txBody>
      </p:sp>
      <p:sp>
        <p:nvSpPr>
          <p:cNvPr id="18434" name="Content Placeholder 2"/>
          <p:cNvSpPr>
            <a:spLocks noGrp="1"/>
          </p:cNvSpPr>
          <p:nvPr>
            <p:ph idx="1"/>
          </p:nvPr>
        </p:nvSpPr>
        <p:spPr/>
        <p:txBody>
          <a:bodyPr/>
          <a:lstStyle/>
          <a:p>
            <a:pPr marL="0" indent="0" eaLnBrk="1" hangingPunct="1">
              <a:buNone/>
            </a:pPr>
            <a:r>
              <a:rPr lang="en-US" altLang="en-US" sz="2800" dirty="0" smtClean="0"/>
              <a:t>From US Department of Education</a:t>
            </a:r>
          </a:p>
          <a:p>
            <a:pPr marL="400050" lvl="1" indent="0" eaLnBrk="1" hangingPunct="1">
              <a:buFont typeface="Arial" panose="020B0604020202020204" pitchFamily="34" charset="0"/>
              <a:buNone/>
            </a:pPr>
            <a:r>
              <a:rPr lang="ja-JP" altLang="en-US" sz="2800" dirty="0" smtClean="0"/>
              <a:t>“</a:t>
            </a:r>
            <a:r>
              <a:rPr lang="en-US" altLang="ja-JP" sz="2800" dirty="0" smtClean="0"/>
              <a:t>Distance education is defined, for the purpose of accreditation review as a formal interaction which uses one or more technologies to deliver instruction to students who are separated from the instructor and which supports regular and substantive interaction between the students and instructor, either synchronously or</a:t>
            </a:r>
          </a:p>
          <a:p>
            <a:pPr marL="400050" lvl="1" indent="0" eaLnBrk="1" hangingPunct="1">
              <a:buFont typeface="Arial" panose="020B0604020202020204" pitchFamily="34" charset="0"/>
              <a:buNone/>
            </a:pPr>
            <a:r>
              <a:rPr lang="en-US" altLang="en-US" sz="2800" dirty="0" smtClean="0"/>
              <a:t>asynchronously.</a:t>
            </a:r>
            <a:r>
              <a:rPr lang="ja-JP" altLang="en-US" sz="2800" dirty="0" smtClean="0"/>
              <a:t>”</a:t>
            </a:r>
            <a:endParaRPr lang="en-US" alt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Title 5 Language</a:t>
            </a:r>
            <a:endParaRPr lang="en-US" dirty="0">
              <a:solidFill>
                <a:srgbClr val="FF6600"/>
              </a:solidFill>
              <a:ea typeface="+mj-ea"/>
            </a:endParaRPr>
          </a:p>
        </p:txBody>
      </p:sp>
      <p:sp>
        <p:nvSpPr>
          <p:cNvPr id="19458" name="Content Placeholder 2"/>
          <p:cNvSpPr>
            <a:spLocks noGrp="1"/>
          </p:cNvSpPr>
          <p:nvPr>
            <p:ph idx="1"/>
          </p:nvPr>
        </p:nvSpPr>
        <p:spPr>
          <a:xfrm>
            <a:off x="457200" y="1387475"/>
            <a:ext cx="8229600" cy="4876800"/>
          </a:xfrm>
        </p:spPr>
        <p:txBody>
          <a:bodyPr/>
          <a:lstStyle/>
          <a:p>
            <a:pPr marL="0" indent="0" eaLnBrk="1" hangingPunct="1">
              <a:buFont typeface="Arial" panose="020B0604020202020204" pitchFamily="34" charset="0"/>
              <a:buNone/>
            </a:pPr>
            <a:r>
              <a:rPr lang="en-US" altLang="en-US" sz="1900" smtClean="0"/>
              <a:t>Title 5 section 55200 Definition:</a:t>
            </a:r>
          </a:p>
          <a:p>
            <a:pPr marL="400050" lvl="1" indent="0" eaLnBrk="1" hangingPunct="1">
              <a:buFont typeface="Arial" panose="020B0604020202020204" pitchFamily="34" charset="0"/>
              <a:buNone/>
            </a:pPr>
            <a:r>
              <a:rPr lang="en-US" altLang="en-US" sz="1900" smtClean="0"/>
              <a:t>Distance education means instruction in which the instructor and student are separated by distance and interact through the assistance of communication technology.</a:t>
            </a:r>
            <a:endParaRPr lang="en-US" altLang="ja-JP" sz="1900" smtClean="0"/>
          </a:p>
          <a:p>
            <a:pPr marL="400050" lvl="1" indent="0" eaLnBrk="1" hangingPunct="1">
              <a:buFont typeface="Arial" panose="020B0604020202020204" pitchFamily="34" charset="0"/>
              <a:buNone/>
            </a:pPr>
            <a:endParaRPr lang="en-US" altLang="en-US" sz="1900" smtClean="0"/>
          </a:p>
          <a:p>
            <a:pPr marL="0" indent="0" eaLnBrk="1" hangingPunct="1">
              <a:buFont typeface="Arial" panose="020B0604020202020204" pitchFamily="34" charset="0"/>
              <a:buNone/>
            </a:pPr>
            <a:r>
              <a:rPr lang="en-US" altLang="en-US" sz="1900" smtClean="0"/>
              <a:t>55204. Instructor Contact.</a:t>
            </a:r>
          </a:p>
          <a:p>
            <a:pPr marL="400050" lvl="1" indent="0" eaLnBrk="1" hangingPunct="1">
              <a:buFont typeface="Arial" panose="020B0604020202020204" pitchFamily="34" charset="0"/>
              <a:buNone/>
            </a:pPr>
            <a:r>
              <a:rPr lang="en-US" altLang="en-US" sz="1900" smtClean="0"/>
              <a:t>In addition to the requirements of section 55002 and any locally established requirements applicable to all courses, district governing boards shall ensure that:</a:t>
            </a:r>
          </a:p>
          <a:p>
            <a:pPr marL="400050" lvl="1" indent="0" eaLnBrk="1" hangingPunct="1">
              <a:buFont typeface="Arial" panose="020B0604020202020204" pitchFamily="34" charset="0"/>
              <a:buNone/>
            </a:pPr>
            <a:r>
              <a:rPr lang="en-US" altLang="en-US" sz="1900" smtClean="0"/>
              <a:t>(a) Any portion of a course conducted through distance education includes regular effective contact between instructor and students, through group or individual meetings, orientation and review sessions, supplemental seminar or study sessions, field trips, library workshops, telephone contact, correspondence, voice mail, email, or other activities.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According to ACCJC</a:t>
            </a:r>
            <a:endParaRPr lang="en-US" dirty="0">
              <a:solidFill>
                <a:srgbClr val="FF6600"/>
              </a:solidFill>
              <a:ea typeface="+mj-ea"/>
            </a:endParaRPr>
          </a:p>
        </p:txBody>
      </p:sp>
      <p:sp>
        <p:nvSpPr>
          <p:cNvPr id="20482" name="Content Placeholder 2"/>
          <p:cNvSpPr>
            <a:spLocks noGrp="1"/>
          </p:cNvSpPr>
          <p:nvPr>
            <p:ph idx="1"/>
          </p:nvPr>
        </p:nvSpPr>
        <p:spPr/>
        <p:txBody>
          <a:bodyPr/>
          <a:lstStyle/>
          <a:p>
            <a:pPr marL="0" indent="0" eaLnBrk="1" hangingPunct="1">
              <a:buFont typeface="Arial" panose="020B0604020202020204" pitchFamily="34" charset="0"/>
              <a:buNone/>
            </a:pPr>
            <a:r>
              <a:rPr lang="en-US" altLang="en-US" dirty="0" smtClean="0"/>
              <a:t>Regular and substantive interaction between student and teacher:</a:t>
            </a:r>
          </a:p>
          <a:p>
            <a:pPr eaLnBrk="1" hangingPunct="1"/>
            <a:r>
              <a:rPr lang="en-US" altLang="en-US" dirty="0" smtClean="0"/>
              <a:t>Is central in determining whether a course is distance education rather than correspondence education.</a:t>
            </a:r>
          </a:p>
          <a:p>
            <a:pPr eaLnBrk="1" hangingPunct="1"/>
            <a:r>
              <a:rPr lang="en-US" altLang="en-US" dirty="0" smtClean="0"/>
              <a:t>Is needed in every course that is fully online and in the online elements of courses otherwise on-site.</a:t>
            </a:r>
          </a:p>
          <a:p>
            <a:pPr eaLnBrk="1" hangingPunct="1"/>
            <a:r>
              <a:rPr lang="en-US" altLang="en-US" dirty="0" smtClean="0"/>
              <a:t>Must be demonstrable and documented.</a:t>
            </a:r>
          </a:p>
          <a:p>
            <a:pPr eaLnBrk="1" hangingPunct="1"/>
            <a:r>
              <a:rPr lang="en-US" altLang="en-US" dirty="0" smtClean="0"/>
              <a:t>Is vital to a college’</a:t>
            </a:r>
            <a:r>
              <a:rPr lang="en-US" altLang="ja-JP" dirty="0" smtClean="0"/>
              <a:t>s relationship with the U.S. Department of Education for student financial aid eligibility.</a:t>
            </a:r>
          </a:p>
          <a:p>
            <a:pPr eaLnBrk="1" hangingPunct="1"/>
            <a:r>
              <a:rPr lang="en-US" altLang="en-US" dirty="0" smtClean="0"/>
              <a:t>Is key to quality education and the student outcomes required by the ACCJC Accreditation Standards.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FF6600"/>
                </a:solidFill>
                <a:ea typeface="+mj-ea"/>
              </a:rPr>
              <a:t>Terminology Differences</a:t>
            </a:r>
            <a:endParaRPr lang="en-US" dirty="0">
              <a:solidFill>
                <a:srgbClr val="FF6600"/>
              </a:solidFill>
              <a:ea typeface="+mj-ea"/>
            </a:endParaRPr>
          </a:p>
        </p:txBody>
      </p:sp>
      <p:sp>
        <p:nvSpPr>
          <p:cNvPr id="21506" name="Content Placeholder 2"/>
          <p:cNvSpPr>
            <a:spLocks noGrp="1"/>
          </p:cNvSpPr>
          <p:nvPr>
            <p:ph idx="1"/>
          </p:nvPr>
        </p:nvSpPr>
        <p:spPr/>
        <p:txBody>
          <a:bodyPr/>
          <a:lstStyle/>
          <a:p>
            <a:pPr eaLnBrk="1" hangingPunct="1"/>
            <a:r>
              <a:rPr lang="en-US" altLang="en-US" dirty="0" smtClean="0"/>
              <a:t>US Dept. of Ed &amp; ACCJC: </a:t>
            </a:r>
            <a:r>
              <a:rPr lang="ja-JP" altLang="en-US" dirty="0" smtClean="0"/>
              <a:t>“</a:t>
            </a:r>
            <a:r>
              <a:rPr lang="en-US" altLang="ja-JP" dirty="0" smtClean="0"/>
              <a:t>regular and substantive interaction between the students and faculty</a:t>
            </a:r>
            <a:r>
              <a:rPr lang="ja-JP" altLang="en-US" dirty="0" smtClean="0"/>
              <a:t>”</a:t>
            </a:r>
            <a:endParaRPr lang="en-US" altLang="ja-JP" dirty="0" smtClean="0"/>
          </a:p>
          <a:p>
            <a:pPr eaLnBrk="1" hangingPunct="1"/>
            <a:r>
              <a:rPr lang="en-US" altLang="en-US" dirty="0" smtClean="0"/>
              <a:t>Title 5: </a:t>
            </a:r>
            <a:r>
              <a:rPr lang="ja-JP" altLang="en-US" dirty="0" smtClean="0"/>
              <a:t>“</a:t>
            </a:r>
            <a:r>
              <a:rPr lang="en-US" altLang="ja-JP" dirty="0" smtClean="0"/>
              <a:t>Regular and Effective Contact</a:t>
            </a:r>
            <a:r>
              <a:rPr lang="ja-JP" altLang="en-US" dirty="0" smtClean="0"/>
              <a:t>”</a:t>
            </a:r>
            <a:endParaRPr lang="en-US" altLang="ja-JP" dirty="0" smtClean="0"/>
          </a:p>
          <a:p>
            <a:pPr eaLnBrk="1" hangingPunct="1"/>
            <a:r>
              <a:rPr lang="en-US" altLang="en-US" dirty="0" smtClean="0"/>
              <a:t>Used to be </a:t>
            </a:r>
            <a:r>
              <a:rPr lang="ja-JP" altLang="en-US" dirty="0" smtClean="0"/>
              <a:t>“</a:t>
            </a:r>
            <a:r>
              <a:rPr lang="en-US" altLang="ja-JP" dirty="0" smtClean="0"/>
              <a:t>Regular and In-Person Contact</a:t>
            </a:r>
            <a:r>
              <a:rPr lang="ja-JP" altLang="en-US" dirty="0" smtClean="0"/>
              <a:t>”</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rgbClr val="FF6600"/>
                </a:solidFill>
                <a:ea typeface="+mj-ea"/>
              </a:rPr>
              <a:t>Translation</a:t>
            </a:r>
            <a:endParaRPr lang="en-US" dirty="0">
              <a:solidFill>
                <a:srgbClr val="FF6600"/>
              </a:solidFill>
              <a:ea typeface="+mj-ea"/>
            </a:endParaRPr>
          </a:p>
        </p:txBody>
      </p:sp>
      <p:sp>
        <p:nvSpPr>
          <p:cNvPr id="22530" name="Content Placeholder 2"/>
          <p:cNvSpPr>
            <a:spLocks noGrp="1"/>
          </p:cNvSpPr>
          <p:nvPr>
            <p:ph idx="1"/>
          </p:nvPr>
        </p:nvSpPr>
        <p:spPr>
          <a:xfrm>
            <a:off x="457200" y="1020726"/>
            <a:ext cx="8229600" cy="5220586"/>
          </a:xfrm>
        </p:spPr>
        <p:txBody>
          <a:bodyPr/>
          <a:lstStyle/>
          <a:p>
            <a:pPr marL="0" indent="0" algn="ctr" eaLnBrk="1" hangingPunct="1">
              <a:buFont typeface="Arial" panose="020B0604020202020204" pitchFamily="34" charset="0"/>
              <a:buNone/>
            </a:pPr>
            <a:endParaRPr lang="en-US" altLang="en-US" sz="4000" dirty="0" smtClean="0"/>
          </a:p>
          <a:p>
            <a:pPr marL="0" indent="0" algn="ctr" eaLnBrk="1" hangingPunct="1">
              <a:buFont typeface="Arial" panose="020B0604020202020204" pitchFamily="34" charset="0"/>
              <a:buNone/>
            </a:pPr>
            <a:r>
              <a:rPr lang="en-US" altLang="en-US" sz="5400" dirty="0" smtClean="0">
                <a:solidFill>
                  <a:schemeClr val="tx2"/>
                </a:solidFill>
              </a:rPr>
              <a:t>Regular Effective Contact is mandated in all forms of DE courses...and the ACCJC team will be looking for it </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78CB0D"/>
      </a:hlink>
      <a:folHlink>
        <a:srgbClr val="A0E7F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524</TotalTime>
  <Words>1516</Words>
  <Application>Microsoft Macintosh PowerPoint</Application>
  <PresentationFormat>On-screen Show (4:3)</PresentationFormat>
  <Paragraphs>166</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Clarity</vt:lpstr>
      <vt:lpstr>What to Expect When You’re Expecting…  The Visiting Team and Distance Education Review</vt:lpstr>
      <vt:lpstr>What We’ll Be Covering</vt:lpstr>
      <vt:lpstr>PowerPoint Presentation</vt:lpstr>
      <vt:lpstr>Definition of a Correspondence Course in  Federal Regulations</vt:lpstr>
      <vt:lpstr>Definition of “Distance Education” in Federal Regulations </vt:lpstr>
      <vt:lpstr>Title 5 Language</vt:lpstr>
      <vt:lpstr>According to ACCJC</vt:lpstr>
      <vt:lpstr>Terminology Differences</vt:lpstr>
      <vt:lpstr>Translation</vt:lpstr>
      <vt:lpstr>Does your college have  a Regular and Effective Contact policy?</vt:lpstr>
      <vt:lpstr>Example: Foothill College</vt:lpstr>
      <vt:lpstr>REC Policy Examples</vt:lpstr>
      <vt:lpstr>What Constitutes REC?</vt:lpstr>
      <vt:lpstr>What constitutes REC?</vt:lpstr>
      <vt:lpstr>Some Examples</vt:lpstr>
      <vt:lpstr>Other Things to Remember for Regular and Effective Contact </vt:lpstr>
      <vt:lpstr>What Will the Team Be Looking For?</vt:lpstr>
      <vt:lpstr>A Tale from the Trenches</vt:lpstr>
      <vt:lpstr>Preparing Online Faculty</vt:lpstr>
      <vt:lpstr>Preparing Online Faculty</vt:lpstr>
      <vt:lpstr>What Else Should Be in Place </vt:lpstr>
      <vt:lpstr>Resources </vt:lpstr>
      <vt:lpstr>Thank You!</vt:lpstr>
    </vt:vector>
  </TitlesOfParts>
  <Company>Imperial Valley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Regular and Effective Contact</dc:title>
  <dc:creator>Michael Heumann</dc:creator>
  <cp:lastModifiedBy>Dolores Davison</cp:lastModifiedBy>
  <cp:revision>81</cp:revision>
  <dcterms:created xsi:type="dcterms:W3CDTF">2015-01-19T06:18:08Z</dcterms:created>
  <dcterms:modified xsi:type="dcterms:W3CDTF">2016-02-19T18:19:52Z</dcterms:modified>
</cp:coreProperties>
</file>