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Source Sans Pro" panose="020B05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A0648-2700-4480-B47F-8967199BF252}" v="41" dt="2022-06-29T00:31:26.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1" autoAdjust="0"/>
    <p:restoredTop sz="86385" autoAdjust="0"/>
  </p:normalViewPr>
  <p:slideViewPr>
    <p:cSldViewPr snapToGrid="0">
      <p:cViewPr varScale="1">
        <p:scale>
          <a:sx n="72" d="100"/>
          <a:sy n="72" d="100"/>
        </p:scale>
        <p:origin x="76" y="224"/>
      </p:cViewPr>
      <p:guideLst/>
    </p:cSldViewPr>
  </p:slideViewPr>
  <p:outlineViewPr>
    <p:cViewPr>
      <p:scale>
        <a:sx n="33" d="100"/>
        <a:sy n="33" d="100"/>
      </p:scale>
      <p:origin x="0" y="-393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4aZKNck6LDE&amp;feature=youtu.b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ccco.edu/About-Us/Vision-for-Success/diversity-equity-inclus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om/Culturally-Responsive-Teaching-Brain-Linguistically/dp/14833080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eaedjustice.org/social-justice-issues/racial-justice/seven-harmful-racial-discourse-practices-to-avoid/"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miller3group.com/Articles/What_Does_It_Really_Mean.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Welcome:Stephanie </a:t>
            </a: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Michelle and Marshall </a:t>
            </a:r>
            <a:endParaRPr/>
          </a:p>
          <a:p>
            <a:pPr marL="457200" lvl="0" indent="-317500" algn="l" rtl="0">
              <a:lnSpc>
                <a:spcPct val="100000"/>
              </a:lnSpc>
              <a:spcBef>
                <a:spcPts val="360"/>
              </a:spcBef>
              <a:spcAft>
                <a:spcPts val="0"/>
              </a:spcAft>
              <a:buSzPts val="1400"/>
              <a:buChar char="●"/>
            </a:pPr>
            <a:r>
              <a:rPr lang="en-US"/>
              <a:t>Building relationships- Intentional space for relationships and trust.</a:t>
            </a:r>
            <a:endParaRPr/>
          </a:p>
          <a:p>
            <a:pPr marL="457200" lvl="0" indent="-317500" algn="l" rtl="0">
              <a:lnSpc>
                <a:spcPct val="100000"/>
              </a:lnSpc>
              <a:spcBef>
                <a:spcPts val="0"/>
              </a:spcBef>
              <a:spcAft>
                <a:spcPts val="0"/>
              </a:spcAft>
              <a:buSzPts val="1400"/>
              <a:buChar char="●"/>
            </a:pPr>
            <a:r>
              <a:rPr lang="en-US"/>
              <a:t>Focus on leadership and supporting curricular conversations. </a:t>
            </a:r>
            <a:endParaRPr/>
          </a:p>
          <a:p>
            <a:pPr marL="457200" lvl="0" indent="-317500" algn="l" rtl="0">
              <a:lnSpc>
                <a:spcPct val="100000"/>
              </a:lnSpc>
              <a:spcBef>
                <a:spcPts val="0"/>
              </a:spcBef>
              <a:spcAft>
                <a:spcPts val="0"/>
              </a:spcAft>
              <a:buSzPts val="1400"/>
              <a:buChar char="●"/>
            </a:pPr>
            <a:r>
              <a:rPr lang="en-US"/>
              <a:t>Fallure story–means missing the hold in the rock and falling back–yet you keep going up the rock to get to the summit.</a:t>
            </a: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Stephanie </a:t>
            </a: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and Kelly</a:t>
            </a:r>
            <a:endParaRPr/>
          </a:p>
        </p:txBody>
      </p:sp>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Kelly</a:t>
            </a:r>
            <a:endParaRPr/>
          </a:p>
          <a:p>
            <a:pPr marL="0" lvl="0" indent="0" algn="l" rtl="0">
              <a:lnSpc>
                <a:spcPct val="100000"/>
              </a:lnSpc>
              <a:spcBef>
                <a:spcPts val="360"/>
              </a:spcBef>
              <a:spcAft>
                <a:spcPts val="0"/>
              </a:spcAft>
              <a:buSzPts val="1400"/>
              <a:buNone/>
            </a:pPr>
            <a:r>
              <a:rPr lang="en-US"/>
              <a:t>(page 6 of tool: classroom experiences)</a:t>
            </a:r>
            <a:endParaRPr/>
          </a:p>
          <a:p>
            <a:pPr marL="0" lvl="0" indent="0" algn="l" rtl="0">
              <a:spcBef>
                <a:spcPts val="360"/>
              </a:spcBef>
              <a:spcAft>
                <a:spcPts val="0"/>
              </a:spcAft>
              <a:buSzPts val="1400"/>
              <a:buNone/>
            </a:pPr>
            <a:r>
              <a:rPr lang="en-US"/>
              <a:t>Marshall </a:t>
            </a:r>
            <a:endParaRPr/>
          </a:p>
          <a:p>
            <a:pPr marL="0" lvl="0" indent="0" algn="l" rtl="0">
              <a:spcBef>
                <a:spcPts val="360"/>
              </a:spcBef>
              <a:spcAft>
                <a:spcPts val="0"/>
              </a:spcAft>
              <a:buClr>
                <a:schemeClr val="dk1"/>
              </a:buClr>
              <a:buSzPts val="1400"/>
              <a:buFont typeface="Arial"/>
              <a:buNone/>
            </a:pPr>
            <a:r>
              <a:rPr lang="en-US"/>
              <a:t>Framing why DEI? Gro</a:t>
            </a:r>
            <a:endParaRPr/>
          </a:p>
          <a:p>
            <a:pPr marL="0" lvl="0" indent="0" algn="l" rtl="0">
              <a:spcBef>
                <a:spcPts val="360"/>
              </a:spcBef>
              <a:spcAft>
                <a:spcPts val="0"/>
              </a:spcAft>
              <a:buClr>
                <a:schemeClr val="dk1"/>
              </a:buClr>
              <a:buSzPts val="1400"/>
              <a:buFont typeface="Arial"/>
              <a:buNone/>
            </a:pPr>
            <a:r>
              <a:rPr lang="en-US"/>
              <a:t>Keeping inclusive, diverse with centered opposed to punitive concerns.e and equitable educational experience for our students at the heart of our work.</a:t>
            </a:r>
            <a:endParaRPr/>
          </a:p>
        </p:txBody>
      </p:sp>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a:p>
            <a:pPr marL="457200" lvl="0" indent="-304800" algn="l" rtl="0">
              <a:lnSpc>
                <a:spcPct val="100000"/>
              </a:lnSpc>
              <a:spcBef>
                <a:spcPts val="360"/>
              </a:spcBef>
              <a:spcAft>
                <a:spcPts val="0"/>
              </a:spcAft>
              <a:buSzPts val="1200"/>
              <a:buChar char="●"/>
            </a:pPr>
            <a:r>
              <a:rPr lang="en-US" sz="1000">
                <a:latin typeface="Arial"/>
                <a:ea typeface="Arial"/>
                <a:cs typeface="Arial"/>
                <a:sym typeface="Arial"/>
              </a:rPr>
              <a:t>Again, just suggestions to begin your courageous conversations </a:t>
            </a:r>
            <a:endParaRPr sz="1000">
              <a:latin typeface="Arial"/>
              <a:ea typeface="Arial"/>
              <a:cs typeface="Arial"/>
              <a:sym typeface="Arial"/>
            </a:endParaRPr>
          </a:p>
          <a:p>
            <a:pPr marL="457200" lvl="0" indent="-292100" algn="l" rtl="0">
              <a:lnSpc>
                <a:spcPct val="115000"/>
              </a:lnSpc>
              <a:spcBef>
                <a:spcPts val="0"/>
              </a:spcBef>
              <a:spcAft>
                <a:spcPts val="0"/>
              </a:spcAft>
              <a:buSzPts val="1000"/>
              <a:buChar char="●"/>
            </a:pPr>
            <a:r>
              <a:rPr lang="en-US" sz="1000">
                <a:solidFill>
                  <a:srgbClr val="0D0C36"/>
                </a:solidFill>
                <a:latin typeface="Arial"/>
                <a:ea typeface="Arial"/>
                <a:cs typeface="Arial"/>
                <a:sym typeface="Arial"/>
              </a:rPr>
              <a:t>These promising practices are not exhaustive nor limited to those on the chart.</a:t>
            </a:r>
            <a:endParaRPr sz="1000">
              <a:solidFill>
                <a:srgbClr val="0D0C36"/>
              </a:solidFill>
              <a:latin typeface="Arial"/>
              <a:ea typeface="Arial"/>
              <a:cs typeface="Arial"/>
              <a:sym typeface="Arial"/>
            </a:endParaRPr>
          </a:p>
          <a:p>
            <a:pPr marL="457200" lvl="0" indent="-304800" algn="l" rtl="0">
              <a:lnSpc>
                <a:spcPct val="115000"/>
              </a:lnSpc>
              <a:spcBef>
                <a:spcPts val="0"/>
              </a:spcBef>
              <a:spcAft>
                <a:spcPts val="0"/>
              </a:spcAft>
              <a:buClr>
                <a:srgbClr val="0D0C36"/>
              </a:buClr>
              <a:buSzPts val="1200"/>
              <a:buChar char="●"/>
            </a:pPr>
            <a:r>
              <a:rPr lang="en-US" sz="1000">
                <a:solidFill>
                  <a:srgbClr val="0D0C36"/>
                </a:solidFill>
                <a:latin typeface="Arial"/>
                <a:ea typeface="Arial"/>
                <a:cs typeface="Arial"/>
                <a:sym typeface="Arial"/>
              </a:rPr>
              <a:t>Create and discuss what works for your campus.</a:t>
            </a:r>
            <a:endParaRPr sz="1000">
              <a:solidFill>
                <a:srgbClr val="0D0C36"/>
              </a:solidFill>
              <a:latin typeface="Arial"/>
              <a:ea typeface="Arial"/>
              <a:cs typeface="Arial"/>
              <a:sym typeface="Arial"/>
            </a:endParaRPr>
          </a:p>
          <a:p>
            <a:pPr marL="457200" lvl="0" indent="-292100" algn="l" rtl="0">
              <a:lnSpc>
                <a:spcPct val="115000"/>
              </a:lnSpc>
              <a:spcBef>
                <a:spcPts val="0"/>
              </a:spcBef>
              <a:spcAft>
                <a:spcPts val="0"/>
              </a:spcAft>
              <a:buClr>
                <a:srgbClr val="0D0C36"/>
              </a:buClr>
              <a:buSzPts val="1000"/>
              <a:buFont typeface="Arial"/>
              <a:buChar char="●"/>
            </a:pPr>
            <a:r>
              <a:rPr lang="en-US" sz="1000">
                <a:solidFill>
                  <a:srgbClr val="0D0C36"/>
                </a:solidFill>
                <a:latin typeface="Arial"/>
                <a:ea typeface="Arial"/>
                <a:cs typeface="Arial"/>
                <a:sym typeface="Arial"/>
              </a:rPr>
              <a:t>The focus and aim should be open-mindedness with disrupting traditional mindsets and embracing diversity of thought and critical inquiry in processes and policies for credit and noncredit.</a:t>
            </a:r>
            <a:endParaRPr sz="1000">
              <a:solidFill>
                <a:srgbClr val="0D0C36"/>
              </a:solidFill>
              <a:latin typeface="Arial"/>
              <a:ea typeface="Arial"/>
              <a:cs typeface="Arial"/>
              <a:sym typeface="Arial"/>
            </a:endParaRPr>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Michelle </a:t>
            </a:r>
            <a:endParaRPr/>
          </a:p>
        </p:txBody>
      </p:sp>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43032dd0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43032dd0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Kelly and Michelle</a:t>
            </a:r>
            <a:endParaRPr/>
          </a:p>
          <a:p>
            <a:pPr marL="0" lvl="0" indent="0" algn="l" rtl="0">
              <a:lnSpc>
                <a:spcPct val="100000"/>
              </a:lnSpc>
              <a:spcBef>
                <a:spcPts val="0"/>
              </a:spcBef>
              <a:spcAft>
                <a:spcPts val="0"/>
              </a:spcAft>
              <a:buClr>
                <a:schemeClr val="dk1"/>
              </a:buClr>
              <a:buSzPts val="1100"/>
              <a:buFont typeface="Arial"/>
              <a:buNone/>
            </a:pPr>
            <a:r>
              <a:rPr lang="en-US" sz="1000" b="1">
                <a:solidFill>
                  <a:srgbClr val="0A0A0A"/>
                </a:solidFill>
                <a:highlight>
                  <a:srgbClr val="FFFFFF"/>
                </a:highlight>
                <a:latin typeface="Arial"/>
                <a:ea typeface="Arial"/>
                <a:cs typeface="Arial"/>
                <a:sym typeface="Arial"/>
              </a:rPr>
              <a:t>THINGS YOU CAN DO TODAY:</a:t>
            </a:r>
            <a:endParaRPr sz="1000" b="1">
              <a:solidFill>
                <a:srgbClr val="0A0A0A"/>
              </a:solidFill>
              <a:highlight>
                <a:srgbClr val="FFFFFF"/>
              </a:highlight>
              <a:latin typeface="Arial"/>
              <a:ea typeface="Arial"/>
              <a:cs typeface="Arial"/>
              <a:sym typeface="Arial"/>
            </a:endParaRPr>
          </a:p>
          <a:p>
            <a:pPr marL="457200" lvl="0" indent="-292100" algn="l" rtl="0">
              <a:lnSpc>
                <a:spcPct val="100000"/>
              </a:lnSpc>
              <a:spcBef>
                <a:spcPts val="40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Make an appointment to talk to your CIO about needed resources and support for the IDEAA work.</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Agendize IDEAA at every meeting.</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Collaborate with other campus constituents to make major IDEAA principles part of your annual institutional goals. Put those goals on your agendas, on your website, and post them EVERYWHERE on campus.</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Create a Cultural Humility Journey Map together.</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Return to the 2020 promises and antiracist pledge you may have written and passed and measure what progress you have made.</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Empower BIPOC leaders and create a succession plan to include more voices.</a:t>
            </a:r>
            <a:endParaRPr sz="1000">
              <a:solidFill>
                <a:srgbClr val="0A0A0A"/>
              </a:solidFill>
              <a:highlight>
                <a:srgbClr val="FFFFFF"/>
              </a:highlight>
              <a:latin typeface="Arial"/>
              <a:ea typeface="Arial"/>
              <a:cs typeface="Arial"/>
              <a:sym typeface="Arial"/>
            </a:endParaRPr>
          </a:p>
          <a:p>
            <a:pPr marL="457200" lvl="0" indent="-292100" algn="l" rtl="0">
              <a:lnSpc>
                <a:spcPct val="100000"/>
              </a:lnSpc>
              <a:spcBef>
                <a:spcPts val="0"/>
              </a:spcBef>
              <a:spcAft>
                <a:spcPts val="0"/>
              </a:spcAft>
              <a:buClr>
                <a:srgbClr val="0A0A0A"/>
              </a:buClr>
              <a:buSzPts val="1000"/>
              <a:buAutoNum type="arabicPeriod"/>
            </a:pPr>
            <a:r>
              <a:rPr lang="en-US" sz="1000">
                <a:solidFill>
                  <a:srgbClr val="0A0A0A"/>
                </a:solidFill>
                <a:highlight>
                  <a:srgbClr val="FFFFFF"/>
                </a:highlight>
                <a:latin typeface="Arial"/>
                <a:ea typeface="Arial"/>
                <a:cs typeface="Arial"/>
                <a:sym typeface="Arial"/>
              </a:rPr>
              <a:t>Give yourself grace and space to be imperfect but keep going! Social justice work is ongoing, and you are needed.</a:t>
            </a:r>
            <a:endParaRPr sz="1000">
              <a:solidFill>
                <a:srgbClr val="0A0A0A"/>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
        <p:nvSpPr>
          <p:cNvPr id="231" name="Google Shape;231;gf43032dd0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All/Michelle/Kelly</a:t>
            </a:r>
            <a:endParaRPr/>
          </a:p>
          <a:p>
            <a:pPr marL="0" lvl="0" indent="0" algn="l" rtl="0">
              <a:lnSpc>
                <a:spcPct val="100000"/>
              </a:lnSpc>
              <a:spcBef>
                <a:spcPts val="0"/>
              </a:spcBef>
              <a:spcAft>
                <a:spcPts val="0"/>
              </a:spcAft>
              <a:buSzPts val="1400"/>
              <a:buNone/>
            </a:pPr>
            <a:r>
              <a:rPr lang="en-US" sz="1000">
                <a:latin typeface="Arial"/>
                <a:ea typeface="Arial"/>
                <a:cs typeface="Arial"/>
                <a:sym typeface="Arial"/>
              </a:rPr>
              <a:t>Traditional Eurocentric Practice: Classroom experiences, assignments, and assessments are built from an individualist perspective</a:t>
            </a:r>
            <a:endParaRPr sz="1000">
              <a:latin typeface="Arial"/>
              <a:ea typeface="Arial"/>
              <a:cs typeface="Arial"/>
              <a:sym typeface="Arial"/>
            </a:endParaRPr>
          </a:p>
          <a:p>
            <a:pPr marL="0" lvl="0" indent="0" algn="l" rtl="0">
              <a:lnSpc>
                <a:spcPct val="100000"/>
              </a:lnSpc>
              <a:spcBef>
                <a:spcPts val="400"/>
              </a:spcBef>
              <a:spcAft>
                <a:spcPts val="0"/>
              </a:spcAft>
              <a:buSzPts val="1400"/>
              <a:buNone/>
            </a:pPr>
            <a:r>
              <a:rPr lang="en-US" sz="1000">
                <a:latin typeface="Arial"/>
                <a:ea typeface="Arial"/>
                <a:cs typeface="Arial"/>
                <a:sym typeface="Arial"/>
              </a:rPr>
              <a:t>Equity Principle: Shift to a collectivism perspective to engage authentic lived experiences and relate to students cultural norms</a:t>
            </a:r>
            <a:endParaRPr sz="10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Culturally Responsive Classroom Practice:</a:t>
            </a:r>
            <a:endParaRPr sz="100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Build on diverse backgrounds to engage as a familia, tribe, village through collaborative classroom activities.</a:t>
            </a:r>
            <a:endParaRPr sz="100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Be a warm demander and co-learner with students.</a:t>
            </a:r>
            <a:endParaRPr sz="1000">
              <a:latin typeface="Arial"/>
              <a:ea typeface="Arial"/>
              <a:cs typeface="Arial"/>
              <a:sym typeface="Arial"/>
            </a:endParaRPr>
          </a:p>
          <a:p>
            <a:pPr marL="177800" lvl="0" indent="-165100" algn="l" rtl="0">
              <a:lnSpc>
                <a:spcPct val="100000"/>
              </a:lnSpc>
              <a:spcBef>
                <a:spcPts val="400"/>
              </a:spcBef>
              <a:spcAft>
                <a:spcPts val="0"/>
              </a:spcAft>
              <a:buSzPts val="1400"/>
              <a:buNone/>
            </a:pPr>
            <a:r>
              <a:rPr lang="en-US" sz="1000">
                <a:solidFill>
                  <a:srgbClr val="333333"/>
                </a:solidFill>
                <a:latin typeface="Arial"/>
                <a:ea typeface="Arial"/>
                <a:cs typeface="Arial"/>
                <a:sym typeface="Arial"/>
              </a:rPr>
              <a:t>●	</a:t>
            </a:r>
            <a:r>
              <a:rPr lang="en-US" sz="1000">
                <a:latin typeface="Arial"/>
                <a:ea typeface="Arial"/>
                <a:cs typeface="Arial"/>
                <a:sym typeface="Arial"/>
              </a:rPr>
              <a:t>Intentionally create collaborative engagement opportunities (e.g., group work, peer to peer work, pair shares, etc.)</a:t>
            </a:r>
            <a:endParaRPr sz="1000">
              <a:latin typeface="Arial"/>
              <a:ea typeface="Arial"/>
              <a:cs typeface="Arial"/>
              <a:sym typeface="Arial"/>
            </a:endParaRPr>
          </a:p>
          <a:p>
            <a:pPr marL="177800" lvl="0" indent="-1651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Culturally Responsive Practices for Curriculum Committees and Local Senates:</a:t>
            </a:r>
            <a:endParaRPr sz="100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Encourage assignments, practices, and assessments that are formative in addition to summative.</a:t>
            </a:r>
            <a:endParaRPr sz="100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Review for a variety of methods of evaluations, assignments, and assessments.</a:t>
            </a:r>
            <a:endParaRPr sz="1000">
              <a:latin typeface="Arial"/>
              <a:ea typeface="Arial"/>
              <a:cs typeface="Arial"/>
              <a:sym typeface="Arial"/>
            </a:endParaRPr>
          </a:p>
          <a:p>
            <a:pPr marL="114300" lvl="0" indent="-114300" algn="l" rtl="0">
              <a:lnSpc>
                <a:spcPct val="100000"/>
              </a:lnSpc>
              <a:spcBef>
                <a:spcPts val="400"/>
              </a:spcBef>
              <a:spcAft>
                <a:spcPts val="0"/>
              </a:spcAft>
              <a:buClr>
                <a:schemeClr val="dk1"/>
              </a:buClr>
              <a:buSzPts val="1100"/>
              <a:buFont typeface="Arial"/>
              <a:buNone/>
            </a:pPr>
            <a:r>
              <a:rPr lang="en-US" sz="1000">
                <a:latin typeface="Arial"/>
                <a:ea typeface="Arial"/>
                <a:cs typeface="Arial"/>
                <a:sym typeface="Arial"/>
              </a:rPr>
              <a:t>●  Encourage and provide professional development for the creation of authentic assessments.</a:t>
            </a:r>
            <a:endParaRPr sz="1000"/>
          </a:p>
          <a:p>
            <a:pPr marL="0" lvl="0" indent="0" algn="l" rtl="0">
              <a:lnSpc>
                <a:spcPct val="100000"/>
              </a:lnSpc>
              <a:spcBef>
                <a:spcPts val="400"/>
              </a:spcBef>
              <a:spcAft>
                <a:spcPts val="0"/>
              </a:spcAft>
              <a:buSzPts val="1400"/>
              <a:buNone/>
            </a:pPr>
            <a:endParaRPr/>
          </a:p>
        </p:txBody>
      </p:sp>
      <p:sp>
        <p:nvSpPr>
          <p:cNvPr id="238" name="Google Shape;2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Michelle, Kelly, Marshall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254" name="Google Shape;2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100"/>
              <a:buFont typeface="Arial"/>
              <a:buNone/>
            </a:pPr>
            <a:r>
              <a:rPr lang="en-US" b="1"/>
              <a:t>Effective TOOLS to use for RESPONSE: </a:t>
            </a:r>
            <a:r>
              <a:rPr lang="en-US"/>
              <a:t>(Michelle intro; Kelly–do eagle and hawks)</a:t>
            </a:r>
            <a:endParaRPr/>
          </a:p>
          <a:p>
            <a:pPr marL="457200" lvl="0" indent="-317500" algn="l" rtl="0">
              <a:lnSpc>
                <a:spcPct val="100000"/>
              </a:lnSpc>
              <a:spcBef>
                <a:spcPts val="0"/>
              </a:spcBef>
              <a:spcAft>
                <a:spcPts val="0"/>
              </a:spcAft>
              <a:buSzPts val="1400"/>
              <a:buChar char="●"/>
            </a:pPr>
            <a:r>
              <a:rPr lang="en-US"/>
              <a:t>RAVEN method </a:t>
            </a:r>
            <a:endParaRPr/>
          </a:p>
          <a:p>
            <a:pPr marL="1371600" lvl="1" indent="-317500" algn="l" rtl="0">
              <a:lnSpc>
                <a:spcPct val="100000"/>
              </a:lnSpc>
              <a:spcBef>
                <a:spcPts val="0"/>
              </a:spcBef>
              <a:spcAft>
                <a:spcPts val="0"/>
              </a:spcAft>
              <a:buSzPts val="1400"/>
              <a:buChar char="○"/>
            </a:pPr>
            <a:r>
              <a:rPr lang="en-US"/>
              <a:t>REDIRECT: Decide calling in vs. calling out: What’s effective? Do I know this person well?</a:t>
            </a:r>
            <a:endParaRPr/>
          </a:p>
          <a:p>
            <a:pPr marL="1371600" lvl="1" indent="-317500" algn="l" rtl="0">
              <a:lnSpc>
                <a:spcPct val="100000"/>
              </a:lnSpc>
              <a:spcBef>
                <a:spcPts val="0"/>
              </a:spcBef>
              <a:spcAft>
                <a:spcPts val="0"/>
              </a:spcAft>
              <a:buSzPts val="1400"/>
              <a:buChar char="○"/>
            </a:pPr>
            <a:r>
              <a:rPr lang="en-US"/>
              <a:t>ASK: If you feel it, ask for CLARIFICATION. </a:t>
            </a:r>
            <a:endParaRPr/>
          </a:p>
          <a:p>
            <a:pPr marL="1828800" lvl="2" indent="-317500" algn="l" rtl="0">
              <a:lnSpc>
                <a:spcPct val="100000"/>
              </a:lnSpc>
              <a:spcBef>
                <a:spcPts val="0"/>
              </a:spcBef>
              <a:spcAft>
                <a:spcPts val="0"/>
              </a:spcAft>
              <a:buSzPts val="1400"/>
              <a:buChar char="■"/>
            </a:pPr>
            <a:r>
              <a:rPr lang="en-US"/>
              <a:t>Listen for </a:t>
            </a:r>
            <a:r>
              <a:rPr lang="en-US" b="1"/>
              <a:t>microaggressions </a:t>
            </a:r>
            <a:r>
              <a:rPr lang="en-US"/>
              <a:t>and racialized </a:t>
            </a:r>
            <a:r>
              <a:rPr lang="en-US" b="1"/>
              <a:t>microassaults</a:t>
            </a:r>
            <a:r>
              <a:rPr lang="en-US"/>
              <a:t>: “THOSE” students. “She’s so touchy feely.” “I can’t even understand him with his accent.” “She’s so lazy.” “Here comes trouble”</a:t>
            </a:r>
            <a:endParaRPr/>
          </a:p>
          <a:p>
            <a:pPr marL="1828800" lvl="2" indent="-317500" algn="l" rtl="0">
              <a:lnSpc>
                <a:spcPct val="100000"/>
              </a:lnSpc>
              <a:spcBef>
                <a:spcPts val="0"/>
              </a:spcBef>
              <a:spcAft>
                <a:spcPts val="0"/>
              </a:spcAft>
              <a:buSzPts val="1400"/>
              <a:buChar char="■"/>
            </a:pPr>
            <a:r>
              <a:rPr lang="en-US" b="1"/>
              <a:t>Microinvalidations </a:t>
            </a:r>
            <a:r>
              <a:rPr lang="en-US"/>
              <a:t>and </a:t>
            </a:r>
            <a:r>
              <a:rPr lang="en-US" b="1"/>
              <a:t>microinsults</a:t>
            </a:r>
            <a:r>
              <a:rPr lang="en-US"/>
              <a:t>: “Oh, you have a Ph.D.?” “You didn’t answer my question.” “Girls don’t do well in STEM usually” “You speak really good English” “I don’t see color” “I understand what you’re going through, I grew up poor”</a:t>
            </a:r>
            <a:endParaRPr/>
          </a:p>
          <a:p>
            <a:pPr marL="1371600" lvl="1" indent="-317500" algn="l" rtl="0">
              <a:lnSpc>
                <a:spcPct val="100000"/>
              </a:lnSpc>
              <a:spcBef>
                <a:spcPts val="0"/>
              </a:spcBef>
              <a:spcAft>
                <a:spcPts val="0"/>
              </a:spcAft>
              <a:buSzPts val="1400"/>
              <a:buChar char="○"/>
            </a:pPr>
            <a:r>
              <a:rPr lang="en-US"/>
              <a:t>VALUES CLARIFICATION:</a:t>
            </a:r>
            <a:endParaRPr/>
          </a:p>
          <a:p>
            <a:pPr marL="1828800" lvl="2" indent="-317500" algn="l" rtl="0">
              <a:lnSpc>
                <a:spcPct val="100000"/>
              </a:lnSpc>
              <a:spcBef>
                <a:spcPts val="0"/>
              </a:spcBef>
              <a:spcAft>
                <a:spcPts val="0"/>
              </a:spcAft>
              <a:buSzPts val="1400"/>
              <a:buChar char="■"/>
            </a:pPr>
            <a:r>
              <a:rPr lang="en-US"/>
              <a:t>Ask what they mean? </a:t>
            </a:r>
            <a:endParaRPr/>
          </a:p>
          <a:p>
            <a:pPr marL="1828800" lvl="2" indent="-317500" algn="l" rtl="0">
              <a:lnSpc>
                <a:spcPct val="100000"/>
              </a:lnSpc>
              <a:spcBef>
                <a:spcPts val="0"/>
              </a:spcBef>
              <a:spcAft>
                <a:spcPts val="0"/>
              </a:spcAft>
              <a:buSzPts val="1400"/>
              <a:buChar char="■"/>
            </a:pPr>
            <a:r>
              <a:rPr lang="en-US"/>
              <a:t>Remind them of the established COMMUNITY NORMS and COMMITTEE GOALS.</a:t>
            </a:r>
            <a:endParaRPr/>
          </a:p>
          <a:p>
            <a:pPr marL="1371600" lvl="1" indent="-317500" algn="l" rtl="0">
              <a:lnSpc>
                <a:spcPct val="100000"/>
              </a:lnSpc>
              <a:spcBef>
                <a:spcPts val="0"/>
              </a:spcBef>
              <a:spcAft>
                <a:spcPts val="0"/>
              </a:spcAft>
              <a:buSzPts val="1400"/>
              <a:buChar char="○"/>
            </a:pPr>
            <a:r>
              <a:rPr lang="en-US"/>
              <a:t>EMPHASIZE OWN FEELINGS: </a:t>
            </a:r>
            <a:endParaRPr/>
          </a:p>
          <a:p>
            <a:pPr marL="1828800" lvl="2" indent="-317500" algn="l" rtl="0">
              <a:lnSpc>
                <a:spcPct val="100000"/>
              </a:lnSpc>
              <a:spcBef>
                <a:spcPts val="0"/>
              </a:spcBef>
              <a:spcAft>
                <a:spcPts val="0"/>
              </a:spcAft>
              <a:buSzPts val="1400"/>
              <a:buChar char="■"/>
            </a:pPr>
            <a:r>
              <a:rPr lang="en-US"/>
              <a:t>Use HUDDLE TEAM--cultivate and consult your team and ask for support ahead of time!</a:t>
            </a:r>
            <a:endParaRPr/>
          </a:p>
          <a:p>
            <a:pPr marL="1371600" lvl="1" indent="-317500" algn="l" rtl="0">
              <a:lnSpc>
                <a:spcPct val="100000"/>
              </a:lnSpc>
              <a:spcBef>
                <a:spcPts val="0"/>
              </a:spcBef>
              <a:spcAft>
                <a:spcPts val="0"/>
              </a:spcAft>
              <a:buSzPts val="1400"/>
              <a:buChar char="○"/>
            </a:pPr>
            <a:r>
              <a:rPr lang="en-US"/>
              <a:t>GIVE what they can DO NEXT instead of flipping to a dominant culture lens</a:t>
            </a:r>
            <a:endParaRPr/>
          </a:p>
          <a:p>
            <a:pPr marL="914400" lvl="0" indent="-317500" algn="l" rtl="0">
              <a:lnSpc>
                <a:spcPct val="100000"/>
              </a:lnSpc>
              <a:spcBef>
                <a:spcPts val="0"/>
              </a:spcBef>
              <a:spcAft>
                <a:spcPts val="0"/>
              </a:spcAft>
              <a:buSzPts val="1400"/>
              <a:buChar char="●"/>
            </a:pPr>
            <a:r>
              <a:rPr lang="en-US"/>
              <a:t>Remember that SELF-REFLECTION is the key--</a:t>
            </a:r>
            <a:r>
              <a:rPr lang="en-US" b="1"/>
              <a:t>coded language</a:t>
            </a:r>
            <a:r>
              <a:rPr lang="en-US"/>
              <a:t> is deep seeded in the “discourse of collegiality”</a:t>
            </a:r>
            <a:endParaRPr/>
          </a:p>
        </p:txBody>
      </p:sp>
      <p:sp>
        <p:nvSpPr>
          <p:cNvPr id="262" name="Google Shape;26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Put your energy</a:t>
            </a:r>
            <a:r>
              <a:rPr lang="en-US"/>
              <a:t> into those in your </a:t>
            </a:r>
            <a:r>
              <a:rPr lang="en-US" b="1"/>
              <a:t>HUDDLE of EMPATHY.</a:t>
            </a:r>
            <a:endParaRPr b="1"/>
          </a:p>
          <a:p>
            <a:pPr marL="0" lvl="0" indent="0" algn="l" rtl="0">
              <a:lnSpc>
                <a:spcPct val="100000"/>
              </a:lnSpc>
              <a:spcBef>
                <a:spcPts val="0"/>
              </a:spcBef>
              <a:spcAft>
                <a:spcPts val="0"/>
              </a:spcAft>
              <a:buClr>
                <a:schemeClr val="dk2"/>
              </a:buClr>
              <a:buSzPts val="1100"/>
              <a:buFont typeface="Arial"/>
              <a:buNone/>
            </a:pPr>
            <a:endParaRPr b="1"/>
          </a:p>
          <a:p>
            <a:pPr marL="0" lvl="0" indent="0" algn="l" rtl="0">
              <a:lnSpc>
                <a:spcPct val="100000"/>
              </a:lnSpc>
              <a:spcBef>
                <a:spcPts val="0"/>
              </a:spcBef>
              <a:spcAft>
                <a:spcPts val="0"/>
              </a:spcAft>
              <a:buSzPts val="1400"/>
              <a:buNone/>
            </a:pPr>
            <a:r>
              <a:rPr lang="en-US"/>
              <a:t>“We need to start safeguarding each other to start healing each other’s pain.” (Dr. Ramani: </a:t>
            </a:r>
            <a:r>
              <a:rPr lang="en-US" sz="1100" u="sng">
                <a:solidFill>
                  <a:schemeClr val="hlink"/>
                </a:solidFill>
                <a:latin typeface="Arial"/>
                <a:ea typeface="Arial"/>
                <a:cs typeface="Arial"/>
                <a:sym typeface="Arial"/>
                <a:hlinkClick r:id="rId3"/>
              </a:rPr>
              <a:t>https://www.youtube.com/watch?v=4aZKNck6LDE&amp;feature=youtu.be</a:t>
            </a:r>
            <a:r>
              <a:rPr lang="en-US"/>
              <a:t>)</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0" name="Google Shape;270;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BYSTANDER INTERVENTION:</a:t>
            </a:r>
            <a:endParaRPr/>
          </a:p>
          <a:p>
            <a:pPr marL="457200" lvl="0" indent="-317500" algn="l" rtl="0">
              <a:lnSpc>
                <a:spcPct val="100000"/>
              </a:lnSpc>
              <a:spcBef>
                <a:spcPts val="0"/>
              </a:spcBef>
              <a:spcAft>
                <a:spcPts val="0"/>
              </a:spcAft>
              <a:buSzPts val="1400"/>
              <a:buChar char="●"/>
            </a:pPr>
            <a:r>
              <a:rPr lang="en-US" b="1"/>
              <a:t>Speak up--DON’T give bullies hiding behind archaic ideas of “collegiality” a FREE PASS! </a:t>
            </a:r>
            <a:endParaRPr b="1"/>
          </a:p>
          <a:p>
            <a:pPr marL="457200" lvl="0" indent="-317500" algn="l" rtl="0">
              <a:lnSpc>
                <a:spcPct val="100000"/>
              </a:lnSpc>
              <a:spcBef>
                <a:spcPts val="0"/>
              </a:spcBef>
              <a:spcAft>
                <a:spcPts val="0"/>
              </a:spcAft>
              <a:buSzPts val="1400"/>
              <a:buChar char="●"/>
            </a:pPr>
            <a:r>
              <a:rPr lang="en-US"/>
              <a:t>Be willing to hear what others are saying is not working--see something say something!</a:t>
            </a:r>
            <a:endParaRPr/>
          </a:p>
          <a:p>
            <a:pPr marL="457200" lvl="0" indent="-317500" algn="l" rtl="0">
              <a:lnSpc>
                <a:spcPct val="100000"/>
              </a:lnSpc>
              <a:spcBef>
                <a:spcPts val="0"/>
              </a:spcBef>
              <a:spcAft>
                <a:spcPts val="0"/>
              </a:spcAft>
              <a:buSzPts val="1400"/>
              <a:buChar char="●"/>
            </a:pPr>
            <a:r>
              <a:rPr lang="en-US"/>
              <a:t>Be a </a:t>
            </a:r>
            <a:r>
              <a:rPr lang="en-US" b="1"/>
              <a:t>witness </a:t>
            </a:r>
            <a:r>
              <a:rPr lang="en-US"/>
              <a:t>to the exclusionary behavior--the aim is not to change that person but to show observers that </a:t>
            </a:r>
            <a:r>
              <a:rPr lang="en-US" b="1"/>
              <a:t>there is another alternative. </a:t>
            </a:r>
            <a:endParaRPr b="1"/>
          </a:p>
          <a:p>
            <a:pPr marL="457200" lvl="0" indent="-317500" algn="l" rtl="0">
              <a:lnSpc>
                <a:spcPct val="100000"/>
              </a:lnSpc>
              <a:spcBef>
                <a:spcPts val="0"/>
              </a:spcBef>
              <a:spcAft>
                <a:spcPts val="0"/>
              </a:spcAft>
              <a:buSzPts val="1400"/>
              <a:buChar char="●"/>
            </a:pPr>
            <a:r>
              <a:rPr lang="en-US" b="1">
                <a:solidFill>
                  <a:schemeClr val="dk1"/>
                </a:solidFill>
              </a:rPr>
              <a:t>Strategize with president/CEO and your team to . . .</a:t>
            </a:r>
            <a:endParaRPr b="1">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STOP embolding the patterns of toxic behavior couched in “discourse of collegiality.”</a:t>
            </a:r>
            <a:endParaRPr>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STOP FEEDING those who oppress and invalidate.</a:t>
            </a:r>
            <a:endParaRPr>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TAKE away the audience and the oppressors will collapse.</a:t>
            </a:r>
            <a:endParaRPr b="1"/>
          </a:p>
          <a:p>
            <a:pPr marL="457200" lvl="0" indent="-317500" algn="l" rtl="0">
              <a:lnSpc>
                <a:spcPct val="100000"/>
              </a:lnSpc>
              <a:spcBef>
                <a:spcPts val="0"/>
              </a:spcBef>
              <a:spcAft>
                <a:spcPts val="0"/>
              </a:spcAft>
              <a:buSzPts val="1400"/>
              <a:buChar char="●"/>
            </a:pPr>
            <a:r>
              <a:rPr lang="en-US"/>
              <a:t>CELEBRATE DISCOMFORT: We should all be exercising this muscle! And remember that DEFENSIVENESS doesn’t help anyone. That doesn’t help anyone feel safe.</a:t>
            </a:r>
            <a:endParaRPr/>
          </a:p>
          <a:p>
            <a:pPr marL="457200" lvl="0" indent="-317500" algn="l" rtl="0">
              <a:lnSpc>
                <a:spcPct val="100000"/>
              </a:lnSpc>
              <a:spcBef>
                <a:spcPts val="0"/>
              </a:spcBef>
              <a:spcAft>
                <a:spcPts val="0"/>
              </a:spcAft>
              <a:buSzPts val="1400"/>
              <a:buChar char="●"/>
            </a:pPr>
            <a:r>
              <a:rPr lang="en-US"/>
              <a:t>If you have the power and privilege to change something, a system that creates barriers to diverse voices, then do something to change it.  That’s CIVIL--that’s common HUMANITY! That’s empathy and equity.</a:t>
            </a:r>
            <a:endParaRPr/>
          </a:p>
        </p:txBody>
      </p:sp>
      <p:sp>
        <p:nvSpPr>
          <p:cNvPr id="279" name="Google Shape;279;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288" name="Google Shape;28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Michelle</a:t>
            </a:r>
            <a:endParaRPr/>
          </a:p>
          <a:p>
            <a:pPr marL="0" lvl="0" indent="0" algn="l" rtl="0">
              <a:spcBef>
                <a:spcPts val="360"/>
              </a:spcBef>
              <a:spcAft>
                <a:spcPts val="0"/>
              </a:spcAft>
              <a:buNone/>
            </a:pPr>
            <a:endParaRPr/>
          </a:p>
        </p:txBody>
      </p:sp>
      <p:sp>
        <p:nvSpPr>
          <p:cNvPr id="295" name="Google Shape;29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Glossary: </a:t>
            </a:r>
            <a:r>
              <a:rPr lang="en-US" sz="1000" u="sng">
                <a:solidFill>
                  <a:srgbClr val="265E76"/>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https://www.cccco.edu/About-Us/Vision-for-Success/diversity-equity-inclusion</a:t>
            </a:r>
            <a:endParaRPr sz="1000"/>
          </a:p>
        </p:txBody>
      </p:sp>
      <p:sp>
        <p:nvSpPr>
          <p:cNvPr id="302" name="Google Shape;30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All </a:t>
            </a:r>
            <a:endParaRPr/>
          </a:p>
        </p:txBody>
      </p:sp>
      <p:sp>
        <p:nvSpPr>
          <p:cNvPr id="310" name="Google Shape;310;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Stephanie </a:t>
            </a: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14936652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314936652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t>Michelle (5 min)</a:t>
            </a:r>
            <a:endParaRPr sz="1100"/>
          </a:p>
          <a:p>
            <a:pPr marL="0" lvl="0" indent="0" algn="l" rtl="0">
              <a:spcBef>
                <a:spcPts val="360"/>
              </a:spcBef>
              <a:spcAft>
                <a:spcPts val="0"/>
              </a:spcAft>
              <a:buNone/>
            </a:pPr>
            <a:r>
              <a:rPr lang="en-US" sz="1100"/>
              <a:t>Concentric Circles Self-reflection </a:t>
            </a:r>
            <a:endParaRPr sz="1100"/>
          </a:p>
          <a:p>
            <a:pPr marL="0" lvl="0" indent="0" algn="l" rtl="0">
              <a:spcBef>
                <a:spcPts val="0"/>
              </a:spcBef>
              <a:spcAft>
                <a:spcPts val="0"/>
              </a:spcAft>
              <a:buClr>
                <a:schemeClr val="dk1"/>
              </a:buClr>
              <a:buSzPts val="1200"/>
              <a:buFont typeface="Calibri"/>
              <a:buNone/>
            </a:pPr>
            <a:endParaRPr sz="1100"/>
          </a:p>
          <a:p>
            <a:pPr marL="0" lvl="0" indent="0" algn="l" rtl="0">
              <a:spcBef>
                <a:spcPts val="0"/>
              </a:spcBef>
              <a:spcAft>
                <a:spcPts val="0"/>
              </a:spcAft>
              <a:buClr>
                <a:schemeClr val="dk1"/>
              </a:buClr>
              <a:buSzPts val="1200"/>
              <a:buFont typeface="Calibri"/>
              <a:buNone/>
            </a:pPr>
            <a:r>
              <a:rPr lang="en-US" sz="1100"/>
              <a:t>Using your pen, </a:t>
            </a:r>
            <a:r>
              <a:rPr lang="en-US" sz="1100" b="1"/>
              <a:t>mark with an X inside ONE of the circles</a:t>
            </a:r>
            <a:r>
              <a:rPr lang="en-US" sz="1100"/>
              <a:t>--what are you feeling after reading the scenario?</a:t>
            </a:r>
            <a:endParaRPr sz="1100"/>
          </a:p>
          <a:p>
            <a:pPr marL="0" lvl="0" indent="0" algn="l" rtl="0">
              <a:spcBef>
                <a:spcPts val="0"/>
              </a:spcBef>
              <a:spcAft>
                <a:spcPts val="0"/>
              </a:spcAft>
              <a:buClr>
                <a:schemeClr val="dk1"/>
              </a:buClr>
              <a:buSzPts val="1200"/>
              <a:buFont typeface="Calibri"/>
              <a:buNone/>
            </a:pPr>
            <a:r>
              <a:rPr lang="en-US" sz="1100" b="1"/>
              <a:t>Are you feeling . . .</a:t>
            </a:r>
            <a:endParaRPr sz="1100"/>
          </a:p>
          <a:p>
            <a:pPr marL="457200" lvl="0" indent="-311150" algn="l" rtl="0">
              <a:spcBef>
                <a:spcPts val="0"/>
              </a:spcBef>
              <a:spcAft>
                <a:spcPts val="0"/>
              </a:spcAft>
              <a:buClr>
                <a:schemeClr val="dk1"/>
              </a:buClr>
              <a:buSzPts val="1300"/>
              <a:buFont typeface="Calibri"/>
              <a:buChar char="●"/>
            </a:pPr>
            <a:r>
              <a:rPr lang="en-US" sz="1100"/>
              <a:t>COMFORT--is a place where you feel at EASE, with no tension.  The environment you can imagine in this scenario is okay--you feel comfortable navigating the things occurring. Or maybe you are placing yourself in that zone to feel safe?</a:t>
            </a:r>
            <a:endParaRPr sz="1100"/>
          </a:p>
          <a:p>
            <a:pPr marL="457200" lvl="0" indent="-311150" algn="l" rtl="0">
              <a:spcBef>
                <a:spcPts val="0"/>
              </a:spcBef>
              <a:spcAft>
                <a:spcPts val="0"/>
              </a:spcAft>
              <a:buClr>
                <a:schemeClr val="dk1"/>
              </a:buClr>
              <a:buSzPts val="1300"/>
              <a:buFont typeface="Calibri"/>
              <a:buChar char="●"/>
            </a:pPr>
            <a:r>
              <a:rPr lang="en-US" sz="1100"/>
              <a:t>RISK ZONE--this is where you feel most willing to take some risks--a place that is most ready for learning and openness to others with curiosity and earnest interest. </a:t>
            </a:r>
            <a:endParaRPr sz="1100"/>
          </a:p>
          <a:p>
            <a:pPr marL="457200" lvl="0" indent="-311150" algn="l" rtl="0">
              <a:spcBef>
                <a:spcPts val="0"/>
              </a:spcBef>
              <a:spcAft>
                <a:spcPts val="0"/>
              </a:spcAft>
              <a:buClr>
                <a:schemeClr val="dk1"/>
              </a:buClr>
              <a:buSzPts val="1300"/>
              <a:buFont typeface="Calibri"/>
              <a:buChar char="●"/>
            </a:pPr>
            <a:r>
              <a:rPr lang="en-US" sz="1100"/>
              <a:t>DISCOMFORT--this is the DANGER zone. This is when one feels tense or fearful or defenses go up.  Sometimes you get angry or may even want to escape and get to a safe space. </a:t>
            </a:r>
            <a:endParaRPr sz="1100"/>
          </a:p>
          <a:p>
            <a:pPr marL="457200" lvl="0" indent="0" algn="l" rtl="0">
              <a:spcBef>
                <a:spcPts val="0"/>
              </a:spcBef>
              <a:spcAft>
                <a:spcPts val="0"/>
              </a:spcAft>
              <a:buClr>
                <a:schemeClr val="dk1"/>
              </a:buClr>
              <a:buSzPts val="1200"/>
              <a:buFont typeface="Calibri"/>
              <a:buNone/>
            </a:pPr>
            <a:endParaRPr sz="1100"/>
          </a:p>
          <a:p>
            <a:pPr marL="0" lvl="0" indent="0" algn="l" rtl="0">
              <a:spcBef>
                <a:spcPts val="0"/>
              </a:spcBef>
              <a:spcAft>
                <a:spcPts val="0"/>
              </a:spcAft>
              <a:buClr>
                <a:schemeClr val="dk1"/>
              </a:buClr>
              <a:buSzPts val="1200"/>
              <a:buFont typeface="Calibri"/>
              <a:buNone/>
            </a:pPr>
            <a:r>
              <a:rPr lang="en-US" sz="1100"/>
              <a:t>Staying in the Danger Zone takes a lot of energy and emotional toll.  It’s where we go to a less rational state.  </a:t>
            </a:r>
            <a:endParaRPr sz="1100"/>
          </a:p>
          <a:p>
            <a:pPr marL="457200" lvl="0" indent="0" algn="l" rtl="0">
              <a:spcBef>
                <a:spcPts val="0"/>
              </a:spcBef>
              <a:spcAft>
                <a:spcPts val="0"/>
              </a:spcAft>
              <a:buClr>
                <a:schemeClr val="dk1"/>
              </a:buClr>
              <a:buSzPts val="1200"/>
              <a:buFont typeface="Calibri"/>
              <a:buNone/>
            </a:pPr>
            <a:endParaRPr sz="1100"/>
          </a:p>
          <a:p>
            <a:pPr marL="457200" lvl="0" indent="0" algn="l" rtl="0">
              <a:spcBef>
                <a:spcPts val="0"/>
              </a:spcBef>
              <a:spcAft>
                <a:spcPts val="0"/>
              </a:spcAft>
              <a:buClr>
                <a:schemeClr val="dk1"/>
              </a:buClr>
              <a:buSzPts val="1200"/>
              <a:buFont typeface="Calibri"/>
              <a:buNone/>
            </a:pPr>
            <a:r>
              <a:rPr lang="en-US" sz="1100"/>
              <a:t>So, if you feel yourself go to the Discomfort/Danger Zone, then recognize and label it, so you can move into the RISK zone to consider ideas and perspectives you have not thought of before. </a:t>
            </a:r>
            <a:endParaRPr sz="1100"/>
          </a:p>
          <a:p>
            <a:pPr marL="0" lvl="0" indent="0" algn="l" rtl="0">
              <a:spcBef>
                <a:spcPts val="0"/>
              </a:spcBef>
              <a:spcAft>
                <a:spcPts val="0"/>
              </a:spcAft>
              <a:buNone/>
            </a:pPr>
            <a:endParaRPr/>
          </a:p>
        </p:txBody>
      </p:sp>
      <p:sp>
        <p:nvSpPr>
          <p:cNvPr id="120" name="Google Shape;120;g1314936652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Kelly</a:t>
            </a: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Marshall</a:t>
            </a:r>
            <a:endParaRPr/>
          </a:p>
          <a:p>
            <a:pPr marL="0" lvl="0" indent="0" algn="l" rtl="0">
              <a:lnSpc>
                <a:spcPct val="100000"/>
              </a:lnSpc>
              <a:spcBef>
                <a:spcPts val="0"/>
              </a:spcBef>
              <a:spcAft>
                <a:spcPts val="0"/>
              </a:spcAft>
              <a:buSzPts val="1400"/>
              <a:buNone/>
            </a:pPr>
            <a:r>
              <a:rPr lang="en-US"/>
              <a:t>Use </a:t>
            </a:r>
            <a:r>
              <a:rPr lang="en-US" b="1"/>
              <a:t>culturally responsive teaching and learning</a:t>
            </a:r>
            <a:r>
              <a:rPr lang="en-US"/>
              <a:t>. The scholarly term is “culturally responsive pedagogy.” Came from the book of </a:t>
            </a:r>
            <a:r>
              <a:rPr lang="en-US" u="sng"/>
              <a:t>Culturally Responsive Teaching &amp; The Brain</a:t>
            </a:r>
            <a:r>
              <a:rPr lang="en-US"/>
              <a:t> by Zaretta Hammond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Culturally Responsive Teaching and The Brain: Promoting Authentic Engagement and Rigor Among Culturally and Linguistically Diverse Students: Hammond, Zaretta L.: 9781483308012: Amazon.com: Books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Share Chancellor’s Office terminology page as resource: https://www.cccco.edu/-/media/CCCCO-Website/Files/Communications/vision-for-success/8-dei-glossary-of-terms.pdf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Michelle </a:t>
            </a:r>
            <a:endParaRPr/>
          </a:p>
          <a:p>
            <a:pPr marL="457200" lvl="0" indent="-317500" algn="l" rtl="0">
              <a:lnSpc>
                <a:spcPct val="100000"/>
              </a:lnSpc>
              <a:spcBef>
                <a:spcPts val="360"/>
              </a:spcBef>
              <a:spcAft>
                <a:spcPts val="0"/>
              </a:spcAft>
              <a:buSzPts val="1400"/>
              <a:buChar char="●"/>
            </a:pPr>
            <a:r>
              <a:rPr lang="en-US"/>
              <a:t>racism is not a thing of the past; it’s dangerous to think so, as there are still significant impacts of racism</a:t>
            </a:r>
            <a:endParaRPr/>
          </a:p>
          <a:p>
            <a:pPr marL="457200" lvl="0" indent="-317500" algn="l" rtl="0">
              <a:lnSpc>
                <a:spcPct val="100000"/>
              </a:lnSpc>
              <a:spcBef>
                <a:spcPts val="0"/>
              </a:spcBef>
              <a:spcAft>
                <a:spcPts val="0"/>
              </a:spcAft>
              <a:buSzPts val="1400"/>
              <a:buChar char="●"/>
            </a:pPr>
            <a:r>
              <a:rPr lang="en-US"/>
              <a:t>remember we are speaking of collective action and impacts; not individual intention (that’s an equity detour when we try to blame individuals instead of address the impact of the behavior)</a:t>
            </a:r>
            <a:endParaRPr/>
          </a:p>
          <a:p>
            <a:pPr marL="457200" lvl="0" indent="-317500" algn="l" rtl="0">
              <a:lnSpc>
                <a:spcPct val="100000"/>
              </a:lnSpc>
              <a:spcBef>
                <a:spcPts val="0"/>
              </a:spcBef>
              <a:spcAft>
                <a:spcPts val="0"/>
              </a:spcAft>
              <a:buSzPts val="1400"/>
              <a:buChar char="●"/>
            </a:pPr>
            <a:r>
              <a:rPr lang="en-US"/>
              <a:t>we need to actively and intentionally address race-neutrality in policy and procedures that actually uphold status quo, dominant power in decision-making</a:t>
            </a:r>
            <a:endParaRPr/>
          </a:p>
          <a:p>
            <a:pPr marL="457200" lvl="0" indent="-317500" algn="l" rtl="0">
              <a:lnSpc>
                <a:spcPct val="100000"/>
              </a:lnSpc>
              <a:spcBef>
                <a:spcPts val="0"/>
              </a:spcBef>
              <a:spcAft>
                <a:spcPts val="0"/>
              </a:spcAft>
              <a:buSzPts val="1400"/>
              <a:buChar char="●"/>
            </a:pPr>
            <a:r>
              <a:rPr lang="en-US"/>
              <a:t>who did the development of those policies and procedures rely on primarily? it may be difficult to hear–we evolve as a society in ways that we may not be comfortable with–but that is the journey!</a:t>
            </a:r>
            <a:endParaRPr/>
          </a:p>
          <a:p>
            <a:pPr marL="914400" lvl="1" indent="-336550" algn="l" rtl="0">
              <a:lnSpc>
                <a:spcPct val="115000"/>
              </a:lnSpc>
              <a:spcBef>
                <a:spcPts val="0"/>
              </a:spcBef>
              <a:spcAft>
                <a:spcPts val="0"/>
              </a:spcAft>
              <a:buClr>
                <a:srgbClr val="2A2A2A"/>
              </a:buClr>
              <a:buSzPts val="1700"/>
              <a:buChar char="○"/>
            </a:pPr>
            <a:r>
              <a:rPr lang="en-US" sz="1000">
                <a:solidFill>
                  <a:srgbClr val="2A2A2A"/>
                </a:solidFill>
                <a:highlight>
                  <a:srgbClr val="FFFFFF"/>
                </a:highlight>
                <a:latin typeface="Arial"/>
                <a:ea typeface="Arial"/>
                <a:cs typeface="Arial"/>
                <a:sym typeface="Arial"/>
              </a:rPr>
              <a:t>Race and races are social and political constructs, categories that society invents and manipulates when convenient. (</a:t>
            </a:r>
            <a:r>
              <a:rPr lang="en-US" sz="1000" u="sng">
                <a:solidFill>
                  <a:schemeClr val="hlink"/>
                </a:solidFill>
                <a:highlight>
                  <a:srgbClr val="FFFFFF"/>
                </a:highlight>
                <a:latin typeface="Arial"/>
                <a:ea typeface="Arial"/>
                <a:cs typeface="Arial"/>
                <a:sym typeface="Arial"/>
                <a:hlinkClick r:id="rId3"/>
              </a:rPr>
              <a:t>https://neaedjustice.org/social-justice-issues/racial-justice/seven-harmful-racial-discourse-practices-to-avoid/</a:t>
            </a:r>
            <a:r>
              <a:rPr lang="en-US" sz="1000">
                <a:solidFill>
                  <a:srgbClr val="2A2A2A"/>
                </a:solidFill>
                <a:highlight>
                  <a:srgbClr val="FFFFFF"/>
                </a:highlight>
                <a:latin typeface="Arial"/>
                <a:ea typeface="Arial"/>
                <a:cs typeface="Arial"/>
                <a:sym typeface="Arial"/>
              </a:rPr>
              <a:t>; </a:t>
            </a:r>
            <a:r>
              <a:rPr lang="en-US" sz="1000" u="sng">
                <a:solidFill>
                  <a:schemeClr val="hlink"/>
                </a:solidFill>
                <a:highlight>
                  <a:srgbClr val="FFFFFF"/>
                </a:highlight>
                <a:latin typeface="Arial"/>
                <a:ea typeface="Arial"/>
                <a:cs typeface="Arial"/>
                <a:sym typeface="Arial"/>
                <a:hlinkClick r:id="rId4"/>
              </a:rPr>
              <a:t>http://www.miller3group.com/Articles/What_Does_It_Really_Mean.pdf</a:t>
            </a:r>
            <a:r>
              <a:rPr lang="en-US" sz="1000">
                <a:solidFill>
                  <a:srgbClr val="2A2A2A"/>
                </a:solidFill>
                <a:highlight>
                  <a:srgbClr val="FFFFFF"/>
                </a:highlight>
                <a:latin typeface="Arial"/>
                <a:ea typeface="Arial"/>
                <a:cs typeface="Arial"/>
                <a:sym typeface="Arial"/>
              </a:rPr>
              <a:t>) </a:t>
            </a:r>
            <a:endParaRPr sz="1000"/>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Kelly</a:t>
            </a:r>
            <a:endParaRPr/>
          </a:p>
          <a:p>
            <a:pPr marL="0" lvl="0" indent="0" algn="l" rtl="0">
              <a:lnSpc>
                <a:spcPct val="100000"/>
              </a:lnSpc>
              <a:spcBef>
                <a:spcPts val="0"/>
              </a:spcBef>
              <a:spcAft>
                <a:spcPts val="0"/>
              </a:spcAft>
              <a:buSzPts val="1400"/>
              <a:buNone/>
            </a:pPr>
            <a:r>
              <a:rPr lang="en-US"/>
              <a:t>Address triggers. Sensitive Terms. not moral binary. Call out the feeling. (around focusing on policy not people) </a:t>
            </a:r>
            <a:endParaRPr/>
          </a:p>
          <a:p>
            <a:pPr marL="0" lvl="0" indent="0" algn="l" rtl="0">
              <a:lnSpc>
                <a:spcPct val="100000"/>
              </a:lnSpc>
              <a:spcBef>
                <a:spcPts val="0"/>
              </a:spcBef>
              <a:spcAft>
                <a:spcPts val="0"/>
              </a:spcAft>
              <a:buSzPts val="1400"/>
              <a:buNone/>
            </a:pPr>
            <a:r>
              <a:rPr lang="en-US"/>
              <a:t>“Liberation is the creation of relationships, societies, communities, organizations and collective spaces characterized by equity, fairness, and the implementation of systems for the allocation of goods, services, benefits and rewards that support the full participation of each human and the promotion of their full humanness.” (Love, Dejong, Hughbanks  2013)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Who does it benefit? Who does it harm?</a:t>
            </a:r>
            <a:endParaRPr/>
          </a:p>
          <a:p>
            <a:pPr marL="457200" lvl="0" indent="-317500" algn="l" rtl="0">
              <a:lnSpc>
                <a:spcPct val="100000"/>
              </a:lnSpc>
              <a:spcBef>
                <a:spcPts val="0"/>
              </a:spcBef>
              <a:spcAft>
                <a:spcPts val="0"/>
              </a:spcAft>
              <a:buSzPts val="1400"/>
              <a:buChar char="●"/>
            </a:pPr>
            <a:r>
              <a:rPr lang="en-US"/>
              <a:t>Return back to your FRAMING--ask the WHY? (goal, vision, passion, centering)</a:t>
            </a:r>
            <a:endParaRPr/>
          </a:p>
          <a:p>
            <a:pPr marL="457200" lvl="0" indent="-317500" algn="l" rtl="0">
              <a:lnSpc>
                <a:spcPct val="100000"/>
              </a:lnSpc>
              <a:spcBef>
                <a:spcPts val="0"/>
              </a:spcBef>
              <a:spcAft>
                <a:spcPts val="0"/>
              </a:spcAft>
              <a:buSzPts val="1400"/>
              <a:buChar char="●"/>
            </a:pPr>
            <a:r>
              <a:rPr lang="en-US"/>
              <a:t>PEOPLE--often will want to go to the moral binary-- the focus on “good intent”</a:t>
            </a:r>
            <a:endParaRPr/>
          </a:p>
          <a:p>
            <a:pPr marL="914400" lvl="1" indent="-317500" algn="l" rtl="0">
              <a:lnSpc>
                <a:spcPct val="100000"/>
              </a:lnSpc>
              <a:spcBef>
                <a:spcPts val="0"/>
              </a:spcBef>
              <a:spcAft>
                <a:spcPts val="0"/>
              </a:spcAft>
              <a:buSzPts val="1400"/>
              <a:buChar char="○"/>
            </a:pPr>
            <a:r>
              <a:rPr lang="en-US"/>
              <a:t>But avoid making space for an excuse for bad behavior  </a:t>
            </a:r>
            <a:endParaRPr/>
          </a:p>
          <a:p>
            <a:pPr marL="914400" lvl="1" indent="-317500" algn="l" rtl="0">
              <a:lnSpc>
                <a:spcPct val="100000"/>
              </a:lnSpc>
              <a:spcBef>
                <a:spcPts val="0"/>
              </a:spcBef>
              <a:spcAft>
                <a:spcPts val="0"/>
              </a:spcAft>
              <a:buSzPts val="1400"/>
              <a:buChar char="○"/>
            </a:pPr>
            <a:r>
              <a:rPr lang="en-US"/>
              <a:t>Ask if it is a reasonable request vs. making an accusation</a:t>
            </a:r>
            <a:endParaRPr/>
          </a:p>
          <a:p>
            <a:pPr marL="914400" lvl="1" indent="-317500" algn="l" rtl="0">
              <a:lnSpc>
                <a:spcPct val="100000"/>
              </a:lnSpc>
              <a:spcBef>
                <a:spcPts val="0"/>
              </a:spcBef>
              <a:spcAft>
                <a:spcPts val="0"/>
              </a:spcAft>
              <a:buSzPts val="1400"/>
              <a:buChar char="○"/>
            </a:pPr>
            <a:r>
              <a:rPr lang="en-US"/>
              <a:t>Feelings may be that uncomfortable zone when addressing bias, racism, and sexism.  </a:t>
            </a:r>
            <a:endParaRPr/>
          </a:p>
          <a:p>
            <a:pPr marL="914400" lvl="1" indent="-317500" algn="l" rtl="0">
              <a:lnSpc>
                <a:spcPct val="100000"/>
              </a:lnSpc>
              <a:spcBef>
                <a:spcPts val="0"/>
              </a:spcBef>
              <a:spcAft>
                <a:spcPts val="0"/>
              </a:spcAft>
              <a:buSzPts val="1400"/>
              <a:buChar char="○"/>
            </a:pPr>
            <a:r>
              <a:rPr lang="en-US"/>
              <a:t>But SELF-REFLECTION is the key--that is the courage. The weakness is living off and decision-making based on our bias. The narrative and lived experiences of whole human beings is just the beginning of the conversation. It is needed.</a:t>
            </a:r>
            <a:endParaRPr/>
          </a:p>
          <a:p>
            <a:pPr marL="457200" lvl="0" indent="-317500" algn="l" rtl="0">
              <a:lnSpc>
                <a:spcPct val="100000"/>
              </a:lnSpc>
              <a:spcBef>
                <a:spcPts val="0"/>
              </a:spcBef>
              <a:spcAft>
                <a:spcPts val="0"/>
              </a:spcAft>
              <a:buSzPts val="1400"/>
              <a:buChar char="●"/>
            </a:pPr>
            <a:r>
              <a:rPr lang="en-US"/>
              <a:t>REMEMBER COMMUNITY!</a:t>
            </a:r>
            <a:endParaRPr/>
          </a:p>
        </p:txBody>
      </p:sp>
      <p:sp>
        <p:nvSpPr>
          <p:cNvPr id="161" name="Google Shape;16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747680"/>
            <a:ext cx="10432200" cy="173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62"/>
        <p:cNvGrpSpPr/>
        <p:nvPr/>
      </p:nvGrpSpPr>
      <p:grpSpPr>
        <a:xfrm>
          <a:off x="0" y="0"/>
          <a:ext cx="0" cy="0"/>
          <a:chOff x="0" y="0"/>
          <a:chExt cx="0" cy="0"/>
        </a:xfrm>
      </p:grpSpPr>
      <p:sp>
        <p:nvSpPr>
          <p:cNvPr id="63" name="Google Shape;63;p11"/>
          <p:cNvSpPr/>
          <p:nvPr/>
        </p:nvSpPr>
        <p:spPr>
          <a:xfrm>
            <a:off x="0" y="0"/>
            <a:ext cx="927900"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64" name="Google Shape;64;p11"/>
          <p:cNvSpPr txBox="1">
            <a:spLocks noGrp="1"/>
          </p:cNvSpPr>
          <p:nvPr>
            <p:ph type="title"/>
          </p:nvPr>
        </p:nvSpPr>
        <p:spPr>
          <a:xfrm>
            <a:off x="1277651" y="365125"/>
            <a:ext cx="10046100" cy="1325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700"/>
              <a:buFont typeface="Palatino"/>
              <a:buNone/>
              <a:defRPr sz="36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1"/>
          <p:cNvSpPr txBox="1"/>
          <p:nvPr/>
        </p:nvSpPr>
        <p:spPr>
          <a:xfrm>
            <a:off x="8580493" y="6356351"/>
            <a:ext cx="2743200" cy="365100"/>
          </a:xfrm>
          <a:prstGeom prst="rect">
            <a:avLst/>
          </a:prstGeom>
          <a:noFill/>
          <a:ln>
            <a:noFill/>
          </a:ln>
        </p:spPr>
        <p:txBody>
          <a:bodyPr spcFirstLastPara="1" wrap="square" lIns="91425" tIns="45700" rIns="0"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1067" b="0" i="0" u="none" strike="noStrike" cap="none">
                <a:solidFill>
                  <a:schemeClr val="accent4"/>
                </a:solidFill>
                <a:latin typeface="Arial"/>
                <a:ea typeface="Arial"/>
                <a:cs typeface="Arial"/>
                <a:sym typeface="Arial"/>
              </a:rPr>
              <a:t>‹#›</a:t>
            </a:fld>
            <a:endParaRPr sz="1067" b="0" i="0" u="none" strike="noStrike" cap="none">
              <a:solidFill>
                <a:schemeClr val="accent4"/>
              </a:solidFill>
              <a:latin typeface="Arial"/>
              <a:ea typeface="Arial"/>
              <a:cs typeface="Arial"/>
              <a:sym typeface="Arial"/>
            </a:endParaRPr>
          </a:p>
        </p:txBody>
      </p:sp>
      <p:sp>
        <p:nvSpPr>
          <p:cNvPr id="66" name="Google Shape;66;p11"/>
          <p:cNvSpPr txBox="1">
            <a:spLocks noGrp="1"/>
          </p:cNvSpPr>
          <p:nvPr>
            <p:ph type="body" idx="1"/>
          </p:nvPr>
        </p:nvSpPr>
        <p:spPr>
          <a:xfrm>
            <a:off x="1277651" y="1798320"/>
            <a:ext cx="10058400" cy="4351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067"/>
              </a:spcBef>
              <a:spcAft>
                <a:spcPts val="0"/>
              </a:spcAft>
              <a:buClr>
                <a:srgbClr val="3F3F3F"/>
              </a:buClr>
              <a:buSzPts val="1400"/>
              <a:buChar char="•"/>
              <a:defRPr/>
            </a:lvl1pPr>
            <a:lvl2pPr marL="914400" lvl="1" indent="-317500" algn="l" rtl="0">
              <a:lnSpc>
                <a:spcPct val="90000"/>
              </a:lnSpc>
              <a:spcBef>
                <a:spcPts val="533"/>
              </a:spcBef>
              <a:spcAft>
                <a:spcPts val="0"/>
              </a:spcAft>
              <a:buClr>
                <a:srgbClr val="3F3F3F"/>
              </a:buClr>
              <a:buSzPts val="1400"/>
              <a:buChar char="•"/>
              <a:defRPr/>
            </a:lvl2pPr>
            <a:lvl3pPr marL="1371600" lvl="2" indent="-317500" algn="l" rtl="0">
              <a:lnSpc>
                <a:spcPct val="90000"/>
              </a:lnSpc>
              <a:spcBef>
                <a:spcPts val="533"/>
              </a:spcBef>
              <a:spcAft>
                <a:spcPts val="0"/>
              </a:spcAft>
              <a:buClr>
                <a:srgbClr val="3F3F3F"/>
              </a:buClr>
              <a:buSzPts val="1400"/>
              <a:buChar char="•"/>
              <a:defRPr/>
            </a:lvl3pPr>
            <a:lvl4pPr marL="1828800" lvl="3" indent="-317500" algn="l" rtl="0">
              <a:lnSpc>
                <a:spcPct val="90000"/>
              </a:lnSpc>
              <a:spcBef>
                <a:spcPts val="533"/>
              </a:spcBef>
              <a:spcAft>
                <a:spcPts val="0"/>
              </a:spcAft>
              <a:buClr>
                <a:srgbClr val="3F3F3F"/>
              </a:buClr>
              <a:buSzPts val="1400"/>
              <a:buChar char="•"/>
              <a:defRPr/>
            </a:lvl4pPr>
            <a:lvl5pPr marL="2286000" lvl="4" indent="-317500" algn="l" rtl="0">
              <a:lnSpc>
                <a:spcPct val="90000"/>
              </a:lnSpc>
              <a:spcBef>
                <a:spcPts val="533"/>
              </a:spcBef>
              <a:spcAft>
                <a:spcPts val="0"/>
              </a:spcAft>
              <a:buClr>
                <a:srgbClr val="3F3F3F"/>
              </a:buClr>
              <a:buSzPts val="1400"/>
              <a:buChar char="•"/>
              <a:defRPr/>
            </a:lvl5pPr>
            <a:lvl6pPr marL="2743200" lvl="5" indent="-317500" algn="l" rtl="0">
              <a:lnSpc>
                <a:spcPct val="90000"/>
              </a:lnSpc>
              <a:spcBef>
                <a:spcPts val="533"/>
              </a:spcBef>
              <a:spcAft>
                <a:spcPts val="0"/>
              </a:spcAft>
              <a:buClr>
                <a:schemeClr val="dk1"/>
              </a:buClr>
              <a:buSzPts val="1400"/>
              <a:buChar char="•"/>
              <a:defRPr/>
            </a:lvl6pPr>
            <a:lvl7pPr marL="3200400" lvl="6" indent="-317500" algn="l" rtl="0">
              <a:lnSpc>
                <a:spcPct val="90000"/>
              </a:lnSpc>
              <a:spcBef>
                <a:spcPts val="533"/>
              </a:spcBef>
              <a:spcAft>
                <a:spcPts val="0"/>
              </a:spcAft>
              <a:buClr>
                <a:schemeClr val="dk1"/>
              </a:buClr>
              <a:buSzPts val="1400"/>
              <a:buChar char="•"/>
              <a:defRPr/>
            </a:lvl7pPr>
            <a:lvl8pPr marL="3657600" lvl="7" indent="-317500" algn="l" rtl="0">
              <a:lnSpc>
                <a:spcPct val="90000"/>
              </a:lnSpc>
              <a:spcBef>
                <a:spcPts val="533"/>
              </a:spcBef>
              <a:spcAft>
                <a:spcPts val="0"/>
              </a:spcAft>
              <a:buClr>
                <a:schemeClr val="dk1"/>
              </a:buClr>
              <a:buSzPts val="1400"/>
              <a:buChar char="•"/>
              <a:defRPr/>
            </a:lvl8pPr>
            <a:lvl9pPr marL="4114800" lvl="8" indent="-317500" algn="l" rtl="0">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0" name="Google Shape;70;p1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1" name="Google Shape;71;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888888"/>
              </a:buClr>
              <a:buSzPts val="1200"/>
              <a:buFont typeface="Calibri"/>
              <a:buNone/>
              <a:defRPr/>
            </a:lvl1pPr>
            <a:lvl2pPr marL="0" lvl="1" indent="0" algn="r" rtl="0">
              <a:spcBef>
                <a:spcPts val="0"/>
              </a:spcBef>
              <a:spcAft>
                <a:spcPts val="0"/>
              </a:spcAft>
              <a:buClr>
                <a:srgbClr val="888888"/>
              </a:buClr>
              <a:buSzPts val="1200"/>
              <a:buFont typeface="Calibri"/>
              <a:buNone/>
              <a:defRPr/>
            </a:lvl2pPr>
            <a:lvl3pPr marL="0" lvl="2" indent="0" algn="r" rtl="0">
              <a:spcBef>
                <a:spcPts val="0"/>
              </a:spcBef>
              <a:spcAft>
                <a:spcPts val="0"/>
              </a:spcAft>
              <a:buClr>
                <a:srgbClr val="888888"/>
              </a:buClr>
              <a:buSzPts val="1200"/>
              <a:buFont typeface="Calibri"/>
              <a:buNone/>
              <a:defRPr/>
            </a:lvl3pPr>
            <a:lvl4pPr marL="0" lvl="3" indent="0" algn="r" rtl="0">
              <a:spcBef>
                <a:spcPts val="0"/>
              </a:spcBef>
              <a:spcAft>
                <a:spcPts val="0"/>
              </a:spcAft>
              <a:buClr>
                <a:srgbClr val="888888"/>
              </a:buClr>
              <a:buSzPts val="1200"/>
              <a:buFont typeface="Calibri"/>
              <a:buNone/>
              <a:defRPr/>
            </a:lvl4pPr>
            <a:lvl5pPr marL="0" lvl="4" indent="0" algn="r" rtl="0">
              <a:spcBef>
                <a:spcPts val="0"/>
              </a:spcBef>
              <a:spcAft>
                <a:spcPts val="0"/>
              </a:spcAft>
              <a:buClr>
                <a:srgbClr val="888888"/>
              </a:buClr>
              <a:buSzPts val="1200"/>
              <a:buFont typeface="Calibri"/>
              <a:buNone/>
              <a:defRPr/>
            </a:lvl5pPr>
            <a:lvl6pPr marL="0" lvl="5" indent="0" algn="r" rtl="0">
              <a:spcBef>
                <a:spcPts val="0"/>
              </a:spcBef>
              <a:spcAft>
                <a:spcPts val="0"/>
              </a:spcAft>
              <a:buClr>
                <a:srgbClr val="888888"/>
              </a:buClr>
              <a:buSzPts val="1200"/>
              <a:buFont typeface="Calibri"/>
              <a:buNone/>
              <a:defRPr/>
            </a:lvl6pPr>
            <a:lvl7pPr marL="0" lvl="6" indent="0" algn="r" rtl="0">
              <a:spcBef>
                <a:spcPts val="0"/>
              </a:spcBef>
              <a:spcAft>
                <a:spcPts val="0"/>
              </a:spcAft>
              <a:buClr>
                <a:srgbClr val="888888"/>
              </a:buClr>
              <a:buSzPts val="1200"/>
              <a:buFont typeface="Calibri"/>
              <a:buNone/>
              <a:defRPr/>
            </a:lvl7pPr>
            <a:lvl8pPr marL="0" lvl="7" indent="0" algn="r" rtl="0">
              <a:spcBef>
                <a:spcPts val="0"/>
              </a:spcBef>
              <a:spcAft>
                <a:spcPts val="0"/>
              </a:spcAft>
              <a:buClr>
                <a:srgbClr val="888888"/>
              </a:buClr>
              <a:buSzPts val="1200"/>
              <a:buFont typeface="Calibri"/>
              <a:buNone/>
              <a:defRPr/>
            </a:lvl8pPr>
            <a:lvl9pPr marL="0" lvl="8" indent="0" algn="r" rtl="0">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2 Section Slide">
  <p:cSld name="2_#2 Section Slide">
    <p:bg>
      <p:bgPr>
        <a:solidFill>
          <a:schemeClr val="lt1"/>
        </a:solidFill>
        <a:effectLst/>
      </p:bgPr>
    </p:bg>
    <p:spTree>
      <p:nvGrpSpPr>
        <p:cNvPr id="1" name="Shape 74"/>
        <p:cNvGrpSpPr/>
        <p:nvPr/>
      </p:nvGrpSpPr>
      <p:grpSpPr>
        <a:xfrm>
          <a:off x="0" y="0"/>
          <a:ext cx="0" cy="0"/>
          <a:chOff x="0" y="0"/>
          <a:chExt cx="0" cy="0"/>
        </a:xfrm>
      </p:grpSpPr>
      <p:sp>
        <p:nvSpPr>
          <p:cNvPr id="75" name="Google Shape;75;p13"/>
          <p:cNvSpPr/>
          <p:nvPr/>
        </p:nvSpPr>
        <p:spPr>
          <a:xfrm>
            <a:off x="0" y="0"/>
            <a:ext cx="4049700"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6" name="Google Shape;76;p13"/>
          <p:cNvSpPr/>
          <p:nvPr/>
        </p:nvSpPr>
        <p:spPr>
          <a:xfrm>
            <a:off x="-1733" y="1112108"/>
            <a:ext cx="4049700" cy="4559100"/>
          </a:xfrm>
          <a:prstGeom prst="rect">
            <a:avLst/>
          </a:prstGeom>
          <a:solidFill>
            <a:srgbClr val="04A0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77" name="Google Shape;77;p13"/>
          <p:cNvSpPr txBox="1">
            <a:spLocks noGrp="1"/>
          </p:cNvSpPr>
          <p:nvPr>
            <p:ph type="title"/>
          </p:nvPr>
        </p:nvSpPr>
        <p:spPr>
          <a:xfrm>
            <a:off x="247135" y="1335091"/>
            <a:ext cx="3583500" cy="16119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2700"/>
              <a:buFont typeface="Palatino"/>
              <a:buNone/>
              <a:defRPr sz="36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3"/>
          <p:cNvSpPr txBox="1">
            <a:spLocks noGrp="1"/>
          </p:cNvSpPr>
          <p:nvPr>
            <p:ph type="body" idx="1"/>
          </p:nvPr>
        </p:nvSpPr>
        <p:spPr>
          <a:xfrm>
            <a:off x="4360759" y="1112108"/>
            <a:ext cx="6672900" cy="4670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1067"/>
              </a:spcBef>
              <a:spcAft>
                <a:spcPts val="0"/>
              </a:spcAft>
              <a:buClr>
                <a:srgbClr val="3F3F3F"/>
              </a:buClr>
              <a:buSzPts val="2100"/>
              <a:buFont typeface="Arial"/>
              <a:buNone/>
              <a:defRPr sz="2800"/>
            </a:lvl1pPr>
            <a:lvl2pPr marL="914400" lvl="1" indent="-342900" algn="l" rtl="0">
              <a:lnSpc>
                <a:spcPct val="90000"/>
              </a:lnSpc>
              <a:spcBef>
                <a:spcPts val="533"/>
              </a:spcBef>
              <a:spcAft>
                <a:spcPts val="0"/>
              </a:spcAft>
              <a:buClr>
                <a:srgbClr val="3F3F3F"/>
              </a:buClr>
              <a:buSzPts val="1800"/>
              <a:buChar char="•"/>
              <a:defRPr sz="2400"/>
            </a:lvl2pPr>
            <a:lvl3pPr marL="1371600" lvl="2" indent="-323850" algn="l" rtl="0">
              <a:lnSpc>
                <a:spcPct val="90000"/>
              </a:lnSpc>
              <a:spcBef>
                <a:spcPts val="533"/>
              </a:spcBef>
              <a:spcAft>
                <a:spcPts val="0"/>
              </a:spcAft>
              <a:buClr>
                <a:srgbClr val="3F3F3F"/>
              </a:buClr>
              <a:buSzPts val="1500"/>
              <a:buChar char="•"/>
              <a:defRPr sz="2000"/>
            </a:lvl3pPr>
            <a:lvl4pPr marL="1828800" lvl="3" indent="-317500" algn="l" rtl="0">
              <a:lnSpc>
                <a:spcPct val="90000"/>
              </a:lnSpc>
              <a:spcBef>
                <a:spcPts val="533"/>
              </a:spcBef>
              <a:spcAft>
                <a:spcPts val="0"/>
              </a:spcAft>
              <a:buClr>
                <a:srgbClr val="3F3F3F"/>
              </a:buClr>
              <a:buSzPts val="1400"/>
              <a:buChar char="•"/>
              <a:defRPr sz="1867"/>
            </a:lvl4pPr>
            <a:lvl5pPr marL="2286000" lvl="4" indent="-323850" algn="l" rtl="0">
              <a:lnSpc>
                <a:spcPct val="90000"/>
              </a:lnSpc>
              <a:spcBef>
                <a:spcPts val="533"/>
              </a:spcBef>
              <a:spcAft>
                <a:spcPts val="0"/>
              </a:spcAft>
              <a:buClr>
                <a:srgbClr val="3F3F3F"/>
              </a:buClr>
              <a:buSzPts val="1500"/>
              <a:buChar char="•"/>
              <a:defRPr sz="2000"/>
            </a:lvl5pPr>
            <a:lvl6pPr marL="2743200" lvl="5" indent="-323850" algn="l" rtl="0">
              <a:lnSpc>
                <a:spcPct val="90000"/>
              </a:lnSpc>
              <a:spcBef>
                <a:spcPts val="533"/>
              </a:spcBef>
              <a:spcAft>
                <a:spcPts val="0"/>
              </a:spcAft>
              <a:buClr>
                <a:schemeClr val="dk1"/>
              </a:buClr>
              <a:buSzPts val="1500"/>
              <a:buChar char="•"/>
              <a:defRPr sz="2000"/>
            </a:lvl6pPr>
            <a:lvl7pPr marL="3200400" lvl="6" indent="-323850" algn="l" rtl="0">
              <a:lnSpc>
                <a:spcPct val="90000"/>
              </a:lnSpc>
              <a:spcBef>
                <a:spcPts val="533"/>
              </a:spcBef>
              <a:spcAft>
                <a:spcPts val="0"/>
              </a:spcAft>
              <a:buClr>
                <a:schemeClr val="dk1"/>
              </a:buClr>
              <a:buSzPts val="1500"/>
              <a:buChar char="•"/>
              <a:defRPr sz="2000"/>
            </a:lvl7pPr>
            <a:lvl8pPr marL="3657600" lvl="7" indent="-323850" algn="l" rtl="0">
              <a:lnSpc>
                <a:spcPct val="90000"/>
              </a:lnSpc>
              <a:spcBef>
                <a:spcPts val="533"/>
              </a:spcBef>
              <a:spcAft>
                <a:spcPts val="0"/>
              </a:spcAft>
              <a:buClr>
                <a:schemeClr val="dk1"/>
              </a:buClr>
              <a:buSzPts val="1500"/>
              <a:buChar char="•"/>
              <a:defRPr sz="2000"/>
            </a:lvl8pPr>
            <a:lvl9pPr marL="4114800" lvl="8" indent="-323850" algn="l" rtl="0">
              <a:lnSpc>
                <a:spcPct val="90000"/>
              </a:lnSpc>
              <a:spcBef>
                <a:spcPts val="533"/>
              </a:spcBef>
              <a:spcAft>
                <a:spcPts val="0"/>
              </a:spcAft>
              <a:buClr>
                <a:schemeClr val="dk1"/>
              </a:buClr>
              <a:buSzPts val="1500"/>
              <a:buChar char="•"/>
              <a:defRPr sz="2000"/>
            </a:lvl9pPr>
          </a:lstStyle>
          <a:p>
            <a:endParaRPr/>
          </a:p>
        </p:txBody>
      </p:sp>
      <p:sp>
        <p:nvSpPr>
          <p:cNvPr id="79" name="Google Shape;79;p13"/>
          <p:cNvSpPr txBox="1">
            <a:spLocks noGrp="1"/>
          </p:cNvSpPr>
          <p:nvPr>
            <p:ph type="body" idx="2"/>
          </p:nvPr>
        </p:nvSpPr>
        <p:spPr>
          <a:xfrm>
            <a:off x="247135" y="2928551"/>
            <a:ext cx="3583500" cy="25332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1067"/>
              </a:spcBef>
              <a:spcAft>
                <a:spcPts val="0"/>
              </a:spcAft>
              <a:buClr>
                <a:srgbClr val="D8D8D8"/>
              </a:buClr>
              <a:buSzPts val="2100"/>
              <a:buNone/>
              <a:defRPr sz="2800">
                <a:solidFill>
                  <a:srgbClr val="D8D8D8"/>
                </a:solidFill>
              </a:defRPr>
            </a:lvl1pPr>
            <a:lvl2pPr marL="914400" lvl="1" indent="-228600" algn="l" rtl="0">
              <a:lnSpc>
                <a:spcPct val="90000"/>
              </a:lnSpc>
              <a:spcBef>
                <a:spcPts val="533"/>
              </a:spcBef>
              <a:spcAft>
                <a:spcPts val="0"/>
              </a:spcAft>
              <a:buClr>
                <a:srgbClr val="3F3F3F"/>
              </a:buClr>
              <a:buSzPts val="1100"/>
              <a:buNone/>
              <a:defRPr sz="1467"/>
            </a:lvl2pPr>
            <a:lvl3pPr marL="1371600" lvl="2" indent="-228600" algn="l" rtl="0">
              <a:lnSpc>
                <a:spcPct val="90000"/>
              </a:lnSpc>
              <a:spcBef>
                <a:spcPts val="533"/>
              </a:spcBef>
              <a:spcAft>
                <a:spcPts val="0"/>
              </a:spcAft>
              <a:buClr>
                <a:srgbClr val="3F3F3F"/>
              </a:buClr>
              <a:buSzPts val="900"/>
              <a:buNone/>
              <a:defRPr sz="1200"/>
            </a:lvl3pPr>
            <a:lvl4pPr marL="1828800" lvl="3" indent="-228600" algn="l" rtl="0">
              <a:lnSpc>
                <a:spcPct val="90000"/>
              </a:lnSpc>
              <a:spcBef>
                <a:spcPts val="533"/>
              </a:spcBef>
              <a:spcAft>
                <a:spcPts val="0"/>
              </a:spcAft>
              <a:buClr>
                <a:srgbClr val="3F3F3F"/>
              </a:buClr>
              <a:buSzPts val="800"/>
              <a:buNone/>
              <a:defRPr sz="1067"/>
            </a:lvl4pPr>
            <a:lvl5pPr marL="2286000" lvl="4" indent="-228600" algn="l" rtl="0">
              <a:lnSpc>
                <a:spcPct val="90000"/>
              </a:lnSpc>
              <a:spcBef>
                <a:spcPts val="533"/>
              </a:spcBef>
              <a:spcAft>
                <a:spcPts val="0"/>
              </a:spcAft>
              <a:buClr>
                <a:srgbClr val="3F3F3F"/>
              </a:buClr>
              <a:buSzPts val="800"/>
              <a:buNone/>
              <a:defRPr sz="1067"/>
            </a:lvl5pPr>
            <a:lvl6pPr marL="2743200" lvl="5" indent="-228600" algn="l" rtl="0">
              <a:lnSpc>
                <a:spcPct val="90000"/>
              </a:lnSpc>
              <a:spcBef>
                <a:spcPts val="533"/>
              </a:spcBef>
              <a:spcAft>
                <a:spcPts val="0"/>
              </a:spcAft>
              <a:buClr>
                <a:schemeClr val="dk1"/>
              </a:buClr>
              <a:buSzPts val="800"/>
              <a:buNone/>
              <a:defRPr sz="1067"/>
            </a:lvl6pPr>
            <a:lvl7pPr marL="3200400" lvl="6" indent="-228600" algn="l" rtl="0">
              <a:lnSpc>
                <a:spcPct val="90000"/>
              </a:lnSpc>
              <a:spcBef>
                <a:spcPts val="533"/>
              </a:spcBef>
              <a:spcAft>
                <a:spcPts val="0"/>
              </a:spcAft>
              <a:buClr>
                <a:schemeClr val="dk1"/>
              </a:buClr>
              <a:buSzPts val="800"/>
              <a:buNone/>
              <a:defRPr sz="1067"/>
            </a:lvl7pPr>
            <a:lvl8pPr marL="3657600" lvl="7" indent="-228600" algn="l" rtl="0">
              <a:lnSpc>
                <a:spcPct val="90000"/>
              </a:lnSpc>
              <a:spcBef>
                <a:spcPts val="533"/>
              </a:spcBef>
              <a:spcAft>
                <a:spcPts val="0"/>
              </a:spcAft>
              <a:buClr>
                <a:schemeClr val="dk1"/>
              </a:buClr>
              <a:buSzPts val="800"/>
              <a:buNone/>
              <a:defRPr sz="1067"/>
            </a:lvl8pPr>
            <a:lvl9pPr marL="4114800" lvl="8" indent="-228600" algn="l" rtl="0">
              <a:lnSpc>
                <a:spcPct val="90000"/>
              </a:lnSpc>
              <a:spcBef>
                <a:spcPts val="533"/>
              </a:spcBef>
              <a:spcAft>
                <a:spcPts val="0"/>
              </a:spcAft>
              <a:buClr>
                <a:schemeClr val="dk1"/>
              </a:buClr>
              <a:buSzPts val="800"/>
              <a:buNone/>
              <a:defRPr sz="1067"/>
            </a:lvl9pPr>
          </a:lstStyle>
          <a:p>
            <a:endParaRPr/>
          </a:p>
        </p:txBody>
      </p:sp>
      <p:sp>
        <p:nvSpPr>
          <p:cNvPr id="80" name="Google Shape;80;p13"/>
          <p:cNvSpPr txBox="1">
            <a:spLocks noGrp="1"/>
          </p:cNvSpPr>
          <p:nvPr>
            <p:ph type="sldNum" idx="12"/>
          </p:nvPr>
        </p:nvSpPr>
        <p:spPr>
          <a:xfrm>
            <a:off x="8290207" y="6356351"/>
            <a:ext cx="2743200" cy="365100"/>
          </a:xfrm>
          <a:prstGeom prst="rect">
            <a:avLst/>
          </a:prstGeom>
          <a:noFill/>
          <a:ln>
            <a:noFill/>
          </a:ln>
        </p:spPr>
        <p:txBody>
          <a:bodyPr spcFirstLastPara="1" wrap="square" lIns="68575" tIns="34275" rIns="0" bIns="34275" anchor="ctr" anchorCtr="0">
            <a:norm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13"/>
          <p:cNvSpPr/>
          <p:nvPr/>
        </p:nvSpPr>
        <p:spPr>
          <a:xfrm>
            <a:off x="11510683" y="-37217"/>
            <a:ext cx="681300" cy="68952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82"/>
        <p:cNvGrpSpPr/>
        <p:nvPr/>
      </p:nvGrpSpPr>
      <p:grpSpPr>
        <a:xfrm>
          <a:off x="0" y="0"/>
          <a:ext cx="0" cy="0"/>
          <a:chOff x="0" y="0"/>
          <a:chExt cx="0" cy="0"/>
        </a:xfrm>
      </p:grpSpPr>
      <p:sp>
        <p:nvSpPr>
          <p:cNvPr id="83" name="Google Shape;83;p14"/>
          <p:cNvSpPr/>
          <p:nvPr/>
        </p:nvSpPr>
        <p:spPr>
          <a:xfrm>
            <a:off x="0" y="0"/>
            <a:ext cx="4049700"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84" name="Google Shape;84;p14"/>
          <p:cNvSpPr/>
          <p:nvPr/>
        </p:nvSpPr>
        <p:spPr>
          <a:xfrm>
            <a:off x="-1733" y="1112108"/>
            <a:ext cx="4049700" cy="4559100"/>
          </a:xfrm>
          <a:prstGeom prst="rect">
            <a:avLst/>
          </a:prstGeom>
          <a:solidFill>
            <a:srgbClr val="0546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85" name="Google Shape;85;p14"/>
          <p:cNvSpPr txBox="1">
            <a:spLocks noGrp="1"/>
          </p:cNvSpPr>
          <p:nvPr>
            <p:ph type="title"/>
          </p:nvPr>
        </p:nvSpPr>
        <p:spPr>
          <a:xfrm>
            <a:off x="247135" y="1335091"/>
            <a:ext cx="3583500" cy="16119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2700"/>
              <a:buFont typeface="Palatino"/>
              <a:buNone/>
              <a:defRPr sz="36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4"/>
          <p:cNvSpPr txBox="1">
            <a:spLocks noGrp="1"/>
          </p:cNvSpPr>
          <p:nvPr>
            <p:ph type="body" idx="1"/>
          </p:nvPr>
        </p:nvSpPr>
        <p:spPr>
          <a:xfrm>
            <a:off x="4360759" y="1112108"/>
            <a:ext cx="6672900" cy="4670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1067"/>
              </a:spcBef>
              <a:spcAft>
                <a:spcPts val="0"/>
              </a:spcAft>
              <a:buClr>
                <a:srgbClr val="3F3F3F"/>
              </a:buClr>
              <a:buSzPts val="2100"/>
              <a:buFont typeface="Arial"/>
              <a:buNone/>
              <a:defRPr sz="2800"/>
            </a:lvl1pPr>
            <a:lvl2pPr marL="914400" lvl="1" indent="-342900" algn="l" rtl="0">
              <a:lnSpc>
                <a:spcPct val="90000"/>
              </a:lnSpc>
              <a:spcBef>
                <a:spcPts val="533"/>
              </a:spcBef>
              <a:spcAft>
                <a:spcPts val="0"/>
              </a:spcAft>
              <a:buClr>
                <a:srgbClr val="3F3F3F"/>
              </a:buClr>
              <a:buSzPts val="1800"/>
              <a:buChar char="•"/>
              <a:defRPr sz="2400"/>
            </a:lvl2pPr>
            <a:lvl3pPr marL="1371600" lvl="2" indent="-323850" algn="l" rtl="0">
              <a:lnSpc>
                <a:spcPct val="90000"/>
              </a:lnSpc>
              <a:spcBef>
                <a:spcPts val="533"/>
              </a:spcBef>
              <a:spcAft>
                <a:spcPts val="0"/>
              </a:spcAft>
              <a:buClr>
                <a:srgbClr val="3F3F3F"/>
              </a:buClr>
              <a:buSzPts val="1500"/>
              <a:buChar char="•"/>
              <a:defRPr sz="2000"/>
            </a:lvl3pPr>
            <a:lvl4pPr marL="1828800" lvl="3" indent="-317500" algn="l" rtl="0">
              <a:lnSpc>
                <a:spcPct val="90000"/>
              </a:lnSpc>
              <a:spcBef>
                <a:spcPts val="533"/>
              </a:spcBef>
              <a:spcAft>
                <a:spcPts val="0"/>
              </a:spcAft>
              <a:buClr>
                <a:srgbClr val="3F3F3F"/>
              </a:buClr>
              <a:buSzPts val="1400"/>
              <a:buChar char="•"/>
              <a:defRPr sz="1867"/>
            </a:lvl4pPr>
            <a:lvl5pPr marL="2286000" lvl="4" indent="-323850" algn="l" rtl="0">
              <a:lnSpc>
                <a:spcPct val="90000"/>
              </a:lnSpc>
              <a:spcBef>
                <a:spcPts val="533"/>
              </a:spcBef>
              <a:spcAft>
                <a:spcPts val="0"/>
              </a:spcAft>
              <a:buClr>
                <a:srgbClr val="3F3F3F"/>
              </a:buClr>
              <a:buSzPts val="1500"/>
              <a:buChar char="•"/>
              <a:defRPr sz="2000"/>
            </a:lvl5pPr>
            <a:lvl6pPr marL="2743200" lvl="5" indent="-323850" algn="l" rtl="0">
              <a:lnSpc>
                <a:spcPct val="90000"/>
              </a:lnSpc>
              <a:spcBef>
                <a:spcPts val="533"/>
              </a:spcBef>
              <a:spcAft>
                <a:spcPts val="0"/>
              </a:spcAft>
              <a:buClr>
                <a:schemeClr val="dk1"/>
              </a:buClr>
              <a:buSzPts val="1500"/>
              <a:buChar char="•"/>
              <a:defRPr sz="2000"/>
            </a:lvl6pPr>
            <a:lvl7pPr marL="3200400" lvl="6" indent="-323850" algn="l" rtl="0">
              <a:lnSpc>
                <a:spcPct val="90000"/>
              </a:lnSpc>
              <a:spcBef>
                <a:spcPts val="533"/>
              </a:spcBef>
              <a:spcAft>
                <a:spcPts val="0"/>
              </a:spcAft>
              <a:buClr>
                <a:schemeClr val="dk1"/>
              </a:buClr>
              <a:buSzPts val="1500"/>
              <a:buChar char="•"/>
              <a:defRPr sz="2000"/>
            </a:lvl7pPr>
            <a:lvl8pPr marL="3657600" lvl="7" indent="-323850" algn="l" rtl="0">
              <a:lnSpc>
                <a:spcPct val="90000"/>
              </a:lnSpc>
              <a:spcBef>
                <a:spcPts val="533"/>
              </a:spcBef>
              <a:spcAft>
                <a:spcPts val="0"/>
              </a:spcAft>
              <a:buClr>
                <a:schemeClr val="dk1"/>
              </a:buClr>
              <a:buSzPts val="1500"/>
              <a:buChar char="•"/>
              <a:defRPr sz="2000"/>
            </a:lvl8pPr>
            <a:lvl9pPr marL="4114800" lvl="8" indent="-323850" algn="l" rtl="0">
              <a:lnSpc>
                <a:spcPct val="90000"/>
              </a:lnSpc>
              <a:spcBef>
                <a:spcPts val="533"/>
              </a:spcBef>
              <a:spcAft>
                <a:spcPts val="0"/>
              </a:spcAft>
              <a:buClr>
                <a:schemeClr val="dk1"/>
              </a:buClr>
              <a:buSzPts val="1500"/>
              <a:buChar char="•"/>
              <a:defRPr sz="2000"/>
            </a:lvl9pPr>
          </a:lstStyle>
          <a:p>
            <a:endParaRPr/>
          </a:p>
        </p:txBody>
      </p:sp>
      <p:sp>
        <p:nvSpPr>
          <p:cNvPr id="87" name="Google Shape;87;p14"/>
          <p:cNvSpPr txBox="1">
            <a:spLocks noGrp="1"/>
          </p:cNvSpPr>
          <p:nvPr>
            <p:ph type="body" idx="2"/>
          </p:nvPr>
        </p:nvSpPr>
        <p:spPr>
          <a:xfrm>
            <a:off x="247135" y="2928551"/>
            <a:ext cx="3583500" cy="25332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1067"/>
              </a:spcBef>
              <a:spcAft>
                <a:spcPts val="0"/>
              </a:spcAft>
              <a:buClr>
                <a:srgbClr val="D8D8D8"/>
              </a:buClr>
              <a:buSzPts val="2100"/>
              <a:buNone/>
              <a:defRPr sz="2800">
                <a:solidFill>
                  <a:srgbClr val="D8D8D8"/>
                </a:solidFill>
              </a:defRPr>
            </a:lvl1pPr>
            <a:lvl2pPr marL="914400" lvl="1" indent="-228600" algn="l" rtl="0">
              <a:lnSpc>
                <a:spcPct val="90000"/>
              </a:lnSpc>
              <a:spcBef>
                <a:spcPts val="533"/>
              </a:spcBef>
              <a:spcAft>
                <a:spcPts val="0"/>
              </a:spcAft>
              <a:buClr>
                <a:srgbClr val="3F3F3F"/>
              </a:buClr>
              <a:buSzPts val="1100"/>
              <a:buNone/>
              <a:defRPr sz="1467"/>
            </a:lvl2pPr>
            <a:lvl3pPr marL="1371600" lvl="2" indent="-228600" algn="l" rtl="0">
              <a:lnSpc>
                <a:spcPct val="90000"/>
              </a:lnSpc>
              <a:spcBef>
                <a:spcPts val="533"/>
              </a:spcBef>
              <a:spcAft>
                <a:spcPts val="0"/>
              </a:spcAft>
              <a:buClr>
                <a:srgbClr val="3F3F3F"/>
              </a:buClr>
              <a:buSzPts val="900"/>
              <a:buNone/>
              <a:defRPr sz="1200"/>
            </a:lvl3pPr>
            <a:lvl4pPr marL="1828800" lvl="3" indent="-228600" algn="l" rtl="0">
              <a:lnSpc>
                <a:spcPct val="90000"/>
              </a:lnSpc>
              <a:spcBef>
                <a:spcPts val="533"/>
              </a:spcBef>
              <a:spcAft>
                <a:spcPts val="0"/>
              </a:spcAft>
              <a:buClr>
                <a:srgbClr val="3F3F3F"/>
              </a:buClr>
              <a:buSzPts val="800"/>
              <a:buNone/>
              <a:defRPr sz="1067"/>
            </a:lvl4pPr>
            <a:lvl5pPr marL="2286000" lvl="4" indent="-228600" algn="l" rtl="0">
              <a:lnSpc>
                <a:spcPct val="90000"/>
              </a:lnSpc>
              <a:spcBef>
                <a:spcPts val="533"/>
              </a:spcBef>
              <a:spcAft>
                <a:spcPts val="0"/>
              </a:spcAft>
              <a:buClr>
                <a:srgbClr val="3F3F3F"/>
              </a:buClr>
              <a:buSzPts val="800"/>
              <a:buNone/>
              <a:defRPr sz="1067"/>
            </a:lvl5pPr>
            <a:lvl6pPr marL="2743200" lvl="5" indent="-228600" algn="l" rtl="0">
              <a:lnSpc>
                <a:spcPct val="90000"/>
              </a:lnSpc>
              <a:spcBef>
                <a:spcPts val="533"/>
              </a:spcBef>
              <a:spcAft>
                <a:spcPts val="0"/>
              </a:spcAft>
              <a:buClr>
                <a:schemeClr val="dk1"/>
              </a:buClr>
              <a:buSzPts val="800"/>
              <a:buNone/>
              <a:defRPr sz="1067"/>
            </a:lvl6pPr>
            <a:lvl7pPr marL="3200400" lvl="6" indent="-228600" algn="l" rtl="0">
              <a:lnSpc>
                <a:spcPct val="90000"/>
              </a:lnSpc>
              <a:spcBef>
                <a:spcPts val="533"/>
              </a:spcBef>
              <a:spcAft>
                <a:spcPts val="0"/>
              </a:spcAft>
              <a:buClr>
                <a:schemeClr val="dk1"/>
              </a:buClr>
              <a:buSzPts val="800"/>
              <a:buNone/>
              <a:defRPr sz="1067"/>
            </a:lvl7pPr>
            <a:lvl8pPr marL="3657600" lvl="7" indent="-228600" algn="l" rtl="0">
              <a:lnSpc>
                <a:spcPct val="90000"/>
              </a:lnSpc>
              <a:spcBef>
                <a:spcPts val="533"/>
              </a:spcBef>
              <a:spcAft>
                <a:spcPts val="0"/>
              </a:spcAft>
              <a:buClr>
                <a:schemeClr val="dk1"/>
              </a:buClr>
              <a:buSzPts val="800"/>
              <a:buNone/>
              <a:defRPr sz="1067"/>
            </a:lvl8pPr>
            <a:lvl9pPr marL="4114800" lvl="8" indent="-228600" algn="l" rtl="0">
              <a:lnSpc>
                <a:spcPct val="90000"/>
              </a:lnSpc>
              <a:spcBef>
                <a:spcPts val="533"/>
              </a:spcBef>
              <a:spcAft>
                <a:spcPts val="0"/>
              </a:spcAft>
              <a:buClr>
                <a:schemeClr val="dk1"/>
              </a:buClr>
              <a:buSzPts val="800"/>
              <a:buNone/>
              <a:defRPr sz="1067"/>
            </a:lvl9pPr>
          </a:lstStyle>
          <a:p>
            <a:endParaRPr/>
          </a:p>
        </p:txBody>
      </p:sp>
      <p:sp>
        <p:nvSpPr>
          <p:cNvPr id="88" name="Google Shape;88;p14"/>
          <p:cNvSpPr txBox="1">
            <a:spLocks noGrp="1"/>
          </p:cNvSpPr>
          <p:nvPr>
            <p:ph type="sldNum" idx="12"/>
          </p:nvPr>
        </p:nvSpPr>
        <p:spPr>
          <a:xfrm>
            <a:off x="8290207" y="6356351"/>
            <a:ext cx="2743200" cy="365100"/>
          </a:xfrm>
          <a:prstGeom prst="rect">
            <a:avLst/>
          </a:prstGeom>
          <a:noFill/>
          <a:ln>
            <a:noFill/>
          </a:ln>
        </p:spPr>
        <p:txBody>
          <a:bodyPr spcFirstLastPara="1" wrap="square" lIns="68575" tIns="34275" rIns="0" bIns="34275" anchor="ctr" anchorCtr="0">
            <a:norm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4"/>
          <p:cNvSpPr/>
          <p:nvPr/>
        </p:nvSpPr>
        <p:spPr>
          <a:xfrm>
            <a:off x="11510683" y="-37217"/>
            <a:ext cx="681300" cy="6895200"/>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888888"/>
              </a:buClr>
              <a:buSzPts val="1200"/>
              <a:buFont typeface="Calibri"/>
              <a:buNone/>
              <a:defRPr/>
            </a:lvl1pPr>
            <a:lvl2pPr marL="0" lvl="1" indent="0" algn="r" rtl="0">
              <a:spcBef>
                <a:spcPts val="0"/>
              </a:spcBef>
              <a:spcAft>
                <a:spcPts val="0"/>
              </a:spcAft>
              <a:buClr>
                <a:srgbClr val="888888"/>
              </a:buClr>
              <a:buSzPts val="1200"/>
              <a:buFont typeface="Calibri"/>
              <a:buNone/>
              <a:defRPr/>
            </a:lvl2pPr>
            <a:lvl3pPr marL="0" lvl="2" indent="0" algn="r" rtl="0">
              <a:spcBef>
                <a:spcPts val="0"/>
              </a:spcBef>
              <a:spcAft>
                <a:spcPts val="0"/>
              </a:spcAft>
              <a:buClr>
                <a:srgbClr val="888888"/>
              </a:buClr>
              <a:buSzPts val="1200"/>
              <a:buFont typeface="Calibri"/>
              <a:buNone/>
              <a:defRPr/>
            </a:lvl3pPr>
            <a:lvl4pPr marL="0" lvl="3" indent="0" algn="r" rtl="0">
              <a:spcBef>
                <a:spcPts val="0"/>
              </a:spcBef>
              <a:spcAft>
                <a:spcPts val="0"/>
              </a:spcAft>
              <a:buClr>
                <a:srgbClr val="888888"/>
              </a:buClr>
              <a:buSzPts val="1200"/>
              <a:buFont typeface="Calibri"/>
              <a:buNone/>
              <a:defRPr/>
            </a:lvl4pPr>
            <a:lvl5pPr marL="0" lvl="4" indent="0" algn="r" rtl="0">
              <a:spcBef>
                <a:spcPts val="0"/>
              </a:spcBef>
              <a:spcAft>
                <a:spcPts val="0"/>
              </a:spcAft>
              <a:buClr>
                <a:srgbClr val="888888"/>
              </a:buClr>
              <a:buSzPts val="1200"/>
              <a:buFont typeface="Calibri"/>
              <a:buNone/>
              <a:defRPr/>
            </a:lvl5pPr>
            <a:lvl6pPr marL="0" lvl="5" indent="0" algn="r" rtl="0">
              <a:spcBef>
                <a:spcPts val="0"/>
              </a:spcBef>
              <a:spcAft>
                <a:spcPts val="0"/>
              </a:spcAft>
              <a:buClr>
                <a:srgbClr val="888888"/>
              </a:buClr>
              <a:buSzPts val="1200"/>
              <a:buFont typeface="Calibri"/>
              <a:buNone/>
              <a:defRPr/>
            </a:lvl6pPr>
            <a:lvl7pPr marL="0" lvl="6" indent="0" algn="r" rtl="0">
              <a:spcBef>
                <a:spcPts val="0"/>
              </a:spcBef>
              <a:spcAft>
                <a:spcPts val="0"/>
              </a:spcAft>
              <a:buClr>
                <a:srgbClr val="888888"/>
              </a:buClr>
              <a:buSzPts val="1200"/>
              <a:buFont typeface="Calibri"/>
              <a:buNone/>
              <a:defRPr/>
            </a:lvl7pPr>
            <a:lvl8pPr marL="0" lvl="7" indent="0" algn="r" rtl="0">
              <a:spcBef>
                <a:spcPts val="0"/>
              </a:spcBef>
              <a:spcAft>
                <a:spcPts val="0"/>
              </a:spcAft>
              <a:buClr>
                <a:srgbClr val="888888"/>
              </a:buClr>
              <a:buSzPts val="1200"/>
              <a:buFont typeface="Calibri"/>
              <a:buNone/>
              <a:defRPr/>
            </a:lvl8pPr>
            <a:lvl9pPr marL="0" lvl="8" indent="0" algn="r" rtl="0">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959005" y="4747680"/>
            <a:ext cx="10432200" cy="1736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a:stretch/>
        </p:blipFill>
        <p:spPr>
          <a:xfrm>
            <a:off x="425" y="0"/>
            <a:ext cx="12191151" cy="2284413"/>
          </a:xfrm>
          <a:prstGeom prst="rect">
            <a:avLst/>
          </a:prstGeom>
          <a:noFill/>
          <a:ln>
            <a:noFill/>
          </a:ln>
        </p:spPr>
      </p:pic>
      <p:pic>
        <p:nvPicPr>
          <p:cNvPr id="19" name="Google Shape;19;p4"/>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20" name="Google Shape;20;p4"/>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 name="Google Shape;22;p4"/>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5" name="Google Shape;25;p5"/>
          <p:cNvPicPr preferRelativeResize="0"/>
          <p:nvPr/>
        </p:nvPicPr>
        <p:blipFill rotWithShape="1">
          <a:blip r:embed="rId3">
            <a:alphaModFix/>
          </a:blip>
          <a:srcRect/>
          <a:stretch/>
        </p:blipFill>
        <p:spPr>
          <a:xfrm>
            <a:off x="-7112" y="5463"/>
            <a:ext cx="820737" cy="6847073"/>
          </a:xfrm>
          <a:prstGeom prst="rect">
            <a:avLst/>
          </a:prstGeom>
          <a:noFill/>
          <a:ln>
            <a:noFill/>
          </a:ln>
          <a:effectLst>
            <a:outerShdw blurRad="190500" dist="50800" algn="ctr" rotWithShape="0">
              <a:srgbClr val="000000">
                <a:alpha val="40000"/>
              </a:srgbClr>
            </a:outerShdw>
          </a:effectLst>
        </p:spPr>
      </p:pic>
      <p:sp>
        <p:nvSpPr>
          <p:cNvPr id="26" name="Google Shape;26;p5"/>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277650" y="1798320"/>
            <a:ext cx="4922400" cy="4391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body" idx="2"/>
          </p:nvPr>
        </p:nvSpPr>
        <p:spPr>
          <a:xfrm>
            <a:off x="6388259" y="1798320"/>
            <a:ext cx="4948800" cy="4391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2" name="Google Shape;32;p6"/>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6"/>
          <p:cNvPicPr preferRelativeResize="0"/>
          <p:nvPr/>
        </p:nvPicPr>
        <p:blipFill rotWithShape="1">
          <a:blip r:embed="rId3">
            <a:alphaModFix/>
          </a:blip>
          <a:srcRect/>
          <a:stretch/>
        </p:blipFill>
        <p:spPr>
          <a:xfrm>
            <a:off x="-7112" y="5463"/>
            <a:ext cx="820737" cy="6847073"/>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8" name="Google Shape;38;p7"/>
          <p:cNvSpPr txBox="1">
            <a:spLocks noGrp="1"/>
          </p:cNvSpPr>
          <p:nvPr>
            <p:ph type="sldNum" idx="12"/>
          </p:nvPr>
        </p:nvSpPr>
        <p:spPr>
          <a:xfrm>
            <a:off x="10298113" y="6356350"/>
            <a:ext cx="10557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888888"/>
              </a:buClr>
              <a:buSzPts val="1200"/>
              <a:buFont typeface="Calibri"/>
              <a:buNone/>
              <a:defRPr/>
            </a:lvl1pPr>
            <a:lvl2pPr marL="0" lvl="1" indent="0" algn="r" rtl="0">
              <a:spcBef>
                <a:spcPts val="0"/>
              </a:spcBef>
              <a:spcAft>
                <a:spcPts val="0"/>
              </a:spcAft>
              <a:buClr>
                <a:srgbClr val="888888"/>
              </a:buClr>
              <a:buSzPts val="1200"/>
              <a:buFont typeface="Calibri"/>
              <a:buNone/>
              <a:defRPr/>
            </a:lvl2pPr>
            <a:lvl3pPr marL="0" lvl="2" indent="0" algn="r" rtl="0">
              <a:spcBef>
                <a:spcPts val="0"/>
              </a:spcBef>
              <a:spcAft>
                <a:spcPts val="0"/>
              </a:spcAft>
              <a:buClr>
                <a:srgbClr val="888888"/>
              </a:buClr>
              <a:buSzPts val="1200"/>
              <a:buFont typeface="Calibri"/>
              <a:buNone/>
              <a:defRPr/>
            </a:lvl3pPr>
            <a:lvl4pPr marL="0" lvl="3" indent="0" algn="r" rtl="0">
              <a:spcBef>
                <a:spcPts val="0"/>
              </a:spcBef>
              <a:spcAft>
                <a:spcPts val="0"/>
              </a:spcAft>
              <a:buClr>
                <a:srgbClr val="888888"/>
              </a:buClr>
              <a:buSzPts val="1200"/>
              <a:buFont typeface="Calibri"/>
              <a:buNone/>
              <a:defRPr/>
            </a:lvl4pPr>
            <a:lvl5pPr marL="0" lvl="4" indent="0" algn="r" rtl="0">
              <a:spcBef>
                <a:spcPts val="0"/>
              </a:spcBef>
              <a:spcAft>
                <a:spcPts val="0"/>
              </a:spcAft>
              <a:buClr>
                <a:srgbClr val="888888"/>
              </a:buClr>
              <a:buSzPts val="1200"/>
              <a:buFont typeface="Calibri"/>
              <a:buNone/>
              <a:defRPr/>
            </a:lvl5pPr>
            <a:lvl6pPr marL="0" lvl="5" indent="0" algn="r" rtl="0">
              <a:spcBef>
                <a:spcPts val="0"/>
              </a:spcBef>
              <a:spcAft>
                <a:spcPts val="0"/>
              </a:spcAft>
              <a:buClr>
                <a:srgbClr val="888888"/>
              </a:buClr>
              <a:buSzPts val="1200"/>
              <a:buFont typeface="Calibri"/>
              <a:buNone/>
              <a:defRPr/>
            </a:lvl6pPr>
            <a:lvl7pPr marL="0" lvl="6" indent="0" algn="r" rtl="0">
              <a:spcBef>
                <a:spcPts val="0"/>
              </a:spcBef>
              <a:spcAft>
                <a:spcPts val="0"/>
              </a:spcAft>
              <a:buClr>
                <a:srgbClr val="888888"/>
              </a:buClr>
              <a:buSzPts val="1200"/>
              <a:buFont typeface="Calibri"/>
              <a:buNone/>
              <a:defRPr/>
            </a:lvl7pPr>
            <a:lvl8pPr marL="0" lvl="7" indent="0" algn="r" rtl="0">
              <a:spcBef>
                <a:spcPts val="0"/>
              </a:spcBef>
              <a:spcAft>
                <a:spcPts val="0"/>
              </a:spcAft>
              <a:buClr>
                <a:srgbClr val="888888"/>
              </a:buClr>
              <a:buSzPts val="1200"/>
              <a:buFont typeface="Calibri"/>
              <a:buNone/>
              <a:defRPr/>
            </a:lvl8pPr>
            <a:lvl9pPr marL="0" lvl="8" indent="0" algn="r" rtl="0">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9"/>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nvGrpSpPr>
          <p:cNvPr id="47" name="Google Shape;47;p9"/>
          <p:cNvGrpSpPr/>
          <p:nvPr/>
        </p:nvGrpSpPr>
        <p:grpSpPr>
          <a:xfrm>
            <a:off x="1107039" y="1588231"/>
            <a:ext cx="994316" cy="61100"/>
            <a:chOff x="4580561" y="2589004"/>
            <a:chExt cx="1064464" cy="25200"/>
          </a:xfrm>
        </p:grpSpPr>
        <p:sp>
          <p:nvSpPr>
            <p:cNvPr id="48" name="Google Shape;4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49" name="Google Shape;4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sp>
        <p:nvSpPr>
          <p:cNvPr id="50" name="Google Shape;50;p9"/>
          <p:cNvSpPr txBox="1">
            <a:spLocks noGrp="1"/>
          </p:cNvSpPr>
          <p:nvPr>
            <p:ph type="title"/>
          </p:nvPr>
        </p:nvSpPr>
        <p:spPr>
          <a:xfrm>
            <a:off x="972600" y="1758200"/>
            <a:ext cx="10251300" cy="7137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600"/>
              <a:buFont typeface="Calibri"/>
              <a:buNone/>
              <a:defRPr sz="3466"/>
            </a:lvl1pPr>
            <a:lvl2pPr lvl="1" rtl="0">
              <a:spcBef>
                <a:spcPts val="0"/>
              </a:spcBef>
              <a:spcAft>
                <a:spcPts val="0"/>
              </a:spcAft>
              <a:buSzPts val="2600"/>
              <a:buNone/>
              <a:defRPr sz="3466"/>
            </a:lvl2pPr>
            <a:lvl3pPr lvl="2" rtl="0">
              <a:spcBef>
                <a:spcPts val="0"/>
              </a:spcBef>
              <a:spcAft>
                <a:spcPts val="0"/>
              </a:spcAft>
              <a:buSzPts val="2600"/>
              <a:buNone/>
              <a:defRPr sz="3466"/>
            </a:lvl3pPr>
            <a:lvl4pPr lvl="3" rtl="0">
              <a:spcBef>
                <a:spcPts val="0"/>
              </a:spcBef>
              <a:spcAft>
                <a:spcPts val="0"/>
              </a:spcAft>
              <a:buSzPts val="2600"/>
              <a:buNone/>
              <a:defRPr sz="3466"/>
            </a:lvl4pPr>
            <a:lvl5pPr lvl="4" rtl="0">
              <a:spcBef>
                <a:spcPts val="0"/>
              </a:spcBef>
              <a:spcAft>
                <a:spcPts val="0"/>
              </a:spcAft>
              <a:buSzPts val="2600"/>
              <a:buNone/>
              <a:defRPr sz="3466"/>
            </a:lvl5pPr>
            <a:lvl6pPr lvl="5" rtl="0">
              <a:spcBef>
                <a:spcPts val="0"/>
              </a:spcBef>
              <a:spcAft>
                <a:spcPts val="0"/>
              </a:spcAft>
              <a:buSzPts val="2600"/>
              <a:buNone/>
              <a:defRPr sz="3466"/>
            </a:lvl6pPr>
            <a:lvl7pPr lvl="6" rtl="0">
              <a:spcBef>
                <a:spcPts val="0"/>
              </a:spcBef>
              <a:spcAft>
                <a:spcPts val="0"/>
              </a:spcAft>
              <a:buSzPts val="2600"/>
              <a:buNone/>
              <a:defRPr sz="3466"/>
            </a:lvl7pPr>
            <a:lvl8pPr lvl="7" rtl="0">
              <a:spcBef>
                <a:spcPts val="0"/>
              </a:spcBef>
              <a:spcAft>
                <a:spcPts val="0"/>
              </a:spcAft>
              <a:buSzPts val="2600"/>
              <a:buNone/>
              <a:defRPr sz="3466"/>
            </a:lvl8pPr>
            <a:lvl9pPr lvl="8" rtl="0">
              <a:spcBef>
                <a:spcPts val="0"/>
              </a:spcBef>
              <a:spcAft>
                <a:spcPts val="0"/>
              </a:spcAft>
              <a:buSzPts val="2600"/>
              <a:buNone/>
              <a:defRPr sz="3466"/>
            </a:lvl9pPr>
          </a:lstStyle>
          <a:p>
            <a:endParaRPr/>
          </a:p>
        </p:txBody>
      </p:sp>
      <p:sp>
        <p:nvSpPr>
          <p:cNvPr id="51" name="Google Shape;51;p9"/>
          <p:cNvSpPr txBox="1">
            <a:spLocks noGrp="1"/>
          </p:cNvSpPr>
          <p:nvPr>
            <p:ph type="body" idx="1"/>
          </p:nvPr>
        </p:nvSpPr>
        <p:spPr>
          <a:xfrm>
            <a:off x="972433" y="2771833"/>
            <a:ext cx="5032500" cy="3014700"/>
          </a:xfrm>
          <a:prstGeom prst="rect">
            <a:avLst/>
          </a:prstGeom>
          <a:noFill/>
          <a:ln>
            <a:noFill/>
          </a:ln>
        </p:spPr>
        <p:txBody>
          <a:bodyPr spcFirstLastPara="1" wrap="square" lIns="91425" tIns="91425" rIns="91425" bIns="91425" anchor="t" anchorCtr="0">
            <a:normAutofit/>
          </a:bodyPr>
          <a:lstStyle>
            <a:lvl1pPr marL="457200" lvl="0" indent="-311150" algn="l" rtl="0">
              <a:lnSpc>
                <a:spcPct val="90000"/>
              </a:lnSpc>
              <a:spcBef>
                <a:spcPts val="0"/>
              </a:spcBef>
              <a:spcAft>
                <a:spcPts val="0"/>
              </a:spcAft>
              <a:buClr>
                <a:schemeClr val="dk1"/>
              </a:buClr>
              <a:buSzPts val="13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52" name="Google Shape;52;p9"/>
          <p:cNvSpPr txBox="1">
            <a:spLocks noGrp="1"/>
          </p:cNvSpPr>
          <p:nvPr>
            <p:ph type="body" idx="2"/>
          </p:nvPr>
        </p:nvSpPr>
        <p:spPr>
          <a:xfrm>
            <a:off x="6191472" y="2771833"/>
            <a:ext cx="5032500" cy="3014700"/>
          </a:xfrm>
          <a:prstGeom prst="rect">
            <a:avLst/>
          </a:prstGeom>
          <a:noFill/>
          <a:ln>
            <a:noFill/>
          </a:ln>
        </p:spPr>
        <p:txBody>
          <a:bodyPr spcFirstLastPara="1" wrap="square" lIns="91425" tIns="91425" rIns="91425" bIns="91425" anchor="t" anchorCtr="0">
            <a:normAutofit/>
          </a:bodyPr>
          <a:lstStyle>
            <a:lvl1pPr marL="457200" lvl="0" indent="-311150" algn="l" rtl="0">
              <a:lnSpc>
                <a:spcPct val="90000"/>
              </a:lnSpc>
              <a:spcBef>
                <a:spcPts val="0"/>
              </a:spcBef>
              <a:spcAft>
                <a:spcPts val="0"/>
              </a:spcAft>
              <a:buClr>
                <a:schemeClr val="dk1"/>
              </a:buClr>
              <a:buSzPts val="13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53" name="Google Shape;53;p9"/>
          <p:cNvSpPr txBox="1">
            <a:spLocks noGrp="1"/>
          </p:cNvSpPr>
          <p:nvPr>
            <p:ph type="sldNum" idx="12"/>
          </p:nvPr>
        </p:nvSpPr>
        <p:spPr>
          <a:xfrm>
            <a:off x="11381736" y="6333135"/>
            <a:ext cx="731700" cy="524700"/>
          </a:xfrm>
          <a:prstGeom prst="rect">
            <a:avLst/>
          </a:prstGeom>
          <a:noFill/>
          <a:ln>
            <a:noFill/>
          </a:ln>
        </p:spPr>
        <p:txBody>
          <a:bodyPr spcFirstLastPara="1" wrap="square" lIns="91425" tIns="91425" rIns="91425" bIns="91425" anchor="ctr" anchorCtr="0">
            <a:normAutofit/>
          </a:bodyPr>
          <a:lstStyle>
            <a:lvl1pPr marL="0" lvl="0"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0"/>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nvGrpSpPr>
          <p:cNvPr id="56" name="Google Shape;56;p10"/>
          <p:cNvGrpSpPr/>
          <p:nvPr/>
        </p:nvGrpSpPr>
        <p:grpSpPr>
          <a:xfrm>
            <a:off x="1107039" y="1588231"/>
            <a:ext cx="994316" cy="61100"/>
            <a:chOff x="4580561" y="2589004"/>
            <a:chExt cx="1064464" cy="25200"/>
          </a:xfrm>
        </p:grpSpPr>
        <p:sp>
          <p:nvSpPr>
            <p:cNvPr id="57" name="Google Shape;57;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8" name="Google Shape;58;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grpSp>
      <p:sp>
        <p:nvSpPr>
          <p:cNvPr id="59" name="Google Shape;59;p10"/>
          <p:cNvSpPr txBox="1">
            <a:spLocks noGrp="1"/>
          </p:cNvSpPr>
          <p:nvPr>
            <p:ph type="title"/>
          </p:nvPr>
        </p:nvSpPr>
        <p:spPr>
          <a:xfrm>
            <a:off x="972600" y="1758200"/>
            <a:ext cx="10251600" cy="7137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600"/>
              <a:buFont typeface="Calibri"/>
              <a:buNone/>
              <a:defRPr sz="3466"/>
            </a:lvl1pPr>
            <a:lvl2pPr lvl="1" rtl="0">
              <a:spcBef>
                <a:spcPts val="0"/>
              </a:spcBef>
              <a:spcAft>
                <a:spcPts val="0"/>
              </a:spcAft>
              <a:buSzPts val="2600"/>
              <a:buNone/>
              <a:defRPr sz="3466"/>
            </a:lvl2pPr>
            <a:lvl3pPr lvl="2" rtl="0">
              <a:spcBef>
                <a:spcPts val="0"/>
              </a:spcBef>
              <a:spcAft>
                <a:spcPts val="0"/>
              </a:spcAft>
              <a:buSzPts val="2600"/>
              <a:buNone/>
              <a:defRPr sz="3466"/>
            </a:lvl3pPr>
            <a:lvl4pPr lvl="3" rtl="0">
              <a:spcBef>
                <a:spcPts val="0"/>
              </a:spcBef>
              <a:spcAft>
                <a:spcPts val="0"/>
              </a:spcAft>
              <a:buSzPts val="2600"/>
              <a:buNone/>
              <a:defRPr sz="3466"/>
            </a:lvl4pPr>
            <a:lvl5pPr lvl="4" rtl="0">
              <a:spcBef>
                <a:spcPts val="0"/>
              </a:spcBef>
              <a:spcAft>
                <a:spcPts val="0"/>
              </a:spcAft>
              <a:buSzPts val="2600"/>
              <a:buNone/>
              <a:defRPr sz="3466"/>
            </a:lvl5pPr>
            <a:lvl6pPr lvl="5" rtl="0">
              <a:spcBef>
                <a:spcPts val="0"/>
              </a:spcBef>
              <a:spcAft>
                <a:spcPts val="0"/>
              </a:spcAft>
              <a:buSzPts val="2600"/>
              <a:buNone/>
              <a:defRPr sz="3466"/>
            </a:lvl6pPr>
            <a:lvl7pPr lvl="6" rtl="0">
              <a:spcBef>
                <a:spcPts val="0"/>
              </a:spcBef>
              <a:spcAft>
                <a:spcPts val="0"/>
              </a:spcAft>
              <a:buSzPts val="2600"/>
              <a:buNone/>
              <a:defRPr sz="3466"/>
            </a:lvl7pPr>
            <a:lvl8pPr lvl="7" rtl="0">
              <a:spcBef>
                <a:spcPts val="0"/>
              </a:spcBef>
              <a:spcAft>
                <a:spcPts val="0"/>
              </a:spcAft>
              <a:buSzPts val="2600"/>
              <a:buNone/>
              <a:defRPr sz="3466"/>
            </a:lvl8pPr>
            <a:lvl9pPr lvl="8" rtl="0">
              <a:spcBef>
                <a:spcPts val="0"/>
              </a:spcBef>
              <a:spcAft>
                <a:spcPts val="0"/>
              </a:spcAft>
              <a:buSzPts val="2600"/>
              <a:buNone/>
              <a:defRPr sz="3466"/>
            </a:lvl9pPr>
          </a:lstStyle>
          <a:p>
            <a:endParaRPr/>
          </a:p>
        </p:txBody>
      </p:sp>
      <p:sp>
        <p:nvSpPr>
          <p:cNvPr id="60" name="Google Shape;60;p10"/>
          <p:cNvSpPr txBox="1">
            <a:spLocks noGrp="1"/>
          </p:cNvSpPr>
          <p:nvPr>
            <p:ph type="body" idx="1"/>
          </p:nvPr>
        </p:nvSpPr>
        <p:spPr>
          <a:xfrm>
            <a:off x="972600" y="2771833"/>
            <a:ext cx="10251600" cy="3014700"/>
          </a:xfrm>
          <a:prstGeom prst="rect">
            <a:avLst/>
          </a:prstGeom>
          <a:noFill/>
          <a:ln>
            <a:noFill/>
          </a:ln>
        </p:spPr>
        <p:txBody>
          <a:bodyPr spcFirstLastPara="1" wrap="square" lIns="91425" tIns="91425" rIns="91425" bIns="91425" anchor="t" anchorCtr="0">
            <a:normAutofit/>
          </a:bodyPr>
          <a:lstStyle>
            <a:lvl1pPr marL="457200" lvl="0" indent="-311150" algn="l" rtl="0">
              <a:lnSpc>
                <a:spcPct val="90000"/>
              </a:lnSpc>
              <a:spcBef>
                <a:spcPts val="0"/>
              </a:spcBef>
              <a:spcAft>
                <a:spcPts val="0"/>
              </a:spcAft>
              <a:buClr>
                <a:schemeClr val="dk1"/>
              </a:buClr>
              <a:buSzPts val="1300"/>
              <a:buChar char="●"/>
              <a:defRPr/>
            </a:lvl1pPr>
            <a:lvl2pPr marL="914400" lvl="1" indent="-298450" algn="l" rtl="0">
              <a:lnSpc>
                <a:spcPct val="90000"/>
              </a:lnSpc>
              <a:spcBef>
                <a:spcPts val="0"/>
              </a:spcBef>
              <a:spcAft>
                <a:spcPts val="0"/>
              </a:spcAft>
              <a:buClr>
                <a:schemeClr val="dk1"/>
              </a:buClr>
              <a:buSzPts val="1100"/>
              <a:buChar char="○"/>
              <a:defRPr/>
            </a:lvl2pPr>
            <a:lvl3pPr marL="1371600" lvl="2" indent="-298450" algn="l" rtl="0">
              <a:lnSpc>
                <a:spcPct val="90000"/>
              </a:lnSpc>
              <a:spcBef>
                <a:spcPts val="0"/>
              </a:spcBef>
              <a:spcAft>
                <a:spcPts val="0"/>
              </a:spcAft>
              <a:buClr>
                <a:schemeClr val="dk1"/>
              </a:buClr>
              <a:buSzPts val="1100"/>
              <a:buChar char="■"/>
              <a:defRPr/>
            </a:lvl3pPr>
            <a:lvl4pPr marL="1828800" lvl="3" indent="-298450" algn="l" rtl="0">
              <a:lnSpc>
                <a:spcPct val="90000"/>
              </a:lnSpc>
              <a:spcBef>
                <a:spcPts val="0"/>
              </a:spcBef>
              <a:spcAft>
                <a:spcPts val="0"/>
              </a:spcAft>
              <a:buClr>
                <a:schemeClr val="dk1"/>
              </a:buClr>
              <a:buSzPts val="1100"/>
              <a:buChar char="●"/>
              <a:defRPr/>
            </a:lvl4pPr>
            <a:lvl5pPr marL="2286000" lvl="4" indent="-298450" algn="l" rtl="0">
              <a:lnSpc>
                <a:spcPct val="90000"/>
              </a:lnSpc>
              <a:spcBef>
                <a:spcPts val="0"/>
              </a:spcBef>
              <a:spcAft>
                <a:spcPts val="0"/>
              </a:spcAft>
              <a:buClr>
                <a:schemeClr val="dk1"/>
              </a:buClr>
              <a:buSzPts val="1100"/>
              <a:buChar char="○"/>
              <a:defRPr/>
            </a:lvl5pPr>
            <a:lvl6pPr marL="2743200" lvl="5" indent="-298450" algn="l" rtl="0">
              <a:lnSpc>
                <a:spcPct val="90000"/>
              </a:lnSpc>
              <a:spcBef>
                <a:spcPts val="0"/>
              </a:spcBef>
              <a:spcAft>
                <a:spcPts val="0"/>
              </a:spcAft>
              <a:buClr>
                <a:schemeClr val="dk1"/>
              </a:buClr>
              <a:buSzPts val="1100"/>
              <a:buChar char="■"/>
              <a:defRPr/>
            </a:lvl6pPr>
            <a:lvl7pPr marL="3200400" lvl="6" indent="-298450" algn="l" rtl="0">
              <a:lnSpc>
                <a:spcPct val="90000"/>
              </a:lnSpc>
              <a:spcBef>
                <a:spcPts val="0"/>
              </a:spcBef>
              <a:spcAft>
                <a:spcPts val="0"/>
              </a:spcAft>
              <a:buClr>
                <a:schemeClr val="dk1"/>
              </a:buClr>
              <a:buSzPts val="1100"/>
              <a:buChar char="●"/>
              <a:defRPr/>
            </a:lvl7pPr>
            <a:lvl8pPr marL="3657600" lvl="7" indent="-298450" algn="l" rtl="0">
              <a:lnSpc>
                <a:spcPct val="90000"/>
              </a:lnSpc>
              <a:spcBef>
                <a:spcPts val="0"/>
              </a:spcBef>
              <a:spcAft>
                <a:spcPts val="0"/>
              </a:spcAft>
              <a:buClr>
                <a:schemeClr val="dk1"/>
              </a:buClr>
              <a:buSzPts val="1100"/>
              <a:buChar char="○"/>
              <a:defRPr/>
            </a:lvl8pPr>
            <a:lvl9pPr marL="4114800" lvl="8" indent="-298450" algn="l" rtl="0">
              <a:lnSpc>
                <a:spcPct val="90000"/>
              </a:lnSpc>
              <a:spcBef>
                <a:spcPts val="0"/>
              </a:spcBef>
              <a:spcAft>
                <a:spcPts val="0"/>
              </a:spcAft>
              <a:buClr>
                <a:schemeClr val="dk1"/>
              </a:buClr>
              <a:buSzPts val="1100"/>
              <a:buChar char="■"/>
              <a:defRPr/>
            </a:lvl9pPr>
          </a:lstStyle>
          <a:p>
            <a:endParaRPr/>
          </a:p>
        </p:txBody>
      </p:sp>
      <p:sp>
        <p:nvSpPr>
          <p:cNvPr id="61" name="Google Shape;61;p10"/>
          <p:cNvSpPr txBox="1">
            <a:spLocks noGrp="1"/>
          </p:cNvSpPr>
          <p:nvPr>
            <p:ph type="sldNum" idx="12"/>
          </p:nvPr>
        </p:nvSpPr>
        <p:spPr>
          <a:xfrm>
            <a:off x="11381736" y="6333135"/>
            <a:ext cx="731700" cy="524700"/>
          </a:xfrm>
          <a:prstGeom prst="rect">
            <a:avLst/>
          </a:prstGeom>
          <a:noFill/>
          <a:ln>
            <a:noFill/>
          </a:ln>
        </p:spPr>
        <p:txBody>
          <a:bodyPr spcFirstLastPara="1" wrap="square" lIns="91425" tIns="91425" rIns="91425" bIns="91425" anchor="ctr" anchorCtr="0">
            <a:normAutofit/>
          </a:bodyPr>
          <a:lstStyle>
            <a:lvl1pPr marL="0" lvl="0"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703B7E"/>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asccc.org/sites/default/files/2022-03/DEI%20in%20Curriculum%20Model%20Principles%20and%20Practices_Final%202.25.22.docx" TargetMode="External"/><Relationship Id="rId5" Type="http://schemas.openxmlformats.org/officeDocument/2006/relationships/hyperlink" Target="https://www.asccc.org/sites/default/files/Anti-Racism_Education_F20.pdf" TargetMode="External"/><Relationship Id="rId4" Type="http://schemas.openxmlformats.org/officeDocument/2006/relationships/hyperlink" Target="https://www.asccc.org/resolutions/developing-anti-racism-diversity-equity-and-inclusion-curriculum-audit-proce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ccc.org/rostrum-reader/2022/Ma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cccco.edu/About-Us/Vision-for-Success/diversity-equity-inclus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la=en&amp;hash=21FCA99EAE353E6F481025115DC98272EAA36BA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dglossary.org/learning-experien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edglossary.org/academic-suppor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959005" y="4747680"/>
            <a:ext cx="10432200" cy="1736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US" dirty="0">
                <a:latin typeface="Arial"/>
                <a:ea typeface="Arial"/>
                <a:cs typeface="Arial"/>
                <a:sym typeface="Arial"/>
              </a:rPr>
              <a:t>IDEAA and DEI and Curriculum Model Principles and Practices </a:t>
            </a:r>
            <a:endParaRPr dirty="0">
              <a:latin typeface="Arial"/>
              <a:ea typeface="Arial"/>
              <a:cs typeface="Arial"/>
              <a:sym typeface="Arial"/>
            </a:endParaRPr>
          </a:p>
        </p:txBody>
      </p:sp>
      <p:sp>
        <p:nvSpPr>
          <p:cNvPr id="102" name="Google Shape;102;p16"/>
          <p:cNvSpPr txBox="1">
            <a:spLocks noGrp="1"/>
          </p:cNvSpPr>
          <p:nvPr>
            <p:ph type="body" idx="4294967295"/>
          </p:nvPr>
        </p:nvSpPr>
        <p:spPr>
          <a:xfrm>
            <a:off x="831850" y="4242830"/>
            <a:ext cx="10515600" cy="870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r>
              <a:rPr lang="en-US">
                <a:solidFill>
                  <a:schemeClr val="lt1"/>
                </a:solidFill>
              </a:rPr>
              <a:t>General Session 1: Thursday, July 7 at 9:00 am - 10:15 am</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295500" y="759496"/>
            <a:ext cx="8058300" cy="105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DEI Leadership as Heart Work </a:t>
            </a:r>
            <a:endParaRPr>
              <a:latin typeface="Arial"/>
              <a:ea typeface="Arial"/>
              <a:cs typeface="Arial"/>
              <a:sym typeface="Arial"/>
            </a:endParaRPr>
          </a:p>
        </p:txBody>
      </p:sp>
      <p:sp>
        <p:nvSpPr>
          <p:cNvPr id="172" name="Google Shape;172;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73" name="Google Shape;173;p25"/>
          <p:cNvSpPr txBox="1"/>
          <p:nvPr/>
        </p:nvSpPr>
        <p:spPr>
          <a:xfrm>
            <a:off x="1189300" y="2271000"/>
            <a:ext cx="10685700" cy="45870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DEI work is </a:t>
            </a:r>
            <a:r>
              <a:rPr lang="en-US" sz="2200" b="1" i="0" u="none" strike="noStrike" cap="none">
                <a:solidFill>
                  <a:schemeClr val="dk1"/>
                </a:solidFill>
                <a:latin typeface="Calibri"/>
                <a:ea typeface="Calibri"/>
                <a:cs typeface="Calibri"/>
                <a:sym typeface="Calibri"/>
              </a:rPr>
              <a:t>hard work and heart work</a:t>
            </a:r>
            <a:r>
              <a:rPr lang="en-US" sz="2200" b="0" i="0" u="none" strike="noStrike" cap="none">
                <a:solidFill>
                  <a:schemeClr val="dk1"/>
                </a:solidFill>
                <a:latin typeface="Calibri"/>
                <a:ea typeface="Calibri"/>
                <a:cs typeface="Calibri"/>
                <a:sym typeface="Calibri"/>
              </a:rPr>
              <a:t> </a:t>
            </a:r>
            <a:endParaRPr sz="2200" b="0" i="0" u="none" strike="noStrike" cap="none">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Approach diversity, equity, inclusion, accessibility, and antiracism work with a lens of </a:t>
            </a:r>
            <a:r>
              <a:rPr lang="en-US" sz="2200" b="1">
                <a:solidFill>
                  <a:schemeClr val="dk1"/>
                </a:solidFill>
                <a:latin typeface="Calibri"/>
                <a:ea typeface="Calibri"/>
                <a:cs typeface="Calibri"/>
                <a:sym typeface="Calibri"/>
              </a:rPr>
              <a:t>empathy and humanity</a:t>
            </a:r>
            <a:endParaRPr sz="2200" b="1">
              <a:solidFill>
                <a:schemeClr val="dk1"/>
              </a:solidFill>
            </a:endParaRPr>
          </a:p>
          <a:p>
            <a:pPr marL="914400" lvl="1" indent="-368300" algn="l" rtl="0">
              <a:lnSpc>
                <a:spcPct val="100000"/>
              </a:lnSpc>
              <a:spcBef>
                <a:spcPts val="0"/>
              </a:spcBef>
              <a:spcAft>
                <a:spcPts val="0"/>
              </a:spcAft>
              <a:buClr>
                <a:schemeClr val="dk1"/>
              </a:buClr>
              <a:buSzPts val="2200"/>
              <a:buChar char="○"/>
            </a:pPr>
            <a:r>
              <a:rPr lang="en-US" sz="2200" b="1">
                <a:solidFill>
                  <a:schemeClr val="dk1"/>
                </a:solidFill>
                <a:latin typeface="Calibri"/>
                <a:ea typeface="Calibri"/>
                <a:cs typeface="Calibri"/>
                <a:sym typeface="Calibri"/>
              </a:rPr>
              <a:t>Self-awareness</a:t>
            </a:r>
            <a:r>
              <a:rPr lang="en-US" sz="2200">
                <a:solidFill>
                  <a:schemeClr val="dk1"/>
                </a:solidFill>
                <a:latin typeface="Calibri"/>
                <a:ea typeface="Calibri"/>
                <a:cs typeface="Calibri"/>
                <a:sym typeface="Calibri"/>
              </a:rPr>
              <a:t> is a skill and involves emotion </a:t>
            </a:r>
            <a:endParaRPr sz="2200">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We are all responsible for </a:t>
            </a:r>
            <a:r>
              <a:rPr lang="en-US" sz="2200" b="1">
                <a:solidFill>
                  <a:schemeClr val="dk1"/>
                </a:solidFill>
                <a:latin typeface="Calibri"/>
                <a:ea typeface="Calibri"/>
                <a:cs typeface="Calibri"/>
                <a:sym typeface="Calibri"/>
              </a:rPr>
              <a:t>our own growth</a:t>
            </a:r>
            <a:endParaRPr sz="2200" b="1">
              <a:solidFill>
                <a:schemeClr val="dk1"/>
              </a:solidFill>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No judgement or blame–rather, </a:t>
            </a:r>
            <a:r>
              <a:rPr lang="en-US" sz="2200" b="1">
                <a:solidFill>
                  <a:schemeClr val="dk1"/>
                </a:solidFill>
                <a:latin typeface="Calibri"/>
                <a:ea typeface="Calibri"/>
                <a:cs typeface="Calibri"/>
                <a:sym typeface="Calibri"/>
              </a:rPr>
              <a:t>open mindedness </a:t>
            </a:r>
            <a:r>
              <a:rPr lang="en-US" sz="2200">
                <a:solidFill>
                  <a:schemeClr val="dk1"/>
                </a:solidFill>
                <a:latin typeface="Calibri"/>
                <a:ea typeface="Calibri"/>
                <a:cs typeface="Calibri"/>
                <a:sym typeface="Calibri"/>
              </a:rPr>
              <a:t>and </a:t>
            </a:r>
            <a:r>
              <a:rPr lang="en-US" sz="2200" b="1">
                <a:solidFill>
                  <a:schemeClr val="dk1"/>
                </a:solidFill>
                <a:latin typeface="Calibri"/>
                <a:ea typeface="Calibri"/>
                <a:cs typeface="Calibri"/>
                <a:sym typeface="Calibri"/>
              </a:rPr>
              <a:t>care </a:t>
            </a:r>
            <a:endParaRPr sz="2200">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Need to build </a:t>
            </a:r>
            <a:r>
              <a:rPr lang="en-US" sz="2200" b="1" i="0" u="none" strike="noStrike" cap="none">
                <a:solidFill>
                  <a:schemeClr val="dk1"/>
                </a:solidFill>
                <a:latin typeface="Calibri"/>
                <a:ea typeface="Calibri"/>
                <a:cs typeface="Calibri"/>
                <a:sym typeface="Calibri"/>
              </a:rPr>
              <a:t>relationships </a:t>
            </a:r>
            <a:r>
              <a:rPr lang="en-US" sz="2200" b="0" i="0" u="none" strike="noStrike" cap="none">
                <a:solidFill>
                  <a:schemeClr val="dk1"/>
                </a:solidFill>
                <a:latin typeface="Calibri"/>
                <a:ea typeface="Calibri"/>
                <a:cs typeface="Calibri"/>
                <a:sym typeface="Calibri"/>
              </a:rPr>
              <a:t>(need</a:t>
            </a:r>
            <a:r>
              <a:rPr lang="en-US" sz="2200">
                <a:solidFill>
                  <a:schemeClr val="dk1"/>
                </a:solidFill>
                <a:latin typeface="Calibri"/>
                <a:ea typeface="Calibri"/>
                <a:cs typeface="Calibri"/>
                <a:sym typeface="Calibri"/>
              </a:rPr>
              <a:t> to work together)</a:t>
            </a:r>
            <a:endParaRPr sz="2200" b="0" i="0" u="none" strike="noStrike" cap="none">
              <a:solidFill>
                <a:schemeClr val="dk1"/>
              </a:solidFill>
              <a:latin typeface="Calibri"/>
              <a:ea typeface="Calibri"/>
              <a:cs typeface="Calibri"/>
              <a:sym typeface="Calibri"/>
            </a:endParaRPr>
          </a:p>
          <a:p>
            <a:pPr marL="914400" marR="0" lvl="1"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Create </a:t>
            </a:r>
            <a:r>
              <a:rPr lang="en-US" sz="2200" b="1" i="0" u="none" strike="noStrike" cap="none">
                <a:solidFill>
                  <a:schemeClr val="dk1"/>
                </a:solidFill>
                <a:latin typeface="Calibri"/>
                <a:ea typeface="Calibri"/>
                <a:cs typeface="Calibri"/>
                <a:sym typeface="Calibri"/>
              </a:rPr>
              <a:t>intentional space</a:t>
            </a:r>
            <a:r>
              <a:rPr lang="en-US" sz="2200" b="0" i="0" u="none" strike="noStrike" cap="none">
                <a:solidFill>
                  <a:schemeClr val="dk1"/>
                </a:solidFill>
                <a:latin typeface="Calibri"/>
                <a:ea typeface="Calibri"/>
                <a:cs typeface="Calibri"/>
                <a:sym typeface="Calibri"/>
              </a:rPr>
              <a:t> and time for relationships and trust building</a:t>
            </a:r>
            <a:endParaRPr sz="2200" b="0" i="0" u="none" strike="noStrike" cap="none">
              <a:solidFill>
                <a:schemeClr val="dk1"/>
              </a:solidFill>
              <a:latin typeface="Calibri"/>
              <a:ea typeface="Calibri"/>
              <a:cs typeface="Calibri"/>
              <a:sym typeface="Calibri"/>
            </a:endParaRPr>
          </a:p>
          <a:p>
            <a:pPr marL="914400" marR="0" lvl="1" indent="-36830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H</a:t>
            </a:r>
            <a:r>
              <a:rPr lang="en-US" sz="2200" b="0" i="0" u="none" strike="noStrike" cap="none">
                <a:solidFill>
                  <a:schemeClr val="dk1"/>
                </a:solidFill>
                <a:latin typeface="Calibri"/>
                <a:ea typeface="Calibri"/>
                <a:cs typeface="Calibri"/>
                <a:sym typeface="Calibri"/>
              </a:rPr>
              <a:t>ave the </a:t>
            </a:r>
            <a:r>
              <a:rPr lang="en-US" sz="2200" b="1">
                <a:solidFill>
                  <a:schemeClr val="dk1"/>
                </a:solidFill>
                <a:latin typeface="Calibri"/>
                <a:ea typeface="Calibri"/>
                <a:cs typeface="Calibri"/>
                <a:sym typeface="Calibri"/>
              </a:rPr>
              <a:t>courageous </a:t>
            </a:r>
            <a:r>
              <a:rPr lang="en-US" sz="2200" b="1" i="0" u="none" strike="noStrike" cap="none">
                <a:solidFill>
                  <a:schemeClr val="dk1"/>
                </a:solidFill>
                <a:latin typeface="Calibri"/>
                <a:ea typeface="Calibri"/>
                <a:cs typeface="Calibri"/>
                <a:sym typeface="Calibri"/>
              </a:rPr>
              <a:t>conversations</a:t>
            </a:r>
            <a:r>
              <a:rPr lang="en-US" sz="2200" b="0" i="0" u="none" strike="noStrike" cap="none">
                <a:solidFill>
                  <a:schemeClr val="dk1"/>
                </a:solidFill>
                <a:latin typeface="Calibri"/>
                <a:ea typeface="Calibri"/>
                <a:cs typeface="Calibri"/>
                <a:sym typeface="Calibri"/>
              </a:rPr>
              <a:t> in order to move the work</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May encounter frustrations but </a:t>
            </a:r>
            <a:r>
              <a:rPr lang="en-US" sz="2200" b="1" i="0" u="none" strike="noStrike" cap="none">
                <a:solidFill>
                  <a:schemeClr val="dk1"/>
                </a:solidFill>
                <a:latin typeface="Calibri"/>
                <a:ea typeface="Calibri"/>
                <a:cs typeface="Calibri"/>
                <a:sym typeface="Calibri"/>
              </a:rPr>
              <a:t>keep moving forward </a:t>
            </a:r>
            <a:endParaRPr sz="2200" b="1">
              <a:solidFill>
                <a:schemeClr val="dk1"/>
              </a:solidFill>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We are imperfect people who will make mistakes</a:t>
            </a:r>
            <a:endParaRPr sz="2200">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Char char="○"/>
            </a:pPr>
            <a:r>
              <a:rPr lang="en-US" sz="2200">
                <a:solidFill>
                  <a:schemeClr val="dk1"/>
                </a:solidFill>
                <a:latin typeface="Calibri"/>
                <a:ea typeface="Calibri"/>
                <a:cs typeface="Calibri"/>
                <a:sym typeface="Calibri"/>
              </a:rPr>
              <a:t>Embrace “fallure” vs. failure</a:t>
            </a:r>
            <a:endParaRPr sz="2200">
              <a:solidFill>
                <a:schemeClr val="dk1"/>
              </a:solidFill>
              <a:latin typeface="Calibri"/>
              <a:ea typeface="Calibri"/>
              <a:cs typeface="Calibri"/>
              <a:sym typeface="Calibri"/>
            </a:endParaRPr>
          </a:p>
          <a:p>
            <a:pPr marL="914400" lvl="1" indent="-368300"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Seek positive “feedforward” vs. shaming feedback</a:t>
            </a:r>
            <a:endParaRPr sz="2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3308475" y="403400"/>
            <a:ext cx="81594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What ASCCC Says about IDEAA in Curriculum </a:t>
            </a:r>
            <a:endParaRPr>
              <a:latin typeface="Arial"/>
              <a:ea typeface="Arial"/>
              <a:cs typeface="Arial"/>
              <a:sym typeface="Arial"/>
            </a:endParaRPr>
          </a:p>
        </p:txBody>
      </p:sp>
      <p:sp>
        <p:nvSpPr>
          <p:cNvPr id="179" name="Google Shape;179;p26"/>
          <p:cNvSpPr txBox="1">
            <a:spLocks noGrp="1"/>
          </p:cNvSpPr>
          <p:nvPr>
            <p:ph type="body" idx="1"/>
          </p:nvPr>
        </p:nvSpPr>
        <p:spPr>
          <a:xfrm>
            <a:off x="830000" y="2466050"/>
            <a:ext cx="10523700" cy="4255500"/>
          </a:xfrm>
          <a:prstGeom prst="rect">
            <a:avLst/>
          </a:prstGeom>
          <a:noFill/>
          <a:ln>
            <a:noFill/>
          </a:ln>
        </p:spPr>
        <p:txBody>
          <a:bodyPr spcFirstLastPara="1" wrap="square" lIns="91425" tIns="45700" rIns="91425" bIns="45700" anchor="t" anchorCtr="0">
            <a:noAutofit/>
          </a:bodyPr>
          <a:lstStyle/>
          <a:p>
            <a:pPr marL="457200" lvl="0" indent="-336550" algn="l" rtl="0">
              <a:lnSpc>
                <a:spcPct val="140000"/>
              </a:lnSpc>
              <a:spcBef>
                <a:spcPts val="0"/>
              </a:spcBef>
              <a:spcAft>
                <a:spcPts val="0"/>
              </a:spcAft>
              <a:buSzPts val="1700"/>
              <a:buChar char="●"/>
            </a:pPr>
            <a:r>
              <a:rPr lang="en-US" sz="1700" u="sng">
                <a:solidFill>
                  <a:schemeClr val="hlink"/>
                </a:solidFill>
                <a:highlight>
                  <a:srgbClr val="FFFFFF"/>
                </a:highlight>
                <a:hlinkClick r:id="rId3"/>
              </a:rPr>
              <a:t>9.01 F21 Adding Culturally Responsive Curriculum, Equity Mindedness and Anti-Racism to Course Outline of Record (COR) Requirements in Title 5</a:t>
            </a:r>
            <a:endParaRPr sz="1700">
              <a:solidFill>
                <a:srgbClr val="0A0A0A"/>
              </a:solidFill>
              <a:highlight>
                <a:srgbClr val="FFFFFF"/>
              </a:highlight>
            </a:endParaRPr>
          </a:p>
          <a:p>
            <a:pPr marL="457200" lvl="0" indent="-336550" algn="l" rtl="0">
              <a:lnSpc>
                <a:spcPct val="140000"/>
              </a:lnSpc>
              <a:spcBef>
                <a:spcPts val="0"/>
              </a:spcBef>
              <a:spcAft>
                <a:spcPts val="0"/>
              </a:spcAft>
              <a:buSzPts val="1700"/>
              <a:buChar char="●"/>
            </a:pPr>
            <a:r>
              <a:rPr lang="en-US" sz="1700" u="sng">
                <a:solidFill>
                  <a:schemeClr val="hlink"/>
                </a:solidFill>
                <a:highlight>
                  <a:srgbClr val="FFFFFF"/>
                </a:highlight>
                <a:hlinkClick r:id="rId4"/>
              </a:rPr>
              <a:t>9.05 S21 Developing an Anti-Racism, Diversity, Equity, and Inclusion Curriculum Audit Process</a:t>
            </a:r>
            <a:endParaRPr sz="1700">
              <a:solidFill>
                <a:srgbClr val="0A0A0A"/>
              </a:solidFill>
              <a:highlight>
                <a:srgbClr val="FFFFFF"/>
              </a:highlight>
            </a:endParaRPr>
          </a:p>
          <a:p>
            <a:pPr marL="457200" lvl="0" indent="-336550" algn="l" rtl="0">
              <a:lnSpc>
                <a:spcPct val="140000"/>
              </a:lnSpc>
              <a:spcBef>
                <a:spcPts val="0"/>
              </a:spcBef>
              <a:spcAft>
                <a:spcPts val="0"/>
              </a:spcAft>
              <a:buSzPts val="1700"/>
              <a:buChar char="●"/>
            </a:pPr>
            <a:r>
              <a:rPr lang="en-US" sz="1700" u="sng">
                <a:solidFill>
                  <a:schemeClr val="hlink"/>
                </a:solidFill>
                <a:highlight>
                  <a:srgbClr val="FFFFFF"/>
                </a:highlight>
                <a:hlinkClick r:id="rId5"/>
              </a:rPr>
              <a:t>Anti-Racism in Education Paper (Fall 2020)</a:t>
            </a:r>
            <a:endParaRPr sz="1700">
              <a:solidFill>
                <a:srgbClr val="0A0A0A"/>
              </a:solidFill>
              <a:highlight>
                <a:srgbClr val="FFFFFF"/>
              </a:highlight>
            </a:endParaRPr>
          </a:p>
          <a:p>
            <a:pPr marL="914400" lvl="1" indent="-336550" algn="l" rtl="0">
              <a:lnSpc>
                <a:spcPct val="140000"/>
              </a:lnSpc>
              <a:spcBef>
                <a:spcPts val="0"/>
              </a:spcBef>
              <a:spcAft>
                <a:spcPts val="0"/>
              </a:spcAft>
              <a:buClr>
                <a:srgbClr val="0A0A0A"/>
              </a:buClr>
              <a:buSzPts val="1700"/>
              <a:buChar char="○"/>
            </a:pPr>
            <a:r>
              <a:rPr lang="en-US" sz="1700">
                <a:solidFill>
                  <a:srgbClr val="0A0A0A"/>
                </a:solidFill>
                <a:highlight>
                  <a:srgbClr val="FFFFFF"/>
                </a:highlight>
              </a:rPr>
              <a:t>Recommendation #5: Enact culturally responsive curricular redesign within disciplines, courses, and programs and with curriculum committees.</a:t>
            </a:r>
            <a:endParaRPr sz="1700">
              <a:solidFill>
                <a:srgbClr val="0A0A0A"/>
              </a:solidFill>
              <a:highlight>
                <a:srgbClr val="FFFFFF"/>
              </a:highlight>
            </a:endParaRPr>
          </a:p>
          <a:p>
            <a:pPr marL="457200" lvl="0" indent="-336550" algn="l" rtl="0">
              <a:lnSpc>
                <a:spcPct val="90000"/>
              </a:lnSpc>
              <a:spcBef>
                <a:spcPts val="0"/>
              </a:spcBef>
              <a:spcAft>
                <a:spcPts val="0"/>
              </a:spcAft>
              <a:buClr>
                <a:schemeClr val="dk1"/>
              </a:buClr>
              <a:buSzPts val="1700"/>
              <a:buFont typeface="Arial"/>
              <a:buChar char="●"/>
            </a:pPr>
            <a:r>
              <a:rPr lang="en-US" sz="1700" b="1">
                <a:solidFill>
                  <a:schemeClr val="dk1"/>
                </a:solidFill>
                <a:highlight>
                  <a:srgbClr val="FFFFFF"/>
                </a:highlight>
                <a:latin typeface="Arial"/>
                <a:ea typeface="Arial"/>
                <a:cs typeface="Arial"/>
                <a:sym typeface="Arial"/>
              </a:rPr>
              <a:t> 3.02</a:t>
            </a:r>
            <a:r>
              <a:rPr lang="en-US" sz="1700" b="1">
                <a:solidFill>
                  <a:schemeClr val="dk1"/>
                </a:solidFill>
                <a:highlight>
                  <a:srgbClr val="FFFFFF"/>
                </a:highlight>
              </a:rPr>
              <a:t>  </a:t>
            </a:r>
            <a:r>
              <a:rPr lang="en-US" sz="1700" b="1">
                <a:solidFill>
                  <a:schemeClr val="dk1"/>
                </a:solidFill>
                <a:highlight>
                  <a:srgbClr val="FFFFFF"/>
                </a:highlight>
                <a:latin typeface="Arial"/>
                <a:ea typeface="Arial"/>
                <a:cs typeface="Arial"/>
                <a:sym typeface="Arial"/>
              </a:rPr>
              <a:t>S22 Adopt the </a:t>
            </a:r>
            <a:r>
              <a:rPr lang="en-US" sz="1700" b="1" i="1">
                <a:solidFill>
                  <a:schemeClr val="dk1"/>
                </a:solidFill>
                <a:highlight>
                  <a:srgbClr val="FFFFFF"/>
                </a:highlight>
                <a:latin typeface="Arial"/>
                <a:ea typeface="Arial"/>
                <a:cs typeface="Arial"/>
                <a:sym typeface="Arial"/>
              </a:rPr>
              <a:t>DEI in Curriculum Model Principles and Practices</a:t>
            </a:r>
            <a:r>
              <a:rPr lang="en-US" sz="1700" b="1">
                <a:solidFill>
                  <a:schemeClr val="dk1"/>
                </a:solidFill>
                <a:highlight>
                  <a:srgbClr val="FFFFFF"/>
                </a:highlight>
                <a:latin typeface="Arial"/>
                <a:ea typeface="Arial"/>
                <a:cs typeface="Arial"/>
                <a:sym typeface="Arial"/>
              </a:rPr>
              <a:t> Framework</a:t>
            </a:r>
            <a:endParaRPr sz="1500">
              <a:highlight>
                <a:srgbClr val="FFFFFF"/>
              </a:highlight>
            </a:endParaRPr>
          </a:p>
          <a:p>
            <a:pPr marL="914400" lvl="1" indent="-336550" algn="l" rtl="0">
              <a:lnSpc>
                <a:spcPct val="90000"/>
              </a:lnSpc>
              <a:spcBef>
                <a:spcPts val="0"/>
              </a:spcBef>
              <a:spcAft>
                <a:spcPts val="0"/>
              </a:spcAft>
              <a:buClr>
                <a:schemeClr val="dk1"/>
              </a:buClr>
              <a:buSzPts val="1700"/>
              <a:buFont typeface="Arial"/>
              <a:buChar char="○"/>
            </a:pPr>
            <a:r>
              <a:rPr lang="en-US" sz="1700">
                <a:solidFill>
                  <a:schemeClr val="dk1"/>
                </a:solidFill>
                <a:highlight>
                  <a:srgbClr val="FFFFFF"/>
                </a:highlight>
                <a:latin typeface="Arial"/>
                <a:ea typeface="Arial"/>
                <a:cs typeface="Arial"/>
                <a:sym typeface="Arial"/>
              </a:rPr>
              <a:t>Resolved, That the Academic Senate for California Community Colleges adopts the </a:t>
            </a:r>
            <a:r>
              <a:rPr lang="en-US" sz="1700" i="1">
                <a:solidFill>
                  <a:schemeClr val="dk1"/>
                </a:solidFill>
                <a:highlight>
                  <a:srgbClr val="FFFFFF"/>
                </a:highlight>
                <a:latin typeface="Arial"/>
                <a:ea typeface="Arial"/>
                <a:cs typeface="Arial"/>
                <a:sym typeface="Arial"/>
              </a:rPr>
              <a:t>DEI In Curriculum Model Principles and Practices</a:t>
            </a:r>
            <a:r>
              <a:rPr lang="en-US" sz="1700">
                <a:solidFill>
                  <a:schemeClr val="dk1"/>
                </a:solidFill>
                <a:highlight>
                  <a:srgbClr val="FFFFFF"/>
                </a:highlight>
                <a:latin typeface="Arial"/>
                <a:ea typeface="Arial"/>
                <a:cs typeface="Arial"/>
                <a:sym typeface="Arial"/>
              </a:rPr>
              <a:t> and encourages local senates to use the model to review their curriculum practices; and </a:t>
            </a:r>
            <a:endParaRPr sz="1700">
              <a:solidFill>
                <a:schemeClr val="dk1"/>
              </a:solidFill>
              <a:highlight>
                <a:srgbClr val="FFFFFF"/>
              </a:highlight>
              <a:latin typeface="Arial"/>
              <a:ea typeface="Arial"/>
              <a:cs typeface="Arial"/>
              <a:sym typeface="Arial"/>
            </a:endParaRPr>
          </a:p>
          <a:p>
            <a:pPr marL="914400" lvl="0" indent="0" algn="l" rtl="0">
              <a:lnSpc>
                <a:spcPct val="90000"/>
              </a:lnSpc>
              <a:spcBef>
                <a:spcPts val="0"/>
              </a:spcBef>
              <a:spcAft>
                <a:spcPts val="0"/>
              </a:spcAft>
              <a:buNone/>
            </a:pPr>
            <a:endParaRPr sz="1700">
              <a:solidFill>
                <a:schemeClr val="dk1"/>
              </a:solidFill>
              <a:highlight>
                <a:srgbClr val="FFFFFF"/>
              </a:highlight>
            </a:endParaRPr>
          </a:p>
          <a:p>
            <a:pPr marL="914400" lvl="1" indent="-336550" algn="l" rtl="0">
              <a:lnSpc>
                <a:spcPct val="90000"/>
              </a:lnSpc>
              <a:spcBef>
                <a:spcPts val="0"/>
              </a:spcBef>
              <a:spcAft>
                <a:spcPts val="0"/>
              </a:spcAft>
              <a:buClr>
                <a:schemeClr val="dk1"/>
              </a:buClr>
              <a:buSzPts val="1700"/>
              <a:buFont typeface="Arial"/>
              <a:buChar char="○"/>
            </a:pPr>
            <a:r>
              <a:rPr lang="en-US" sz="1700">
                <a:solidFill>
                  <a:schemeClr val="dk1"/>
                </a:solidFill>
                <a:highlight>
                  <a:srgbClr val="FFFFFF"/>
                </a:highlight>
                <a:latin typeface="Arial"/>
                <a:ea typeface="Arial"/>
                <a:cs typeface="Arial"/>
                <a:sym typeface="Arial"/>
              </a:rPr>
              <a:t>Resolved, That the Academic Senate for California Community Colleges works with system partners to support the 	implementation of the </a:t>
            </a:r>
            <a:r>
              <a:rPr lang="en-US" sz="1700" i="1">
                <a:solidFill>
                  <a:schemeClr val="dk1"/>
                </a:solidFill>
                <a:highlight>
                  <a:srgbClr val="FFFFFF"/>
                </a:highlight>
                <a:latin typeface="Arial"/>
                <a:ea typeface="Arial"/>
                <a:cs typeface="Arial"/>
                <a:sym typeface="Arial"/>
              </a:rPr>
              <a:t>DEI in Curriculum Model Principles and Practices</a:t>
            </a:r>
            <a:r>
              <a:rPr lang="en-US" sz="1700">
                <a:solidFill>
                  <a:schemeClr val="dk1"/>
                </a:solidFill>
                <a:highlight>
                  <a:srgbClr val="FFFFFF"/>
                </a:highlight>
                <a:latin typeface="Arial"/>
                <a:ea typeface="Arial"/>
                <a:cs typeface="Arial"/>
                <a:sym typeface="Arial"/>
              </a:rPr>
              <a:t> through collaborative professional learning. </a:t>
            </a:r>
            <a:r>
              <a:rPr lang="en-US" sz="1700" u="sng">
                <a:solidFill>
                  <a:schemeClr val="dk1"/>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DEI in Curriculum Model Principles and Practices</a:t>
            </a:r>
            <a:endParaRPr sz="1700">
              <a:solidFill>
                <a:srgbClr val="0A0A0A"/>
              </a:solidFill>
              <a:highlight>
                <a:srgbClr val="FFFFFF"/>
              </a:highlight>
            </a:endParaRPr>
          </a:p>
          <a:p>
            <a:pPr marL="0" marR="0" lvl="0" indent="0" algn="l" rtl="0">
              <a:lnSpc>
                <a:spcPct val="90000"/>
              </a:lnSpc>
              <a:spcBef>
                <a:spcPts val="1100"/>
              </a:spcBef>
              <a:spcAft>
                <a:spcPts val="0"/>
              </a:spcAft>
              <a:buClr>
                <a:srgbClr val="404040"/>
              </a:buClr>
              <a:buSzPts val="2400"/>
              <a:buFont typeface="Arial"/>
              <a:buNone/>
            </a:pPr>
            <a:endParaRPr sz="1400"/>
          </a:p>
        </p:txBody>
      </p:sp>
      <p:sp>
        <p:nvSpPr>
          <p:cNvPr id="180" name="Google Shape;180;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495719" y="325385"/>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The Student Ask </a:t>
            </a:r>
            <a:endParaRPr>
              <a:latin typeface="Arial"/>
              <a:ea typeface="Arial"/>
              <a:cs typeface="Arial"/>
              <a:sym typeface="Arial"/>
            </a:endParaRPr>
          </a:p>
        </p:txBody>
      </p:sp>
      <p:sp>
        <p:nvSpPr>
          <p:cNvPr id="186" name="Google Shape;186;p2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SzPts val="2400"/>
              <a:buChar char="●"/>
            </a:pPr>
            <a:r>
              <a:rPr lang="en-US"/>
              <a:t>2020 Student Senate for California Community Colleges Anti-Racism: A Student Plan of Action</a:t>
            </a:r>
            <a:endParaRPr/>
          </a:p>
          <a:p>
            <a:pPr marL="914400" marR="0" lvl="1" indent="-381000" algn="l" rtl="0">
              <a:lnSpc>
                <a:spcPct val="90000"/>
              </a:lnSpc>
              <a:spcBef>
                <a:spcPts val="1000"/>
              </a:spcBef>
              <a:spcAft>
                <a:spcPts val="0"/>
              </a:spcAft>
              <a:buSzPts val="2400"/>
              <a:buChar char="○"/>
            </a:pPr>
            <a:r>
              <a:rPr lang="en-US"/>
              <a:t>Curriculum changes </a:t>
            </a:r>
            <a:endParaRPr/>
          </a:p>
          <a:p>
            <a:pPr marL="914400" marR="0" lvl="1" indent="-381000" algn="l" rtl="0">
              <a:lnSpc>
                <a:spcPct val="90000"/>
              </a:lnSpc>
              <a:spcBef>
                <a:spcPts val="1000"/>
              </a:spcBef>
              <a:spcAft>
                <a:spcPts val="0"/>
              </a:spcAft>
              <a:buSzPts val="2400"/>
              <a:buChar char="○"/>
            </a:pPr>
            <a:r>
              <a:rPr lang="en-US"/>
              <a:t>Ensure that the community college curriculum is responsive to all cultures in an effort to foster cultural appreciation, awareness, acceptance, and value</a:t>
            </a:r>
            <a:endParaRPr/>
          </a:p>
          <a:p>
            <a:pPr marL="457200" marR="0" lvl="0" indent="-228600" algn="l" rtl="0">
              <a:lnSpc>
                <a:spcPct val="90000"/>
              </a:lnSpc>
              <a:spcBef>
                <a:spcPts val="1000"/>
              </a:spcBef>
              <a:spcAft>
                <a:spcPts val="0"/>
              </a:spcAft>
              <a:buClr>
                <a:srgbClr val="404040"/>
              </a:buClr>
              <a:buSzPts val="2400"/>
              <a:buFont typeface="Arial"/>
              <a:buNone/>
            </a:pPr>
            <a:endParaRPr/>
          </a:p>
        </p:txBody>
      </p:sp>
      <p:pic>
        <p:nvPicPr>
          <p:cNvPr id="188" name="Google Shape;188;p27" descr="student senate for California community colleges logo "/>
          <p:cNvPicPr preferRelativeResize="0"/>
          <p:nvPr/>
        </p:nvPicPr>
        <p:blipFill rotWithShape="1">
          <a:blip r:embed="rId3">
            <a:alphaModFix/>
          </a:blip>
          <a:srcRect/>
          <a:stretch/>
        </p:blipFill>
        <p:spPr>
          <a:xfrm>
            <a:off x="5177819" y="4749553"/>
            <a:ext cx="1871052" cy="1880371"/>
          </a:xfrm>
          <a:prstGeom prst="rect">
            <a:avLst/>
          </a:prstGeom>
          <a:noFill/>
          <a:ln>
            <a:noFill/>
          </a:ln>
        </p:spPr>
      </p:pic>
      <p:sp>
        <p:nvSpPr>
          <p:cNvPr id="187" name="Google Shape;187;p2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2219249" y="481450"/>
            <a:ext cx="9621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5C: Collective Work on DEI and Curriculum </a:t>
            </a:r>
            <a:endParaRPr>
              <a:latin typeface="Arial"/>
              <a:ea typeface="Arial"/>
              <a:cs typeface="Arial"/>
              <a:sym typeface="Arial"/>
            </a:endParaRPr>
          </a:p>
        </p:txBody>
      </p:sp>
      <p:sp>
        <p:nvSpPr>
          <p:cNvPr id="194" name="Google Shape;194;p28"/>
          <p:cNvSpPr txBox="1">
            <a:spLocks noGrp="1"/>
          </p:cNvSpPr>
          <p:nvPr>
            <p:ph type="body" idx="1"/>
          </p:nvPr>
        </p:nvSpPr>
        <p:spPr>
          <a:xfrm>
            <a:off x="830000" y="2488050"/>
            <a:ext cx="11011200" cy="3744000"/>
          </a:xfrm>
          <a:prstGeom prst="rect">
            <a:avLst/>
          </a:prstGeom>
          <a:noFill/>
          <a:ln>
            <a:noFill/>
          </a:ln>
        </p:spPr>
        <p:txBody>
          <a:bodyPr spcFirstLastPara="1" wrap="square" lIns="91425" tIns="45700" rIns="91425" bIns="45700" anchor="t" anchorCtr="0">
            <a:noAutofit/>
          </a:bodyPr>
          <a:lstStyle/>
          <a:p>
            <a:pPr marL="0" lvl="0" indent="0" algn="just" rtl="0">
              <a:lnSpc>
                <a:spcPct val="130000"/>
              </a:lnSpc>
              <a:spcBef>
                <a:spcPts val="0"/>
              </a:spcBef>
              <a:spcAft>
                <a:spcPts val="0"/>
              </a:spcAft>
              <a:buSzPts val="2400"/>
              <a:buNone/>
            </a:pPr>
            <a:r>
              <a:rPr lang="en-US" sz="2000">
                <a:solidFill>
                  <a:srgbClr val="000000"/>
                </a:solidFill>
                <a:latin typeface="Source Sans Pro"/>
                <a:ea typeface="Source Sans Pro"/>
                <a:cs typeface="Source Sans Pro"/>
                <a:sym typeface="Source Sans Pro"/>
              </a:rPr>
              <a:t>As colleges design curricula to meet the needs of our diverse student populations, it is recommended that colleges address innovative ways to approach curricular design and the curricular impacts on student success as an opportunity to eliminate equity gaps.  The California Community College Curriculum Committee (5C) recommends framing dialogue and decision-making for reimagining curriculum through an equity lens using the following principles:    </a:t>
            </a:r>
            <a:endParaRPr sz="2000">
              <a:solidFill>
                <a:srgbClr val="000000"/>
              </a:solidFill>
              <a:latin typeface="Source Sans Pro"/>
              <a:ea typeface="Source Sans Pro"/>
              <a:cs typeface="Source Sans Pro"/>
              <a:sym typeface="Source Sans Pro"/>
            </a:endParaRPr>
          </a:p>
          <a:p>
            <a:pPr marL="457200" lvl="0" indent="-355600" algn="just" rtl="0">
              <a:lnSpc>
                <a:spcPct val="130000"/>
              </a:lnSpc>
              <a:spcBef>
                <a:spcPts val="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Principle 1: Commitment to curricular diversity, culturally responsive content, and anti-racism </a:t>
            </a:r>
            <a:endParaRPr sz="2000" strike="sngStrike">
              <a:solidFill>
                <a:srgbClr val="000000"/>
              </a:solidFill>
              <a:latin typeface="Source Sans Pro"/>
              <a:ea typeface="Source Sans Pro"/>
              <a:cs typeface="Source Sans Pro"/>
              <a:sym typeface="Source Sans Pro"/>
            </a:endParaRPr>
          </a:p>
          <a:p>
            <a:pPr marL="457200" lvl="0" indent="-355600" algn="just" rtl="0">
              <a:lnSpc>
                <a:spcPct val="130000"/>
              </a:lnSpc>
              <a:spcBef>
                <a:spcPts val="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Principle 2: Commitment to change policies to remove systemic barriers to student success and equity</a:t>
            </a:r>
            <a:endParaRPr sz="2000">
              <a:solidFill>
                <a:srgbClr val="000000"/>
              </a:solidFill>
              <a:latin typeface="Source Sans Pro"/>
              <a:ea typeface="Source Sans Pro"/>
              <a:cs typeface="Source Sans Pro"/>
              <a:sym typeface="Source Sans Pro"/>
            </a:endParaRPr>
          </a:p>
          <a:p>
            <a:pPr marL="457200" lvl="0" indent="-355600" algn="just" rtl="0">
              <a:lnSpc>
                <a:spcPct val="130000"/>
              </a:lnSpc>
              <a:spcBef>
                <a:spcPts val="0"/>
              </a:spcBef>
              <a:spcAft>
                <a:spcPts val="0"/>
              </a:spcAft>
              <a:buClr>
                <a:srgbClr val="000000"/>
              </a:buClr>
              <a:buSzPts val="2000"/>
              <a:buFont typeface="Source Sans Pro"/>
              <a:buChar char="●"/>
            </a:pPr>
            <a:r>
              <a:rPr lang="en-US" sz="2000">
                <a:solidFill>
                  <a:srgbClr val="000000"/>
                </a:solidFill>
                <a:latin typeface="Source Sans Pro"/>
                <a:ea typeface="Source Sans Pro"/>
                <a:cs typeface="Source Sans Pro"/>
                <a:sym typeface="Source Sans Pro"/>
              </a:rPr>
              <a:t>Principle 3: Commitment to building system resiliency </a:t>
            </a:r>
            <a:endParaRPr sz="2000">
              <a:solidFill>
                <a:srgbClr val="000000"/>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rgbClr val="404040"/>
              </a:buClr>
              <a:buSzPts val="2400"/>
              <a:buFont typeface="Arial"/>
              <a:buNone/>
            </a:pPr>
            <a:endParaRPr>
              <a:solidFill>
                <a:srgbClr val="000000"/>
              </a:solidFill>
            </a:endParaRPr>
          </a:p>
        </p:txBody>
      </p:sp>
      <p:sp>
        <p:nvSpPr>
          <p:cNvPr id="195" name="Google Shape;195;p2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202725" y="501650"/>
            <a:ext cx="8409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Introducing: DEI in Curriculum Model Principles  and Practices </a:t>
            </a:r>
            <a:endParaRPr>
              <a:latin typeface="Arial"/>
              <a:ea typeface="Arial"/>
              <a:cs typeface="Arial"/>
              <a:sym typeface="Arial"/>
            </a:endParaRPr>
          </a:p>
        </p:txBody>
      </p:sp>
      <p:sp>
        <p:nvSpPr>
          <p:cNvPr id="201" name="Google Shape;201;p29"/>
          <p:cNvSpPr txBox="1">
            <a:spLocks noGrp="1"/>
          </p:cNvSpPr>
          <p:nvPr>
            <p:ph type="body" idx="1"/>
          </p:nvPr>
        </p:nvSpPr>
        <p:spPr>
          <a:xfrm>
            <a:off x="834150" y="2613550"/>
            <a:ext cx="10523700" cy="3742800"/>
          </a:xfrm>
          <a:prstGeom prst="rect">
            <a:avLst/>
          </a:prstGeom>
          <a:noFill/>
          <a:ln>
            <a:noFill/>
          </a:ln>
        </p:spPr>
        <p:txBody>
          <a:bodyPr spcFirstLastPara="1" wrap="square" lIns="91425" tIns="45700" rIns="91425" bIns="45700" anchor="t" anchorCtr="0">
            <a:noAutofit/>
          </a:bodyPr>
          <a:lstStyle/>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The intention of the DEI in Curriculum Principles and Practices chart is to focus on acknowledging the inequities of historically marginalized racial and ethnic groups (Black, Indigenous, Latinx/a/o, Asian Pacific Islander). </a:t>
            </a:r>
            <a:endParaRPr sz="175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Provide a tool and support structure to have conversations at your campus on looking at current practices and supporting analysis and change. </a:t>
            </a:r>
            <a:endParaRPr sz="175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The tool is not exhaustive, it provides multiple topics but is designed to be expanded as need to support local questions or concerns. </a:t>
            </a:r>
            <a:endParaRPr sz="1750">
              <a:solidFill>
                <a:srgbClr val="3C4043"/>
              </a:solidFill>
              <a:highlight>
                <a:srgbClr val="FFFFFF"/>
              </a:highlight>
              <a:latin typeface="Roboto"/>
              <a:ea typeface="Roboto"/>
              <a:cs typeface="Roboto"/>
              <a:sym typeface="Roboto"/>
            </a:endParaRPr>
          </a:p>
          <a:p>
            <a:pPr marL="457200" lvl="0" indent="-339725" algn="just" rtl="0">
              <a:lnSpc>
                <a:spcPct val="130000"/>
              </a:lnSpc>
              <a:spcBef>
                <a:spcPts val="0"/>
              </a:spcBef>
              <a:spcAft>
                <a:spcPts val="0"/>
              </a:spcAft>
              <a:buClr>
                <a:srgbClr val="3C4043"/>
              </a:buClr>
              <a:buSzPts val="1750"/>
              <a:buFont typeface="Roboto"/>
              <a:buChar char="●"/>
            </a:pPr>
            <a:r>
              <a:rPr lang="en-US" sz="1750">
                <a:solidFill>
                  <a:srgbClr val="3C4043"/>
                </a:solidFill>
                <a:highlight>
                  <a:srgbClr val="FFFFFF"/>
                </a:highlight>
                <a:latin typeface="Roboto"/>
                <a:ea typeface="Roboto"/>
                <a:cs typeface="Roboto"/>
                <a:sym typeface="Roboto"/>
              </a:rPr>
              <a:t>While acknowledgement of intersectional identities is important and valued, the aim of designing the chart was not necessarily addressing accessibility tools, as the California Virtual Campus and Accessibility Center have robust training and support for inclusion and accessibility requirements.</a:t>
            </a:r>
            <a:endParaRPr sz="1750">
              <a:solidFill>
                <a:srgbClr val="3C4043"/>
              </a:solidFill>
              <a:highlight>
                <a:srgbClr val="FFFFFF"/>
              </a:highlight>
              <a:latin typeface="Roboto"/>
              <a:ea typeface="Roboto"/>
              <a:cs typeface="Roboto"/>
              <a:sym typeface="Roboto"/>
            </a:endParaRPr>
          </a:p>
          <a:p>
            <a:pPr marL="0" lvl="0" indent="0" algn="just" rtl="0">
              <a:lnSpc>
                <a:spcPct val="130000"/>
              </a:lnSpc>
              <a:spcBef>
                <a:spcPts val="0"/>
              </a:spcBef>
              <a:spcAft>
                <a:spcPts val="0"/>
              </a:spcAft>
              <a:buSzPts val="2400"/>
              <a:buNone/>
            </a:pPr>
            <a:endParaRPr sz="2050">
              <a:solidFill>
                <a:srgbClr val="3C4043"/>
              </a:solidFill>
              <a:highlight>
                <a:srgbClr val="FFFFFF"/>
              </a:highlight>
              <a:latin typeface="Roboto"/>
              <a:ea typeface="Roboto"/>
              <a:cs typeface="Roboto"/>
              <a:sym typeface="Roboto"/>
            </a:endParaRPr>
          </a:p>
          <a:p>
            <a:pPr marL="0" marR="0" lvl="0" indent="0" algn="l" rtl="0">
              <a:lnSpc>
                <a:spcPct val="90000"/>
              </a:lnSpc>
              <a:spcBef>
                <a:spcPts val="0"/>
              </a:spcBef>
              <a:spcAft>
                <a:spcPts val="0"/>
              </a:spcAft>
              <a:buClr>
                <a:srgbClr val="404040"/>
              </a:buClr>
              <a:buSzPts val="2400"/>
              <a:buFont typeface="Arial"/>
              <a:buNone/>
            </a:pPr>
            <a:endParaRPr sz="3400"/>
          </a:p>
          <a:p>
            <a:pPr marL="0" marR="0" lvl="0" indent="0" algn="l" rtl="0">
              <a:lnSpc>
                <a:spcPct val="90000"/>
              </a:lnSpc>
              <a:spcBef>
                <a:spcPts val="0"/>
              </a:spcBef>
              <a:spcAft>
                <a:spcPts val="0"/>
              </a:spcAft>
              <a:buClr>
                <a:srgbClr val="404040"/>
              </a:buClr>
              <a:buSzPts val="2400"/>
              <a:buFont typeface="Arial"/>
              <a:buNone/>
            </a:pPr>
            <a:endParaRPr sz="3700"/>
          </a:p>
        </p:txBody>
      </p:sp>
      <p:sp>
        <p:nvSpPr>
          <p:cNvPr id="202" name="Google Shape;202;p2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Acknowledging and Identifying Traditional Educational  Processes and Equity Framework</a:t>
            </a:r>
            <a:endParaRPr>
              <a:latin typeface="Arial"/>
              <a:ea typeface="Arial"/>
              <a:cs typeface="Arial"/>
              <a:sym typeface="Arial"/>
            </a:endParaRPr>
          </a:p>
        </p:txBody>
      </p:sp>
      <p:sp>
        <p:nvSpPr>
          <p:cNvPr id="209" name="Google Shape;209;p30"/>
          <p:cNvSpPr txBox="1">
            <a:spLocks noGrp="1"/>
          </p:cNvSpPr>
          <p:nvPr>
            <p:ph type="body" idx="1"/>
          </p:nvPr>
        </p:nvSpPr>
        <p:spPr>
          <a:xfrm>
            <a:off x="1277650" y="1798320"/>
            <a:ext cx="4922400" cy="4391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b="1"/>
              <a:t>Traditional Educational Practice</a:t>
            </a:r>
            <a:endParaRPr b="1"/>
          </a:p>
          <a:p>
            <a:pPr marL="457200" lvl="0" indent="0" algn="l" rtl="0">
              <a:spcBef>
                <a:spcPts val="1000"/>
              </a:spcBef>
              <a:spcAft>
                <a:spcPts val="0"/>
              </a:spcAft>
              <a:buNone/>
            </a:pPr>
            <a:r>
              <a:rPr lang="en-US"/>
              <a:t>Supporting research may be found at the end of this document.</a:t>
            </a:r>
            <a:endParaRPr/>
          </a:p>
          <a:p>
            <a:pPr marL="457200" lvl="0" indent="-342900" algn="l" rtl="0">
              <a:spcBef>
                <a:spcPts val="1000"/>
              </a:spcBef>
              <a:spcAft>
                <a:spcPts val="0"/>
              </a:spcAft>
              <a:buSzPts val="1800"/>
              <a:buChar char="•"/>
            </a:pPr>
            <a:r>
              <a:rPr lang="en-US" b="1"/>
              <a:t>Equity Principle</a:t>
            </a:r>
            <a:endParaRPr b="1"/>
          </a:p>
          <a:p>
            <a:pPr marL="457200" lvl="0" indent="0" algn="l" rtl="0">
              <a:spcBef>
                <a:spcPts val="1000"/>
              </a:spcBef>
              <a:spcAft>
                <a:spcPts val="0"/>
              </a:spcAft>
              <a:buNone/>
            </a:pPr>
            <a:r>
              <a:rPr lang="en-US"/>
              <a:t>Supporting research may be found at the end of this document.</a:t>
            </a:r>
            <a:endParaRPr/>
          </a:p>
          <a:p>
            <a:pPr marL="0" lvl="0" indent="0" algn="l" rtl="0">
              <a:spcBef>
                <a:spcPts val="1000"/>
              </a:spcBef>
              <a:spcAft>
                <a:spcPts val="0"/>
              </a:spcAft>
              <a:buNone/>
            </a:pPr>
            <a:endParaRPr/>
          </a:p>
        </p:txBody>
      </p:sp>
      <p:pic>
        <p:nvPicPr>
          <p:cNvPr id="210" name="Google Shape;210;p30" descr="columns for traditional practice and equity prinicple"/>
          <p:cNvPicPr preferRelativeResize="0"/>
          <p:nvPr/>
        </p:nvPicPr>
        <p:blipFill>
          <a:blip r:embed="rId3">
            <a:alphaModFix/>
          </a:blip>
          <a:stretch>
            <a:fillRect/>
          </a:stretch>
        </p:blipFill>
        <p:spPr>
          <a:xfrm>
            <a:off x="6475875" y="1690825"/>
            <a:ext cx="3076600" cy="4774425"/>
          </a:xfrm>
          <a:prstGeom prst="rect">
            <a:avLst/>
          </a:prstGeom>
          <a:noFill/>
          <a:ln>
            <a:noFill/>
          </a:ln>
        </p:spPr>
      </p:pic>
      <p:sp>
        <p:nvSpPr>
          <p:cNvPr id="208" name="Google Shape;208;p3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1684375" y="138525"/>
            <a:ext cx="10463400" cy="714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38888"/>
              <a:buFont typeface="Calibri"/>
              <a:buNone/>
            </a:pPr>
            <a:r>
              <a:rPr lang="en-US" dirty="0">
                <a:latin typeface="Arial"/>
                <a:ea typeface="Arial"/>
                <a:cs typeface="Arial"/>
                <a:sym typeface="Arial"/>
              </a:rPr>
              <a:t>Models and Practices for Classrooms &amp; Committees </a:t>
            </a:r>
            <a:endParaRPr dirty="0">
              <a:latin typeface="Arial"/>
              <a:ea typeface="Arial"/>
              <a:cs typeface="Arial"/>
              <a:sym typeface="Arial"/>
            </a:endParaRPr>
          </a:p>
        </p:txBody>
      </p:sp>
      <p:pic>
        <p:nvPicPr>
          <p:cNvPr id="219" name="Google Shape;219;p31" descr="columns for culturally responsive classroom practice and culturally responsive practices for curriculum committees and local senates"/>
          <p:cNvPicPr preferRelativeResize="0"/>
          <p:nvPr/>
        </p:nvPicPr>
        <p:blipFill>
          <a:blip r:embed="rId3">
            <a:alphaModFix/>
          </a:blip>
          <a:stretch>
            <a:fillRect/>
          </a:stretch>
        </p:blipFill>
        <p:spPr>
          <a:xfrm>
            <a:off x="1684375" y="1033800"/>
            <a:ext cx="5132409" cy="2068501"/>
          </a:xfrm>
          <a:prstGeom prst="rect">
            <a:avLst/>
          </a:prstGeom>
          <a:noFill/>
          <a:ln>
            <a:noFill/>
          </a:ln>
        </p:spPr>
      </p:pic>
      <p:sp>
        <p:nvSpPr>
          <p:cNvPr id="218" name="Google Shape;218;p31"/>
          <p:cNvSpPr txBox="1">
            <a:spLocks noGrp="1"/>
          </p:cNvSpPr>
          <p:nvPr>
            <p:ph type="body" idx="2"/>
          </p:nvPr>
        </p:nvSpPr>
        <p:spPr>
          <a:xfrm>
            <a:off x="1684375" y="3102299"/>
            <a:ext cx="4948800" cy="3466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404040"/>
              </a:buClr>
              <a:buSzPts val="2400"/>
              <a:buFont typeface="Arial"/>
              <a:buNone/>
            </a:pPr>
            <a:r>
              <a:rPr lang="en-US" sz="2000">
                <a:solidFill>
                  <a:schemeClr val="dk1"/>
                </a:solidFill>
              </a:rPr>
              <a:t>Engaging with the third column:</a:t>
            </a:r>
            <a:endParaRPr sz="2000">
              <a:solidFill>
                <a:schemeClr val="dk1"/>
              </a:solidFill>
            </a:endParaRPr>
          </a:p>
          <a:p>
            <a:pPr marL="457200" lvl="0" indent="-355600" algn="l" rtl="0">
              <a:spcBef>
                <a:spcPts val="1000"/>
              </a:spcBef>
              <a:spcAft>
                <a:spcPts val="0"/>
              </a:spcAft>
              <a:buClr>
                <a:srgbClr val="000000"/>
              </a:buClr>
              <a:buSzPts val="2000"/>
              <a:buChar char="●"/>
            </a:pPr>
            <a:r>
              <a:rPr lang="en-US" sz="2000">
                <a:solidFill>
                  <a:srgbClr val="000000"/>
                </a:solidFill>
              </a:rPr>
              <a:t>All faculty have the opportunity to engage in conversations about equity-minded practices within the context of their disciplinary expertise.</a:t>
            </a:r>
            <a:endParaRPr sz="2000">
              <a:solidFill>
                <a:srgbClr val="000000"/>
              </a:solidFill>
            </a:endParaRPr>
          </a:p>
          <a:p>
            <a:pPr marL="457200" lvl="0" indent="-355600" algn="l" rtl="0">
              <a:spcBef>
                <a:spcPts val="1000"/>
              </a:spcBef>
              <a:spcAft>
                <a:spcPts val="0"/>
              </a:spcAft>
              <a:buClr>
                <a:srgbClr val="000000"/>
              </a:buClr>
              <a:buSzPts val="2000"/>
              <a:buChar char="●"/>
            </a:pPr>
            <a:r>
              <a:rPr lang="en-US" sz="2000">
                <a:solidFill>
                  <a:srgbClr val="000000"/>
                </a:solidFill>
              </a:rPr>
              <a:t>This column provides promising practices that faculty can begin implementing at the classroom level. </a:t>
            </a:r>
            <a:endParaRPr sz="2000">
              <a:solidFill>
                <a:srgbClr val="000000"/>
              </a:solidFill>
            </a:endParaRPr>
          </a:p>
          <a:p>
            <a:pPr marL="457200" lvl="0" indent="-355600" algn="l" rtl="0">
              <a:spcBef>
                <a:spcPts val="1000"/>
              </a:spcBef>
              <a:spcAft>
                <a:spcPts val="1000"/>
              </a:spcAft>
              <a:buClr>
                <a:srgbClr val="000000"/>
              </a:buClr>
              <a:buSzPts val="2000"/>
              <a:buChar char="●"/>
            </a:pPr>
            <a:r>
              <a:rPr lang="en-US" sz="2000">
                <a:solidFill>
                  <a:srgbClr val="000000"/>
                </a:solidFill>
              </a:rPr>
              <a:t>Classroom level and curricular practices may include but are not limited to those listed in the chart.</a:t>
            </a:r>
            <a:endParaRPr sz="2000"/>
          </a:p>
        </p:txBody>
      </p:sp>
      <p:sp>
        <p:nvSpPr>
          <p:cNvPr id="216" name="Google Shape;216;p31"/>
          <p:cNvSpPr txBox="1">
            <a:spLocks noGrp="1"/>
          </p:cNvSpPr>
          <p:nvPr>
            <p:ph type="body" idx="1"/>
          </p:nvPr>
        </p:nvSpPr>
        <p:spPr>
          <a:xfrm>
            <a:off x="7054700" y="2478050"/>
            <a:ext cx="5021400" cy="415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04040"/>
              </a:buClr>
              <a:buSzPts val="2400"/>
              <a:buFont typeface="Arial"/>
              <a:buNone/>
            </a:pPr>
            <a:r>
              <a:rPr lang="en-US" sz="2000">
                <a:solidFill>
                  <a:schemeClr val="dk1"/>
                </a:solidFill>
              </a:rPr>
              <a:t>Engaging with the fourth column:</a:t>
            </a:r>
            <a:endParaRPr sz="2000">
              <a:solidFill>
                <a:schemeClr val="dk1"/>
              </a:solidFill>
            </a:endParaRPr>
          </a:p>
          <a:p>
            <a:pPr marL="457200" lvl="0" indent="-355600" algn="l" rtl="0">
              <a:lnSpc>
                <a:spcPct val="100000"/>
              </a:lnSpc>
              <a:spcBef>
                <a:spcPts val="0"/>
              </a:spcBef>
              <a:spcAft>
                <a:spcPts val="0"/>
              </a:spcAft>
              <a:buClr>
                <a:srgbClr val="0A0A0A"/>
              </a:buClr>
              <a:buSzPts val="2000"/>
              <a:buChar char="●"/>
            </a:pPr>
            <a:r>
              <a:rPr lang="en-US" sz="2000">
                <a:solidFill>
                  <a:srgbClr val="0A0A0A"/>
                </a:solidFill>
              </a:rPr>
              <a:t>Curriculum committees and academic senates have the opportunity to engage in equity-minded review processes of curriculum.</a:t>
            </a:r>
            <a:endParaRPr sz="2000">
              <a:solidFill>
                <a:srgbClr val="0A0A0A"/>
              </a:solidFill>
            </a:endParaRPr>
          </a:p>
          <a:p>
            <a:pPr marL="457200" lvl="0" indent="-355600" algn="l" rtl="0">
              <a:lnSpc>
                <a:spcPct val="100000"/>
              </a:lnSpc>
              <a:spcBef>
                <a:spcPts val="0"/>
              </a:spcBef>
              <a:spcAft>
                <a:spcPts val="0"/>
              </a:spcAft>
              <a:buClr>
                <a:srgbClr val="0A0A0A"/>
              </a:buClr>
              <a:buSzPts val="2000"/>
              <a:buChar char="●"/>
            </a:pPr>
            <a:r>
              <a:rPr lang="en-US" sz="2000">
                <a:solidFill>
                  <a:srgbClr val="0A0A0A"/>
                </a:solidFill>
              </a:rPr>
              <a:t>This column shows ways that local curriculum committees and academic senates may support equity work in reviewing credit and noncredit curriculum, course outlines of record, and curriculum documents and processes in culturally responsive ways.</a:t>
            </a:r>
            <a:endParaRPr sz="3000"/>
          </a:p>
          <a:p>
            <a:pPr marL="0" lvl="0" indent="0" algn="l" rtl="0">
              <a:lnSpc>
                <a:spcPct val="90000"/>
              </a:lnSpc>
              <a:spcBef>
                <a:spcPts val="1200"/>
              </a:spcBef>
              <a:spcAft>
                <a:spcPts val="0"/>
              </a:spcAft>
              <a:buClr>
                <a:srgbClr val="404040"/>
              </a:buClr>
              <a:buSzPts val="2400"/>
              <a:buFont typeface="Arial"/>
              <a:buNone/>
            </a:pPr>
            <a:endParaRPr sz="3000"/>
          </a:p>
        </p:txBody>
      </p:sp>
      <p:sp>
        <p:nvSpPr>
          <p:cNvPr id="217" name="Google Shape;217;p3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2507875" y="427150"/>
            <a:ext cx="92685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Areas identified in the tool…your college can locally add more  </a:t>
            </a:r>
            <a:endParaRPr>
              <a:latin typeface="Arial"/>
              <a:ea typeface="Arial"/>
              <a:cs typeface="Arial"/>
              <a:sym typeface="Arial"/>
            </a:endParaRPr>
          </a:p>
        </p:txBody>
      </p:sp>
      <p:sp>
        <p:nvSpPr>
          <p:cNvPr id="225" name="Google Shape;225;p32"/>
          <p:cNvSpPr txBox="1">
            <a:spLocks noGrp="1"/>
          </p:cNvSpPr>
          <p:nvPr>
            <p:ph type="body" idx="1"/>
          </p:nvPr>
        </p:nvSpPr>
        <p:spPr>
          <a:xfrm>
            <a:off x="830000" y="2662576"/>
            <a:ext cx="10523700" cy="405900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1000"/>
              </a:spcBef>
              <a:spcAft>
                <a:spcPts val="0"/>
              </a:spcAft>
              <a:buSzPts val="2600"/>
              <a:buChar char="●"/>
            </a:pPr>
            <a:r>
              <a:rPr lang="en-US" sz="2600"/>
              <a:t>Textbooks </a:t>
            </a:r>
            <a:endParaRPr sz="2600"/>
          </a:p>
          <a:p>
            <a:pPr marL="457200" lvl="0" indent="-393700" algn="l" rtl="0">
              <a:lnSpc>
                <a:spcPct val="90000"/>
              </a:lnSpc>
              <a:spcBef>
                <a:spcPts val="0"/>
              </a:spcBef>
              <a:spcAft>
                <a:spcPts val="0"/>
              </a:spcAft>
              <a:buSzPts val="2600"/>
              <a:buChar char="●"/>
            </a:pPr>
            <a:r>
              <a:rPr lang="en-US" sz="2600"/>
              <a:t>Student-facing documents </a:t>
            </a:r>
            <a:endParaRPr sz="2600"/>
          </a:p>
          <a:p>
            <a:pPr marL="457200" lvl="0" indent="-393700" algn="l" rtl="0">
              <a:lnSpc>
                <a:spcPct val="90000"/>
              </a:lnSpc>
              <a:spcBef>
                <a:spcPts val="0"/>
              </a:spcBef>
              <a:spcAft>
                <a:spcPts val="0"/>
              </a:spcAft>
              <a:buSzPts val="2600"/>
              <a:buChar char="●"/>
            </a:pPr>
            <a:r>
              <a:rPr lang="en-US" sz="2600"/>
              <a:t>Role of discipline faculty </a:t>
            </a:r>
            <a:endParaRPr sz="2600"/>
          </a:p>
          <a:p>
            <a:pPr marL="457200" lvl="0" indent="-393700" algn="l" rtl="0">
              <a:lnSpc>
                <a:spcPct val="90000"/>
              </a:lnSpc>
              <a:spcBef>
                <a:spcPts val="0"/>
              </a:spcBef>
              <a:spcAft>
                <a:spcPts val="0"/>
              </a:spcAft>
              <a:buSzPts val="2600"/>
              <a:buChar char="●"/>
            </a:pPr>
            <a:r>
              <a:rPr lang="en-US" sz="2600"/>
              <a:t>Course syllabus </a:t>
            </a:r>
            <a:endParaRPr sz="2600"/>
          </a:p>
          <a:p>
            <a:pPr marL="457200" lvl="0" indent="-393700" algn="l" rtl="0">
              <a:lnSpc>
                <a:spcPct val="90000"/>
              </a:lnSpc>
              <a:spcBef>
                <a:spcPts val="0"/>
              </a:spcBef>
              <a:spcAft>
                <a:spcPts val="0"/>
              </a:spcAft>
              <a:buSzPts val="2600"/>
              <a:buChar char="●"/>
            </a:pPr>
            <a:r>
              <a:rPr lang="en-US" sz="2600"/>
              <a:t>Classroom assignments/assessments </a:t>
            </a:r>
            <a:endParaRPr sz="2600"/>
          </a:p>
          <a:p>
            <a:pPr marL="457200" lvl="0" indent="-393700" algn="l" rtl="0">
              <a:lnSpc>
                <a:spcPct val="90000"/>
              </a:lnSpc>
              <a:spcBef>
                <a:spcPts val="0"/>
              </a:spcBef>
              <a:spcAft>
                <a:spcPts val="0"/>
              </a:spcAft>
              <a:buSzPts val="2600"/>
              <a:buChar char="●"/>
            </a:pPr>
            <a:r>
              <a:rPr lang="en-US" sz="2600"/>
              <a:t>DEI in all disciplines </a:t>
            </a:r>
            <a:endParaRPr sz="2600"/>
          </a:p>
          <a:p>
            <a:pPr marL="457200" lvl="0" indent="-393700" algn="l" rtl="0">
              <a:lnSpc>
                <a:spcPct val="90000"/>
              </a:lnSpc>
              <a:spcBef>
                <a:spcPts val="0"/>
              </a:spcBef>
              <a:spcAft>
                <a:spcPts val="0"/>
              </a:spcAft>
              <a:buSzPts val="2600"/>
              <a:buChar char="●"/>
            </a:pPr>
            <a:r>
              <a:rPr lang="en-US" sz="2600"/>
              <a:t>Ethnic Studies as a discipline </a:t>
            </a:r>
            <a:endParaRPr sz="2600"/>
          </a:p>
          <a:p>
            <a:pPr marL="457200" lvl="0" indent="-393700" algn="l" rtl="0">
              <a:lnSpc>
                <a:spcPct val="90000"/>
              </a:lnSpc>
              <a:spcBef>
                <a:spcPts val="0"/>
              </a:spcBef>
              <a:spcAft>
                <a:spcPts val="0"/>
              </a:spcAft>
              <a:buSzPts val="2600"/>
              <a:buChar char="●"/>
            </a:pPr>
            <a:r>
              <a:rPr lang="en-US" sz="2600"/>
              <a:t>Siloed programs and services </a:t>
            </a:r>
            <a:endParaRPr sz="2600"/>
          </a:p>
          <a:p>
            <a:pPr marL="0" lvl="0" indent="0" algn="ctr" rtl="0">
              <a:lnSpc>
                <a:spcPct val="90000"/>
              </a:lnSpc>
              <a:spcBef>
                <a:spcPts val="1000"/>
              </a:spcBef>
              <a:spcAft>
                <a:spcPts val="0"/>
              </a:spcAft>
              <a:buSzPts val="2400"/>
              <a:buNone/>
            </a:pPr>
            <a:r>
              <a:rPr lang="en-US" sz="2600"/>
              <a:t>Your college can add more!</a:t>
            </a:r>
            <a:endParaRPr sz="2600"/>
          </a:p>
        </p:txBody>
      </p:sp>
      <p:sp>
        <p:nvSpPr>
          <p:cNvPr id="226" name="Google Shape;226;p3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27" name="Google Shape;227;p32" descr="cover of DEI in Curriculum Model Principles and Practices"/>
          <p:cNvPicPr preferRelativeResize="0"/>
          <p:nvPr/>
        </p:nvPicPr>
        <p:blipFill>
          <a:blip r:embed="rId3">
            <a:alphaModFix/>
          </a:blip>
          <a:stretch>
            <a:fillRect/>
          </a:stretch>
        </p:blipFill>
        <p:spPr>
          <a:xfrm>
            <a:off x="7583975" y="2534450"/>
            <a:ext cx="3945225" cy="3052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2682910" y="403412"/>
            <a:ext cx="86709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Curriculum Change needs Collaboration (Faculty and Administrators) </a:t>
            </a:r>
            <a:endParaRPr>
              <a:latin typeface="Arial"/>
              <a:ea typeface="Arial"/>
              <a:cs typeface="Arial"/>
              <a:sym typeface="Arial"/>
            </a:endParaRPr>
          </a:p>
        </p:txBody>
      </p:sp>
      <p:sp>
        <p:nvSpPr>
          <p:cNvPr id="234" name="Google Shape;234;p33"/>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Need </a:t>
            </a:r>
            <a:r>
              <a:rPr lang="en-US" b="1"/>
              <a:t>partnership </a:t>
            </a:r>
            <a:r>
              <a:rPr lang="en-US"/>
              <a:t>to support curriculum between faculty and administrators </a:t>
            </a:r>
            <a:endParaRPr/>
          </a:p>
          <a:p>
            <a:pPr marL="457200" lvl="0" indent="-381000" algn="l" rtl="0">
              <a:spcBef>
                <a:spcPts val="0"/>
              </a:spcBef>
              <a:spcAft>
                <a:spcPts val="0"/>
              </a:spcAft>
              <a:buSzPts val="2400"/>
              <a:buChar char="●"/>
            </a:pPr>
            <a:r>
              <a:rPr lang="en-US"/>
              <a:t>To make change–</a:t>
            </a:r>
            <a:r>
              <a:rPr lang="en-US" b="1"/>
              <a:t>collaborate</a:t>
            </a:r>
            <a:r>
              <a:rPr lang="en-US"/>
              <a:t> in creating policies, practices, and implementation</a:t>
            </a:r>
            <a:endParaRPr/>
          </a:p>
          <a:p>
            <a:pPr marL="457200" lvl="0" indent="-381000" algn="l" rtl="0">
              <a:spcBef>
                <a:spcPts val="0"/>
              </a:spcBef>
              <a:spcAft>
                <a:spcPts val="0"/>
              </a:spcAft>
              <a:buSzPts val="2400"/>
              <a:buChar char="●"/>
            </a:pPr>
            <a:r>
              <a:rPr lang="en-US"/>
              <a:t>It’s about </a:t>
            </a:r>
            <a:r>
              <a:rPr lang="en-US" b="1"/>
              <a:t>championing</a:t>
            </a:r>
            <a:r>
              <a:rPr lang="en-US"/>
              <a:t>! Supporting the work and shift of mindset</a:t>
            </a:r>
            <a:endParaRPr/>
          </a:p>
          <a:p>
            <a:pPr marL="457200" lvl="0" indent="-381000" algn="l" rtl="0">
              <a:spcBef>
                <a:spcPts val="0"/>
              </a:spcBef>
              <a:spcAft>
                <a:spcPts val="0"/>
              </a:spcAft>
              <a:buSzPts val="2400"/>
              <a:buChar char="●"/>
            </a:pPr>
            <a:r>
              <a:rPr lang="en-US"/>
              <a:t>Need </a:t>
            </a:r>
            <a:r>
              <a:rPr lang="en-US" b="1"/>
              <a:t>trust</a:t>
            </a:r>
            <a:r>
              <a:rPr lang="en-US"/>
              <a:t>, relationships, and collaboration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Resource: </a:t>
            </a:r>
            <a:r>
              <a:rPr lang="en-US" sz="2300" i="1" u="sng">
                <a:solidFill>
                  <a:schemeClr val="hlink"/>
                </a:solidFill>
                <a:latin typeface="Arial"/>
                <a:ea typeface="Arial"/>
                <a:cs typeface="Arial"/>
                <a:sym typeface="Arial"/>
                <a:hlinkClick r:id="rId3"/>
              </a:rPr>
              <a:t>The Value of Partnership in Moving Systems: CIOs and Faculty Team Up for Good</a:t>
            </a:r>
            <a:r>
              <a:rPr lang="en-US" sz="2300" i="1">
                <a:latin typeface="Arial"/>
                <a:ea typeface="Arial"/>
                <a:cs typeface="Arial"/>
                <a:sym typeface="Arial"/>
              </a:rPr>
              <a:t>- Michelle Bean and Don Miller </a:t>
            </a:r>
            <a:endParaRPr sz="2300" i="1">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1000"/>
              </a:spcBef>
              <a:spcAft>
                <a:spcPts val="0"/>
              </a:spcAft>
              <a:buNone/>
            </a:pPr>
            <a:endParaRPr/>
          </a:p>
        </p:txBody>
      </p:sp>
      <p:sp>
        <p:nvSpPr>
          <p:cNvPr id="235" name="Google Shape;235;p3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7F7F7F"/>
                </a:solidFill>
                <a:latin typeface="Arial"/>
                <a:ea typeface="Arial"/>
                <a:cs typeface="Arial"/>
                <a:sym typeface="Arial"/>
              </a:rPr>
              <a:t>18</a:t>
            </a:fld>
            <a:endParaRPr>
              <a:solidFill>
                <a:srgbClr val="7F7F7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dirty="0">
                <a:latin typeface="Arial"/>
                <a:ea typeface="Arial"/>
                <a:cs typeface="Arial"/>
                <a:sym typeface="Arial"/>
              </a:rPr>
              <a:t>Using the Tool: Let’s walk through one of the sections </a:t>
            </a:r>
            <a:endParaRPr dirty="0">
              <a:latin typeface="Arial"/>
              <a:ea typeface="Arial"/>
              <a:cs typeface="Arial"/>
              <a:sym typeface="Arial"/>
            </a:endParaRPr>
          </a:p>
        </p:txBody>
      </p:sp>
      <p:sp>
        <p:nvSpPr>
          <p:cNvPr id="243" name="Google Shape;243;p34"/>
          <p:cNvSpPr txBox="1">
            <a:spLocks noGrp="1"/>
          </p:cNvSpPr>
          <p:nvPr>
            <p:ph type="body" idx="1"/>
          </p:nvPr>
        </p:nvSpPr>
        <p:spPr>
          <a:xfrm>
            <a:off x="830000" y="2289250"/>
            <a:ext cx="11072700" cy="3215700"/>
          </a:xfrm>
          <a:prstGeom prst="rect">
            <a:avLst/>
          </a:prstGeom>
        </p:spPr>
        <p:txBody>
          <a:bodyPr spcFirstLastPara="1" wrap="square" lIns="91425" tIns="45700" rIns="91425" bIns="45700" anchor="t" anchorCtr="0">
            <a:noAutofit/>
          </a:bodyPr>
          <a:lstStyle/>
          <a:p>
            <a:pPr marL="457200" lvl="0" indent="-323850" algn="l" rtl="0">
              <a:spcBef>
                <a:spcPts val="600"/>
              </a:spcBef>
              <a:spcAft>
                <a:spcPts val="0"/>
              </a:spcAft>
              <a:buSzPts val="1500"/>
              <a:buChar char="●"/>
            </a:pPr>
            <a:r>
              <a:rPr lang="en-US" sz="1500"/>
              <a:t>TRADITIONAL: Classroom experiences, assignments, and assessments are built from an </a:t>
            </a:r>
            <a:r>
              <a:rPr lang="en-US" sz="1500" b="1"/>
              <a:t>individualist </a:t>
            </a:r>
            <a:r>
              <a:rPr lang="en-US" sz="1500"/>
              <a:t>perspective.</a:t>
            </a:r>
            <a:endParaRPr sz="1500"/>
          </a:p>
          <a:p>
            <a:pPr marL="457200" lvl="0" indent="-323850" algn="l" rtl="0">
              <a:spcBef>
                <a:spcPts val="600"/>
              </a:spcBef>
              <a:spcAft>
                <a:spcPts val="0"/>
              </a:spcAft>
              <a:buSzPts val="1500"/>
              <a:buChar char="●"/>
            </a:pPr>
            <a:r>
              <a:rPr lang="en-US" sz="1500"/>
              <a:t>EQUITY PRINCIPLE: Shift to a </a:t>
            </a:r>
            <a:r>
              <a:rPr lang="en-US" sz="1500" b="1"/>
              <a:t>collectivism </a:t>
            </a:r>
            <a:r>
              <a:rPr lang="en-US" sz="1500"/>
              <a:t>perspective to engage authentic lived experiences and relate to students’ cultural norms.</a:t>
            </a:r>
            <a:endParaRPr sz="1500"/>
          </a:p>
          <a:p>
            <a:pPr marL="457200" lvl="0" indent="-323850" algn="l" rtl="0">
              <a:spcBef>
                <a:spcPts val="600"/>
              </a:spcBef>
              <a:spcAft>
                <a:spcPts val="0"/>
              </a:spcAft>
              <a:buSzPts val="1500"/>
              <a:buChar char="●"/>
            </a:pPr>
            <a:r>
              <a:rPr lang="en-US" sz="1500"/>
              <a:t>CLASSROOM PRACTICES: </a:t>
            </a:r>
            <a:endParaRPr sz="1500"/>
          </a:p>
          <a:p>
            <a:pPr marL="914400" lvl="1" indent="-323850" algn="l" rtl="0">
              <a:spcBef>
                <a:spcPts val="600"/>
              </a:spcBef>
              <a:spcAft>
                <a:spcPts val="0"/>
              </a:spcAft>
              <a:buSzPts val="1500"/>
              <a:buChar char="○"/>
            </a:pPr>
            <a:r>
              <a:rPr lang="en-US" sz="1500" b="1"/>
              <a:t>Build on diverse backgrounds </a:t>
            </a:r>
            <a:r>
              <a:rPr lang="en-US" sz="1500"/>
              <a:t>to engage as a familia, tribe, or village through collaborative classroom activities.</a:t>
            </a:r>
            <a:endParaRPr sz="1500"/>
          </a:p>
          <a:p>
            <a:pPr marL="914400" lvl="1" indent="-323850" algn="l" rtl="0">
              <a:spcBef>
                <a:spcPts val="600"/>
              </a:spcBef>
              <a:spcAft>
                <a:spcPts val="0"/>
              </a:spcAft>
              <a:buSzPts val="1500"/>
              <a:buChar char="○"/>
            </a:pPr>
            <a:r>
              <a:rPr lang="en-US" sz="1500"/>
              <a:t>Be a </a:t>
            </a:r>
            <a:r>
              <a:rPr lang="en-US" sz="1500" b="1"/>
              <a:t>warm demander</a:t>
            </a:r>
            <a:r>
              <a:rPr lang="en-US" sz="1500"/>
              <a:t> and </a:t>
            </a:r>
            <a:r>
              <a:rPr lang="en-US" sz="1500" b="1"/>
              <a:t>co-learner</a:t>
            </a:r>
            <a:r>
              <a:rPr lang="en-US" sz="1500"/>
              <a:t> with students.</a:t>
            </a:r>
            <a:endParaRPr sz="1500"/>
          </a:p>
          <a:p>
            <a:pPr marL="914400" lvl="1" indent="-323850" algn="l" rtl="0">
              <a:spcBef>
                <a:spcPts val="600"/>
              </a:spcBef>
              <a:spcAft>
                <a:spcPts val="0"/>
              </a:spcAft>
              <a:buSzPts val="1500"/>
              <a:buChar char="○"/>
            </a:pPr>
            <a:r>
              <a:rPr lang="en-US" sz="1500"/>
              <a:t>Intentionally create </a:t>
            </a:r>
            <a:r>
              <a:rPr lang="en-US" sz="1500" b="1"/>
              <a:t>collaborative engagement</a:t>
            </a:r>
            <a:r>
              <a:rPr lang="en-US" sz="1500"/>
              <a:t> opportunities (e.g., group work, peer-to-peer work, pair shares, etc.)</a:t>
            </a:r>
            <a:endParaRPr sz="1500"/>
          </a:p>
          <a:p>
            <a:pPr marL="457200" lvl="0" indent="-323850" algn="l" rtl="0">
              <a:spcBef>
                <a:spcPts val="600"/>
              </a:spcBef>
              <a:spcAft>
                <a:spcPts val="0"/>
              </a:spcAft>
              <a:buSzPts val="1500"/>
              <a:buChar char="●"/>
            </a:pPr>
            <a:r>
              <a:rPr lang="en-US" sz="1500"/>
              <a:t>CURRICULUM COMMITTEES/SENATES: </a:t>
            </a:r>
            <a:endParaRPr sz="1500"/>
          </a:p>
          <a:p>
            <a:pPr marL="914400" lvl="1" indent="-323850" algn="l" rtl="0">
              <a:spcBef>
                <a:spcPts val="600"/>
              </a:spcBef>
              <a:spcAft>
                <a:spcPts val="0"/>
              </a:spcAft>
              <a:buSzPts val="1500"/>
              <a:buChar char="○"/>
            </a:pPr>
            <a:r>
              <a:rPr lang="en-US" sz="1500"/>
              <a:t>Encourage assignments, practices, and </a:t>
            </a:r>
            <a:r>
              <a:rPr lang="en-US" sz="1500" b="1"/>
              <a:t>assessments </a:t>
            </a:r>
            <a:r>
              <a:rPr lang="en-US" sz="1500"/>
              <a:t>that are </a:t>
            </a:r>
            <a:r>
              <a:rPr lang="en-US" sz="1500" b="1"/>
              <a:t>formative</a:t>
            </a:r>
            <a:r>
              <a:rPr lang="en-US" sz="1500"/>
              <a:t> in addition to summative.</a:t>
            </a:r>
            <a:endParaRPr sz="1500"/>
          </a:p>
          <a:p>
            <a:pPr marL="914400" lvl="1" indent="-323850" algn="l" rtl="0">
              <a:spcBef>
                <a:spcPts val="600"/>
              </a:spcBef>
              <a:spcAft>
                <a:spcPts val="0"/>
              </a:spcAft>
              <a:buSzPts val="1500"/>
              <a:buChar char="○"/>
            </a:pPr>
            <a:r>
              <a:rPr lang="en-US" sz="1500"/>
              <a:t>Review for a </a:t>
            </a:r>
            <a:r>
              <a:rPr lang="en-US" sz="1500" b="1"/>
              <a:t>variety of methods</a:t>
            </a:r>
            <a:r>
              <a:rPr lang="en-US" sz="1500"/>
              <a:t> of evaluations, assignments, and assessments.</a:t>
            </a:r>
            <a:endParaRPr sz="1500"/>
          </a:p>
          <a:p>
            <a:pPr marL="914400" lvl="1" indent="-323850" algn="l" rtl="0">
              <a:spcBef>
                <a:spcPts val="600"/>
              </a:spcBef>
              <a:spcAft>
                <a:spcPts val="600"/>
              </a:spcAft>
              <a:buSzPts val="1500"/>
              <a:buChar char="○"/>
            </a:pPr>
            <a:r>
              <a:rPr lang="en-US" sz="1500"/>
              <a:t>Encourage and </a:t>
            </a:r>
            <a:r>
              <a:rPr lang="en-US" sz="1500" b="1"/>
              <a:t>provide professional development</a:t>
            </a:r>
            <a:r>
              <a:rPr lang="en-US" sz="1500"/>
              <a:t> for the creation of authentic assessments.</a:t>
            </a:r>
            <a:endParaRPr sz="1500"/>
          </a:p>
        </p:txBody>
      </p:sp>
      <p:pic>
        <p:nvPicPr>
          <p:cNvPr id="242" name="Google Shape;242;p34" descr="columns representing the DEI tool"/>
          <p:cNvPicPr preferRelativeResize="0"/>
          <p:nvPr/>
        </p:nvPicPr>
        <p:blipFill>
          <a:blip r:embed="rId3">
            <a:alphaModFix/>
          </a:blip>
          <a:stretch>
            <a:fillRect/>
          </a:stretch>
        </p:blipFill>
        <p:spPr>
          <a:xfrm>
            <a:off x="2939273" y="5442011"/>
            <a:ext cx="5876253" cy="1507663"/>
          </a:xfrm>
          <a:prstGeom prst="rect">
            <a:avLst/>
          </a:prstGeom>
          <a:noFill/>
          <a:ln>
            <a:noFill/>
          </a:ln>
        </p:spPr>
      </p:pic>
      <p:sp>
        <p:nvSpPr>
          <p:cNvPr id="241" name="Google Shape;241;p3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498963" y="410239"/>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Presenters </a:t>
            </a:r>
            <a:endParaRPr>
              <a:latin typeface="Arial"/>
              <a:ea typeface="Arial"/>
              <a:cs typeface="Arial"/>
              <a:sym typeface="Arial"/>
            </a:endParaRPr>
          </a:p>
        </p:txBody>
      </p:sp>
      <p:sp>
        <p:nvSpPr>
          <p:cNvPr id="108" name="Google Shape;108;p1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SzPts val="2800"/>
              <a:buChar char="●"/>
            </a:pPr>
            <a:r>
              <a:rPr lang="en-US" sz="2800"/>
              <a:t>Michelle Velasquez Bean, ASCCC Treasurer</a:t>
            </a:r>
            <a:endParaRPr sz="2800"/>
          </a:p>
          <a:p>
            <a:pPr marL="457200" marR="0" lvl="0" indent="-406400" algn="l" rtl="0">
              <a:lnSpc>
                <a:spcPct val="100000"/>
              </a:lnSpc>
              <a:spcBef>
                <a:spcPts val="0"/>
              </a:spcBef>
              <a:spcAft>
                <a:spcPts val="0"/>
              </a:spcAft>
              <a:buSzPts val="2800"/>
              <a:buChar char="●"/>
            </a:pPr>
            <a:r>
              <a:rPr lang="en-US" sz="2800"/>
              <a:t>Stephanie Curry, ASCCC Area A Representative</a:t>
            </a:r>
            <a:endParaRPr/>
          </a:p>
          <a:p>
            <a:pPr marL="457200" lvl="0" indent="-406400" algn="l" rtl="0">
              <a:lnSpc>
                <a:spcPct val="100000"/>
              </a:lnSpc>
              <a:spcBef>
                <a:spcPts val="0"/>
              </a:spcBef>
              <a:spcAft>
                <a:spcPts val="0"/>
              </a:spcAft>
              <a:buSzPts val="2800"/>
              <a:buChar char="●"/>
            </a:pPr>
            <a:r>
              <a:rPr lang="en-US" sz="2800"/>
              <a:t>Kelly Fowler, Vice President of Instruction, Mt. San Antonio College, 5C co-chair</a:t>
            </a:r>
            <a:endParaRPr/>
          </a:p>
          <a:p>
            <a:pPr marL="457200" lvl="0" indent="-406400" algn="l" rtl="0">
              <a:lnSpc>
                <a:spcPct val="100000"/>
              </a:lnSpc>
              <a:spcBef>
                <a:spcPts val="0"/>
              </a:spcBef>
              <a:spcAft>
                <a:spcPts val="0"/>
              </a:spcAft>
              <a:buSzPts val="2800"/>
              <a:buChar char="●"/>
            </a:pPr>
            <a:r>
              <a:rPr lang="en-US" sz="2800"/>
              <a:t>Marshall T. Fulbright III, Vice President of Academic Affairs, Grossmont College</a:t>
            </a:r>
            <a:endParaRPr sz="2800"/>
          </a:p>
        </p:txBody>
      </p:sp>
      <p:sp>
        <p:nvSpPr>
          <p:cNvPr id="109" name="Google Shape;109;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2682900" y="423675"/>
            <a:ext cx="8782800" cy="16653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1320"/>
              <a:buFont typeface="Calibri"/>
              <a:buNone/>
            </a:pPr>
            <a:r>
              <a:rPr lang="en-US" sz="3227">
                <a:latin typeface="Arial"/>
                <a:ea typeface="Arial"/>
                <a:cs typeface="Arial"/>
                <a:sym typeface="Arial"/>
              </a:rPr>
              <a:t>Using the Tool: Walking through another section</a:t>
            </a:r>
            <a:endParaRPr sz="3227">
              <a:latin typeface="Arial"/>
              <a:ea typeface="Arial"/>
              <a:cs typeface="Arial"/>
              <a:sym typeface="Arial"/>
            </a:endParaRPr>
          </a:p>
        </p:txBody>
      </p:sp>
      <p:pic>
        <p:nvPicPr>
          <p:cNvPr id="249" name="Google Shape;249;p35" descr="columns representing the DEI tool"/>
          <p:cNvPicPr preferRelativeResize="0"/>
          <p:nvPr/>
        </p:nvPicPr>
        <p:blipFill>
          <a:blip r:embed="rId3">
            <a:alphaModFix/>
          </a:blip>
          <a:stretch>
            <a:fillRect/>
          </a:stretch>
        </p:blipFill>
        <p:spPr>
          <a:xfrm>
            <a:off x="6940175" y="1601900"/>
            <a:ext cx="4919075" cy="2176025"/>
          </a:xfrm>
          <a:prstGeom prst="rect">
            <a:avLst/>
          </a:prstGeom>
          <a:noFill/>
          <a:ln>
            <a:noFill/>
          </a:ln>
        </p:spPr>
      </p:pic>
      <p:sp>
        <p:nvSpPr>
          <p:cNvPr id="250" name="Google Shape;250;p35"/>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51" name="Google Shape;251;p35"/>
          <p:cNvSpPr txBox="1">
            <a:spLocks noGrp="1"/>
          </p:cNvSpPr>
          <p:nvPr>
            <p:ph type="body" idx="1"/>
          </p:nvPr>
        </p:nvSpPr>
        <p:spPr>
          <a:xfrm>
            <a:off x="830000" y="2363450"/>
            <a:ext cx="10523700" cy="4358100"/>
          </a:xfrm>
          <a:prstGeom prst="rect">
            <a:avLst/>
          </a:prstGeom>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Char char="●"/>
            </a:pPr>
            <a:r>
              <a:rPr lang="en-US" sz="1200"/>
              <a:t>TRADITIONAL: </a:t>
            </a:r>
            <a:endParaRPr sz="1200"/>
          </a:p>
          <a:p>
            <a:pPr marL="914400" lvl="1" indent="-304800" algn="l" rtl="0">
              <a:lnSpc>
                <a:spcPct val="100000"/>
              </a:lnSpc>
              <a:spcBef>
                <a:spcPts val="60"/>
              </a:spcBef>
              <a:spcAft>
                <a:spcPts val="0"/>
              </a:spcAft>
              <a:buSzPts val="1200"/>
              <a:buChar char="○"/>
            </a:pPr>
            <a:r>
              <a:rPr lang="en-US" sz="1200" b="1"/>
              <a:t>One dominant culture</a:t>
            </a:r>
            <a:r>
              <a:rPr lang="en-US" sz="1200"/>
              <a:t> represented in textbooks and course materials.</a:t>
            </a:r>
            <a:endParaRPr sz="1200"/>
          </a:p>
          <a:p>
            <a:pPr marL="914400" lvl="1" indent="-304800" algn="l" rtl="0">
              <a:lnSpc>
                <a:spcPct val="100000"/>
              </a:lnSpc>
              <a:spcBef>
                <a:spcPts val="60"/>
              </a:spcBef>
              <a:spcAft>
                <a:spcPts val="0"/>
              </a:spcAft>
              <a:buSzPts val="1200"/>
              <a:buChar char="○"/>
            </a:pPr>
            <a:r>
              <a:rPr lang="en-US" sz="1200" b="1"/>
              <a:t>High cost </a:t>
            </a:r>
            <a:r>
              <a:rPr lang="en-US" sz="1200"/>
              <a:t>of course textbooks and materials.</a:t>
            </a:r>
            <a:endParaRPr sz="1200"/>
          </a:p>
          <a:p>
            <a:pPr marL="457200" lvl="0" indent="-304800" algn="l" rtl="0">
              <a:lnSpc>
                <a:spcPct val="100000"/>
              </a:lnSpc>
              <a:spcBef>
                <a:spcPts val="60"/>
              </a:spcBef>
              <a:spcAft>
                <a:spcPts val="0"/>
              </a:spcAft>
              <a:buSzPts val="1200"/>
              <a:buChar char="●"/>
            </a:pPr>
            <a:r>
              <a:rPr lang="en-US" sz="1200"/>
              <a:t>EQUITY PRINCIPLES: </a:t>
            </a:r>
            <a:endParaRPr sz="1200"/>
          </a:p>
          <a:p>
            <a:pPr marL="914400" lvl="1" indent="-304800" algn="l" rtl="0">
              <a:lnSpc>
                <a:spcPct val="100000"/>
              </a:lnSpc>
              <a:spcBef>
                <a:spcPts val="60"/>
              </a:spcBef>
              <a:spcAft>
                <a:spcPts val="0"/>
              </a:spcAft>
              <a:buSzPts val="1200"/>
              <a:buChar char="○"/>
            </a:pPr>
            <a:r>
              <a:rPr lang="en-US" sz="1200" b="1"/>
              <a:t>Represent multiple cultures </a:t>
            </a:r>
            <a:r>
              <a:rPr lang="en-US" sz="1200"/>
              <a:t>in textbooks and course materials.</a:t>
            </a:r>
            <a:endParaRPr sz="1200"/>
          </a:p>
          <a:p>
            <a:pPr marL="914400" lvl="1" indent="-304800" algn="l" rtl="0">
              <a:lnSpc>
                <a:spcPct val="100000"/>
              </a:lnSpc>
              <a:spcBef>
                <a:spcPts val="60"/>
              </a:spcBef>
              <a:spcAft>
                <a:spcPts val="0"/>
              </a:spcAft>
              <a:buSzPts val="1200"/>
              <a:buChar char="○"/>
            </a:pPr>
            <a:r>
              <a:rPr lang="en-US" sz="1200"/>
              <a:t>Use </a:t>
            </a:r>
            <a:r>
              <a:rPr lang="en-US" sz="1200" b="1"/>
              <a:t>low-cost and zero-cost</a:t>
            </a:r>
            <a:r>
              <a:rPr lang="en-US" sz="1200"/>
              <a:t> textbooks/materials.</a:t>
            </a:r>
            <a:endParaRPr sz="1200"/>
          </a:p>
          <a:p>
            <a:pPr marL="914400" lvl="1" indent="-304800" algn="l" rtl="0">
              <a:lnSpc>
                <a:spcPct val="100000"/>
              </a:lnSpc>
              <a:spcBef>
                <a:spcPts val="60"/>
              </a:spcBef>
              <a:spcAft>
                <a:spcPts val="0"/>
              </a:spcAft>
              <a:buSzPts val="1200"/>
              <a:buChar char="○"/>
            </a:pPr>
            <a:r>
              <a:rPr lang="en-US" sz="1200"/>
              <a:t>Use </a:t>
            </a:r>
            <a:r>
              <a:rPr lang="en-US" sz="1200" b="1"/>
              <a:t>open educational resources</a:t>
            </a:r>
            <a:r>
              <a:rPr lang="en-US" sz="1200"/>
              <a:t>.</a:t>
            </a:r>
            <a:endParaRPr sz="1200"/>
          </a:p>
          <a:p>
            <a:pPr marL="457200" lvl="0" indent="-304800" algn="l" rtl="0">
              <a:lnSpc>
                <a:spcPct val="100000"/>
              </a:lnSpc>
              <a:spcBef>
                <a:spcPts val="60"/>
              </a:spcBef>
              <a:spcAft>
                <a:spcPts val="0"/>
              </a:spcAft>
              <a:buSzPts val="1200"/>
              <a:buChar char="●"/>
            </a:pPr>
            <a:r>
              <a:rPr lang="en-US" sz="1200"/>
              <a:t>CLASSROOM PRACTICES: </a:t>
            </a:r>
            <a:endParaRPr sz="1200"/>
          </a:p>
          <a:p>
            <a:pPr marL="914400" lvl="1" indent="-304800" algn="l" rtl="0">
              <a:lnSpc>
                <a:spcPct val="100000"/>
              </a:lnSpc>
              <a:spcBef>
                <a:spcPts val="60"/>
              </a:spcBef>
              <a:spcAft>
                <a:spcPts val="0"/>
              </a:spcAft>
              <a:buSzPts val="1200"/>
              <a:buChar char="○"/>
            </a:pPr>
            <a:r>
              <a:rPr lang="en-US" sz="1200"/>
              <a:t>Select textbooks and course materials that </a:t>
            </a:r>
            <a:r>
              <a:rPr lang="en-US" sz="1200" b="1"/>
              <a:t>include multiple perspectives and diverse representation</a:t>
            </a:r>
            <a:r>
              <a:rPr lang="en-US" sz="1200"/>
              <a:t> from varied racial, ethnic, sex, gender, sexuality, socioeconomic status, religion, age, and abilities perspectives.</a:t>
            </a:r>
            <a:endParaRPr sz="1200"/>
          </a:p>
          <a:p>
            <a:pPr marL="914400" lvl="1" indent="-304800" algn="l" rtl="0">
              <a:lnSpc>
                <a:spcPct val="100000"/>
              </a:lnSpc>
              <a:spcBef>
                <a:spcPts val="60"/>
              </a:spcBef>
              <a:spcAft>
                <a:spcPts val="0"/>
              </a:spcAft>
              <a:buSzPts val="1200"/>
              <a:buChar char="○"/>
            </a:pPr>
            <a:r>
              <a:rPr lang="en-US" sz="1200"/>
              <a:t>Explore and select </a:t>
            </a:r>
            <a:r>
              <a:rPr lang="en-US" sz="1200" b="1"/>
              <a:t>open educational resources</a:t>
            </a:r>
            <a:r>
              <a:rPr lang="en-US" sz="1200"/>
              <a:t> and low-cost textbooks and materials for a reduction of costs when feasible.</a:t>
            </a:r>
            <a:endParaRPr sz="1200"/>
          </a:p>
          <a:p>
            <a:pPr marL="914400" lvl="1" indent="-304800" algn="l" rtl="0">
              <a:lnSpc>
                <a:spcPct val="100000"/>
              </a:lnSpc>
              <a:spcBef>
                <a:spcPts val="60"/>
              </a:spcBef>
              <a:spcAft>
                <a:spcPts val="0"/>
              </a:spcAft>
              <a:buSzPts val="1200"/>
              <a:buChar char="○"/>
            </a:pPr>
            <a:r>
              <a:rPr lang="en-US" sz="1200"/>
              <a:t>Ensure textbooks and materials are </a:t>
            </a:r>
            <a:r>
              <a:rPr lang="en-US" sz="1200" b="1"/>
              <a:t>accessible.</a:t>
            </a:r>
            <a:endParaRPr sz="1200" b="1"/>
          </a:p>
          <a:p>
            <a:pPr marL="914400" lvl="1" indent="-304800" algn="l" rtl="0">
              <a:lnSpc>
                <a:spcPct val="100000"/>
              </a:lnSpc>
              <a:spcBef>
                <a:spcPts val="60"/>
              </a:spcBef>
              <a:spcAft>
                <a:spcPts val="0"/>
              </a:spcAft>
              <a:buSzPts val="1200"/>
              <a:buChar char="○"/>
            </a:pPr>
            <a:r>
              <a:rPr lang="en-US" sz="1200"/>
              <a:t>Enhance textbook selections with additional supplemental materials that ensure the above </a:t>
            </a:r>
            <a:r>
              <a:rPr lang="en-US" sz="1200" b="1"/>
              <a:t>equity frameworks</a:t>
            </a:r>
            <a:r>
              <a:rPr lang="en-US" sz="1200"/>
              <a:t> and principles in decision-making are prioritized and addressed. For additional resources for effective inclusion, diversity, equity, antiracism textbook and resource </a:t>
            </a:r>
            <a:r>
              <a:rPr lang="en-US" sz="1200" b="1"/>
              <a:t>audits</a:t>
            </a:r>
            <a:r>
              <a:rPr lang="en-US" sz="1200"/>
              <a:t>—see ASCCC OERI Inclusion, Diversity, Equity, and Anti-Racism (IDEA) Framework.</a:t>
            </a:r>
            <a:endParaRPr sz="1200"/>
          </a:p>
          <a:p>
            <a:pPr marL="457200" lvl="0" indent="-304800" algn="l" rtl="0">
              <a:lnSpc>
                <a:spcPct val="100000"/>
              </a:lnSpc>
              <a:spcBef>
                <a:spcPts val="60"/>
              </a:spcBef>
              <a:spcAft>
                <a:spcPts val="0"/>
              </a:spcAft>
              <a:buSzPts val="1200"/>
              <a:buChar char="●"/>
            </a:pPr>
            <a:r>
              <a:rPr lang="en-US" sz="1200"/>
              <a:t>CURRICULUM COMMITTEES/SENATES: </a:t>
            </a:r>
            <a:endParaRPr sz="1200"/>
          </a:p>
          <a:p>
            <a:pPr marL="914400" lvl="1" indent="-304800" algn="l" rtl="0">
              <a:lnSpc>
                <a:spcPct val="100000"/>
              </a:lnSpc>
              <a:spcBef>
                <a:spcPts val="60"/>
              </a:spcBef>
              <a:spcAft>
                <a:spcPts val="0"/>
              </a:spcAft>
              <a:buSzPts val="1200"/>
              <a:buChar char="○"/>
            </a:pPr>
            <a:r>
              <a:rPr lang="en-US" sz="1200" b="1"/>
              <a:t>Review </a:t>
            </a:r>
            <a:r>
              <a:rPr lang="en-US" sz="1200"/>
              <a:t>textbook and course material selections</a:t>
            </a:r>
            <a:r>
              <a:rPr lang="en-US" sz="1200" b="1"/>
              <a:t> for inclusion of multiple perspectives and diverse representation</a:t>
            </a:r>
            <a:r>
              <a:rPr lang="en-US" sz="1200"/>
              <a:t> from varied racial, ethnic, sex, gender, sexuality, socioeconomic status, religion, age, and abilities perspectives; and provide feedback and guidance.</a:t>
            </a:r>
            <a:endParaRPr sz="1200"/>
          </a:p>
          <a:p>
            <a:pPr marL="914400" lvl="1" indent="-304800" algn="l" rtl="0">
              <a:lnSpc>
                <a:spcPct val="100000"/>
              </a:lnSpc>
              <a:spcBef>
                <a:spcPts val="60"/>
              </a:spcBef>
              <a:spcAft>
                <a:spcPts val="0"/>
              </a:spcAft>
              <a:buSzPts val="1200"/>
              <a:buChar char="○"/>
            </a:pPr>
            <a:r>
              <a:rPr lang="en-US" sz="1200"/>
              <a:t>Encourage and </a:t>
            </a:r>
            <a:r>
              <a:rPr lang="en-US" sz="1200" b="1"/>
              <a:t>incentivize reduction of textbook and material costs</a:t>
            </a:r>
            <a:r>
              <a:rPr lang="en-US" sz="1200"/>
              <a:t> (via reviews of units, textbook costs,and other materials).</a:t>
            </a:r>
            <a:endParaRPr sz="1200"/>
          </a:p>
          <a:p>
            <a:pPr marL="914400" lvl="1" indent="-304800" algn="l" rtl="0">
              <a:lnSpc>
                <a:spcPct val="100000"/>
              </a:lnSpc>
              <a:spcBef>
                <a:spcPts val="60"/>
              </a:spcBef>
              <a:spcAft>
                <a:spcPts val="0"/>
              </a:spcAft>
              <a:buSzPts val="1200"/>
              <a:buChar char="○"/>
            </a:pPr>
            <a:r>
              <a:rPr lang="en-US" sz="1200"/>
              <a:t>Ensure textbooks and materials are</a:t>
            </a:r>
            <a:r>
              <a:rPr lang="en-US" sz="1200" b="1"/>
              <a:t> accessible</a:t>
            </a:r>
            <a:r>
              <a:rPr lang="en-US" sz="1200"/>
              <a:t>.</a:t>
            </a:r>
            <a:endParaRPr sz="1200"/>
          </a:p>
          <a:p>
            <a:pPr marL="914400" lvl="1" indent="-304800" algn="l" rtl="0">
              <a:lnSpc>
                <a:spcPct val="100000"/>
              </a:lnSpc>
              <a:spcBef>
                <a:spcPts val="60"/>
              </a:spcBef>
              <a:spcAft>
                <a:spcPts val="0"/>
              </a:spcAft>
              <a:buSzPts val="1200"/>
              <a:buChar char="○"/>
            </a:pPr>
            <a:r>
              <a:rPr lang="en-US" sz="1200"/>
              <a:t>Model, encourage, and incentivize inclusion of additional supplemental materials that ensure the above equity frameworks and principles in decision-making are prioritized and addressed.</a:t>
            </a:r>
            <a:endParaRPr sz="1200"/>
          </a:p>
          <a:p>
            <a:pPr marL="0" lvl="0" indent="0" algn="l" rtl="0">
              <a:spcBef>
                <a:spcPts val="1000"/>
              </a:spcBef>
              <a:spcAft>
                <a:spcPts val="0"/>
              </a:spcAft>
              <a:buNone/>
            </a:pPr>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2941775" y="136525"/>
            <a:ext cx="8412000" cy="19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How To Use The Tool Locally </a:t>
            </a:r>
            <a:endParaRPr>
              <a:latin typeface="Arial"/>
              <a:ea typeface="Arial"/>
              <a:cs typeface="Arial"/>
              <a:sym typeface="Arial"/>
            </a:endParaRPr>
          </a:p>
        </p:txBody>
      </p:sp>
      <p:sp>
        <p:nvSpPr>
          <p:cNvPr id="257" name="Google Shape;257;p36"/>
          <p:cNvSpPr txBox="1">
            <a:spLocks noGrp="1"/>
          </p:cNvSpPr>
          <p:nvPr>
            <p:ph type="body" idx="1"/>
          </p:nvPr>
        </p:nvSpPr>
        <p:spPr>
          <a:xfrm>
            <a:off x="830000" y="2662576"/>
            <a:ext cx="10523700" cy="39162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90000"/>
              </a:lnSpc>
              <a:spcBef>
                <a:spcPts val="0"/>
              </a:spcBef>
              <a:spcAft>
                <a:spcPts val="0"/>
              </a:spcAft>
              <a:buSzPts val="2700"/>
              <a:buChar char="●"/>
            </a:pPr>
            <a:r>
              <a:rPr lang="en-US" sz="2700"/>
              <a:t>Not going to solve all problems but tool to move the conversations and work forward </a:t>
            </a:r>
            <a:endParaRPr sz="2700"/>
          </a:p>
          <a:p>
            <a:pPr marL="457200" marR="0" lvl="0" indent="-400050" algn="l" rtl="0">
              <a:lnSpc>
                <a:spcPct val="90000"/>
              </a:lnSpc>
              <a:spcBef>
                <a:spcPts val="0"/>
              </a:spcBef>
              <a:spcAft>
                <a:spcPts val="0"/>
              </a:spcAft>
              <a:buSzPts val="2700"/>
              <a:buChar char="●"/>
            </a:pPr>
            <a:r>
              <a:rPr lang="en-US" sz="2700"/>
              <a:t>Take this back to your local senates and curriculum committees</a:t>
            </a:r>
            <a:endParaRPr sz="2700"/>
          </a:p>
          <a:p>
            <a:pPr marL="457200" lvl="0" indent="-400050" algn="l" rtl="0">
              <a:lnSpc>
                <a:spcPct val="90000"/>
              </a:lnSpc>
              <a:spcBef>
                <a:spcPts val="0"/>
              </a:spcBef>
              <a:spcAft>
                <a:spcPts val="0"/>
              </a:spcAft>
              <a:buSzPts val="2700"/>
              <a:buChar char="●"/>
            </a:pPr>
            <a:r>
              <a:rPr lang="en-US" sz="2700"/>
              <a:t>Meant to be shared in cross functional conversations (faculty, staff, students, and administrators) </a:t>
            </a:r>
            <a:endParaRPr sz="2700"/>
          </a:p>
          <a:p>
            <a:pPr marL="457200" marR="0" lvl="0" indent="-400050" algn="l" rtl="0">
              <a:lnSpc>
                <a:spcPct val="90000"/>
              </a:lnSpc>
              <a:spcBef>
                <a:spcPts val="0"/>
              </a:spcBef>
              <a:spcAft>
                <a:spcPts val="0"/>
              </a:spcAft>
              <a:buSzPts val="2700"/>
              <a:buChar char="●"/>
            </a:pPr>
            <a:r>
              <a:rPr lang="en-US" sz="2700"/>
              <a:t>Dedicate time to working through the tool, conversations may need to take multiple meetings. </a:t>
            </a:r>
            <a:endParaRPr sz="2700"/>
          </a:p>
          <a:p>
            <a:pPr marL="685800" marR="0" lvl="1" indent="-247650" algn="l" rtl="0">
              <a:lnSpc>
                <a:spcPct val="90000"/>
              </a:lnSpc>
              <a:spcBef>
                <a:spcPts val="0"/>
              </a:spcBef>
              <a:spcAft>
                <a:spcPts val="0"/>
              </a:spcAft>
              <a:buSzPts val="2700"/>
              <a:buChar char="•"/>
            </a:pPr>
            <a:r>
              <a:rPr lang="en-US" sz="2700"/>
              <a:t>There is no shortcut to this work. </a:t>
            </a:r>
            <a:endParaRPr sz="2700"/>
          </a:p>
          <a:p>
            <a:pPr marL="685800" marR="0" lvl="1" indent="-247650" algn="l" rtl="0">
              <a:lnSpc>
                <a:spcPct val="90000"/>
              </a:lnSpc>
              <a:spcBef>
                <a:spcPts val="0"/>
              </a:spcBef>
              <a:spcAft>
                <a:spcPts val="0"/>
              </a:spcAft>
              <a:buSzPts val="2700"/>
              <a:buChar char="•"/>
            </a:pPr>
            <a:r>
              <a:rPr lang="en-US" sz="2700"/>
              <a:t>Be willing to be vulnerable and uncomfortable in these conversations. </a:t>
            </a:r>
            <a:endParaRPr sz="2700"/>
          </a:p>
          <a:p>
            <a:pPr marL="0" marR="0" lvl="0" indent="0" algn="l" rtl="0">
              <a:lnSpc>
                <a:spcPct val="90000"/>
              </a:lnSpc>
              <a:spcBef>
                <a:spcPts val="0"/>
              </a:spcBef>
              <a:spcAft>
                <a:spcPts val="0"/>
              </a:spcAft>
              <a:buClr>
                <a:srgbClr val="404040"/>
              </a:buClr>
              <a:buSzPts val="2400"/>
              <a:buFont typeface="Arial"/>
              <a:buNone/>
            </a:pPr>
            <a:endParaRPr/>
          </a:p>
        </p:txBody>
      </p:sp>
      <p:sp>
        <p:nvSpPr>
          <p:cNvPr id="258" name="Google Shape;258;p3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247135" y="1554142"/>
            <a:ext cx="3583500" cy="1611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2700"/>
              <a:buFont typeface="Calibri"/>
              <a:buNone/>
            </a:pPr>
            <a:r>
              <a:rPr lang="en-US" sz="4533" b="1"/>
              <a:t>R. A. V. E. N. </a:t>
            </a:r>
            <a:endParaRPr sz="4533" b="1"/>
          </a:p>
          <a:p>
            <a:pPr marL="0" lvl="0" indent="0" algn="ctr" rtl="0">
              <a:lnSpc>
                <a:spcPct val="90000"/>
              </a:lnSpc>
              <a:spcBef>
                <a:spcPts val="0"/>
              </a:spcBef>
              <a:spcAft>
                <a:spcPts val="0"/>
              </a:spcAft>
              <a:buClr>
                <a:schemeClr val="dk1"/>
              </a:buClr>
              <a:buSzPts val="2700"/>
              <a:buFont typeface="Calibri"/>
              <a:buNone/>
            </a:pPr>
            <a:r>
              <a:rPr lang="en-US" sz="2667"/>
              <a:t>(Dr. Luke Wood and Dr. Frank Harris)</a:t>
            </a:r>
            <a:endParaRPr sz="2667"/>
          </a:p>
        </p:txBody>
      </p:sp>
      <p:sp>
        <p:nvSpPr>
          <p:cNvPr id="265" name="Google Shape;265;p37"/>
          <p:cNvSpPr txBox="1">
            <a:spLocks noGrp="1"/>
          </p:cNvSpPr>
          <p:nvPr>
            <p:ph type="body" idx="1"/>
          </p:nvPr>
        </p:nvSpPr>
        <p:spPr>
          <a:xfrm>
            <a:off x="4027051" y="347725"/>
            <a:ext cx="7554400" cy="6408800"/>
          </a:xfrm>
          <a:prstGeom prst="rect">
            <a:avLst/>
          </a:prstGeom>
          <a:noFill/>
          <a:ln>
            <a:noFill/>
          </a:ln>
        </p:spPr>
        <p:txBody>
          <a:bodyPr spcFirstLastPara="1" wrap="square" lIns="91425" tIns="45700" rIns="91425" bIns="45700" anchor="t" anchorCtr="0">
            <a:normAutofit fontScale="92500"/>
          </a:bodyPr>
          <a:lstStyle/>
          <a:p>
            <a:pPr marL="457189" lvl="0" indent="-364058" algn="l" rtl="0">
              <a:lnSpc>
                <a:spcPct val="100000"/>
              </a:lnSpc>
              <a:spcBef>
                <a:spcPts val="0"/>
              </a:spcBef>
              <a:spcAft>
                <a:spcPts val="0"/>
              </a:spcAft>
              <a:buClr>
                <a:schemeClr val="dk1"/>
              </a:buClr>
              <a:buSzPts val="1700"/>
              <a:buChar char="●"/>
            </a:pPr>
            <a:r>
              <a:rPr lang="en-US" sz="2267" b="1"/>
              <a:t>R</a:t>
            </a:r>
            <a:r>
              <a:rPr lang="en-US" sz="2267"/>
              <a:t>edirect</a:t>
            </a:r>
            <a:endParaRPr sz="2267"/>
          </a:p>
          <a:p>
            <a:pPr marL="914377" lvl="1" indent="-355591" algn="l" rtl="0">
              <a:lnSpc>
                <a:spcPct val="100000"/>
              </a:lnSpc>
              <a:spcBef>
                <a:spcPts val="0"/>
              </a:spcBef>
              <a:spcAft>
                <a:spcPts val="0"/>
              </a:spcAft>
              <a:buClr>
                <a:schemeClr val="dk1"/>
              </a:buClr>
              <a:buSzPts val="1600"/>
              <a:buChar char="○"/>
            </a:pPr>
            <a:r>
              <a:rPr lang="en-US" sz="2133"/>
              <a:t>Intervene, correct, pull aside</a:t>
            </a:r>
            <a:endParaRPr sz="2133"/>
          </a:p>
          <a:p>
            <a:pPr marL="457189" lvl="0" indent="-364058" algn="l" rtl="0">
              <a:lnSpc>
                <a:spcPct val="100000"/>
              </a:lnSpc>
              <a:spcBef>
                <a:spcPts val="0"/>
              </a:spcBef>
              <a:spcAft>
                <a:spcPts val="0"/>
              </a:spcAft>
              <a:buClr>
                <a:schemeClr val="dk1"/>
              </a:buClr>
              <a:buSzPts val="1700"/>
              <a:buChar char="●"/>
            </a:pPr>
            <a:r>
              <a:rPr lang="en-US" sz="2267" b="1"/>
              <a:t>A</a:t>
            </a:r>
            <a:r>
              <a:rPr lang="en-US" sz="2267"/>
              <a:t>sk probing questions for clarity</a:t>
            </a:r>
            <a:endParaRPr sz="2267"/>
          </a:p>
          <a:p>
            <a:pPr marL="914377" lvl="1" indent="-355591" algn="l" rtl="0">
              <a:lnSpc>
                <a:spcPct val="100000"/>
              </a:lnSpc>
              <a:spcBef>
                <a:spcPts val="0"/>
              </a:spcBef>
              <a:spcAft>
                <a:spcPts val="0"/>
              </a:spcAft>
              <a:buClr>
                <a:schemeClr val="dk1"/>
              </a:buClr>
              <a:buSzPts val="1600"/>
              <a:buChar char="○"/>
            </a:pPr>
            <a:r>
              <a:rPr lang="en-US" sz="2133"/>
              <a:t>I think I heard you say . . . What do you mean by that?</a:t>
            </a:r>
            <a:endParaRPr sz="2133"/>
          </a:p>
          <a:p>
            <a:pPr marL="914377" lvl="1" indent="-355591" algn="l" rtl="0">
              <a:lnSpc>
                <a:spcPct val="100000"/>
              </a:lnSpc>
              <a:spcBef>
                <a:spcPts val="0"/>
              </a:spcBef>
              <a:spcAft>
                <a:spcPts val="0"/>
              </a:spcAft>
              <a:buClr>
                <a:schemeClr val="dk1"/>
              </a:buClr>
              <a:buSzPts val="1600"/>
              <a:buChar char="○"/>
            </a:pPr>
            <a:r>
              <a:rPr lang="en-US" sz="2133"/>
              <a:t>I want to make sure I understand what you were saying. Were you saying that . . . ?</a:t>
            </a:r>
            <a:endParaRPr sz="2133"/>
          </a:p>
          <a:p>
            <a:pPr marL="457189" lvl="0" indent="-364058" algn="l" rtl="0">
              <a:lnSpc>
                <a:spcPct val="100000"/>
              </a:lnSpc>
              <a:spcBef>
                <a:spcPts val="0"/>
              </a:spcBef>
              <a:spcAft>
                <a:spcPts val="0"/>
              </a:spcAft>
              <a:buClr>
                <a:schemeClr val="dk1"/>
              </a:buClr>
              <a:buSzPts val="1700"/>
              <a:buChar char="●"/>
            </a:pPr>
            <a:r>
              <a:rPr lang="en-US" sz="2267" b="1"/>
              <a:t>V</a:t>
            </a:r>
            <a:r>
              <a:rPr lang="en-US" sz="2267"/>
              <a:t>alues clarification</a:t>
            </a:r>
            <a:endParaRPr sz="2267"/>
          </a:p>
          <a:p>
            <a:pPr marL="914377" lvl="1" indent="-355591" algn="l" rtl="0">
              <a:lnSpc>
                <a:spcPct val="100000"/>
              </a:lnSpc>
              <a:spcBef>
                <a:spcPts val="0"/>
              </a:spcBef>
              <a:spcAft>
                <a:spcPts val="0"/>
              </a:spcAft>
              <a:buClr>
                <a:schemeClr val="dk1"/>
              </a:buClr>
              <a:buSzPts val="1600"/>
              <a:buChar char="○"/>
            </a:pPr>
            <a:r>
              <a:rPr lang="en-US" sz="2133"/>
              <a:t>You know, at our college, we work hard to create space that is safe and welcoming for all. What you just said is not in alignment and/or inconsistent with our institutional values that prioritize equity and inclusion.</a:t>
            </a:r>
            <a:endParaRPr sz="2133"/>
          </a:p>
          <a:p>
            <a:pPr marL="914377" lvl="1" indent="-355591" algn="l" rtl="0">
              <a:lnSpc>
                <a:spcPct val="100000"/>
              </a:lnSpc>
              <a:spcBef>
                <a:spcPts val="0"/>
              </a:spcBef>
              <a:spcAft>
                <a:spcPts val="0"/>
              </a:spcAft>
              <a:buClr>
                <a:schemeClr val="dk1"/>
              </a:buClr>
              <a:buSzPts val="1600"/>
              <a:buChar char="○"/>
            </a:pPr>
            <a:r>
              <a:rPr lang="en-US" sz="2133"/>
              <a:t>What you just said is not socially acceptable, let’s reframe that to a positive.  </a:t>
            </a:r>
            <a:endParaRPr sz="2133"/>
          </a:p>
          <a:p>
            <a:pPr marL="457189" lvl="0" indent="-364058" algn="l" rtl="0">
              <a:lnSpc>
                <a:spcPct val="100000"/>
              </a:lnSpc>
              <a:spcBef>
                <a:spcPts val="0"/>
              </a:spcBef>
              <a:spcAft>
                <a:spcPts val="0"/>
              </a:spcAft>
              <a:buClr>
                <a:schemeClr val="dk1"/>
              </a:buClr>
              <a:buSzPts val="1700"/>
              <a:buChar char="●"/>
            </a:pPr>
            <a:r>
              <a:rPr lang="en-US" sz="2267" b="1"/>
              <a:t>E</a:t>
            </a:r>
            <a:r>
              <a:rPr lang="en-US" sz="2267"/>
              <a:t>mphasize your own thoughts and feelings</a:t>
            </a:r>
            <a:endParaRPr sz="2267"/>
          </a:p>
          <a:p>
            <a:pPr marL="914377" lvl="1" indent="-355591" algn="l" rtl="0">
              <a:lnSpc>
                <a:spcPct val="100000"/>
              </a:lnSpc>
              <a:spcBef>
                <a:spcPts val="0"/>
              </a:spcBef>
              <a:spcAft>
                <a:spcPts val="0"/>
              </a:spcAft>
              <a:buClr>
                <a:schemeClr val="dk1"/>
              </a:buClr>
              <a:buSzPts val="1600"/>
              <a:buChar char="○"/>
            </a:pPr>
            <a:r>
              <a:rPr lang="en-US" sz="2133"/>
              <a:t>When I hear you comment, I think/feel . . .</a:t>
            </a:r>
            <a:endParaRPr sz="2133"/>
          </a:p>
          <a:p>
            <a:pPr marL="914377" lvl="1" indent="-355591" algn="l" rtl="0">
              <a:lnSpc>
                <a:spcPct val="100000"/>
              </a:lnSpc>
              <a:spcBef>
                <a:spcPts val="0"/>
              </a:spcBef>
              <a:spcAft>
                <a:spcPts val="0"/>
              </a:spcAft>
              <a:buClr>
                <a:schemeClr val="dk1"/>
              </a:buClr>
              <a:buSzPts val="1600"/>
              <a:buChar char="○"/>
            </a:pPr>
            <a:r>
              <a:rPr lang="en-US" sz="2133"/>
              <a:t>Many people might take that to mean . . .</a:t>
            </a:r>
            <a:endParaRPr sz="2133"/>
          </a:p>
          <a:p>
            <a:pPr marL="914377" lvl="1" indent="-355591" algn="l" rtl="0">
              <a:lnSpc>
                <a:spcPct val="100000"/>
              </a:lnSpc>
              <a:spcBef>
                <a:spcPts val="0"/>
              </a:spcBef>
              <a:spcAft>
                <a:spcPts val="0"/>
              </a:spcAft>
              <a:buClr>
                <a:schemeClr val="dk1"/>
              </a:buClr>
              <a:buSzPts val="1600"/>
              <a:buChar char="○"/>
            </a:pPr>
            <a:r>
              <a:rPr lang="en-US" sz="2133"/>
              <a:t>In my experience, . . .</a:t>
            </a:r>
            <a:endParaRPr sz="2133"/>
          </a:p>
          <a:p>
            <a:pPr marL="457189" lvl="0" indent="-364058" algn="l" rtl="0">
              <a:lnSpc>
                <a:spcPct val="100000"/>
              </a:lnSpc>
              <a:spcBef>
                <a:spcPts val="0"/>
              </a:spcBef>
              <a:spcAft>
                <a:spcPts val="0"/>
              </a:spcAft>
              <a:buClr>
                <a:schemeClr val="dk1"/>
              </a:buClr>
              <a:buSzPts val="1700"/>
              <a:buChar char="●"/>
            </a:pPr>
            <a:r>
              <a:rPr lang="en-US" sz="2267" b="1"/>
              <a:t>N</a:t>
            </a:r>
            <a:r>
              <a:rPr lang="en-US" sz="2267"/>
              <a:t>ext steps</a:t>
            </a:r>
            <a:endParaRPr sz="2267"/>
          </a:p>
          <a:p>
            <a:pPr marL="914377" lvl="1" indent="-355591" algn="l" rtl="0">
              <a:lnSpc>
                <a:spcPct val="100000"/>
              </a:lnSpc>
              <a:spcBef>
                <a:spcPts val="0"/>
              </a:spcBef>
              <a:spcAft>
                <a:spcPts val="0"/>
              </a:spcAft>
              <a:buClr>
                <a:schemeClr val="dk1"/>
              </a:buClr>
              <a:buSzPts val="1600"/>
              <a:buChar char="○"/>
            </a:pPr>
            <a:r>
              <a:rPr lang="en-US" sz="2133"/>
              <a:t>The next time you encounter this situation, you may want to consider doing . . .</a:t>
            </a:r>
            <a:endParaRPr sz="2133"/>
          </a:p>
        </p:txBody>
      </p:sp>
      <p:pic>
        <p:nvPicPr>
          <p:cNvPr id="266" name="Google Shape;266;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7901" y="3486941"/>
            <a:ext cx="2619375" cy="174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fade">
                                      <p:cBhvr>
                                        <p:cTn id="7" dur="500"/>
                                        <p:tgtEl>
                                          <p:spTgt spid="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Effect transition="in" filter="fade">
                                      <p:cBhvr>
                                        <p:cTn id="12" dur="500"/>
                                        <p:tgtEl>
                                          <p:spTgt spid="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Effect transition="in" filter="fade">
                                      <p:cBhvr>
                                        <p:cTn id="17" dur="500"/>
                                        <p:tgtEl>
                                          <p:spTgt spid="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xEl>
                                              <p:pRg st="3" end="3"/>
                                            </p:txEl>
                                          </p:spTgt>
                                        </p:tgtEl>
                                        <p:attrNameLst>
                                          <p:attrName>style.visibility</p:attrName>
                                        </p:attrNameLst>
                                      </p:cBhvr>
                                      <p:to>
                                        <p:strVal val="visible"/>
                                      </p:to>
                                    </p:set>
                                    <p:animEffect transition="in" filter="fade">
                                      <p:cBhvr>
                                        <p:cTn id="22" dur="500"/>
                                        <p:tgtEl>
                                          <p:spTgt spid="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5">
                                            <p:txEl>
                                              <p:pRg st="4" end="4"/>
                                            </p:txEl>
                                          </p:spTgt>
                                        </p:tgtEl>
                                        <p:attrNameLst>
                                          <p:attrName>style.visibility</p:attrName>
                                        </p:attrNameLst>
                                      </p:cBhvr>
                                      <p:to>
                                        <p:strVal val="visible"/>
                                      </p:to>
                                    </p:set>
                                    <p:animEffect transition="in" filter="fade">
                                      <p:cBhvr>
                                        <p:cTn id="27" dur="500"/>
                                        <p:tgtEl>
                                          <p:spTgt spid="2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5">
                                            <p:txEl>
                                              <p:pRg st="5" end="5"/>
                                            </p:txEl>
                                          </p:spTgt>
                                        </p:tgtEl>
                                        <p:attrNameLst>
                                          <p:attrName>style.visibility</p:attrName>
                                        </p:attrNameLst>
                                      </p:cBhvr>
                                      <p:to>
                                        <p:strVal val="visible"/>
                                      </p:to>
                                    </p:set>
                                    <p:animEffect transition="in" filter="fade">
                                      <p:cBhvr>
                                        <p:cTn id="32" dur="500"/>
                                        <p:tgtEl>
                                          <p:spTgt spid="2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5">
                                            <p:txEl>
                                              <p:pRg st="6" end="6"/>
                                            </p:txEl>
                                          </p:spTgt>
                                        </p:tgtEl>
                                        <p:attrNameLst>
                                          <p:attrName>style.visibility</p:attrName>
                                        </p:attrNameLst>
                                      </p:cBhvr>
                                      <p:to>
                                        <p:strVal val="visible"/>
                                      </p:to>
                                    </p:set>
                                    <p:animEffect transition="in" filter="fade">
                                      <p:cBhvr>
                                        <p:cTn id="37" dur="500"/>
                                        <p:tgtEl>
                                          <p:spTgt spid="2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5">
                                            <p:txEl>
                                              <p:pRg st="7" end="7"/>
                                            </p:txEl>
                                          </p:spTgt>
                                        </p:tgtEl>
                                        <p:attrNameLst>
                                          <p:attrName>style.visibility</p:attrName>
                                        </p:attrNameLst>
                                      </p:cBhvr>
                                      <p:to>
                                        <p:strVal val="visible"/>
                                      </p:to>
                                    </p:set>
                                    <p:animEffect transition="in" filter="fade">
                                      <p:cBhvr>
                                        <p:cTn id="42" dur="500"/>
                                        <p:tgtEl>
                                          <p:spTgt spid="26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5">
                                            <p:txEl>
                                              <p:pRg st="8" end="8"/>
                                            </p:txEl>
                                          </p:spTgt>
                                        </p:tgtEl>
                                        <p:attrNameLst>
                                          <p:attrName>style.visibility</p:attrName>
                                        </p:attrNameLst>
                                      </p:cBhvr>
                                      <p:to>
                                        <p:strVal val="visible"/>
                                      </p:to>
                                    </p:set>
                                    <p:animEffect transition="in" filter="fade">
                                      <p:cBhvr>
                                        <p:cTn id="47" dur="500"/>
                                        <p:tgtEl>
                                          <p:spTgt spid="26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5">
                                            <p:txEl>
                                              <p:pRg st="9" end="9"/>
                                            </p:txEl>
                                          </p:spTgt>
                                        </p:tgtEl>
                                        <p:attrNameLst>
                                          <p:attrName>style.visibility</p:attrName>
                                        </p:attrNameLst>
                                      </p:cBhvr>
                                      <p:to>
                                        <p:strVal val="visible"/>
                                      </p:to>
                                    </p:set>
                                    <p:animEffect transition="in" filter="fade">
                                      <p:cBhvr>
                                        <p:cTn id="52" dur="500"/>
                                        <p:tgtEl>
                                          <p:spTgt spid="26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5">
                                            <p:txEl>
                                              <p:pRg st="10" end="10"/>
                                            </p:txEl>
                                          </p:spTgt>
                                        </p:tgtEl>
                                        <p:attrNameLst>
                                          <p:attrName>style.visibility</p:attrName>
                                        </p:attrNameLst>
                                      </p:cBhvr>
                                      <p:to>
                                        <p:strVal val="visible"/>
                                      </p:to>
                                    </p:set>
                                    <p:animEffect transition="in" filter="fade">
                                      <p:cBhvr>
                                        <p:cTn id="57" dur="500"/>
                                        <p:tgtEl>
                                          <p:spTgt spid="26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5">
                                            <p:txEl>
                                              <p:pRg st="11" end="11"/>
                                            </p:txEl>
                                          </p:spTgt>
                                        </p:tgtEl>
                                        <p:attrNameLst>
                                          <p:attrName>style.visibility</p:attrName>
                                        </p:attrNameLst>
                                      </p:cBhvr>
                                      <p:to>
                                        <p:strVal val="visible"/>
                                      </p:to>
                                    </p:set>
                                    <p:animEffect transition="in" filter="fade">
                                      <p:cBhvr>
                                        <p:cTn id="62" dur="500"/>
                                        <p:tgtEl>
                                          <p:spTgt spid="26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5">
                                            <p:txEl>
                                              <p:pRg st="12" end="12"/>
                                            </p:txEl>
                                          </p:spTgt>
                                        </p:tgtEl>
                                        <p:attrNameLst>
                                          <p:attrName>style.visibility</p:attrName>
                                        </p:attrNameLst>
                                      </p:cBhvr>
                                      <p:to>
                                        <p:strVal val="visible"/>
                                      </p:to>
                                    </p:set>
                                    <p:animEffect transition="in" filter="fade">
                                      <p:cBhvr>
                                        <p:cTn id="67" dur="500"/>
                                        <p:tgtEl>
                                          <p:spTgt spid="26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5">
                                            <p:txEl>
                                              <p:pRg st="13" end="13"/>
                                            </p:txEl>
                                          </p:spTgt>
                                        </p:tgtEl>
                                        <p:attrNameLst>
                                          <p:attrName>style.visibility</p:attrName>
                                        </p:attrNameLst>
                                      </p:cBhvr>
                                      <p:to>
                                        <p:strVal val="visible"/>
                                      </p:to>
                                    </p:set>
                                    <p:animEffect transition="in" filter="fade">
                                      <p:cBhvr>
                                        <p:cTn id="72" dur="500"/>
                                        <p:tgtEl>
                                          <p:spTgt spid="26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247135" y="877891"/>
            <a:ext cx="3583500" cy="1611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700"/>
              <a:buFont typeface="Palatino"/>
              <a:buNone/>
            </a:pPr>
            <a:r>
              <a:rPr lang="en-US" sz="4933" dirty="0"/>
              <a:t>The Huddle </a:t>
            </a:r>
            <a:endParaRPr sz="4933" dirty="0"/>
          </a:p>
        </p:txBody>
      </p:sp>
      <p:sp>
        <p:nvSpPr>
          <p:cNvPr id="273" name="Google Shape;273;p38"/>
          <p:cNvSpPr txBox="1">
            <a:spLocks noGrp="1"/>
          </p:cNvSpPr>
          <p:nvPr>
            <p:ph type="body" idx="1"/>
          </p:nvPr>
        </p:nvSpPr>
        <p:spPr>
          <a:xfrm>
            <a:off x="4208367" y="1143000"/>
            <a:ext cx="7126000" cy="5578400"/>
          </a:xfrm>
          <a:prstGeom prst="rect">
            <a:avLst/>
          </a:prstGeom>
          <a:noFill/>
          <a:ln>
            <a:noFill/>
          </a:ln>
        </p:spPr>
        <p:txBody>
          <a:bodyPr spcFirstLastPara="1" wrap="square" lIns="91425" tIns="45700" rIns="91425" bIns="45700" anchor="t" anchorCtr="0">
            <a:normAutofit/>
          </a:bodyPr>
          <a:lstStyle/>
          <a:p>
            <a:pPr marL="457189" lvl="0" indent="-397923" algn="l" rtl="0">
              <a:lnSpc>
                <a:spcPct val="90000"/>
              </a:lnSpc>
              <a:spcBef>
                <a:spcPts val="1067"/>
              </a:spcBef>
              <a:spcAft>
                <a:spcPts val="0"/>
              </a:spcAft>
              <a:buSzPts val="2100"/>
              <a:buChar char="●"/>
            </a:pPr>
            <a:r>
              <a:rPr lang="en-US"/>
              <a:t>“Huddle” with those who will help and give feedback on identifying the issue and strategizing how to deal with it with empathy and love.</a:t>
            </a:r>
            <a:endParaRPr/>
          </a:p>
          <a:p>
            <a:pPr marL="457189" lvl="0" indent="-397923" algn="l" rtl="0">
              <a:lnSpc>
                <a:spcPct val="90000"/>
              </a:lnSpc>
              <a:spcBef>
                <a:spcPts val="0"/>
              </a:spcBef>
              <a:spcAft>
                <a:spcPts val="0"/>
              </a:spcAft>
              <a:buSzPts val="2100"/>
              <a:buChar char="●"/>
            </a:pPr>
            <a:r>
              <a:rPr lang="en-US"/>
              <a:t>Holding each other up does not always mean agreeing with each other, but does mean calling in behaviors not aligned with your goals and vision.</a:t>
            </a:r>
            <a:endParaRPr/>
          </a:p>
          <a:p>
            <a:pPr marL="457189" lvl="0" indent="-397923" algn="l" rtl="0">
              <a:lnSpc>
                <a:spcPct val="90000"/>
              </a:lnSpc>
              <a:spcBef>
                <a:spcPts val="0"/>
              </a:spcBef>
              <a:spcAft>
                <a:spcPts val="0"/>
              </a:spcAft>
              <a:buSzPts val="2100"/>
              <a:buChar char="●"/>
            </a:pPr>
            <a:r>
              <a:rPr lang="en-US"/>
              <a:t>“The main goal [of allies] is to develop relationships of solidarity, mutuality and trust, rooted in a praxis of intentional anti-racist thought, action and reflection.” </a:t>
            </a:r>
            <a:r>
              <a:rPr lang="en-US" sz="2000"/>
              <a:t>--Raible qtd in Goodman</a:t>
            </a:r>
            <a:endParaRPr/>
          </a:p>
        </p:txBody>
      </p:sp>
      <p:pic>
        <p:nvPicPr>
          <p:cNvPr id="275" name="Google Shape;275;p38" descr="people in a huddle"/>
          <p:cNvPicPr preferRelativeResize="0"/>
          <p:nvPr/>
        </p:nvPicPr>
        <p:blipFill rotWithShape="1">
          <a:blip r:embed="rId3">
            <a:alphaModFix/>
          </a:blip>
          <a:srcRect/>
          <a:stretch/>
        </p:blipFill>
        <p:spPr>
          <a:xfrm>
            <a:off x="304801" y="2718404"/>
            <a:ext cx="3583500" cy="2684165"/>
          </a:xfrm>
          <a:prstGeom prst="rect">
            <a:avLst/>
          </a:prstGeom>
          <a:noFill/>
          <a:ln>
            <a:noFill/>
          </a:ln>
        </p:spPr>
      </p:pic>
      <p:sp>
        <p:nvSpPr>
          <p:cNvPr id="274" name="Google Shape;274;p38"/>
          <p:cNvSpPr txBox="1">
            <a:spLocks noGrp="1"/>
          </p:cNvSpPr>
          <p:nvPr>
            <p:ph type="sldNum" idx="12"/>
          </p:nvPr>
        </p:nvSpPr>
        <p:spPr>
          <a:xfrm>
            <a:off x="8290207" y="6356351"/>
            <a:ext cx="2743200" cy="365100"/>
          </a:xfrm>
          <a:prstGeom prst="rect">
            <a:avLst/>
          </a:prstGeom>
          <a:noFill/>
          <a:ln>
            <a:noFill/>
          </a:ln>
        </p:spPr>
        <p:txBody>
          <a:bodyPr spcFirstLastPara="1" wrap="square" lIns="91425" tIns="45700" rIns="0" bIns="45700" anchor="ctr" anchorCtr="0">
            <a:norm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xEl>
                                              <p:pRg st="1" end="1"/>
                                            </p:txEl>
                                          </p:spTgt>
                                        </p:tgtEl>
                                        <p:attrNameLst>
                                          <p:attrName>style.visibility</p:attrName>
                                        </p:attrNameLst>
                                      </p:cBhvr>
                                      <p:to>
                                        <p:strVal val="visible"/>
                                      </p:to>
                                    </p:set>
                                    <p:animEffect transition="in" filter="fade">
                                      <p:cBhvr>
                                        <p:cTn id="12" dur="1000"/>
                                        <p:tgtEl>
                                          <p:spTgt spid="2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xEl>
                                              <p:pRg st="2" end="2"/>
                                            </p:txEl>
                                          </p:spTgt>
                                        </p:tgtEl>
                                        <p:attrNameLst>
                                          <p:attrName>style.visibility</p:attrName>
                                        </p:attrNameLst>
                                      </p:cBhvr>
                                      <p:to>
                                        <p:strVal val="visible"/>
                                      </p:to>
                                    </p:set>
                                    <p:animEffect transition="in" filter="fade">
                                      <p:cBhvr>
                                        <p:cTn id="17" dur="1000"/>
                                        <p:tgtEl>
                                          <p:spTgt spid="2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80"/>
        <p:cNvGrpSpPr/>
        <p:nvPr/>
      </p:nvGrpSpPr>
      <p:grpSpPr>
        <a:xfrm>
          <a:off x="0" y="0"/>
          <a:ext cx="0" cy="0"/>
          <a:chOff x="0" y="0"/>
          <a:chExt cx="0" cy="0"/>
        </a:xfrm>
      </p:grpSpPr>
      <p:sp>
        <p:nvSpPr>
          <p:cNvPr id="281" name="Google Shape;281;p39"/>
          <p:cNvSpPr txBox="1">
            <a:spLocks noGrp="1"/>
          </p:cNvSpPr>
          <p:nvPr>
            <p:ph type="title"/>
          </p:nvPr>
        </p:nvSpPr>
        <p:spPr>
          <a:xfrm>
            <a:off x="247135" y="1200091"/>
            <a:ext cx="3583500" cy="1611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700"/>
              <a:buFont typeface="Palatino"/>
              <a:buNone/>
            </a:pPr>
            <a:r>
              <a:rPr lang="en-US" sz="4400" dirty="0"/>
              <a:t>The Teamwork</a:t>
            </a:r>
            <a:endParaRPr sz="4400" dirty="0"/>
          </a:p>
        </p:txBody>
      </p:sp>
      <p:sp>
        <p:nvSpPr>
          <p:cNvPr id="284" name="Google Shape;284;p39"/>
          <p:cNvSpPr txBox="1">
            <a:spLocks noGrp="1"/>
          </p:cNvSpPr>
          <p:nvPr>
            <p:ph type="body" idx="2"/>
          </p:nvPr>
        </p:nvSpPr>
        <p:spPr>
          <a:xfrm>
            <a:off x="247126" y="2318951"/>
            <a:ext cx="3583500" cy="182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67"/>
              </a:spcBef>
              <a:spcAft>
                <a:spcPts val="0"/>
              </a:spcAft>
              <a:buSzPts val="2100"/>
              <a:buNone/>
            </a:pPr>
            <a:endParaRPr/>
          </a:p>
          <a:p>
            <a:pPr marL="0" lvl="0" indent="0" algn="ctr" rtl="0">
              <a:lnSpc>
                <a:spcPct val="90000"/>
              </a:lnSpc>
              <a:spcBef>
                <a:spcPts val="1067"/>
              </a:spcBef>
              <a:spcAft>
                <a:spcPts val="0"/>
              </a:spcAft>
              <a:buSzPts val="2100"/>
              <a:buNone/>
            </a:pPr>
            <a:r>
              <a:rPr lang="en-US"/>
              <a:t>Self-Reflection Questions</a:t>
            </a:r>
            <a:endParaRPr/>
          </a:p>
        </p:txBody>
      </p:sp>
      <p:pic>
        <p:nvPicPr>
          <p:cNvPr id="285" name="Google Shape;285;p39" descr="woman reflecting"/>
          <p:cNvPicPr preferRelativeResize="0"/>
          <p:nvPr/>
        </p:nvPicPr>
        <p:blipFill rotWithShape="1">
          <a:blip r:embed="rId3">
            <a:alphaModFix/>
          </a:blip>
          <a:srcRect/>
          <a:stretch/>
        </p:blipFill>
        <p:spPr>
          <a:xfrm>
            <a:off x="610126" y="3896951"/>
            <a:ext cx="2857500" cy="1600200"/>
          </a:xfrm>
          <a:prstGeom prst="rect">
            <a:avLst/>
          </a:prstGeom>
          <a:noFill/>
          <a:ln>
            <a:noFill/>
          </a:ln>
        </p:spPr>
      </p:pic>
      <p:sp>
        <p:nvSpPr>
          <p:cNvPr id="282" name="Google Shape;282;p39"/>
          <p:cNvSpPr txBox="1">
            <a:spLocks noGrp="1"/>
          </p:cNvSpPr>
          <p:nvPr>
            <p:ph type="body" idx="1"/>
          </p:nvPr>
        </p:nvSpPr>
        <p:spPr>
          <a:xfrm>
            <a:off x="4360751" y="606601"/>
            <a:ext cx="7025400" cy="6114900"/>
          </a:xfrm>
          <a:prstGeom prst="rect">
            <a:avLst/>
          </a:prstGeom>
          <a:noFill/>
          <a:ln>
            <a:noFill/>
          </a:ln>
        </p:spPr>
        <p:txBody>
          <a:bodyPr spcFirstLastPara="1" wrap="square" lIns="91425" tIns="45700" rIns="91425" bIns="45700" anchor="t" anchorCtr="0">
            <a:normAutofit/>
          </a:bodyPr>
          <a:lstStyle/>
          <a:p>
            <a:pPr marL="457189" lvl="0" indent="-397923" algn="l" rtl="0">
              <a:lnSpc>
                <a:spcPct val="90000"/>
              </a:lnSpc>
              <a:spcBef>
                <a:spcPts val="1067"/>
              </a:spcBef>
              <a:spcAft>
                <a:spcPts val="0"/>
              </a:spcAft>
              <a:buSzPts val="2100"/>
              <a:buChar char="●"/>
            </a:pPr>
            <a:r>
              <a:rPr lang="en-US"/>
              <a:t>Am I intellectualizing or actualizing a safe space for diverse voices?</a:t>
            </a:r>
            <a:endParaRPr/>
          </a:p>
          <a:p>
            <a:pPr marL="457189" lvl="0" indent="-397923" algn="l" rtl="0">
              <a:lnSpc>
                <a:spcPct val="90000"/>
              </a:lnSpc>
              <a:spcBef>
                <a:spcPts val="0"/>
              </a:spcBef>
              <a:spcAft>
                <a:spcPts val="0"/>
              </a:spcAft>
              <a:buSzPts val="2100"/>
              <a:buChar char="●"/>
            </a:pPr>
            <a:r>
              <a:rPr lang="en-US"/>
              <a:t>Am I “going along to get along” or are I am going to speak up when something is off?</a:t>
            </a:r>
            <a:endParaRPr/>
          </a:p>
          <a:p>
            <a:pPr marL="457189" lvl="0" indent="-397923" algn="l" rtl="0">
              <a:lnSpc>
                <a:spcPct val="90000"/>
              </a:lnSpc>
              <a:spcBef>
                <a:spcPts val="0"/>
              </a:spcBef>
              <a:spcAft>
                <a:spcPts val="0"/>
              </a:spcAft>
              <a:buSzPts val="2100"/>
              <a:buChar char="●"/>
            </a:pPr>
            <a:r>
              <a:rPr lang="en-US"/>
              <a:t>Will I speak up when I see exclusionary behavior or hear unwarranted comments?</a:t>
            </a:r>
            <a:endParaRPr/>
          </a:p>
          <a:p>
            <a:pPr marL="457189" lvl="0" indent="-397923" algn="l" rtl="0">
              <a:lnSpc>
                <a:spcPct val="90000"/>
              </a:lnSpc>
              <a:spcBef>
                <a:spcPts val="0"/>
              </a:spcBef>
              <a:spcAft>
                <a:spcPts val="0"/>
              </a:spcAft>
              <a:buSzPts val="2100"/>
              <a:buChar char="●"/>
            </a:pPr>
            <a:r>
              <a:rPr lang="en-US"/>
              <a:t>Will I celebrate the discomfort? Am I willing to grow, listen, engage, and acknowledge others for their diverse perspectives? </a:t>
            </a:r>
            <a:endParaRPr/>
          </a:p>
          <a:p>
            <a:pPr marL="457189" lvl="0" indent="-397923" algn="l" rtl="0">
              <a:lnSpc>
                <a:spcPct val="90000"/>
              </a:lnSpc>
              <a:spcBef>
                <a:spcPts val="0"/>
              </a:spcBef>
              <a:spcAft>
                <a:spcPts val="0"/>
              </a:spcAft>
              <a:buSzPts val="2100"/>
              <a:buChar char="●"/>
            </a:pPr>
            <a:r>
              <a:rPr lang="en-US"/>
              <a:t>Am I engaging in liberation and healing and not self-loathing or denial?</a:t>
            </a:r>
            <a:endParaRPr/>
          </a:p>
        </p:txBody>
      </p:sp>
      <p:sp>
        <p:nvSpPr>
          <p:cNvPr id="283" name="Google Shape;283;p39"/>
          <p:cNvSpPr txBox="1">
            <a:spLocks noGrp="1"/>
          </p:cNvSpPr>
          <p:nvPr>
            <p:ph type="sldNum" idx="12"/>
          </p:nvPr>
        </p:nvSpPr>
        <p:spPr>
          <a:xfrm>
            <a:off x="8290207" y="6356351"/>
            <a:ext cx="2743200" cy="365100"/>
          </a:xfrm>
          <a:prstGeom prst="rect">
            <a:avLst/>
          </a:prstGeom>
          <a:noFill/>
          <a:ln>
            <a:noFill/>
          </a:ln>
        </p:spPr>
        <p:txBody>
          <a:bodyPr spcFirstLastPara="1" wrap="square" lIns="91425" tIns="45700" rIns="0" bIns="45700" anchor="ctr" anchorCtr="0">
            <a:norm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3396799" y="415625"/>
            <a:ext cx="7956900" cy="167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From Discussion to Action</a:t>
            </a:r>
            <a:endParaRPr>
              <a:latin typeface="Arial"/>
              <a:ea typeface="Arial"/>
              <a:cs typeface="Arial"/>
              <a:sym typeface="Arial"/>
            </a:endParaRPr>
          </a:p>
        </p:txBody>
      </p:sp>
      <p:sp>
        <p:nvSpPr>
          <p:cNvPr id="291" name="Google Shape;291;p40"/>
          <p:cNvSpPr txBox="1">
            <a:spLocks noGrp="1"/>
          </p:cNvSpPr>
          <p:nvPr>
            <p:ph type="body" idx="1"/>
          </p:nvPr>
        </p:nvSpPr>
        <p:spPr>
          <a:xfrm>
            <a:off x="1156300" y="2639525"/>
            <a:ext cx="10197300" cy="3939300"/>
          </a:xfrm>
          <a:prstGeom prst="rect">
            <a:avLst/>
          </a:prstGeom>
          <a:noFill/>
          <a:ln>
            <a:noFill/>
          </a:ln>
        </p:spPr>
        <p:txBody>
          <a:bodyPr spcFirstLastPara="1" wrap="square" lIns="91425" tIns="45700" rIns="91425" bIns="45700" anchor="t" anchorCtr="0">
            <a:noAutofit/>
          </a:bodyPr>
          <a:lstStyle/>
          <a:p>
            <a:pPr marL="457200" marR="0" lvl="0" indent="-400050" algn="l" rtl="0">
              <a:lnSpc>
                <a:spcPct val="90000"/>
              </a:lnSpc>
              <a:spcBef>
                <a:spcPts val="0"/>
              </a:spcBef>
              <a:spcAft>
                <a:spcPts val="0"/>
              </a:spcAft>
              <a:buSzPts val="2700"/>
              <a:buChar char="●"/>
            </a:pPr>
            <a:r>
              <a:rPr lang="en-US" sz="2700"/>
              <a:t>Once you have the conversations, be willing to act on your findings. </a:t>
            </a:r>
            <a:endParaRPr sz="2700"/>
          </a:p>
          <a:p>
            <a:pPr marL="457200" marR="0" lvl="0" indent="-400050" algn="l" rtl="0">
              <a:lnSpc>
                <a:spcPct val="90000"/>
              </a:lnSpc>
              <a:spcBef>
                <a:spcPts val="0"/>
              </a:spcBef>
              <a:spcAft>
                <a:spcPts val="0"/>
              </a:spcAft>
              <a:buSzPts val="2700"/>
              <a:buChar char="●"/>
            </a:pPr>
            <a:r>
              <a:rPr lang="en-US" sz="2700"/>
              <a:t>Don’t just talk about changing policies, processes, and procedures, do it. </a:t>
            </a:r>
            <a:endParaRPr sz="2700"/>
          </a:p>
          <a:p>
            <a:pPr marL="457200" marR="0" lvl="0" indent="-400050" algn="l" rtl="0">
              <a:lnSpc>
                <a:spcPct val="90000"/>
              </a:lnSpc>
              <a:spcBef>
                <a:spcPts val="0"/>
              </a:spcBef>
              <a:spcAft>
                <a:spcPts val="0"/>
              </a:spcAft>
              <a:buSzPts val="2700"/>
              <a:buChar char="●"/>
            </a:pPr>
            <a:r>
              <a:rPr lang="en-US" sz="2700"/>
              <a:t>It does not have to be perfect before you make changes (first pancake). </a:t>
            </a:r>
            <a:endParaRPr sz="2700"/>
          </a:p>
          <a:p>
            <a:pPr marL="457200" marR="0" lvl="0" indent="-400050" algn="l" rtl="0">
              <a:lnSpc>
                <a:spcPct val="90000"/>
              </a:lnSpc>
              <a:spcBef>
                <a:spcPts val="0"/>
              </a:spcBef>
              <a:spcAft>
                <a:spcPts val="0"/>
              </a:spcAft>
              <a:buSzPts val="2700"/>
              <a:buChar char="●"/>
            </a:pPr>
            <a:r>
              <a:rPr lang="en-US" sz="2700"/>
              <a:t>Discuss how you are going to evaluate the change and its impact. </a:t>
            </a:r>
            <a:endParaRPr sz="2700"/>
          </a:p>
          <a:p>
            <a:pPr marL="457200" marR="0" lvl="0" indent="-400050" algn="l" rtl="0">
              <a:lnSpc>
                <a:spcPct val="90000"/>
              </a:lnSpc>
              <a:spcBef>
                <a:spcPts val="0"/>
              </a:spcBef>
              <a:spcAft>
                <a:spcPts val="0"/>
              </a:spcAft>
              <a:buSzPts val="2700"/>
              <a:buChar char="●"/>
            </a:pPr>
            <a:r>
              <a:rPr lang="en-US" sz="2700"/>
              <a:t>Share what is working and what is not with fellow colleagues: let’s learn together. </a:t>
            </a:r>
            <a:endParaRPr sz="2700"/>
          </a:p>
        </p:txBody>
      </p:sp>
      <p:sp>
        <p:nvSpPr>
          <p:cNvPr id="292" name="Google Shape;292;p4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Follow Up Breakout Sessions </a:t>
            </a:r>
            <a:endParaRPr>
              <a:latin typeface="Arial"/>
              <a:ea typeface="Arial"/>
              <a:cs typeface="Arial"/>
              <a:sym typeface="Arial"/>
            </a:endParaRPr>
          </a:p>
        </p:txBody>
      </p:sp>
      <p:sp>
        <p:nvSpPr>
          <p:cNvPr id="298" name="Google Shape;298;p41"/>
          <p:cNvSpPr txBox="1">
            <a:spLocks noGrp="1"/>
          </p:cNvSpPr>
          <p:nvPr>
            <p:ph type="body" idx="1"/>
          </p:nvPr>
        </p:nvSpPr>
        <p:spPr>
          <a:xfrm>
            <a:off x="830003" y="2662575"/>
            <a:ext cx="10152300" cy="3569400"/>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b="1"/>
              <a:t>Breakout Session 1 Today at 10:30 a.m. - 11:45 a.m.</a:t>
            </a:r>
            <a:r>
              <a:rPr lang="en-US"/>
              <a:t>  </a:t>
            </a:r>
            <a:endParaRPr/>
          </a:p>
          <a:p>
            <a:pPr marL="457200" lvl="0" indent="0" algn="l" rtl="0">
              <a:spcBef>
                <a:spcPts val="1000"/>
              </a:spcBef>
              <a:spcAft>
                <a:spcPts val="0"/>
              </a:spcAft>
              <a:buNone/>
            </a:pPr>
            <a:r>
              <a:rPr lang="en-US"/>
              <a:t>Serving the Students We Have: How IDEAA in the COR Can Encourage Inclusive Instruction (I) </a:t>
            </a:r>
            <a:endParaRPr/>
          </a:p>
          <a:p>
            <a:pPr marL="457200" lvl="0" indent="-381000" algn="l" rtl="0">
              <a:spcBef>
                <a:spcPts val="1000"/>
              </a:spcBef>
              <a:spcAft>
                <a:spcPts val="0"/>
              </a:spcAft>
              <a:buSzPts val="2400"/>
              <a:buChar char="●"/>
            </a:pPr>
            <a:r>
              <a:rPr lang="en-US" b="1"/>
              <a:t>Breakout Session 2 Today at 2:15 p.m. - 3:30 p.m.</a:t>
            </a:r>
            <a:r>
              <a:rPr lang="en-US"/>
              <a:t>       </a:t>
            </a:r>
            <a:endParaRPr/>
          </a:p>
          <a:p>
            <a:pPr marL="457200" lvl="0" indent="0" algn="l" rtl="0">
              <a:spcBef>
                <a:spcPts val="1000"/>
              </a:spcBef>
              <a:spcAft>
                <a:spcPts val="0"/>
              </a:spcAft>
              <a:buNone/>
            </a:pPr>
            <a:r>
              <a:rPr lang="en-US"/>
              <a:t>Walking the IDEAA Talk: Reimaging Your Curriculum Processes and Classroom Practices (O)</a:t>
            </a:r>
            <a:endParaRPr/>
          </a:p>
          <a:p>
            <a:pPr marL="457200" lvl="0" indent="-381000" algn="l" rtl="0">
              <a:spcBef>
                <a:spcPts val="1000"/>
              </a:spcBef>
              <a:spcAft>
                <a:spcPts val="0"/>
              </a:spcAft>
              <a:buSzPts val="2400"/>
              <a:buChar char="●"/>
            </a:pPr>
            <a:r>
              <a:rPr lang="en-US" b="1"/>
              <a:t>Breakout Session 6 Saturday at 9:00 a.m. - 10:15 a.m. </a:t>
            </a:r>
            <a:endParaRPr b="1"/>
          </a:p>
          <a:p>
            <a:pPr marL="457200" lvl="0" indent="0" algn="l" rtl="0">
              <a:spcBef>
                <a:spcPts val="1000"/>
              </a:spcBef>
              <a:spcAft>
                <a:spcPts val="0"/>
              </a:spcAft>
              <a:buNone/>
            </a:pPr>
            <a:r>
              <a:rPr lang="en-US"/>
              <a:t>How to Use Equity Tools to Have Equity Conversations (I)</a:t>
            </a:r>
            <a:endParaRPr/>
          </a:p>
          <a:p>
            <a:pPr marL="0" lvl="0" indent="0" algn="l" rtl="0">
              <a:spcBef>
                <a:spcPts val="1000"/>
              </a:spcBef>
              <a:spcAft>
                <a:spcPts val="0"/>
              </a:spcAft>
              <a:buClr>
                <a:schemeClr val="dk1"/>
              </a:buClr>
              <a:buSzPts val="1100"/>
              <a:buFont typeface="Arial"/>
              <a:buNone/>
            </a:pPr>
            <a:r>
              <a:rPr lang="en-US"/>
              <a:t> </a:t>
            </a:r>
            <a:endParaRPr sz="1400"/>
          </a:p>
          <a:p>
            <a:pPr marL="228600" marR="0" lvl="0" indent="0" algn="l" rtl="0">
              <a:lnSpc>
                <a:spcPct val="90000"/>
              </a:lnSpc>
              <a:spcBef>
                <a:spcPts val="1000"/>
              </a:spcBef>
              <a:spcAft>
                <a:spcPts val="0"/>
              </a:spcAft>
              <a:buClr>
                <a:srgbClr val="404040"/>
              </a:buClr>
              <a:buSzPts val="2400"/>
              <a:buFont typeface="Arial"/>
              <a:buNone/>
            </a:pPr>
            <a:endParaRPr sz="1800"/>
          </a:p>
          <a:p>
            <a:pPr marL="457200" marR="0" lvl="0" indent="-228600" algn="l" rtl="0">
              <a:lnSpc>
                <a:spcPct val="90000"/>
              </a:lnSpc>
              <a:spcBef>
                <a:spcPts val="1000"/>
              </a:spcBef>
              <a:spcAft>
                <a:spcPts val="0"/>
              </a:spcAft>
              <a:buClr>
                <a:srgbClr val="404040"/>
              </a:buClr>
              <a:buSzPts val="2400"/>
              <a:buFont typeface="Arial"/>
              <a:buNone/>
            </a:pPr>
            <a:endParaRPr sz="1800"/>
          </a:p>
        </p:txBody>
      </p:sp>
      <p:sp>
        <p:nvSpPr>
          <p:cNvPr id="299" name="Google Shape;299;p41"/>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title"/>
          </p:nvPr>
        </p:nvSpPr>
        <p:spPr>
          <a:xfrm>
            <a:off x="2811775" y="427500"/>
            <a:ext cx="8541900" cy="166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Support and Resources </a:t>
            </a:r>
            <a:endParaRPr>
              <a:latin typeface="Arial"/>
              <a:ea typeface="Arial"/>
              <a:cs typeface="Arial"/>
              <a:sym typeface="Arial"/>
            </a:endParaRPr>
          </a:p>
        </p:txBody>
      </p:sp>
      <p:sp>
        <p:nvSpPr>
          <p:cNvPr id="305" name="Google Shape;305;p42"/>
          <p:cNvSpPr txBox="1">
            <a:spLocks noGrp="1"/>
          </p:cNvSpPr>
          <p:nvPr>
            <p:ph type="body" idx="1"/>
          </p:nvPr>
        </p:nvSpPr>
        <p:spPr>
          <a:xfrm>
            <a:off x="830000" y="2535949"/>
            <a:ext cx="10523700" cy="3696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SzPts val="2400"/>
              <a:buChar char="➔"/>
            </a:pPr>
            <a:r>
              <a:rPr lang="en-US"/>
              <a:t>Email: </a:t>
            </a:r>
            <a:r>
              <a:rPr lang="en-US" u="sng">
                <a:solidFill>
                  <a:schemeClr val="hlink"/>
                </a:solidFill>
                <a:hlinkClick r:id="rId3"/>
              </a:rPr>
              <a:t>info@asccc.org</a:t>
            </a:r>
            <a:r>
              <a:rPr lang="en-US"/>
              <a:t> </a:t>
            </a:r>
            <a:endParaRPr/>
          </a:p>
          <a:p>
            <a:pPr marL="457200" marR="0" lvl="0" indent="-381000" algn="l" rtl="0">
              <a:lnSpc>
                <a:spcPct val="90000"/>
              </a:lnSpc>
              <a:spcBef>
                <a:spcPts val="0"/>
              </a:spcBef>
              <a:spcAft>
                <a:spcPts val="0"/>
              </a:spcAft>
              <a:buSzPts val="2400"/>
              <a:buChar char="➔"/>
            </a:pPr>
            <a:r>
              <a:rPr lang="en-US"/>
              <a:t>Local Senate Visit on using DEI in Curriculum Model Policies and Practices  or Generally on IDEAA in Curriculum </a:t>
            </a:r>
            <a:endParaRPr/>
          </a:p>
          <a:p>
            <a:pPr marL="0" marR="0" lvl="0" indent="0" algn="l" rtl="0">
              <a:lnSpc>
                <a:spcPct val="90000"/>
              </a:lnSpc>
              <a:spcBef>
                <a:spcPts val="1000"/>
              </a:spcBef>
              <a:spcAft>
                <a:spcPts val="0"/>
              </a:spcAft>
              <a:buClr>
                <a:srgbClr val="404040"/>
              </a:buClr>
              <a:buSzPts val="2400"/>
              <a:buFont typeface="Arial"/>
              <a:buNone/>
            </a:pPr>
            <a:endParaRPr/>
          </a:p>
          <a:p>
            <a:pPr marL="457200" lvl="0" indent="-381000" algn="l" rtl="0">
              <a:lnSpc>
                <a:spcPct val="90000"/>
              </a:lnSpc>
              <a:spcBef>
                <a:spcPts val="1000"/>
              </a:spcBef>
              <a:spcAft>
                <a:spcPts val="0"/>
              </a:spcAft>
              <a:buSzPts val="2400"/>
              <a:buFont typeface="Arial"/>
              <a:buChar char="●"/>
            </a:pPr>
            <a:r>
              <a:rPr lang="en-US" u="sng">
                <a:solidFill>
                  <a:schemeClr val="hlink"/>
                </a:solidFill>
                <a:latin typeface="Arial"/>
                <a:ea typeface="Arial"/>
                <a:cs typeface="Arial"/>
                <a:sym typeface="Arial"/>
                <a:hlinkClick r:id="rId4"/>
              </a:rPr>
              <a:t>CCCCO Glossary of Terms</a:t>
            </a:r>
            <a:endParaRPr/>
          </a:p>
          <a:p>
            <a:pPr marL="457200" marR="0" lvl="0" indent="-381000" algn="l" rtl="0">
              <a:lnSpc>
                <a:spcPct val="90000"/>
              </a:lnSpc>
              <a:spcBef>
                <a:spcPts val="0"/>
              </a:spcBef>
              <a:spcAft>
                <a:spcPts val="0"/>
              </a:spcAft>
              <a:buSzPts val="2400"/>
              <a:buChar char="●"/>
            </a:pPr>
            <a:r>
              <a:rPr lang="en-US"/>
              <a:t>OERI curricular audit tool to share with your colleagues (link is in the DEI Model Policies and Practices Document)</a:t>
            </a:r>
            <a:endParaRPr/>
          </a:p>
        </p:txBody>
      </p:sp>
      <p:sp>
        <p:nvSpPr>
          <p:cNvPr id="306" name="Google Shape;306;p4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3576444" y="465687"/>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QUESTIONS?</a:t>
            </a:r>
            <a:endParaRPr>
              <a:latin typeface="Arial"/>
              <a:ea typeface="Arial"/>
              <a:cs typeface="Arial"/>
              <a:sym typeface="Arial"/>
            </a:endParaRPr>
          </a:p>
        </p:txBody>
      </p:sp>
      <p:sp>
        <p:nvSpPr>
          <p:cNvPr id="313" name="Google Shape;313;p4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314" name="Google Shape;314;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17238" y="2534738"/>
            <a:ext cx="4549225" cy="3825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General Session Description </a:t>
            </a:r>
            <a:endParaRPr>
              <a:latin typeface="Arial"/>
              <a:ea typeface="Arial"/>
              <a:cs typeface="Arial"/>
              <a:sym typeface="Arial"/>
            </a:endParaRPr>
          </a:p>
        </p:txBody>
      </p:sp>
      <p:sp>
        <p:nvSpPr>
          <p:cNvPr id="115" name="Google Shape;115;p18"/>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The California Community College Curriculum Committee (5Cs) in 2020 created a set of recommended priorities focusing on championing equity-minded curriculum and practices for credit and noncredit instruction. Join us for this general session where we will share the new DEI in Curriculum Model Principles and Practices created in response to the 5C priorities. The session will provide a safe space for participants to reflect and hear real-life examples to take back to college campuses championing curricular diversity and culturally responsive content with an anti-racism focus. Join us to learn how to support these promising practices and begin conversations with curriculum committees on how to redesign practices within an equity-minded framework in support of our students. Although there may be challenging conversations in beginning transformative work, these discussions are essential steps to removing systemic barriers to student success and improving equity in curriculum.</a:t>
            </a:r>
            <a:endParaRPr/>
          </a:p>
          <a:p>
            <a:pPr marL="0" marR="0" lvl="0" indent="0" algn="l" rtl="0">
              <a:lnSpc>
                <a:spcPct val="90000"/>
              </a:lnSpc>
              <a:spcBef>
                <a:spcPts val="0"/>
              </a:spcBef>
              <a:spcAft>
                <a:spcPts val="0"/>
              </a:spcAft>
              <a:buClr>
                <a:srgbClr val="404040"/>
              </a:buClr>
              <a:buSzPts val="2000"/>
              <a:buFont typeface="Arial"/>
              <a:buNone/>
            </a:pPr>
            <a:endParaRPr/>
          </a:p>
        </p:txBody>
      </p:sp>
      <p:sp>
        <p:nvSpPr>
          <p:cNvPr id="116" name="Google Shape;116;p1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a:extLst>
              <a:ext uri="{FF2B5EF4-FFF2-40B4-BE49-F238E27FC236}">
                <a16:creationId xmlns:a16="http://schemas.microsoft.com/office/drawing/2014/main" id="{C4807104-1CC5-47CB-8CF1-8E1FABDDB92D}"/>
              </a:ext>
            </a:extLst>
          </p:cNvPr>
          <p:cNvSpPr>
            <a:spLocks noGrp="1"/>
          </p:cNvSpPr>
          <p:nvPr>
            <p:ph type="title" idx="4294967295"/>
          </p:nvPr>
        </p:nvSpPr>
        <p:spPr>
          <a:xfrm>
            <a:off x="1277938" y="-1325700"/>
            <a:ext cx="10075800" cy="1325700"/>
          </a:xfrm>
        </p:spPr>
        <p:txBody>
          <a:bodyPr spcFirstLastPara="1" wrap="square" lIns="91425" tIns="45700" rIns="91425" bIns="45700" anchor="b" anchorCtr="0">
            <a:noAutofit/>
          </a:bodyPr>
          <a:lstStyle/>
          <a:p>
            <a:r>
              <a:rPr lang="en-US" dirty="0"/>
              <a:t>Concentric Circles Activity</a:t>
            </a:r>
          </a:p>
        </p:txBody>
      </p:sp>
      <p:sp>
        <p:nvSpPr>
          <p:cNvPr id="122" name="Google Shape;122;p19"/>
          <p:cNvSpPr txBox="1"/>
          <p:nvPr/>
        </p:nvSpPr>
        <p:spPr>
          <a:xfrm>
            <a:off x="188175" y="301933"/>
            <a:ext cx="3133200" cy="6386700"/>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b="0" i="0" u="none" strike="noStrike" cap="none">
                <a:solidFill>
                  <a:schemeClr val="lt1"/>
                </a:solidFill>
                <a:latin typeface="Calibri"/>
                <a:ea typeface="Calibri"/>
                <a:cs typeface="Calibri"/>
                <a:sym typeface="Calibri"/>
              </a:rPr>
              <a:t>Concentric Circles: Where are you?</a:t>
            </a:r>
            <a:endParaRPr/>
          </a:p>
        </p:txBody>
      </p:sp>
      <p:sp>
        <p:nvSpPr>
          <p:cNvPr id="123" name="Google Shape;123;p19" descr="concentric circles with comfort in middle, risk next, and discomfort in the outer circle"/>
          <p:cNvSpPr/>
          <p:nvPr/>
        </p:nvSpPr>
        <p:spPr>
          <a:xfrm>
            <a:off x="4938942" y="915591"/>
            <a:ext cx="5292600" cy="5168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19">
            <a:extLst>
              <a:ext uri="{C183D7F6-B498-43B3-948B-1728B52AA6E4}">
                <adec:decorative xmlns:adec="http://schemas.microsoft.com/office/drawing/2017/decorative" val="1"/>
              </a:ext>
            </a:extLst>
          </p:cNvPr>
          <p:cNvSpPr/>
          <p:nvPr/>
        </p:nvSpPr>
        <p:spPr>
          <a:xfrm>
            <a:off x="5883042" y="1886416"/>
            <a:ext cx="3379200" cy="325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5" name="Google Shape;125;p19">
            <a:extLst>
              <a:ext uri="{C183D7F6-B498-43B3-948B-1728B52AA6E4}">
                <adec:decorative xmlns:adec="http://schemas.microsoft.com/office/drawing/2017/decorative" val="1"/>
              </a:ext>
            </a:extLst>
          </p:cNvPr>
          <p:cNvSpPr/>
          <p:nvPr/>
        </p:nvSpPr>
        <p:spPr>
          <a:xfrm>
            <a:off x="6850442" y="2906816"/>
            <a:ext cx="1416300" cy="132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6" name="Google Shape;126;p19"/>
          <p:cNvSpPr txBox="1"/>
          <p:nvPr/>
        </p:nvSpPr>
        <p:spPr>
          <a:xfrm>
            <a:off x="6976342" y="3327591"/>
            <a:ext cx="1167900" cy="521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COMFORT</a:t>
            </a:r>
            <a:endParaRPr sz="1500" b="0" i="0" u="none" strike="noStrike" cap="none">
              <a:solidFill>
                <a:schemeClr val="dk1"/>
              </a:solidFill>
              <a:latin typeface="Calibri"/>
              <a:ea typeface="Calibri"/>
              <a:cs typeface="Calibri"/>
              <a:sym typeface="Calibri"/>
            </a:endParaRPr>
          </a:p>
        </p:txBody>
      </p:sp>
      <p:sp>
        <p:nvSpPr>
          <p:cNvPr id="127" name="Google Shape;127;p19"/>
          <p:cNvSpPr txBox="1"/>
          <p:nvPr/>
        </p:nvSpPr>
        <p:spPr>
          <a:xfrm>
            <a:off x="6626817" y="2184591"/>
            <a:ext cx="1813800" cy="645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RISK</a:t>
            </a:r>
            <a:endParaRPr sz="2400" b="0" i="0" u="none" strike="noStrike" cap="none">
              <a:solidFill>
                <a:schemeClr val="dk1"/>
              </a:solidFill>
              <a:latin typeface="Calibri"/>
              <a:ea typeface="Calibri"/>
              <a:cs typeface="Calibri"/>
              <a:sym typeface="Calibri"/>
            </a:endParaRPr>
          </a:p>
        </p:txBody>
      </p:sp>
      <p:sp>
        <p:nvSpPr>
          <p:cNvPr id="128" name="Google Shape;128;p19"/>
          <p:cNvSpPr txBox="1"/>
          <p:nvPr/>
        </p:nvSpPr>
        <p:spPr>
          <a:xfrm>
            <a:off x="6280617" y="1215516"/>
            <a:ext cx="2559300" cy="6459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DISCOMFORT</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2682910" y="403412"/>
            <a:ext cx="86709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a:latin typeface="Arial"/>
                <a:ea typeface="Arial"/>
                <a:cs typeface="Arial"/>
                <a:sym typeface="Arial"/>
              </a:rPr>
              <a:t>Many Acronyms - Shared Goal </a:t>
            </a:r>
            <a:endParaRPr>
              <a:latin typeface="Arial"/>
              <a:ea typeface="Arial"/>
              <a:cs typeface="Arial"/>
              <a:sym typeface="Arial"/>
            </a:endParaRPr>
          </a:p>
        </p:txBody>
      </p:sp>
      <p:sp>
        <p:nvSpPr>
          <p:cNvPr id="134" name="Google Shape;134;p20"/>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SzPts val="3800"/>
              <a:buChar char="●"/>
            </a:pPr>
            <a:r>
              <a:rPr lang="en-US" sz="3800" b="1"/>
              <a:t>DEI</a:t>
            </a:r>
            <a:r>
              <a:rPr lang="en-US" sz="3800"/>
              <a:t>- Diversity, Equity and Inclusion </a:t>
            </a:r>
            <a:endParaRPr sz="2200"/>
          </a:p>
          <a:p>
            <a:pPr marL="457200" marR="0" lvl="0" indent="-457200" algn="l" rtl="0">
              <a:lnSpc>
                <a:spcPct val="90000"/>
              </a:lnSpc>
              <a:spcBef>
                <a:spcPts val="0"/>
              </a:spcBef>
              <a:spcAft>
                <a:spcPts val="0"/>
              </a:spcAft>
              <a:buSzPts val="3800"/>
              <a:buChar char="●"/>
            </a:pPr>
            <a:r>
              <a:rPr lang="en-US" sz="3800" b="1"/>
              <a:t>DEIA</a:t>
            </a:r>
            <a:r>
              <a:rPr lang="en-US" sz="3800"/>
              <a:t>- Diversity, Equity, Inclusion and Accessibility (used by CCCCO) </a:t>
            </a:r>
            <a:endParaRPr sz="2200"/>
          </a:p>
          <a:p>
            <a:pPr marL="457200" marR="0" lvl="0" indent="-457200" algn="l" rtl="0">
              <a:lnSpc>
                <a:spcPct val="90000"/>
              </a:lnSpc>
              <a:spcBef>
                <a:spcPts val="0"/>
              </a:spcBef>
              <a:spcAft>
                <a:spcPts val="0"/>
              </a:spcAft>
              <a:buSzPts val="3800"/>
              <a:buChar char="●"/>
            </a:pPr>
            <a:r>
              <a:rPr lang="en-US" sz="3800" b="1"/>
              <a:t>IDEAA</a:t>
            </a:r>
            <a:r>
              <a:rPr lang="en-US" sz="3800"/>
              <a:t>- Inclusion, Diversity, Equity, Antiracism and Accessibility (used by ASCCC) </a:t>
            </a:r>
            <a:endParaRPr sz="2200"/>
          </a:p>
        </p:txBody>
      </p:sp>
      <p:sp>
        <p:nvSpPr>
          <p:cNvPr id="135" name="Google Shape;135;p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2682910" y="403412"/>
            <a:ext cx="8670900" cy="16857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2889"/>
              <a:buFont typeface="Calibri"/>
              <a:buNone/>
            </a:pPr>
            <a:r>
              <a:rPr lang="en-US">
                <a:latin typeface="Arial"/>
                <a:ea typeface="Arial"/>
                <a:cs typeface="Arial"/>
                <a:sym typeface="Arial"/>
              </a:rPr>
              <a:t>Let’s Get On The Same Page: </a:t>
            </a:r>
            <a:endParaRPr>
              <a:latin typeface="Arial"/>
              <a:ea typeface="Arial"/>
              <a:cs typeface="Arial"/>
              <a:sym typeface="Arial"/>
            </a:endParaRPr>
          </a:p>
          <a:p>
            <a:pPr marL="0" lvl="0" indent="0" algn="l" rtl="0">
              <a:lnSpc>
                <a:spcPct val="90000"/>
              </a:lnSpc>
              <a:spcBef>
                <a:spcPts val="0"/>
              </a:spcBef>
              <a:spcAft>
                <a:spcPts val="0"/>
              </a:spcAft>
              <a:buClr>
                <a:schemeClr val="dk1"/>
              </a:buClr>
              <a:buSzPts val="2889"/>
              <a:buFont typeface="Calibri"/>
              <a:buNone/>
            </a:pPr>
            <a:r>
              <a:rPr lang="en-US">
                <a:latin typeface="Arial"/>
                <a:ea typeface="Arial"/>
                <a:cs typeface="Arial"/>
                <a:sym typeface="Arial"/>
              </a:rPr>
              <a:t>Tool Terminology </a:t>
            </a:r>
            <a:endParaRPr>
              <a:latin typeface="Arial"/>
              <a:ea typeface="Arial"/>
              <a:cs typeface="Arial"/>
              <a:sym typeface="Arial"/>
            </a:endParaRPr>
          </a:p>
        </p:txBody>
      </p:sp>
      <p:sp>
        <p:nvSpPr>
          <p:cNvPr id="141" name="Google Shape;141;p21"/>
          <p:cNvSpPr txBox="1">
            <a:spLocks noGrp="1"/>
          </p:cNvSpPr>
          <p:nvPr>
            <p:ph type="body" idx="1"/>
          </p:nvPr>
        </p:nvSpPr>
        <p:spPr>
          <a:xfrm>
            <a:off x="773300" y="2542650"/>
            <a:ext cx="5060100" cy="4059000"/>
          </a:xfrm>
          <a:prstGeom prst="rect">
            <a:avLst/>
          </a:prstGeom>
          <a:noFill/>
          <a:ln>
            <a:noFill/>
          </a:ln>
        </p:spPr>
        <p:txBody>
          <a:bodyPr spcFirstLastPara="1" wrap="square" lIns="121900" tIns="121900" rIns="121900" bIns="121900" anchor="t" anchorCtr="0">
            <a:noAutofit/>
          </a:bodyPr>
          <a:lstStyle/>
          <a:p>
            <a:pPr marL="609585" lvl="0" indent="-397922" algn="l" rtl="0">
              <a:lnSpc>
                <a:spcPct val="115000"/>
              </a:lnSpc>
              <a:spcBef>
                <a:spcPts val="0"/>
              </a:spcBef>
              <a:spcAft>
                <a:spcPts val="0"/>
              </a:spcAft>
              <a:buClr>
                <a:schemeClr val="dk1"/>
              </a:buClr>
              <a:buSzPts val="1100"/>
              <a:buAutoNum type="arabicPeriod"/>
            </a:pPr>
            <a:r>
              <a:rPr lang="en-US" sz="1467" b="1">
                <a:solidFill>
                  <a:schemeClr val="dk1"/>
                </a:solidFill>
              </a:rPr>
              <a:t>Equity-minded</a:t>
            </a:r>
            <a:r>
              <a:rPr lang="en-US" sz="1467">
                <a:solidFill>
                  <a:schemeClr val="dk1"/>
                </a:solidFill>
              </a:rPr>
              <a:t> -</a:t>
            </a:r>
            <a:r>
              <a:rPr lang="en-US" sz="1467">
                <a:solidFill>
                  <a:schemeClr val="dk1"/>
                </a:solidFill>
                <a:uFill>
                  <a:noFill/>
                </a:uFill>
                <a:hlinkClick r:id="rId3">
                  <a:extLst>
                    <a:ext uri="{A12FA001-AC4F-418D-AE19-62706E023703}">
                      <ahyp:hlinkClr xmlns:ahyp="http://schemas.microsoft.com/office/drawing/2018/hyperlinkcolor" val="tx"/>
                    </a:ext>
                  </a:extLst>
                </a:hlinkClick>
              </a:rPr>
              <a:t> </a:t>
            </a:r>
            <a:r>
              <a:rPr lang="en-US" sz="1467">
                <a:solidFill>
                  <a:schemeClr val="dk1"/>
                </a:solidFill>
              </a:rPr>
              <a:t>a schema that provides an alternative framework for understanding the causes of equity gaps in outcomes and the action needed to close them. Rather than attribute inequities in outcomes to student deficits, being equity-minded involves interpreting inequitable outcomes as a signal that practices are not working as intended. Inequities are eliminated through changes in institutional practices, policies, culture, and routines. Equity-mindedness encompasses being (l) race conscious, (2) institutionally focused, (3) evidence based, (4) systematically aware, and (5) action oriented (CCCCO Diversity, Equity, and Inclusion Glossary of Terms).</a:t>
            </a:r>
            <a:endParaRPr sz="2533"/>
          </a:p>
        </p:txBody>
      </p:sp>
      <p:sp>
        <p:nvSpPr>
          <p:cNvPr id="142" name="Google Shape;142;p21"/>
          <p:cNvSpPr txBox="1">
            <a:spLocks noGrp="1"/>
          </p:cNvSpPr>
          <p:nvPr>
            <p:ph type="body" idx="4294967295"/>
          </p:nvPr>
        </p:nvSpPr>
        <p:spPr>
          <a:xfrm>
            <a:off x="5833400" y="2542650"/>
            <a:ext cx="5727600" cy="4386000"/>
          </a:xfrm>
          <a:prstGeom prst="rect">
            <a:avLst/>
          </a:prstGeom>
          <a:noFill/>
          <a:ln>
            <a:noFill/>
          </a:ln>
        </p:spPr>
        <p:txBody>
          <a:bodyPr spcFirstLastPara="1" wrap="square" lIns="121900" tIns="121900" rIns="121900" bIns="121900" anchor="t" anchorCtr="0">
            <a:noAutofit/>
          </a:bodyPr>
          <a:lstStyle/>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Culturally responsive teaching</a:t>
            </a:r>
            <a:r>
              <a:rPr lang="en-US" sz="1456">
                <a:solidFill>
                  <a:schemeClr val="dk1"/>
                </a:solidFill>
              </a:rPr>
              <a:t> - an educator’s ability to recognize students’ cultural displays of learning and meaning making and respond positively and constructively with teaching moves that use cultural knowledge as a scaffold to connect what the student knows to new concepts and content in order to promote effective information processing . . . to create a safe space for learning. (Hammond, Z., 2015). </a:t>
            </a:r>
            <a:endParaRPr sz="1456">
              <a:solidFill>
                <a:schemeClr val="dk1"/>
              </a:solidFill>
            </a:endParaRPr>
          </a:p>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Euro-centric </a:t>
            </a:r>
            <a:r>
              <a:rPr lang="en-US" sz="1456">
                <a:solidFill>
                  <a:schemeClr val="dk1"/>
                </a:solidFill>
              </a:rPr>
              <a:t>- privileging European or Westernized values and ways of knowing as the norm or “default” while marginalizing alternative perspectives, histories and knowledge.</a:t>
            </a:r>
            <a:endParaRPr sz="1456">
              <a:solidFill>
                <a:schemeClr val="dk1"/>
              </a:solidFill>
            </a:endParaRPr>
          </a:p>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Collectivism </a:t>
            </a:r>
            <a:r>
              <a:rPr lang="en-US" sz="1456">
                <a:solidFill>
                  <a:schemeClr val="dk1"/>
                </a:solidFill>
              </a:rPr>
              <a:t>- an individual's sense of connection to and responsibility for members of their group/community (Hofstede, 1984; Triandis, 1995)</a:t>
            </a:r>
            <a:endParaRPr sz="1456">
              <a:solidFill>
                <a:schemeClr val="dk1"/>
              </a:solidFill>
            </a:endParaRPr>
          </a:p>
          <a:p>
            <a:pPr marL="609585" lvl="0" indent="-399034" algn="l" rtl="0">
              <a:lnSpc>
                <a:spcPct val="105000"/>
              </a:lnSpc>
              <a:spcBef>
                <a:spcPts val="0"/>
              </a:spcBef>
              <a:spcAft>
                <a:spcPts val="0"/>
              </a:spcAft>
              <a:buClr>
                <a:schemeClr val="dk1"/>
              </a:buClr>
              <a:buSzPts val="1118"/>
              <a:buAutoNum type="arabicPeriod" startAt="2"/>
            </a:pPr>
            <a:r>
              <a:rPr lang="en-US" sz="1456" b="1">
                <a:solidFill>
                  <a:schemeClr val="dk1"/>
                </a:solidFill>
              </a:rPr>
              <a:t>Individualism </a:t>
            </a:r>
            <a:r>
              <a:rPr lang="en-US" sz="1456">
                <a:solidFill>
                  <a:schemeClr val="dk1"/>
                </a:solidFill>
              </a:rPr>
              <a:t>- </a:t>
            </a:r>
            <a:r>
              <a:rPr lang="en-US" sz="1456">
                <a:solidFill>
                  <a:schemeClr val="dk1"/>
                </a:solidFill>
                <a:highlight>
                  <a:srgbClr val="FFFFFF"/>
                </a:highlight>
              </a:rPr>
              <a:t>the valuing of the individual over the value of groups or society as a whole</a:t>
            </a:r>
            <a:r>
              <a:rPr lang="en-US" sz="1456">
                <a:solidFill>
                  <a:schemeClr val="dk1"/>
                </a:solidFill>
              </a:rPr>
              <a:t> (Griffiths, 2015).</a:t>
            </a:r>
            <a:endParaRPr sz="2320"/>
          </a:p>
        </p:txBody>
      </p:sp>
      <p:sp>
        <p:nvSpPr>
          <p:cNvPr id="143" name="Google Shape;143;p2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164685" y="672637"/>
            <a:ext cx="8670900" cy="1685700"/>
          </a:xfrm>
          <a:prstGeom prst="rect">
            <a:avLst/>
          </a:prstGeom>
          <a:noFill/>
          <a:ln>
            <a:noFill/>
          </a:ln>
        </p:spPr>
        <p:txBody>
          <a:bodyPr spcFirstLastPara="1" wrap="square" lIns="121900" tIns="121900" rIns="121900" bIns="121900" anchor="t" anchorCtr="0">
            <a:normAutofit/>
          </a:bodyPr>
          <a:lstStyle/>
          <a:p>
            <a:pPr marL="0" lvl="0" indent="0" algn="l" rtl="0">
              <a:lnSpc>
                <a:spcPct val="90000"/>
              </a:lnSpc>
              <a:spcBef>
                <a:spcPts val="0"/>
              </a:spcBef>
              <a:spcAft>
                <a:spcPts val="0"/>
              </a:spcAft>
              <a:buClr>
                <a:schemeClr val="dk1"/>
              </a:buClr>
              <a:buSzPts val="2889"/>
              <a:buFont typeface="Calibri"/>
              <a:buNone/>
            </a:pPr>
            <a:r>
              <a:rPr lang="en-US">
                <a:latin typeface="Arial"/>
                <a:ea typeface="Arial"/>
                <a:cs typeface="Arial"/>
                <a:sym typeface="Arial"/>
              </a:rPr>
              <a:t>Terminology Continued</a:t>
            </a:r>
            <a:endParaRPr>
              <a:latin typeface="Arial"/>
              <a:ea typeface="Arial"/>
              <a:cs typeface="Arial"/>
              <a:sym typeface="Arial"/>
            </a:endParaRPr>
          </a:p>
        </p:txBody>
      </p:sp>
      <p:sp>
        <p:nvSpPr>
          <p:cNvPr id="149" name="Google Shape;149;p22"/>
          <p:cNvSpPr txBox="1">
            <a:spLocks noGrp="1"/>
          </p:cNvSpPr>
          <p:nvPr>
            <p:ph type="body" idx="1"/>
          </p:nvPr>
        </p:nvSpPr>
        <p:spPr>
          <a:xfrm>
            <a:off x="830000" y="2502776"/>
            <a:ext cx="10523700" cy="3959100"/>
          </a:xfrm>
          <a:prstGeom prst="rect">
            <a:avLst/>
          </a:prstGeom>
          <a:noFill/>
          <a:ln>
            <a:noFill/>
          </a:ln>
        </p:spPr>
        <p:txBody>
          <a:bodyPr spcFirstLastPara="1" wrap="square" lIns="121900" tIns="121900" rIns="121900" bIns="121900" anchor="t" anchorCtr="0">
            <a:normAutofit fontScale="85000" lnSpcReduction="20000"/>
          </a:bodyPr>
          <a:lstStyle/>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Student-centered </a:t>
            </a:r>
            <a:r>
              <a:rPr lang="en-US" sz="1600">
                <a:solidFill>
                  <a:schemeClr val="dk1"/>
                </a:solidFill>
              </a:rPr>
              <a:t>- </a:t>
            </a:r>
            <a:r>
              <a:rPr lang="en-US" sz="1600">
                <a:solidFill>
                  <a:schemeClr val="dk1"/>
                </a:solidFill>
                <a:highlight>
                  <a:srgbClr val="FFFFFF"/>
                </a:highlight>
              </a:rPr>
              <a:t>refers to a wide variety of educational programs,</a:t>
            </a:r>
            <a:r>
              <a:rPr lang="en-US" sz="160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 </a:t>
            </a:r>
            <a:r>
              <a:rPr lang="en-US" sz="1600" u="sng">
                <a:solidFill>
                  <a:schemeClr val="dk1"/>
                </a:solidFill>
                <a:highlight>
                  <a:srgbClr val="FFFFFF"/>
                </a:highlight>
                <a:hlinkClick r:id="rId3">
                  <a:extLst>
                    <a:ext uri="{A12FA001-AC4F-418D-AE19-62706E023703}">
                      <ahyp:hlinkClr xmlns:ahyp="http://schemas.microsoft.com/office/drawing/2018/hyperlinkcolor" val="tx"/>
                    </a:ext>
                  </a:extLst>
                </a:hlinkClick>
              </a:rPr>
              <a:t>learning experiences</a:t>
            </a:r>
            <a:r>
              <a:rPr lang="en-US" sz="1600">
                <a:solidFill>
                  <a:schemeClr val="dk1"/>
                </a:solidFill>
                <a:highlight>
                  <a:srgbClr val="FFFFFF"/>
                </a:highlight>
              </a:rPr>
              <a:t>, instructional approaches, and</a:t>
            </a:r>
            <a:r>
              <a:rPr lang="en-US" sz="160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 </a:t>
            </a:r>
            <a:r>
              <a:rPr lang="en-US" sz="1600" u="sng">
                <a:solidFill>
                  <a:schemeClr val="dk1"/>
                </a:solidFill>
                <a:highlight>
                  <a:srgbClr val="FFFFFF"/>
                </a:highlight>
                <a:hlinkClick r:id="rId4">
                  <a:extLst>
                    <a:ext uri="{A12FA001-AC4F-418D-AE19-62706E023703}">
                      <ahyp:hlinkClr xmlns:ahyp="http://schemas.microsoft.com/office/drawing/2018/hyperlinkcolor" val="tx"/>
                    </a:ext>
                  </a:extLst>
                </a:hlinkClick>
              </a:rPr>
              <a:t>academic-support strategies</a:t>
            </a:r>
            <a:r>
              <a:rPr lang="en-US" sz="1600">
                <a:solidFill>
                  <a:schemeClr val="dk1"/>
                </a:solidFill>
                <a:highlight>
                  <a:srgbClr val="FFFFFF"/>
                </a:highlight>
              </a:rPr>
              <a:t> that are intended to address the distinct learning needs, interests, aspirations, or cultural backgrounds of individual students and groups of students.</a:t>
            </a:r>
            <a:endParaRPr sz="1600">
              <a:solidFill>
                <a:schemeClr val="dk1"/>
              </a:solidFill>
            </a:endParaRPr>
          </a:p>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Watering up</a:t>
            </a:r>
            <a:r>
              <a:rPr lang="en-US" sz="1600">
                <a:solidFill>
                  <a:schemeClr val="dk1"/>
                </a:solidFill>
              </a:rPr>
              <a:t> - </a:t>
            </a:r>
            <a:r>
              <a:rPr lang="en-US" sz="1600">
                <a:solidFill>
                  <a:schemeClr val="dk1"/>
                </a:solidFill>
                <a:highlight>
                  <a:srgbClr val="FFFFFF"/>
                </a:highlight>
              </a:rPr>
              <a:t>instructional practices with the science of learning that we can apprentice students to be active agents in their own learning, instead of watering them down with the compliance-oriented deficit views. This process requires students to build and braid together multiple neural, relational, and experiential processes to produce their own unique learning acceleration process (Hammond, Z., 2021). </a:t>
            </a:r>
            <a:endParaRPr sz="1600">
              <a:solidFill>
                <a:schemeClr val="dk1"/>
              </a:solidFill>
              <a:highlight>
                <a:srgbClr val="FFFFFF"/>
              </a:highlight>
            </a:endParaRPr>
          </a:p>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Warm demander</a:t>
            </a:r>
            <a:r>
              <a:rPr lang="en-US" sz="1600">
                <a:solidFill>
                  <a:schemeClr val="dk1"/>
                </a:solidFill>
              </a:rPr>
              <a:t> - </a:t>
            </a:r>
            <a:r>
              <a:rPr lang="en-US" sz="1600">
                <a:solidFill>
                  <a:schemeClr val="dk1"/>
                </a:solidFill>
                <a:highlight>
                  <a:srgbClr val="FFFFFF"/>
                </a:highlight>
              </a:rPr>
              <a:t>a teacher who communicates personal warmth toward students while at the same time demands they work toward high standards. The teacher provides concrete guidance and support for meeting the standards, particularly corrective feedback, opportunities for information processing, and culturally relevant meaning making (Hammond, Z., 2015). </a:t>
            </a:r>
            <a:endParaRPr sz="1600">
              <a:solidFill>
                <a:schemeClr val="dk1"/>
              </a:solidFill>
            </a:endParaRPr>
          </a:p>
          <a:p>
            <a:pPr marL="609585" lvl="0" indent="-398770" algn="l" rtl="0">
              <a:lnSpc>
                <a:spcPct val="115000"/>
              </a:lnSpc>
              <a:spcBef>
                <a:spcPts val="0"/>
              </a:spcBef>
              <a:spcAft>
                <a:spcPts val="0"/>
              </a:spcAft>
              <a:buClr>
                <a:schemeClr val="dk1"/>
              </a:buClr>
              <a:buSzPct val="100000"/>
              <a:buAutoNum type="arabicPeriod" startAt="6"/>
            </a:pPr>
            <a:r>
              <a:rPr lang="en-US" sz="1600" b="1">
                <a:solidFill>
                  <a:schemeClr val="dk1"/>
                </a:solidFill>
              </a:rPr>
              <a:t>Warm handoffs</a:t>
            </a:r>
            <a:r>
              <a:rPr lang="en-US" sz="1600">
                <a:solidFill>
                  <a:schemeClr val="dk1"/>
                </a:solidFill>
              </a:rPr>
              <a:t> - directly connecting students to campus resources and services; a transfer of care between two members of a care team; teachers providing direct contact names and information to connect students with service representatives such as in syllabi and course materials or directly introducing students to student service representatives with an intentional introduction. </a:t>
            </a:r>
            <a:endParaRPr sz="1600">
              <a:solidFill>
                <a:schemeClr val="dk1"/>
              </a:solidFill>
            </a:endParaRPr>
          </a:p>
          <a:p>
            <a:pPr marL="609585" lvl="0" indent="-398835" algn="l" rtl="0">
              <a:lnSpc>
                <a:spcPct val="115000"/>
              </a:lnSpc>
              <a:spcBef>
                <a:spcPts val="0"/>
              </a:spcBef>
              <a:spcAft>
                <a:spcPts val="0"/>
              </a:spcAft>
              <a:buClr>
                <a:schemeClr val="dk1"/>
              </a:buClr>
              <a:buSzPct val="109089"/>
              <a:buAutoNum type="arabicPeriod" startAt="6"/>
            </a:pPr>
            <a:r>
              <a:rPr lang="en-US" sz="1467" b="1">
                <a:solidFill>
                  <a:schemeClr val="dk1"/>
                </a:solidFill>
              </a:rPr>
              <a:t>Critical race theory</a:t>
            </a:r>
            <a:r>
              <a:rPr lang="en-US" sz="1467">
                <a:solidFill>
                  <a:schemeClr val="dk1"/>
                </a:solidFill>
              </a:rPr>
              <a:t> - </a:t>
            </a:r>
            <a:r>
              <a:rPr lang="en-US" sz="1467">
                <a:solidFill>
                  <a:schemeClr val="dk1"/>
                </a:solidFill>
                <a:highlight>
                  <a:srgbClr val="FFFFFF"/>
                </a:highlight>
              </a:rPr>
              <a:t>a way of seeing, attending to, accounting for, tracing and analyzing the ways that race is produced; the ways that racial inequality is facilitated, and the ways that our history has created these inequalities that now can be almost effortlessly reproduced unless we attend to the existence of these inequalities (Crenshaw, 2021 as cited in Fortin).</a:t>
            </a:r>
            <a:endParaRPr sz="1600">
              <a:solidFill>
                <a:schemeClr val="dk1"/>
              </a:solidFill>
            </a:endParaRPr>
          </a:p>
        </p:txBody>
      </p:sp>
      <p:sp>
        <p:nvSpPr>
          <p:cNvPr id="150" name="Google Shape;150;p22"/>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1632232" y="388137"/>
            <a:ext cx="102018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400"/>
              <a:buFont typeface="Calibri"/>
              <a:buNone/>
            </a:pPr>
            <a:r>
              <a:rPr lang="en-US" sz="3900" b="1">
                <a:latin typeface="Arial"/>
                <a:ea typeface="Arial"/>
                <a:cs typeface="Arial"/>
                <a:sym typeface="Arial"/>
              </a:rPr>
              <a:t>Acknowledging Power and Race: The Why</a:t>
            </a:r>
            <a:endParaRPr sz="3900">
              <a:latin typeface="Arial"/>
              <a:ea typeface="Arial"/>
              <a:cs typeface="Arial"/>
              <a:sym typeface="Arial"/>
            </a:endParaRPr>
          </a:p>
        </p:txBody>
      </p:sp>
      <p:sp>
        <p:nvSpPr>
          <p:cNvPr id="156" name="Google Shape;156;p23"/>
          <p:cNvSpPr txBox="1">
            <a:spLocks noGrp="1"/>
          </p:cNvSpPr>
          <p:nvPr>
            <p:ph type="body" idx="1"/>
          </p:nvPr>
        </p:nvSpPr>
        <p:spPr>
          <a:xfrm>
            <a:off x="1274375" y="2478050"/>
            <a:ext cx="10917600" cy="4380000"/>
          </a:xfrm>
          <a:prstGeom prst="rect">
            <a:avLst/>
          </a:prstGeom>
          <a:noFill/>
          <a:ln>
            <a:noFill/>
          </a:ln>
        </p:spPr>
        <p:txBody>
          <a:bodyPr spcFirstLastPara="1" wrap="square" lIns="91425" tIns="45700" rIns="91425" bIns="45700" anchor="t" anchorCtr="0">
            <a:noAutofit/>
          </a:bodyPr>
          <a:lstStyle/>
          <a:p>
            <a:pPr marL="457200" lvl="0" indent="-365125" algn="l" rtl="0">
              <a:lnSpc>
                <a:spcPct val="100000"/>
              </a:lnSpc>
              <a:spcBef>
                <a:spcPts val="400"/>
              </a:spcBef>
              <a:spcAft>
                <a:spcPts val="0"/>
              </a:spcAft>
              <a:buSzPts val="2150"/>
              <a:buChar char="●"/>
            </a:pPr>
            <a:r>
              <a:rPr lang="en-US" sz="2150"/>
              <a:t>We need to come with </a:t>
            </a:r>
            <a:r>
              <a:rPr lang="en-US" sz="2150" b="1"/>
              <a:t>INTENTIONALITY</a:t>
            </a:r>
            <a:r>
              <a:rPr lang="en-US" sz="2150"/>
              <a:t>–to dig deeper and go beyond compliance</a:t>
            </a:r>
            <a:endParaRPr sz="2150"/>
          </a:p>
          <a:p>
            <a:pPr marL="457200" lvl="0" indent="-365125" algn="l" rtl="0">
              <a:lnSpc>
                <a:spcPct val="100000"/>
              </a:lnSpc>
              <a:spcBef>
                <a:spcPts val="0"/>
              </a:spcBef>
              <a:spcAft>
                <a:spcPts val="0"/>
              </a:spcAft>
              <a:buSzPts val="2150"/>
              <a:buChar char="●"/>
            </a:pPr>
            <a:r>
              <a:rPr lang="en-US" sz="2150" b="1"/>
              <a:t>IMPACT </a:t>
            </a:r>
            <a:r>
              <a:rPr lang="en-US" sz="2150"/>
              <a:t>is acknowledging </a:t>
            </a:r>
            <a:endParaRPr sz="2150"/>
          </a:p>
          <a:p>
            <a:pPr marL="914400" lvl="1" indent="-365125" algn="l" rtl="0">
              <a:lnSpc>
                <a:spcPct val="100000"/>
              </a:lnSpc>
              <a:spcBef>
                <a:spcPts val="0"/>
              </a:spcBef>
              <a:spcAft>
                <a:spcPts val="0"/>
              </a:spcAft>
              <a:buSzPts val="2150"/>
              <a:buChar char="○"/>
            </a:pPr>
            <a:r>
              <a:rPr lang="en-US" sz="2150"/>
              <a:t>the baseline–we have minimum requirements for serving our diverse students </a:t>
            </a:r>
            <a:endParaRPr sz="2150"/>
          </a:p>
          <a:p>
            <a:pPr marL="914400" lvl="1" indent="-365125" algn="l" rtl="0">
              <a:lnSpc>
                <a:spcPct val="100000"/>
              </a:lnSpc>
              <a:spcBef>
                <a:spcPts val="0"/>
              </a:spcBef>
              <a:spcAft>
                <a:spcPts val="0"/>
              </a:spcAft>
              <a:buSzPts val="2150"/>
              <a:buChar char="○"/>
            </a:pPr>
            <a:r>
              <a:rPr lang="en-US" sz="2150"/>
              <a:t>we need to start somewhere–with no shame or blame</a:t>
            </a:r>
            <a:endParaRPr sz="2150"/>
          </a:p>
          <a:p>
            <a:pPr marL="914400" lvl="1" indent="-365125" algn="l" rtl="0">
              <a:lnSpc>
                <a:spcPct val="100000"/>
              </a:lnSpc>
              <a:spcBef>
                <a:spcPts val="0"/>
              </a:spcBef>
              <a:spcAft>
                <a:spcPts val="0"/>
              </a:spcAft>
              <a:buSzPts val="2150"/>
              <a:buChar char="○"/>
            </a:pPr>
            <a:r>
              <a:rPr lang="en-US" sz="2150"/>
              <a:t>sustainable practice is cultivating cultural humility–self-reflection and accountability </a:t>
            </a:r>
            <a:endParaRPr sz="2150"/>
          </a:p>
          <a:p>
            <a:pPr marL="457200" lvl="0" indent="-365125" algn="l" rtl="0">
              <a:lnSpc>
                <a:spcPct val="100000"/>
              </a:lnSpc>
              <a:spcBef>
                <a:spcPts val="0"/>
              </a:spcBef>
              <a:spcAft>
                <a:spcPts val="0"/>
              </a:spcAft>
              <a:buSzPts val="2150"/>
              <a:buChar char="●"/>
            </a:pPr>
            <a:r>
              <a:rPr lang="en-US" sz="2150"/>
              <a:t>Why do we discuss </a:t>
            </a:r>
            <a:r>
              <a:rPr lang="en-US" sz="2150" b="1"/>
              <a:t>race </a:t>
            </a:r>
            <a:r>
              <a:rPr lang="en-US" sz="2150"/>
              <a:t>and </a:t>
            </a:r>
            <a:r>
              <a:rPr lang="en-US" sz="2150" b="1"/>
              <a:t>race neutrality</a:t>
            </a:r>
            <a:r>
              <a:rPr lang="en-US" sz="2150"/>
              <a:t>?</a:t>
            </a:r>
            <a:endParaRPr sz="2150"/>
          </a:p>
          <a:p>
            <a:pPr marL="914400" lvl="1" indent="-365125" algn="l" rtl="0">
              <a:lnSpc>
                <a:spcPct val="100000"/>
              </a:lnSpc>
              <a:spcBef>
                <a:spcPts val="0"/>
              </a:spcBef>
              <a:spcAft>
                <a:spcPts val="0"/>
              </a:spcAft>
              <a:buSzPts val="2150"/>
              <a:buChar char="○"/>
            </a:pPr>
            <a:r>
              <a:rPr lang="en-US" sz="2150"/>
              <a:t>social constructs–color blindness does not acknowledge racial inequities </a:t>
            </a:r>
            <a:endParaRPr sz="2150"/>
          </a:p>
          <a:p>
            <a:pPr marL="914400" lvl="1" indent="-365125" algn="l" rtl="0">
              <a:lnSpc>
                <a:spcPct val="100000"/>
              </a:lnSpc>
              <a:spcBef>
                <a:spcPts val="0"/>
              </a:spcBef>
              <a:spcAft>
                <a:spcPts val="0"/>
              </a:spcAft>
              <a:buSzPts val="2150"/>
              <a:buChar char="○"/>
            </a:pPr>
            <a:r>
              <a:rPr lang="en-US" sz="2150"/>
              <a:t>systemic barriers—we need to disrupt the systems that creates barriers</a:t>
            </a:r>
            <a:endParaRPr sz="2150"/>
          </a:p>
          <a:p>
            <a:pPr marL="457200" lvl="0" indent="-365125" algn="l" rtl="0">
              <a:lnSpc>
                <a:spcPct val="100000"/>
              </a:lnSpc>
              <a:spcBef>
                <a:spcPts val="0"/>
              </a:spcBef>
              <a:spcAft>
                <a:spcPts val="0"/>
              </a:spcAft>
              <a:buSzPts val="2150"/>
              <a:buChar char="●"/>
            </a:pPr>
            <a:r>
              <a:rPr lang="en-US" sz="2150"/>
              <a:t>What does the </a:t>
            </a:r>
            <a:r>
              <a:rPr lang="en-US" sz="2150" b="1"/>
              <a:t>social justice journey</a:t>
            </a:r>
            <a:r>
              <a:rPr lang="en-US" sz="2150"/>
              <a:t> entail?</a:t>
            </a:r>
            <a:endParaRPr sz="2150"/>
          </a:p>
          <a:p>
            <a:pPr marL="914400" lvl="1" indent="-365125" algn="l" rtl="0">
              <a:lnSpc>
                <a:spcPct val="100000"/>
              </a:lnSpc>
              <a:spcBef>
                <a:spcPts val="0"/>
              </a:spcBef>
              <a:spcAft>
                <a:spcPts val="0"/>
              </a:spcAft>
              <a:buSzPts val="2150"/>
              <a:buChar char="○"/>
            </a:pPr>
            <a:r>
              <a:rPr lang="en-US" sz="2150"/>
              <a:t>the struggle is part of the path </a:t>
            </a:r>
            <a:endParaRPr sz="2150"/>
          </a:p>
          <a:p>
            <a:pPr marL="914400" lvl="1" indent="-365125" algn="l" rtl="0">
              <a:lnSpc>
                <a:spcPct val="100000"/>
              </a:lnSpc>
              <a:spcBef>
                <a:spcPts val="0"/>
              </a:spcBef>
              <a:spcAft>
                <a:spcPts val="0"/>
              </a:spcAft>
              <a:buSzPts val="2150"/>
              <a:buChar char="○"/>
            </a:pPr>
            <a:r>
              <a:rPr lang="en-US" sz="2150"/>
              <a:t>the work requires intentionality to level the playing field </a:t>
            </a:r>
            <a:endParaRPr sz="2150"/>
          </a:p>
          <a:p>
            <a:pPr marL="914400" lvl="1" indent="-365125" algn="l" rtl="0">
              <a:lnSpc>
                <a:spcPct val="100000"/>
              </a:lnSpc>
              <a:spcBef>
                <a:spcPts val="0"/>
              </a:spcBef>
              <a:spcAft>
                <a:spcPts val="0"/>
              </a:spcAft>
              <a:buSzPts val="2150"/>
              <a:buChar char="○"/>
            </a:pPr>
            <a:r>
              <a:rPr lang="en-US" sz="2150"/>
              <a:t>we all win when we have equity</a:t>
            </a:r>
            <a:endParaRPr sz="2150"/>
          </a:p>
        </p:txBody>
      </p:sp>
      <p:sp>
        <p:nvSpPr>
          <p:cNvPr id="157" name="Google Shape;157;p2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682899" y="250825"/>
            <a:ext cx="9249900" cy="168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600"/>
              <a:buNone/>
            </a:pPr>
            <a:r>
              <a:rPr lang="en-US" sz="4267">
                <a:latin typeface="Arial"/>
                <a:ea typeface="Arial"/>
                <a:cs typeface="Arial"/>
                <a:sym typeface="Arial"/>
              </a:rPr>
              <a:t>Framing Courageous Conversations</a:t>
            </a:r>
            <a:endParaRPr sz="4267">
              <a:latin typeface="Arial"/>
              <a:ea typeface="Arial"/>
              <a:cs typeface="Arial"/>
              <a:sym typeface="Arial"/>
            </a:endParaRPr>
          </a:p>
        </p:txBody>
      </p:sp>
      <p:sp>
        <p:nvSpPr>
          <p:cNvPr id="164" name="Google Shape;164;p24"/>
          <p:cNvSpPr txBox="1">
            <a:spLocks noGrp="1"/>
          </p:cNvSpPr>
          <p:nvPr>
            <p:ph type="body" idx="1"/>
          </p:nvPr>
        </p:nvSpPr>
        <p:spPr>
          <a:xfrm>
            <a:off x="834150" y="2640625"/>
            <a:ext cx="11098800" cy="4080900"/>
          </a:xfrm>
          <a:prstGeom prst="rect">
            <a:avLst/>
          </a:prstGeom>
          <a:noFill/>
          <a:ln>
            <a:noFill/>
          </a:ln>
        </p:spPr>
        <p:txBody>
          <a:bodyPr spcFirstLastPara="1" wrap="square" lIns="91425" tIns="45700" rIns="91425" bIns="45700" anchor="t" anchorCtr="0">
            <a:normAutofit fontScale="92500" lnSpcReduction="20000"/>
          </a:bodyPr>
          <a:lstStyle/>
          <a:p>
            <a:pPr marL="457189" lvl="0" indent="-264573" algn="l" rtl="0">
              <a:lnSpc>
                <a:spcPct val="100000"/>
              </a:lnSpc>
              <a:spcBef>
                <a:spcPts val="60"/>
              </a:spcBef>
              <a:spcAft>
                <a:spcPts val="0"/>
              </a:spcAft>
              <a:buSzPct val="87500"/>
              <a:buNone/>
            </a:pPr>
            <a:r>
              <a:rPr lang="en-US" sz="2400" b="1"/>
              <a:t>Ask the WHY </a:t>
            </a:r>
            <a:endParaRPr sz="2400" b="1"/>
          </a:p>
          <a:p>
            <a:pPr marL="914377" lvl="1" indent="-387921" algn="l" rtl="0">
              <a:lnSpc>
                <a:spcPct val="100000"/>
              </a:lnSpc>
              <a:spcBef>
                <a:spcPts val="90"/>
              </a:spcBef>
              <a:spcAft>
                <a:spcPts val="0"/>
              </a:spcAft>
              <a:buSzPct val="87500"/>
              <a:buChar char="•"/>
            </a:pPr>
            <a:r>
              <a:rPr lang="en-US"/>
              <a:t>Is it the right thing to do? </a:t>
            </a:r>
            <a:endParaRPr/>
          </a:p>
          <a:p>
            <a:pPr marL="914377" lvl="1" indent="-387921" algn="l" rtl="0">
              <a:lnSpc>
                <a:spcPct val="100000"/>
              </a:lnSpc>
              <a:spcBef>
                <a:spcPts val="90"/>
              </a:spcBef>
              <a:spcAft>
                <a:spcPts val="0"/>
              </a:spcAft>
              <a:buSzPct val="87500"/>
              <a:buChar char="•"/>
            </a:pPr>
            <a:r>
              <a:rPr lang="en-US"/>
              <a:t>Whom does it benefit? Whom does it harm?</a:t>
            </a:r>
            <a:endParaRPr/>
          </a:p>
          <a:p>
            <a:pPr marL="914377" lvl="1" indent="-387921" algn="l" rtl="0">
              <a:lnSpc>
                <a:spcPct val="100000"/>
              </a:lnSpc>
              <a:spcBef>
                <a:spcPts val="90"/>
              </a:spcBef>
              <a:spcAft>
                <a:spcPts val="0"/>
              </a:spcAft>
              <a:buSzPct val="87500"/>
              <a:buChar char="•"/>
            </a:pPr>
            <a:r>
              <a:rPr lang="en-US"/>
              <a:t>Does it align to our goal(s) or vision?</a:t>
            </a:r>
            <a:endParaRPr/>
          </a:p>
          <a:p>
            <a:pPr marL="914377" lvl="1" indent="-387921" algn="l" rtl="0">
              <a:lnSpc>
                <a:spcPct val="100000"/>
              </a:lnSpc>
              <a:spcBef>
                <a:spcPts val="90"/>
              </a:spcBef>
              <a:spcAft>
                <a:spcPts val="0"/>
              </a:spcAft>
              <a:buSzPct val="87500"/>
              <a:buChar char="•"/>
            </a:pPr>
            <a:r>
              <a:rPr lang="en-US"/>
              <a:t>Is there a negative impact? On whom?</a:t>
            </a:r>
            <a:endParaRPr/>
          </a:p>
          <a:p>
            <a:pPr marL="457189" lvl="0" indent="-264573" algn="l" rtl="0">
              <a:lnSpc>
                <a:spcPct val="100000"/>
              </a:lnSpc>
              <a:spcBef>
                <a:spcPts val="90"/>
              </a:spcBef>
              <a:spcAft>
                <a:spcPts val="0"/>
              </a:spcAft>
              <a:buSzPct val="87500"/>
              <a:buNone/>
            </a:pPr>
            <a:r>
              <a:rPr lang="en-US" sz="2400" b="1"/>
              <a:t>Focus on policy not people</a:t>
            </a:r>
            <a:endParaRPr sz="2400" b="1"/>
          </a:p>
          <a:p>
            <a:pPr marL="914377" lvl="1" indent="-387921" algn="l" rtl="0">
              <a:lnSpc>
                <a:spcPct val="100000"/>
              </a:lnSpc>
              <a:spcBef>
                <a:spcPts val="90"/>
              </a:spcBef>
              <a:spcAft>
                <a:spcPts val="0"/>
              </a:spcAft>
              <a:buSzPct val="87500"/>
              <a:buChar char="•"/>
            </a:pPr>
            <a:r>
              <a:rPr lang="en-US"/>
              <a:t>Focus less on the personal issue and more on the problem solving</a:t>
            </a:r>
            <a:endParaRPr/>
          </a:p>
          <a:p>
            <a:pPr marL="914377" lvl="1" indent="-387921" algn="l" rtl="0">
              <a:lnSpc>
                <a:spcPct val="100000"/>
              </a:lnSpc>
              <a:spcBef>
                <a:spcPts val="90"/>
              </a:spcBef>
              <a:spcAft>
                <a:spcPts val="0"/>
              </a:spcAft>
              <a:buSzPct val="87500"/>
              <a:buChar char="•"/>
            </a:pPr>
            <a:r>
              <a:rPr lang="en-US"/>
              <a:t>Aim to change behavior--we cannot change beliefs</a:t>
            </a:r>
            <a:endParaRPr/>
          </a:p>
          <a:p>
            <a:pPr marL="914377" lvl="1" indent="-405543" algn="l" rtl="0">
              <a:lnSpc>
                <a:spcPct val="100000"/>
              </a:lnSpc>
              <a:spcBef>
                <a:spcPts val="90"/>
              </a:spcBef>
              <a:spcAft>
                <a:spcPts val="0"/>
              </a:spcAft>
              <a:buSzPct val="100000"/>
              <a:buChar char="•"/>
            </a:pPr>
            <a:r>
              <a:rPr lang="en-US"/>
              <a:t>Let’s acknowledge this is sensitive terminology (back to concentric circles)</a:t>
            </a:r>
            <a:endParaRPr/>
          </a:p>
          <a:p>
            <a:pPr marL="457189" lvl="0" indent="-264573" algn="l" rtl="0">
              <a:lnSpc>
                <a:spcPct val="100000"/>
              </a:lnSpc>
              <a:spcBef>
                <a:spcPts val="90"/>
              </a:spcBef>
              <a:spcAft>
                <a:spcPts val="0"/>
              </a:spcAft>
              <a:buSzPct val="87500"/>
              <a:buNone/>
            </a:pPr>
            <a:r>
              <a:rPr lang="en-US" sz="2400" b="1"/>
              <a:t>Invest in community</a:t>
            </a:r>
            <a:endParaRPr sz="2400" b="1"/>
          </a:p>
          <a:p>
            <a:pPr marL="914377" lvl="1" indent="-387921" algn="l" rtl="0">
              <a:lnSpc>
                <a:spcPct val="100000"/>
              </a:lnSpc>
              <a:spcBef>
                <a:spcPts val="90"/>
              </a:spcBef>
              <a:spcAft>
                <a:spcPts val="0"/>
              </a:spcAft>
              <a:buSzPct val="87500"/>
              <a:buChar char="•"/>
            </a:pPr>
            <a:r>
              <a:rPr lang="en-US"/>
              <a:t>Keep the focus on building a collective team instead of emboldening individualism</a:t>
            </a:r>
            <a:endParaRPr/>
          </a:p>
          <a:p>
            <a:pPr marL="914377" lvl="1" indent="-387921" algn="l" rtl="0">
              <a:lnSpc>
                <a:spcPct val="100000"/>
              </a:lnSpc>
              <a:spcBef>
                <a:spcPts val="90"/>
              </a:spcBef>
              <a:spcAft>
                <a:spcPts val="90"/>
              </a:spcAft>
              <a:buSzPct val="87500"/>
              <a:buChar char="•"/>
            </a:pPr>
            <a:r>
              <a:rPr lang="en-US"/>
              <a:t>Allow for the organic community foundation--don’t get stuck in the idea of “perfection” before you start</a:t>
            </a:r>
            <a:endParaRPr/>
          </a:p>
        </p:txBody>
      </p:sp>
      <p:pic>
        <p:nvPicPr>
          <p:cNvPr id="165" name="Google Shape;165;p24" descr="courage in colorful bubbles"/>
          <p:cNvPicPr preferRelativeResize="0"/>
          <p:nvPr/>
        </p:nvPicPr>
        <p:blipFill rotWithShape="1">
          <a:blip r:embed="rId3">
            <a:alphaModFix/>
          </a:blip>
          <a:srcRect/>
          <a:stretch/>
        </p:blipFill>
        <p:spPr>
          <a:xfrm>
            <a:off x="8369167" y="2517358"/>
            <a:ext cx="2984635" cy="1114747"/>
          </a:xfrm>
          <a:prstGeom prst="rect">
            <a:avLst/>
          </a:prstGeom>
          <a:noFill/>
          <a:ln>
            <a:noFill/>
          </a:ln>
        </p:spPr>
      </p:pic>
      <p:sp>
        <p:nvSpPr>
          <p:cNvPr id="166" name="Google Shape;166;p2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000"/>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000"/>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1000"/>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1000"/>
                                        <p:tgtEl>
                                          <p:spTgt spid="1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4" end="4"/>
                                            </p:txEl>
                                          </p:spTgt>
                                        </p:tgtEl>
                                        <p:attrNameLst>
                                          <p:attrName>style.visibility</p:attrName>
                                        </p:attrNameLst>
                                      </p:cBhvr>
                                      <p:to>
                                        <p:strVal val="visible"/>
                                      </p:to>
                                    </p:set>
                                    <p:animEffect transition="in" filter="fade">
                                      <p:cBhvr>
                                        <p:cTn id="27" dur="1000"/>
                                        <p:tgtEl>
                                          <p:spTgt spid="1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
                                            <p:txEl>
                                              <p:pRg st="5" end="5"/>
                                            </p:txEl>
                                          </p:spTgt>
                                        </p:tgtEl>
                                        <p:attrNameLst>
                                          <p:attrName>style.visibility</p:attrName>
                                        </p:attrNameLst>
                                      </p:cBhvr>
                                      <p:to>
                                        <p:strVal val="visible"/>
                                      </p:to>
                                    </p:set>
                                    <p:animEffect transition="in" filter="fade">
                                      <p:cBhvr>
                                        <p:cTn id="32" dur="1000"/>
                                        <p:tgtEl>
                                          <p:spTgt spid="1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4">
                                            <p:txEl>
                                              <p:pRg st="6" end="6"/>
                                            </p:txEl>
                                          </p:spTgt>
                                        </p:tgtEl>
                                        <p:attrNameLst>
                                          <p:attrName>style.visibility</p:attrName>
                                        </p:attrNameLst>
                                      </p:cBhvr>
                                      <p:to>
                                        <p:strVal val="visible"/>
                                      </p:to>
                                    </p:set>
                                    <p:animEffect transition="in" filter="fade">
                                      <p:cBhvr>
                                        <p:cTn id="37" dur="1000"/>
                                        <p:tgtEl>
                                          <p:spTgt spid="1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4">
                                            <p:txEl>
                                              <p:pRg st="7" end="7"/>
                                            </p:txEl>
                                          </p:spTgt>
                                        </p:tgtEl>
                                        <p:attrNameLst>
                                          <p:attrName>style.visibility</p:attrName>
                                        </p:attrNameLst>
                                      </p:cBhvr>
                                      <p:to>
                                        <p:strVal val="visible"/>
                                      </p:to>
                                    </p:set>
                                    <p:animEffect transition="in" filter="fade">
                                      <p:cBhvr>
                                        <p:cTn id="42" dur="1000"/>
                                        <p:tgtEl>
                                          <p:spTgt spid="1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4">
                                            <p:txEl>
                                              <p:pRg st="8" end="8"/>
                                            </p:txEl>
                                          </p:spTgt>
                                        </p:tgtEl>
                                        <p:attrNameLst>
                                          <p:attrName>style.visibility</p:attrName>
                                        </p:attrNameLst>
                                      </p:cBhvr>
                                      <p:to>
                                        <p:strVal val="visible"/>
                                      </p:to>
                                    </p:set>
                                    <p:animEffect transition="in" filter="fade">
                                      <p:cBhvr>
                                        <p:cTn id="47" dur="1000"/>
                                        <p:tgtEl>
                                          <p:spTgt spid="16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4">
                                            <p:txEl>
                                              <p:pRg st="9" end="9"/>
                                            </p:txEl>
                                          </p:spTgt>
                                        </p:tgtEl>
                                        <p:attrNameLst>
                                          <p:attrName>style.visibility</p:attrName>
                                        </p:attrNameLst>
                                      </p:cBhvr>
                                      <p:to>
                                        <p:strVal val="visible"/>
                                      </p:to>
                                    </p:set>
                                    <p:animEffect transition="in" filter="fade">
                                      <p:cBhvr>
                                        <p:cTn id="52" dur="1000"/>
                                        <p:tgtEl>
                                          <p:spTgt spid="16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4">
                                            <p:txEl>
                                              <p:pRg st="10" end="10"/>
                                            </p:txEl>
                                          </p:spTgt>
                                        </p:tgtEl>
                                        <p:attrNameLst>
                                          <p:attrName>style.visibility</p:attrName>
                                        </p:attrNameLst>
                                      </p:cBhvr>
                                      <p:to>
                                        <p:strVal val="visible"/>
                                      </p:to>
                                    </p:set>
                                    <p:animEffect transition="in" filter="fade">
                                      <p:cBhvr>
                                        <p:cTn id="57" dur="1000"/>
                                        <p:tgtEl>
                                          <p:spTgt spid="16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4">
                                            <p:txEl>
                                              <p:pRg st="11" end="11"/>
                                            </p:txEl>
                                          </p:spTgt>
                                        </p:tgtEl>
                                        <p:attrNameLst>
                                          <p:attrName>style.visibility</p:attrName>
                                        </p:attrNameLst>
                                      </p:cBhvr>
                                      <p:to>
                                        <p:strVal val="visible"/>
                                      </p:to>
                                    </p:set>
                                    <p:animEffect transition="in" filter="fade">
                                      <p:cBhvr>
                                        <p:cTn id="62" dur="1000"/>
                                        <p:tgtEl>
                                          <p:spTgt spid="16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5" ma:contentTypeDescription="Create a new document." ma:contentTypeScope="" ma:versionID="bfa1174e23f127b4f223b58902c57a93">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c909afb51e0fee06655accc0dc581e9a"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FCD51-F68E-4414-8FF1-06B7075ED7E7}">
  <ds:schemaRefs>
    <ds:schemaRef ds:uri="http://schemas.microsoft.com/sharepoint/v3/contenttype/forms"/>
  </ds:schemaRefs>
</ds:datastoreItem>
</file>

<file path=customXml/itemProps2.xml><?xml version="1.0" encoding="utf-8"?>
<ds:datastoreItem xmlns:ds="http://schemas.openxmlformats.org/officeDocument/2006/customXml" ds:itemID="{2D5C0230-D4C5-41BC-BB01-D620EC33C6BA}">
  <ds:schemaRefs>
    <ds:schemaRef ds:uri="http://purl.org/dc/dcmitype/"/>
    <ds:schemaRef ds:uri="100c9456-5b40-459a-8823-0ee56e83d204"/>
    <ds:schemaRef ds:uri="a979eeb2-ec59-4d60-a11f-bb0b64893b7f"/>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3F4E4EB-1C91-40EA-BB1D-910577ECC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4679</Words>
  <Application>Microsoft Office PowerPoint</Application>
  <PresentationFormat>Widescreen</PresentationFormat>
  <Paragraphs>358</Paragraphs>
  <Slides>28</Slides>
  <Notes>28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Roboto</vt:lpstr>
      <vt:lpstr>Source Sans Pro</vt:lpstr>
      <vt:lpstr>Palatino</vt:lpstr>
      <vt:lpstr>Arial</vt:lpstr>
      <vt:lpstr>ASCCC Curriculum Inst. 2020 Theme</vt:lpstr>
      <vt:lpstr>IDEAA and DEI and Curriculum Model Principles and Practices </vt:lpstr>
      <vt:lpstr>Presenters </vt:lpstr>
      <vt:lpstr>General Session Description </vt:lpstr>
      <vt:lpstr>Concentric Circles Activity</vt:lpstr>
      <vt:lpstr>Many Acronyms - Shared Goal </vt:lpstr>
      <vt:lpstr>Let’s Get On The Same Page:  Tool Terminology </vt:lpstr>
      <vt:lpstr>Terminology Continued</vt:lpstr>
      <vt:lpstr>Acknowledging Power and Race: The Why</vt:lpstr>
      <vt:lpstr>Framing Courageous Conversations</vt:lpstr>
      <vt:lpstr>DEI Leadership as Heart Work </vt:lpstr>
      <vt:lpstr>What ASCCC Says about IDEAA in Curriculum </vt:lpstr>
      <vt:lpstr>The Student Ask </vt:lpstr>
      <vt:lpstr>5C: Collective Work on DEI and Curriculum </vt:lpstr>
      <vt:lpstr>Introducing: DEI in Curriculum Model Principles  and Practices </vt:lpstr>
      <vt:lpstr>Acknowledging and Identifying Traditional Educational  Processes and Equity Framework</vt:lpstr>
      <vt:lpstr>Models and Practices for Classrooms &amp; Committees </vt:lpstr>
      <vt:lpstr>Areas identified in the tool…your college can locally add more  </vt:lpstr>
      <vt:lpstr>Curriculum Change needs Collaboration (Faculty and Administrators) </vt:lpstr>
      <vt:lpstr>Using the Tool: Let’s walk through one of the sections </vt:lpstr>
      <vt:lpstr>Using the Tool: Walking through another section</vt:lpstr>
      <vt:lpstr>How To Use The Tool Locally </vt:lpstr>
      <vt:lpstr>R. A. V. E. N.  (Dr. Luke Wood and Dr. Frank Harris)</vt:lpstr>
      <vt:lpstr>The Huddle </vt:lpstr>
      <vt:lpstr>The Teamwork</vt:lpstr>
      <vt:lpstr>From Discussion to Action</vt:lpstr>
      <vt:lpstr>Follow Up Breakout Sessions </vt:lpstr>
      <vt:lpstr>Support and Resources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IDEAA and DEI and Curriculum Model Principles and Practices</dc:title>
  <dc:creator>Michelle Bean</dc:creator>
  <cp:lastModifiedBy>Michelle Bean</cp:lastModifiedBy>
  <cp:revision>2</cp:revision>
  <dcterms:modified xsi:type="dcterms:W3CDTF">2022-06-29T00:31:31Z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