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732" r:id="rId3"/>
    <p:sldId id="747" r:id="rId4"/>
    <p:sldId id="739" r:id="rId5"/>
    <p:sldId id="741" r:id="rId6"/>
    <p:sldId id="742" r:id="rId7"/>
    <p:sldId id="733" r:id="rId8"/>
    <p:sldId id="744" r:id="rId9"/>
    <p:sldId id="743" r:id="rId10"/>
    <p:sldId id="748" r:id="rId11"/>
    <p:sldId id="749" r:id="rId12"/>
    <p:sldId id="735" r:id="rId13"/>
    <p:sldId id="746" r:id="rId14"/>
    <p:sldId id="736" r:id="rId15"/>
    <p:sldId id="740" r:id="rId16"/>
    <p:sldId id="745" r:id="rId17"/>
    <p:sldId id="710" r:id="rId18"/>
    <p:sldId id="730" r:id="rId19"/>
    <p:sldId id="73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Nguyen" initials="AN" lastIdx="7" clrIdx="0">
    <p:extLst>
      <p:ext uri="{19B8F6BF-5375-455C-9EA6-DF929625EA0E}">
        <p15:presenceInfo xmlns:p15="http://schemas.microsoft.com/office/powerpoint/2012/main" userId="62b4b8a95aa27987" providerId="Windows Live"/>
      </p:ext>
    </p:extLst>
  </p:cmAuthor>
  <p:cmAuthor id="2" name="Janet Fulks" initials="JF" lastIdx="2" clrIdx="1">
    <p:extLst>
      <p:ext uri="{19B8F6BF-5375-455C-9EA6-DF929625EA0E}">
        <p15:presenceInfo xmlns:p15="http://schemas.microsoft.com/office/powerpoint/2012/main" userId="ae1618603ae801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F7"/>
    <a:srgbClr val="00FFFF"/>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74953" autoAdjust="0"/>
  </p:normalViewPr>
  <p:slideViewPr>
    <p:cSldViewPr snapToGrid="0" snapToObjects="1">
      <p:cViewPr varScale="1">
        <p:scale>
          <a:sx n="58" d="100"/>
          <a:sy n="58" d="100"/>
        </p:scale>
        <p:origin x="1014"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8" d="100"/>
          <a:sy n="58"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0T17:07:34.395" idx="2">
    <p:pos x="10" y="10"/>
    <p:text>Perhaps some information about what will come from today's session? That it will be used to inform content for a large webinar?</p:text>
    <p:extLst>
      <p:ext uri="{C676402C-5697-4E1C-873F-D02D1690AC5C}">
        <p15:threadingInfo xmlns:p15="http://schemas.microsoft.com/office/powerpoint/2012/main" timeZoneBias="420"/>
      </p:ext>
    </p:extLst>
  </p:cm>
  <p:cm authorId="2" dt="2020-04-22T07:27:05.463" idx="1">
    <p:pos x="106" y="106"/>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20T17:23:03.698" idx="6">
    <p:pos x="6893" y="730"/>
    <p:text>If we polled here, based on what everyone share we can use the priorities to help us prioritize which topics to include in the large group webinar?</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F1718C-EE5C-A545-A26B-F1D44DE2C295}" type="datetimeFigureOut">
              <a:rPr lang="en-US" smtClean="0"/>
              <a:t>4/22/2020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a:t>
            </a:fld>
            <a:endParaRPr lang="en-US" dirty="0"/>
          </a:p>
        </p:txBody>
      </p:sp>
    </p:spTree>
    <p:extLst>
      <p:ext uri="{BB962C8B-B14F-4D97-AF65-F5344CB8AC3E}">
        <p14:creationId xmlns:p14="http://schemas.microsoft.com/office/powerpoint/2010/main" val="282202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dirty="0"/>
          </a:p>
        </p:txBody>
      </p:sp>
    </p:spTree>
    <p:extLst>
      <p:ext uri="{BB962C8B-B14F-4D97-AF65-F5344CB8AC3E}">
        <p14:creationId xmlns:p14="http://schemas.microsoft.com/office/powerpoint/2010/main" val="82867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dirty="0"/>
          </a:p>
        </p:txBody>
      </p:sp>
    </p:spTree>
    <p:extLst>
      <p:ext uri="{BB962C8B-B14F-4D97-AF65-F5344CB8AC3E}">
        <p14:creationId xmlns:p14="http://schemas.microsoft.com/office/powerpoint/2010/main" val="175895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dirty="0"/>
          </a:p>
        </p:txBody>
      </p:sp>
    </p:spTree>
    <p:extLst>
      <p:ext uri="{BB962C8B-B14F-4D97-AF65-F5344CB8AC3E}">
        <p14:creationId xmlns:p14="http://schemas.microsoft.com/office/powerpoint/2010/main" val="311262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dirty="0"/>
          </a:p>
        </p:txBody>
      </p:sp>
    </p:spTree>
    <p:extLst>
      <p:ext uri="{BB962C8B-B14F-4D97-AF65-F5344CB8AC3E}">
        <p14:creationId xmlns:p14="http://schemas.microsoft.com/office/powerpoint/2010/main" val="58428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dirty="0"/>
          </a:p>
        </p:txBody>
      </p:sp>
    </p:spTree>
    <p:extLst>
      <p:ext uri="{BB962C8B-B14F-4D97-AF65-F5344CB8AC3E}">
        <p14:creationId xmlns:p14="http://schemas.microsoft.com/office/powerpoint/2010/main" val="175127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dirty="0"/>
          </a:p>
        </p:txBody>
      </p:sp>
    </p:spTree>
    <p:extLst>
      <p:ext uri="{BB962C8B-B14F-4D97-AF65-F5344CB8AC3E}">
        <p14:creationId xmlns:p14="http://schemas.microsoft.com/office/powerpoint/2010/main" val="246194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dirty="0"/>
          </a:p>
        </p:txBody>
      </p:sp>
    </p:spTree>
    <p:extLst>
      <p:ext uri="{BB962C8B-B14F-4D97-AF65-F5344CB8AC3E}">
        <p14:creationId xmlns:p14="http://schemas.microsoft.com/office/powerpoint/2010/main" val="271231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17</a:t>
            </a:fld>
            <a:endParaRPr lang="en-US" dirty="0"/>
          </a:p>
        </p:txBody>
      </p:sp>
    </p:spTree>
    <p:extLst>
      <p:ext uri="{BB962C8B-B14F-4D97-AF65-F5344CB8AC3E}">
        <p14:creationId xmlns:p14="http://schemas.microsoft.com/office/powerpoint/2010/main" val="139969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18</a:t>
            </a:fld>
            <a:endParaRPr lang="en-US" dirty="0"/>
          </a:p>
        </p:txBody>
      </p:sp>
    </p:spTree>
    <p:extLst>
      <p:ext uri="{BB962C8B-B14F-4D97-AF65-F5344CB8AC3E}">
        <p14:creationId xmlns:p14="http://schemas.microsoft.com/office/powerpoint/2010/main" val="3353372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19</a:t>
            </a:fld>
            <a:endParaRPr lang="en-US" dirty="0"/>
          </a:p>
        </p:txBody>
      </p:sp>
    </p:spTree>
    <p:extLst>
      <p:ext uri="{BB962C8B-B14F-4D97-AF65-F5344CB8AC3E}">
        <p14:creationId xmlns:p14="http://schemas.microsoft.com/office/powerpoint/2010/main" val="140790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dirty="0"/>
          </a:p>
        </p:txBody>
      </p:sp>
    </p:spTree>
    <p:extLst>
      <p:ext uri="{BB962C8B-B14F-4D97-AF65-F5344CB8AC3E}">
        <p14:creationId xmlns:p14="http://schemas.microsoft.com/office/powerpoint/2010/main" val="109857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3</a:t>
            </a:fld>
            <a:endParaRPr lang="en-US" dirty="0"/>
          </a:p>
        </p:txBody>
      </p:sp>
    </p:spTree>
    <p:extLst>
      <p:ext uri="{BB962C8B-B14F-4D97-AF65-F5344CB8AC3E}">
        <p14:creationId xmlns:p14="http://schemas.microsoft.com/office/powerpoint/2010/main" val="149407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dirty="0"/>
          </a:p>
        </p:txBody>
      </p:sp>
    </p:spTree>
    <p:extLst>
      <p:ext uri="{BB962C8B-B14F-4D97-AF65-F5344CB8AC3E}">
        <p14:creationId xmlns:p14="http://schemas.microsoft.com/office/powerpoint/2010/main" val="157194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dirty="0"/>
          </a:p>
        </p:txBody>
      </p:sp>
    </p:spTree>
    <p:extLst>
      <p:ext uri="{BB962C8B-B14F-4D97-AF65-F5344CB8AC3E}">
        <p14:creationId xmlns:p14="http://schemas.microsoft.com/office/powerpoint/2010/main" val="175953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dirty="0"/>
          </a:p>
        </p:txBody>
      </p:sp>
    </p:spTree>
    <p:extLst>
      <p:ext uri="{BB962C8B-B14F-4D97-AF65-F5344CB8AC3E}">
        <p14:creationId xmlns:p14="http://schemas.microsoft.com/office/powerpoint/2010/main" val="178331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dirty="0"/>
          </a:p>
        </p:txBody>
      </p:sp>
    </p:spTree>
    <p:extLst>
      <p:ext uri="{BB962C8B-B14F-4D97-AF65-F5344CB8AC3E}">
        <p14:creationId xmlns:p14="http://schemas.microsoft.com/office/powerpoint/2010/main" val="192321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dirty="0"/>
          </a:p>
        </p:txBody>
      </p:sp>
    </p:spTree>
    <p:extLst>
      <p:ext uri="{BB962C8B-B14F-4D97-AF65-F5344CB8AC3E}">
        <p14:creationId xmlns:p14="http://schemas.microsoft.com/office/powerpoint/2010/main" val="372646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dirty="0"/>
          </a:p>
        </p:txBody>
      </p:sp>
    </p:spTree>
    <p:extLst>
      <p:ext uri="{BB962C8B-B14F-4D97-AF65-F5344CB8AC3E}">
        <p14:creationId xmlns:p14="http://schemas.microsoft.com/office/powerpoint/2010/main" val="869732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A1EF-A74A-CC40-A222-674A4F8E2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55DAD-2255-5846-8F11-4E8E29317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20DEA780-2E11-AE43-84F8-675D5AFBA4DA}"/>
              </a:ext>
            </a:extLst>
          </p:cNvPr>
          <p:cNvSpPr>
            <a:spLocks noGrp="1"/>
          </p:cNvSpPr>
          <p:nvPr>
            <p:ph type="sldNum" sz="quarter" idx="10"/>
          </p:nvPr>
        </p:nvSpPr>
        <p:spPr/>
        <p:txBody>
          <a:body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190016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rpgroup.org/Events/Strengthening-Student-Success/overview"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4439920" y="2088292"/>
            <a:ext cx="7254240" cy="2730843"/>
          </a:xfrm>
        </p:spPr>
        <p:txBody>
          <a:bodyPr>
            <a:normAutofit/>
          </a:bodyPr>
          <a:lstStyle/>
          <a:p>
            <a:pPr algn="ctr"/>
            <a:r>
              <a:rPr lang="en-US" sz="3600" dirty="0"/>
              <a:t>Data Implications for Spring 2020</a:t>
            </a:r>
            <a:br>
              <a:rPr lang="en-US" sz="3600" dirty="0"/>
            </a:br>
            <a:r>
              <a:rPr lang="en-US" sz="2800" dirty="0"/>
              <a:t>a Discussion</a:t>
            </a:r>
            <a:br>
              <a:rPr lang="en-US" dirty="0"/>
            </a:br>
            <a:br>
              <a:rPr lang="en-US" sz="2000" dirty="0"/>
            </a:br>
            <a:r>
              <a:rPr lang="en-US" sz="2000" dirty="0"/>
              <a:t>ASCCC  - Janet Fulks | Ginni May | Meridith Selden</a:t>
            </a:r>
            <a:br>
              <a:rPr lang="en-US" sz="2000" dirty="0"/>
            </a:br>
            <a:r>
              <a:rPr lang="en-US" sz="2000" dirty="0"/>
              <a:t>RP Group -  Eric Cooper | Alyssa Nguyen | Jacob Kevari</a:t>
            </a:r>
            <a:br>
              <a:rPr lang="en-US" sz="2000" dirty="0"/>
            </a:br>
            <a:r>
              <a:rPr lang="en-US" sz="2000" dirty="0"/>
              <a:t>Wednesday </a:t>
            </a:r>
            <a:r>
              <a:rPr lang="en-US" sz="1800" dirty="0"/>
              <a:t>April 22, 2020 |  2:00-3:00</a:t>
            </a:r>
          </a:p>
        </p:txBody>
      </p:sp>
      <p:pic>
        <p:nvPicPr>
          <p:cNvPr id="4" name="Picture 3">
            <a:extLst>
              <a:ext uri="{FF2B5EF4-FFF2-40B4-BE49-F238E27FC236}">
                <a16:creationId xmlns:a16="http://schemas.microsoft.com/office/drawing/2014/main" id="{0F034E38-B412-AF47-A3EE-5B20221C6D76}"/>
              </a:ext>
            </a:extLst>
          </p:cNvPr>
          <p:cNvPicPr>
            <a:picLocks noChangeAspect="1"/>
          </p:cNvPicPr>
          <p:nvPr/>
        </p:nvPicPr>
        <p:blipFill>
          <a:blip r:embed="rId3"/>
          <a:stretch>
            <a:fillRect/>
          </a:stretch>
        </p:blipFill>
        <p:spPr>
          <a:xfrm>
            <a:off x="197564" y="2452009"/>
            <a:ext cx="3669953" cy="1529147"/>
          </a:xfrm>
          <a:prstGeom prst="rect">
            <a:avLst/>
          </a:prstGeom>
        </p:spPr>
      </p:pic>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Out</a:t>
            </a:r>
          </a:p>
        </p:txBody>
      </p:sp>
      <p:sp>
        <p:nvSpPr>
          <p:cNvPr id="3" name="Content Placeholder 2"/>
          <p:cNvSpPr>
            <a:spLocks noGrp="1"/>
          </p:cNvSpPr>
          <p:nvPr>
            <p:ph idx="1"/>
          </p:nvPr>
        </p:nvSpPr>
        <p:spPr/>
        <p:txBody>
          <a:bodyPr/>
          <a:lstStyle/>
          <a:p>
            <a:pPr>
              <a:lnSpc>
                <a:spcPct val="120000"/>
              </a:lnSpc>
            </a:pPr>
            <a:r>
              <a:rPr lang="en-US" dirty="0"/>
              <a:t>ROOM 3 - Statewide Level Data Implications (Ginni and Eric)</a:t>
            </a:r>
          </a:p>
          <a:p>
            <a:pPr>
              <a:lnSpc>
                <a:spcPct val="120000"/>
              </a:lnSpc>
            </a:pPr>
            <a:endParaRPr lang="en-US" dirty="0"/>
          </a:p>
          <a:p>
            <a:pPr>
              <a:lnSpc>
                <a:spcPct val="120000"/>
              </a:lnSpc>
            </a:pPr>
            <a:r>
              <a:rPr lang="en-US" dirty="0"/>
              <a:t>ROOM 2 – Institutional (Janet and Jake)</a:t>
            </a:r>
          </a:p>
          <a:p>
            <a:endParaRPr lang="en-US" dirty="0"/>
          </a:p>
          <a:p>
            <a:r>
              <a:rPr lang="en-US" dirty="0"/>
              <a:t>ROOM 1 - Student Level Data Implications (Meredith and Alyssa)</a:t>
            </a:r>
          </a:p>
          <a:p>
            <a:endParaRPr lang="en-US" dirty="0"/>
          </a:p>
        </p:txBody>
      </p:sp>
      <p:sp>
        <p:nvSpPr>
          <p:cNvPr id="4" name="Text Placeholder 3"/>
          <p:cNvSpPr>
            <a:spLocks noGrp="1"/>
          </p:cNvSpPr>
          <p:nvPr>
            <p:ph type="body" sz="half" idx="2"/>
          </p:nvPr>
        </p:nvSpPr>
        <p:spPr/>
        <p:txBody>
          <a:bodyPr/>
          <a:lstStyle/>
          <a:p>
            <a:r>
              <a:rPr lang="en-US" dirty="0"/>
              <a:t>10 minutes </a:t>
            </a:r>
            <a:br>
              <a:rPr lang="en-US" dirty="0"/>
            </a:br>
            <a:r>
              <a:rPr lang="en-US" dirty="0"/>
              <a:t>(5 minutes each)</a:t>
            </a:r>
          </a:p>
        </p:txBody>
      </p:sp>
      <p:sp>
        <p:nvSpPr>
          <p:cNvPr id="5" name="Slide Number Placeholder 4"/>
          <p:cNvSpPr>
            <a:spLocks noGrp="1"/>
          </p:cNvSpPr>
          <p:nvPr>
            <p:ph type="sldNum" sz="quarter" idx="12"/>
          </p:nvPr>
        </p:nvSpPr>
        <p:spPr/>
        <p:txBody>
          <a:bodyPr/>
          <a:lstStyle/>
          <a:p>
            <a:fld id="{492D8F1A-69A8-9242-9469-8400121D240A}" type="slidenum">
              <a:rPr lang="en-US" smtClean="0"/>
              <a:t>10</a:t>
            </a:fld>
            <a:endParaRPr lang="en-US" dirty="0"/>
          </a:p>
        </p:txBody>
      </p:sp>
    </p:spTree>
    <p:extLst>
      <p:ext uri="{BB962C8B-B14F-4D97-AF65-F5344CB8AC3E}">
        <p14:creationId xmlns:p14="http://schemas.microsoft.com/office/powerpoint/2010/main" val="285209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a:t>
            </a:r>
          </a:p>
        </p:txBody>
      </p:sp>
      <p:sp>
        <p:nvSpPr>
          <p:cNvPr id="3" name="Content Placeholder 2"/>
          <p:cNvSpPr>
            <a:spLocks noGrp="1"/>
          </p:cNvSpPr>
          <p:nvPr>
            <p:ph idx="1"/>
          </p:nvPr>
        </p:nvSpPr>
        <p:spPr/>
        <p:txBody>
          <a:bodyPr/>
          <a:lstStyle/>
          <a:p>
            <a:r>
              <a:rPr lang="en-US" dirty="0"/>
              <a:t>Topics to Focus on for large group webinar</a:t>
            </a:r>
          </a:p>
        </p:txBody>
      </p:sp>
      <p:sp>
        <p:nvSpPr>
          <p:cNvPr id="4" name="Text Placeholder 3"/>
          <p:cNvSpPr>
            <a:spLocks noGrp="1"/>
          </p:cNvSpPr>
          <p:nvPr>
            <p:ph type="body" sz="half" idx="2"/>
          </p:nvPr>
        </p:nvSpPr>
        <p:spPr/>
        <p:txBody>
          <a:bodyPr/>
          <a:lstStyle/>
          <a:p>
            <a:r>
              <a:rPr lang="en-US" dirty="0"/>
              <a:t>10 minutes</a:t>
            </a:r>
          </a:p>
        </p:txBody>
      </p:sp>
      <p:sp>
        <p:nvSpPr>
          <p:cNvPr id="5" name="Slide Number Placeholder 4"/>
          <p:cNvSpPr>
            <a:spLocks noGrp="1"/>
          </p:cNvSpPr>
          <p:nvPr>
            <p:ph type="sldNum" sz="quarter" idx="12"/>
          </p:nvPr>
        </p:nvSpPr>
        <p:spPr/>
        <p:txBody>
          <a:bodyPr/>
          <a:lstStyle/>
          <a:p>
            <a:fld id="{492D8F1A-69A8-9242-9469-8400121D240A}" type="slidenum">
              <a:rPr lang="en-US" smtClean="0"/>
              <a:t>11</a:t>
            </a:fld>
            <a:endParaRPr lang="en-US" dirty="0"/>
          </a:p>
        </p:txBody>
      </p:sp>
    </p:spTree>
    <p:extLst>
      <p:ext uri="{BB962C8B-B14F-4D97-AF65-F5344CB8AC3E}">
        <p14:creationId xmlns:p14="http://schemas.microsoft.com/office/powerpoint/2010/main" val="353645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8B9B-C109-4589-92E7-44D2C94B5C76}"/>
              </a:ext>
            </a:extLst>
          </p:cNvPr>
          <p:cNvSpPr>
            <a:spLocks noGrp="1"/>
          </p:cNvSpPr>
          <p:nvPr>
            <p:ph type="title"/>
          </p:nvPr>
        </p:nvSpPr>
        <p:spPr/>
        <p:txBody>
          <a:bodyPr/>
          <a:lstStyle/>
          <a:p>
            <a:r>
              <a:rPr lang="en-US" dirty="0"/>
              <a:t>Student Service Data</a:t>
            </a:r>
          </a:p>
        </p:txBody>
      </p:sp>
      <p:sp>
        <p:nvSpPr>
          <p:cNvPr id="3" name="Content Placeholder 2">
            <a:extLst>
              <a:ext uri="{FF2B5EF4-FFF2-40B4-BE49-F238E27FC236}">
                <a16:creationId xmlns:a16="http://schemas.microsoft.com/office/drawing/2014/main" id="{3C365019-4846-4DAB-B799-696E4B0D5367}"/>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FCBBD274-8AF8-4990-8F2B-4732AE8F5397}"/>
              </a:ext>
            </a:extLst>
          </p:cNvPr>
          <p:cNvSpPr>
            <a:spLocks noGrp="1"/>
          </p:cNvSpPr>
          <p:nvPr>
            <p:ph type="body" sz="half" idx="2"/>
          </p:nvPr>
        </p:nvSpPr>
        <p:spPr>
          <a:xfrm>
            <a:off x="247135" y="3738623"/>
            <a:ext cx="3583461" cy="1723063"/>
          </a:xfrm>
        </p:spPr>
        <p:txBody>
          <a:bodyPr/>
          <a:lstStyle/>
          <a:p>
            <a:r>
              <a:rPr lang="en-US" dirty="0"/>
              <a:t>Any additional thoughts specific to Student Services?</a:t>
            </a:r>
          </a:p>
        </p:txBody>
      </p:sp>
      <p:sp>
        <p:nvSpPr>
          <p:cNvPr id="5" name="Slide Number Placeholder 4">
            <a:extLst>
              <a:ext uri="{FF2B5EF4-FFF2-40B4-BE49-F238E27FC236}">
                <a16:creationId xmlns:a16="http://schemas.microsoft.com/office/drawing/2014/main" id="{42AA5BB0-CD54-439B-B76E-4FF4D065C969}"/>
              </a:ext>
            </a:extLst>
          </p:cNvPr>
          <p:cNvSpPr>
            <a:spLocks noGrp="1"/>
          </p:cNvSpPr>
          <p:nvPr>
            <p:ph type="sldNum" sz="quarter" idx="12"/>
          </p:nvPr>
        </p:nvSpPr>
        <p:spPr/>
        <p:txBody>
          <a:bodyPr/>
          <a:lstStyle/>
          <a:p>
            <a:fld id="{492D8F1A-69A8-9242-9469-8400121D240A}" type="slidenum">
              <a:rPr lang="en-US" smtClean="0"/>
              <a:t>12</a:t>
            </a:fld>
            <a:endParaRPr lang="en-US" dirty="0"/>
          </a:p>
        </p:txBody>
      </p:sp>
    </p:spTree>
    <p:extLst>
      <p:ext uri="{BB962C8B-B14F-4D97-AF65-F5344CB8AC3E}">
        <p14:creationId xmlns:p14="http://schemas.microsoft.com/office/powerpoint/2010/main" val="76848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89B9-E709-4CC1-8752-23E7126094A3}"/>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2427DCE0-1317-48C2-B134-B814F82B0590}"/>
              </a:ext>
            </a:extLst>
          </p:cNvPr>
          <p:cNvSpPr>
            <a:spLocks noGrp="1"/>
          </p:cNvSpPr>
          <p:nvPr>
            <p:ph idx="1"/>
          </p:nvPr>
        </p:nvSpPr>
        <p:spPr/>
        <p:txBody>
          <a:bodyPr/>
          <a:lstStyle/>
          <a:p>
            <a:r>
              <a:rPr lang="en-US" dirty="0"/>
              <a:t>What data will help us to understand current technology needs?</a:t>
            </a:r>
          </a:p>
          <a:p>
            <a:endParaRPr lang="en-US" dirty="0"/>
          </a:p>
          <a:p>
            <a:r>
              <a:rPr lang="en-US" dirty="0"/>
              <a:t>Where did technology help us collect actionable data?</a:t>
            </a:r>
          </a:p>
        </p:txBody>
      </p:sp>
      <p:sp>
        <p:nvSpPr>
          <p:cNvPr id="4" name="Text Placeholder 3">
            <a:extLst>
              <a:ext uri="{FF2B5EF4-FFF2-40B4-BE49-F238E27FC236}">
                <a16:creationId xmlns:a16="http://schemas.microsoft.com/office/drawing/2014/main" id="{EC0CEBAF-D533-443C-803B-68C39D1A2485}"/>
              </a:ext>
            </a:extLst>
          </p:cNvPr>
          <p:cNvSpPr>
            <a:spLocks noGrp="1"/>
          </p:cNvSpPr>
          <p:nvPr>
            <p:ph type="body" sz="half" idx="2"/>
          </p:nvPr>
        </p:nvSpPr>
        <p:spPr>
          <a:xfrm>
            <a:off x="247135" y="3849691"/>
            <a:ext cx="3583461" cy="1611995"/>
          </a:xfrm>
        </p:spPr>
        <p:txBody>
          <a:bodyPr/>
          <a:lstStyle/>
          <a:p>
            <a:r>
              <a:rPr lang="en-US" dirty="0"/>
              <a:t>Any additional thoughts specific to</a:t>
            </a:r>
          </a:p>
        </p:txBody>
      </p:sp>
      <p:sp>
        <p:nvSpPr>
          <p:cNvPr id="5" name="Slide Number Placeholder 4">
            <a:extLst>
              <a:ext uri="{FF2B5EF4-FFF2-40B4-BE49-F238E27FC236}">
                <a16:creationId xmlns:a16="http://schemas.microsoft.com/office/drawing/2014/main" id="{3E3CA60E-5364-4262-935B-E121067CEA45}"/>
              </a:ext>
            </a:extLst>
          </p:cNvPr>
          <p:cNvSpPr>
            <a:spLocks noGrp="1"/>
          </p:cNvSpPr>
          <p:nvPr>
            <p:ph type="sldNum" sz="quarter" idx="12"/>
          </p:nvPr>
        </p:nvSpPr>
        <p:spPr/>
        <p:txBody>
          <a:bodyPr/>
          <a:lstStyle/>
          <a:p>
            <a:fld id="{492D8F1A-69A8-9242-9469-8400121D240A}" type="slidenum">
              <a:rPr lang="en-US" smtClean="0"/>
              <a:t>13</a:t>
            </a:fld>
            <a:endParaRPr lang="en-US" dirty="0"/>
          </a:p>
        </p:txBody>
      </p:sp>
    </p:spTree>
    <p:extLst>
      <p:ext uri="{BB962C8B-B14F-4D97-AF65-F5344CB8AC3E}">
        <p14:creationId xmlns:p14="http://schemas.microsoft.com/office/powerpoint/2010/main" val="325874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3043-1B3D-42C3-9203-9232261E1C6B}"/>
              </a:ext>
            </a:extLst>
          </p:cNvPr>
          <p:cNvSpPr>
            <a:spLocks noGrp="1"/>
          </p:cNvSpPr>
          <p:nvPr>
            <p:ph type="title"/>
          </p:nvPr>
        </p:nvSpPr>
        <p:spPr/>
        <p:txBody>
          <a:bodyPr/>
          <a:lstStyle/>
          <a:p>
            <a:r>
              <a:rPr lang="en-US" dirty="0"/>
              <a:t>Faculty or course level data</a:t>
            </a:r>
          </a:p>
        </p:txBody>
      </p:sp>
      <p:sp>
        <p:nvSpPr>
          <p:cNvPr id="3" name="Content Placeholder 2">
            <a:extLst>
              <a:ext uri="{FF2B5EF4-FFF2-40B4-BE49-F238E27FC236}">
                <a16:creationId xmlns:a16="http://schemas.microsoft.com/office/drawing/2014/main" id="{D5B5EBE1-A2E2-4D37-990C-2E6891EFB2DA}"/>
              </a:ext>
            </a:extLst>
          </p:cNvPr>
          <p:cNvSpPr>
            <a:spLocks noGrp="1"/>
          </p:cNvSpPr>
          <p:nvPr>
            <p:ph idx="1"/>
          </p:nvPr>
        </p:nvSpPr>
        <p:spPr/>
        <p:txBody>
          <a:bodyPr/>
          <a:lstStyle/>
          <a:p>
            <a:r>
              <a:rPr lang="en-US" dirty="0"/>
              <a:t>How do we discuss course level data? </a:t>
            </a:r>
          </a:p>
          <a:p>
            <a:r>
              <a:rPr lang="en-US" dirty="0"/>
              <a:t>How do we adjust Program review data?</a:t>
            </a:r>
          </a:p>
          <a:p>
            <a:r>
              <a:rPr lang="en-US" dirty="0"/>
              <a:t>How do we consider the shift to remote learning and the impact on new faculty, adjuncts, or faculty whose main tenure evaluation was this semester?</a:t>
            </a:r>
          </a:p>
          <a:p>
            <a:endParaRPr lang="en-US" dirty="0"/>
          </a:p>
          <a:p>
            <a:r>
              <a:rPr lang="en-US" dirty="0"/>
              <a:t>How do we consider typical online success with these shifted remote courses?</a:t>
            </a:r>
          </a:p>
        </p:txBody>
      </p:sp>
      <p:sp>
        <p:nvSpPr>
          <p:cNvPr id="4" name="Text Placeholder 3">
            <a:extLst>
              <a:ext uri="{FF2B5EF4-FFF2-40B4-BE49-F238E27FC236}">
                <a16:creationId xmlns:a16="http://schemas.microsoft.com/office/drawing/2014/main" id="{FB0B2B7F-7026-4656-83B9-BD939EAD580F}"/>
              </a:ext>
            </a:extLst>
          </p:cNvPr>
          <p:cNvSpPr>
            <a:spLocks noGrp="1"/>
          </p:cNvSpPr>
          <p:nvPr>
            <p:ph type="body" sz="half" idx="2"/>
          </p:nvPr>
        </p:nvSpPr>
        <p:spPr>
          <a:xfrm>
            <a:off x="247135" y="3849691"/>
            <a:ext cx="3583461" cy="1611995"/>
          </a:xfrm>
        </p:spPr>
        <p:txBody>
          <a:bodyPr/>
          <a:lstStyle/>
          <a:p>
            <a:r>
              <a:rPr lang="en-US" dirty="0"/>
              <a:t>Any additional thoughts specific to</a:t>
            </a:r>
          </a:p>
        </p:txBody>
      </p:sp>
      <p:sp>
        <p:nvSpPr>
          <p:cNvPr id="5" name="Slide Number Placeholder 4">
            <a:extLst>
              <a:ext uri="{FF2B5EF4-FFF2-40B4-BE49-F238E27FC236}">
                <a16:creationId xmlns:a16="http://schemas.microsoft.com/office/drawing/2014/main" id="{EFBF6419-A323-4897-89BF-90A944ED0A11}"/>
              </a:ext>
            </a:extLst>
          </p:cNvPr>
          <p:cNvSpPr>
            <a:spLocks noGrp="1"/>
          </p:cNvSpPr>
          <p:nvPr>
            <p:ph type="sldNum" sz="quarter" idx="12"/>
          </p:nvPr>
        </p:nvSpPr>
        <p:spPr/>
        <p:txBody>
          <a:bodyPr/>
          <a:lstStyle/>
          <a:p>
            <a:fld id="{492D8F1A-69A8-9242-9469-8400121D240A}" type="slidenum">
              <a:rPr lang="en-US" smtClean="0"/>
              <a:t>14</a:t>
            </a:fld>
            <a:endParaRPr lang="en-US" dirty="0"/>
          </a:p>
        </p:txBody>
      </p:sp>
    </p:spTree>
    <p:extLst>
      <p:ext uri="{BB962C8B-B14F-4D97-AF65-F5344CB8AC3E}">
        <p14:creationId xmlns:p14="http://schemas.microsoft.com/office/powerpoint/2010/main" val="132004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3E33-E11D-4DC7-B56E-086361711BCA}"/>
              </a:ext>
            </a:extLst>
          </p:cNvPr>
          <p:cNvSpPr>
            <a:spLocks noGrp="1"/>
          </p:cNvSpPr>
          <p:nvPr>
            <p:ph type="title"/>
          </p:nvPr>
        </p:nvSpPr>
        <p:spPr/>
        <p:txBody>
          <a:bodyPr/>
          <a:lstStyle/>
          <a:p>
            <a:r>
              <a:rPr lang="en-US" dirty="0"/>
              <a:t>Close with some additional polling</a:t>
            </a:r>
          </a:p>
        </p:txBody>
      </p:sp>
      <p:sp>
        <p:nvSpPr>
          <p:cNvPr id="3" name="Content Placeholder 2">
            <a:extLst>
              <a:ext uri="{FF2B5EF4-FFF2-40B4-BE49-F238E27FC236}">
                <a16:creationId xmlns:a16="http://schemas.microsoft.com/office/drawing/2014/main" id="{01FAE2A8-8B71-4206-8102-CDD26646879B}"/>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ED74BB5B-30C3-4295-B483-12BAC7C3645E}"/>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11DDF260-EC35-48FF-96E7-CD4D2C417918}"/>
              </a:ext>
            </a:extLst>
          </p:cNvPr>
          <p:cNvSpPr>
            <a:spLocks noGrp="1"/>
          </p:cNvSpPr>
          <p:nvPr>
            <p:ph type="sldNum" sz="quarter" idx="12"/>
          </p:nvPr>
        </p:nvSpPr>
        <p:spPr/>
        <p:txBody>
          <a:bodyPr/>
          <a:lstStyle/>
          <a:p>
            <a:fld id="{492D8F1A-69A8-9242-9469-8400121D240A}" type="slidenum">
              <a:rPr lang="en-US" smtClean="0"/>
              <a:t>15</a:t>
            </a:fld>
            <a:endParaRPr lang="en-US" dirty="0"/>
          </a:p>
        </p:txBody>
      </p:sp>
    </p:spTree>
    <p:extLst>
      <p:ext uri="{BB962C8B-B14F-4D97-AF65-F5344CB8AC3E}">
        <p14:creationId xmlns:p14="http://schemas.microsoft.com/office/powerpoint/2010/main" val="246334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4E8A-B8BE-4FBE-A60F-B60955DD08BC}"/>
              </a:ext>
            </a:extLst>
          </p:cNvPr>
          <p:cNvSpPr>
            <a:spLocks noGrp="1"/>
          </p:cNvSpPr>
          <p:nvPr>
            <p:ph type="title"/>
          </p:nvPr>
        </p:nvSpPr>
        <p:spPr/>
        <p:txBody>
          <a:bodyPr>
            <a:normAutofit fontScale="90000"/>
          </a:bodyPr>
          <a:lstStyle/>
          <a:p>
            <a:r>
              <a:rPr lang="en-US" dirty="0"/>
              <a:t>The information from this discussion group will be analyzed and shared Friday, other key webinars at ASCCC.org</a:t>
            </a:r>
          </a:p>
        </p:txBody>
      </p:sp>
      <p:sp>
        <p:nvSpPr>
          <p:cNvPr id="3" name="Content Placeholder 2">
            <a:extLst>
              <a:ext uri="{FF2B5EF4-FFF2-40B4-BE49-F238E27FC236}">
                <a16:creationId xmlns:a16="http://schemas.microsoft.com/office/drawing/2014/main" id="{5EC0CA61-5E66-42B7-822C-546270481196}"/>
              </a:ext>
            </a:extLst>
          </p:cNvPr>
          <p:cNvSpPr>
            <a:spLocks noGrp="1"/>
          </p:cNvSpPr>
          <p:nvPr>
            <p:ph sz="half" idx="1"/>
          </p:nvPr>
        </p:nvSpPr>
        <p:spPr>
          <a:xfrm>
            <a:off x="1058562" y="1690688"/>
            <a:ext cx="10058400" cy="4993341"/>
          </a:xfrm>
        </p:spPr>
        <p:txBody>
          <a:bodyPr>
            <a:normAutofit fontScale="55000" lnSpcReduction="20000"/>
          </a:bodyPr>
          <a:lstStyle/>
          <a:p>
            <a:pPr marL="0" indent="0">
              <a:lnSpc>
                <a:spcPct val="120000"/>
              </a:lnSpc>
              <a:buNone/>
            </a:pPr>
            <a:r>
              <a:rPr lang="en-US" b="1" dirty="0"/>
              <a:t>Thursday, April 23</a:t>
            </a:r>
            <a:endParaRPr lang="en-US" dirty="0"/>
          </a:p>
          <a:p>
            <a:pPr>
              <a:lnSpc>
                <a:spcPct val="120000"/>
              </a:lnSpc>
            </a:pPr>
            <a:r>
              <a:rPr lang="en-US" dirty="0"/>
              <a:t>10:00AM - 11:00AM: Updating EEO Plans and Future Guidance [CC] - </a:t>
            </a:r>
            <a:r>
              <a:rPr lang="en-US" dirty="0">
                <a:hlinkClick r:id="rId3"/>
              </a:rPr>
              <a:t>Register for Updating EEO Plans and Future Guidance</a:t>
            </a:r>
            <a:endParaRPr lang="en-US" dirty="0"/>
          </a:p>
          <a:p>
            <a:pPr>
              <a:lnSpc>
                <a:spcPct val="120000"/>
              </a:lnSpc>
            </a:pPr>
            <a:r>
              <a:rPr lang="en-US" dirty="0"/>
              <a:t>12:00PM - 1:00PM: Governance in Guided Pathways Planning and Implementation - Before, During, and After an Emergency Situation [CC] - </a:t>
            </a:r>
            <a:r>
              <a:rPr lang="en-US" dirty="0">
                <a:hlinkClick r:id="rId3"/>
              </a:rPr>
              <a:t>Register for Governance in Guided Pathways Planning and Implementation - Before, During, and After an Emergency Situation</a:t>
            </a:r>
            <a:endParaRPr lang="en-US" dirty="0"/>
          </a:p>
          <a:p>
            <a:pPr>
              <a:lnSpc>
                <a:spcPct val="120000"/>
              </a:lnSpc>
            </a:pPr>
            <a:endParaRPr lang="en-US" dirty="0"/>
          </a:p>
          <a:p>
            <a:pPr marL="0" indent="0">
              <a:lnSpc>
                <a:spcPct val="120000"/>
              </a:lnSpc>
              <a:buNone/>
            </a:pPr>
            <a:r>
              <a:rPr lang="en-US" b="1" dirty="0"/>
              <a:t>Friday April 24</a:t>
            </a:r>
          </a:p>
          <a:p>
            <a:pPr>
              <a:lnSpc>
                <a:spcPct val="120000"/>
              </a:lnSpc>
            </a:pPr>
            <a:r>
              <a:rPr lang="en-US" dirty="0"/>
              <a:t>9:00AM - 10:00AM: How Will Guided Pathways Implementation Look When We Return to "Business as Usual"? [CC] - </a:t>
            </a:r>
            <a:r>
              <a:rPr lang="en-US" dirty="0">
                <a:hlinkClick r:id="rId3"/>
              </a:rPr>
              <a:t>Register for How Will Guided Pathways Implementation Look When We Return to "Business as Usual"?</a:t>
            </a:r>
            <a:endParaRPr lang="en-US" dirty="0"/>
          </a:p>
          <a:p>
            <a:pPr>
              <a:lnSpc>
                <a:spcPct val="120000"/>
              </a:lnSpc>
            </a:pPr>
            <a:r>
              <a:rPr lang="en-US" dirty="0"/>
              <a:t>11:00AM - 12:00PM: Data Implications for Spring 2020 - </a:t>
            </a:r>
            <a:r>
              <a:rPr lang="en-US" dirty="0">
                <a:hlinkClick r:id="rId3"/>
              </a:rPr>
              <a:t>Register for Data Implications for Spring 2020</a:t>
            </a:r>
            <a:endParaRPr lang="en-US" dirty="0"/>
          </a:p>
          <a:p>
            <a:pPr marL="0" indent="0" fontAlgn="base">
              <a:buNone/>
            </a:pPr>
            <a:endParaRPr lang="en-US" dirty="0"/>
          </a:p>
          <a:p>
            <a:pPr marL="0" indent="0" fontAlgn="base">
              <a:buNone/>
            </a:pPr>
            <a:endParaRPr lang="en-US" dirty="0"/>
          </a:p>
          <a:p>
            <a:pPr marL="0" indent="0" fontAlgn="base">
              <a:lnSpc>
                <a:spcPct val="120000"/>
              </a:lnSpc>
              <a:buNone/>
            </a:pPr>
            <a:r>
              <a:rPr lang="en-US" dirty="0"/>
              <a:t>RP - Strengthening Student Success Conference </a:t>
            </a:r>
            <a:r>
              <a:rPr lang="en-US" b="1" dirty="0"/>
              <a:t> #SSSC20 | Oct. 7-9, 2020 | Garden Grove, CA </a:t>
            </a:r>
            <a:r>
              <a:rPr lang="en-US" dirty="0">
                <a:hlinkClick r:id="rId3"/>
              </a:rPr>
              <a:t>https://rpgroup.org/Events/Strengthening-Student-Success/overview</a:t>
            </a:r>
            <a:endParaRPr lang="en-US" b="1" dirty="0"/>
          </a:p>
          <a:p>
            <a:pPr>
              <a:lnSpc>
                <a:spcPct val="120000"/>
              </a:lnSpc>
            </a:pPr>
            <a:endParaRPr lang="en-US" dirty="0"/>
          </a:p>
        </p:txBody>
      </p:sp>
    </p:spTree>
    <p:extLst>
      <p:ext uri="{BB962C8B-B14F-4D97-AF65-F5344CB8AC3E}">
        <p14:creationId xmlns:p14="http://schemas.microsoft.com/office/powerpoint/2010/main" val="194476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9974-D0B2-2B4C-8EB3-8A0C734C0722}"/>
              </a:ext>
            </a:extLst>
          </p:cNvPr>
          <p:cNvSpPr>
            <a:spLocks noGrp="1"/>
          </p:cNvSpPr>
          <p:nvPr>
            <p:ph type="title"/>
          </p:nvPr>
        </p:nvSpPr>
        <p:spPr/>
        <p:txBody>
          <a:bodyPr/>
          <a:lstStyle/>
          <a:p>
            <a:pPr algn="ctr"/>
            <a:r>
              <a:rPr lang="en-US" dirty="0"/>
              <a:t>Questions and Comments</a:t>
            </a:r>
          </a:p>
        </p:txBody>
      </p:sp>
      <p:pic>
        <p:nvPicPr>
          <p:cNvPr id="4" name="Content Placeholder 3">
            <a:extLst>
              <a:ext uri="{FF2B5EF4-FFF2-40B4-BE49-F238E27FC236}">
                <a16:creationId xmlns:a16="http://schemas.microsoft.com/office/drawing/2014/main" id="{A5B27471-1F0F-D440-98E8-D3D22BD68B7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76851" y="2018861"/>
            <a:ext cx="4268135" cy="4260019"/>
          </a:xfrm>
        </p:spPr>
      </p:pic>
    </p:spTree>
    <p:extLst>
      <p:ext uri="{BB962C8B-B14F-4D97-AF65-F5344CB8AC3E}">
        <p14:creationId xmlns:p14="http://schemas.microsoft.com/office/powerpoint/2010/main" val="369248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a:xfrm>
            <a:off x="1075038" y="365126"/>
            <a:ext cx="10058399" cy="1188072"/>
          </a:xfrm>
        </p:spPr>
        <p:txBody>
          <a:bodyPr/>
          <a:lstStyle/>
          <a:p>
            <a:pPr algn="ctr"/>
            <a:r>
              <a:rPr lang="en-US" dirty="0"/>
              <a:t>Resources</a:t>
            </a:r>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947"/>
          <a:stretch/>
        </p:blipFill>
        <p:spPr>
          <a:xfrm>
            <a:off x="1603524" y="1553197"/>
            <a:ext cx="8505676" cy="5281933"/>
          </a:xfrm>
        </p:spPr>
      </p:pic>
    </p:spTree>
    <p:extLst>
      <p:ext uri="{BB962C8B-B14F-4D97-AF65-F5344CB8AC3E}">
        <p14:creationId xmlns:p14="http://schemas.microsoft.com/office/powerpoint/2010/main" val="67107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a:xfrm>
            <a:off x="1066800" y="-233081"/>
            <a:ext cx="10058399" cy="842682"/>
          </a:xfrm>
        </p:spPr>
        <p:txBody>
          <a:bodyPr>
            <a:normAutofit/>
          </a:bodyPr>
          <a:lstStyle/>
          <a:p>
            <a:pPr algn="ctr"/>
            <a:r>
              <a:rPr lang="en-US" dirty="0"/>
              <a:t>Resources</a:t>
            </a:r>
          </a:p>
        </p:txBody>
      </p:sp>
      <p:sp>
        <p:nvSpPr>
          <p:cNvPr id="3" name="Content Placeholder 2">
            <a:extLst>
              <a:ext uri="{FF2B5EF4-FFF2-40B4-BE49-F238E27FC236}">
                <a16:creationId xmlns:a16="http://schemas.microsoft.com/office/drawing/2014/main" id="{C76B1F3B-FDC1-BD48-A800-4D75FE11BB3B}"/>
              </a:ext>
            </a:extLst>
          </p:cNvPr>
          <p:cNvSpPr>
            <a:spLocks noGrp="1"/>
          </p:cNvSpPr>
          <p:nvPr>
            <p:ph sz="half" idx="1"/>
          </p:nvPr>
        </p:nvSpPr>
        <p:spPr>
          <a:xfrm>
            <a:off x="1075039" y="609601"/>
            <a:ext cx="9926318" cy="6028262"/>
          </a:xfrm>
        </p:spPr>
        <p:txBody>
          <a:bodyPr>
            <a:noAutofit/>
          </a:bodyPr>
          <a:lstStyle/>
          <a:p>
            <a:r>
              <a:rPr lang="en-US" sz="1800" b="1" u="sng" dirty="0">
                <a:latin typeface="+mn-lt"/>
                <a:hlinkClick r:id="rId3"/>
              </a:rPr>
              <a:t>Faculty and IR Data Partnerships: How to Tell Your Story</a:t>
            </a:r>
            <a:r>
              <a:rPr lang="en-US" sz="1800" b="1" u="sng" dirty="0">
                <a:latin typeface="+mn-lt"/>
              </a:rPr>
              <a:t> -</a:t>
            </a:r>
            <a:r>
              <a:rPr lang="en-US" sz="1800" dirty="0">
                <a:latin typeface="+mn-lt"/>
              </a:rPr>
              <a:t>2020 Accreditation Institute </a:t>
            </a:r>
          </a:p>
          <a:p>
            <a:r>
              <a:rPr lang="en-US" sz="1800" b="1" u="sng" dirty="0">
                <a:latin typeface="+mn-lt"/>
              </a:rPr>
              <a:t>AB 705 Research and Analysis Ideas for Collaboration between Researchers and Faculty </a:t>
            </a:r>
            <a:r>
              <a:rPr lang="en-US" sz="1800" dirty="0">
                <a:latin typeface="+mn-lt"/>
                <a:hlinkClick r:id="rId3"/>
              </a:rPr>
              <a:t>https://asccc.org/sites/default/files/AB705_Faculty_IR_Collaboration_FINAL.pdf</a:t>
            </a:r>
            <a:endParaRPr lang="en-US" sz="1800" dirty="0">
              <a:latin typeface="+mn-lt"/>
            </a:endParaRPr>
          </a:p>
          <a:p>
            <a:pPr>
              <a:lnSpc>
                <a:spcPct val="110000"/>
              </a:lnSpc>
            </a:pPr>
            <a:r>
              <a:rPr lang="en-US" sz="1800" b="1" dirty="0">
                <a:latin typeface="+mn-lt"/>
              </a:rPr>
              <a:t>Equity-Driven Systems: Student Equity and Achievement in the California Community Colleges  </a:t>
            </a:r>
            <a:r>
              <a:rPr lang="en-US" sz="1800" dirty="0">
                <a:latin typeface="+mn-lt"/>
                <a:hlinkClick r:id="rId3"/>
              </a:rPr>
              <a:t>https://asccc.org/papers/equity-driven-systems-student-equity-and-achievement-california-community-colleges</a:t>
            </a:r>
            <a:endParaRPr lang="en-US" sz="1800" dirty="0">
              <a:latin typeface="+mn-lt"/>
            </a:endParaRPr>
          </a:p>
          <a:p>
            <a:pPr>
              <a:lnSpc>
                <a:spcPct val="110000"/>
              </a:lnSpc>
            </a:pPr>
            <a:r>
              <a:rPr lang="en-US" sz="1800" b="1" dirty="0">
                <a:latin typeface="+mn-lt"/>
              </a:rPr>
              <a:t>Other ASCCC Large-Audience Discussion Webinars</a:t>
            </a:r>
            <a:r>
              <a:rPr lang="en-US" sz="1800" dirty="0">
                <a:latin typeface="+mn-lt"/>
              </a:rPr>
              <a:t>, </a:t>
            </a:r>
            <a:br>
              <a:rPr lang="en-US" sz="1800" dirty="0">
                <a:latin typeface="+mn-lt"/>
              </a:rPr>
            </a:br>
            <a:r>
              <a:rPr lang="en-US" sz="1800" dirty="0">
                <a:latin typeface="+mn-lt"/>
              </a:rPr>
              <a:t>April 20 through 24: </a:t>
            </a:r>
            <a:r>
              <a:rPr lang="en-US" sz="1800" dirty="0">
                <a:solidFill>
                  <a:srgbClr val="0070C0"/>
                </a:solidFill>
                <a:latin typeface="+mn-lt"/>
                <a:hlinkClick r:id="rId3"/>
              </a:rPr>
              <a:t>https://asccc.org/events/2020-04-15-160000/asccc-large-audience-webinars</a:t>
            </a:r>
            <a:endParaRPr lang="en-US" sz="1800" dirty="0">
              <a:solidFill>
                <a:srgbClr val="0070C0"/>
              </a:solidFill>
              <a:latin typeface="+mn-lt"/>
            </a:endParaRPr>
          </a:p>
          <a:p>
            <a:pPr>
              <a:lnSpc>
                <a:spcPct val="110000"/>
              </a:lnSpc>
            </a:pPr>
            <a:r>
              <a:rPr lang="en-US" sz="1800" b="1" dirty="0">
                <a:latin typeface="+mn-lt"/>
              </a:rPr>
              <a:t>ASCCC Guided Pathways Resources, including Webinars </a:t>
            </a:r>
            <a:r>
              <a:rPr lang="en-US" sz="1800" dirty="0">
                <a:latin typeface="+mn-lt"/>
              </a:rPr>
              <a:t>on April 22, May 6 &amp; May 20: </a:t>
            </a:r>
            <a:r>
              <a:rPr lang="en-US" sz="1800" dirty="0">
                <a:latin typeface="+mn-lt"/>
                <a:hlinkClick r:id="rId3"/>
              </a:rPr>
              <a:t>https://asccc.org/guided-pathways</a:t>
            </a:r>
            <a:endParaRPr lang="en-US" sz="1800" dirty="0">
              <a:latin typeface="+mn-lt"/>
            </a:endParaRPr>
          </a:p>
          <a:p>
            <a:pPr>
              <a:lnSpc>
                <a:spcPct val="110000"/>
              </a:lnSpc>
            </a:pPr>
            <a:r>
              <a:rPr lang="en-US" sz="1800" b="1" dirty="0">
                <a:latin typeface="+mn-lt"/>
              </a:rPr>
              <a:t>ASCCC Online Handbook for Guided Pathways on Canvas</a:t>
            </a:r>
            <a:r>
              <a:rPr lang="en-US" sz="1800" dirty="0">
                <a:latin typeface="+mn-lt"/>
              </a:rPr>
              <a:t>: </a:t>
            </a:r>
            <a:r>
              <a:rPr lang="en-US" sz="1800" dirty="0">
                <a:latin typeface="+mn-lt"/>
                <a:hlinkClick r:id="rId3"/>
              </a:rPr>
              <a:t>https://ccconlineed.instructure.com/courses/2634</a:t>
            </a:r>
            <a:endParaRPr lang="en-US" sz="1800" dirty="0">
              <a:latin typeface="+mn-lt"/>
            </a:endParaRPr>
          </a:p>
          <a:p>
            <a:pPr>
              <a:lnSpc>
                <a:spcPct val="110000"/>
              </a:lnSpc>
            </a:pPr>
            <a:r>
              <a:rPr lang="en-US" sz="1800" b="1" dirty="0">
                <a:latin typeface="+mn-lt"/>
                <a:hlinkClick r:id="rId4"/>
              </a:rPr>
              <a:t>SSSC Strengthening Student Success Conference </a:t>
            </a:r>
            <a:r>
              <a:rPr lang="en-US" sz="1800" dirty="0">
                <a:latin typeface="+mn-lt"/>
                <a:hlinkClick r:id="rId4"/>
              </a:rPr>
              <a:t>Oct 7-9, 2020 https://rpgroup.org/Events/Strengthening-Student-Success/overview</a:t>
            </a:r>
            <a:endParaRPr lang="en-US" sz="1800" dirty="0">
              <a:latin typeface="+mn-lt"/>
            </a:endParaRPr>
          </a:p>
          <a:p>
            <a:pPr>
              <a:lnSpc>
                <a:spcPct val="110000"/>
              </a:lnSpc>
            </a:pPr>
            <a:r>
              <a:rPr lang="en-US" sz="1800" b="1" dirty="0">
                <a:latin typeface="+mn-lt"/>
              </a:rPr>
              <a:t>ASCCC COVID-19 Faculty Resources Page</a:t>
            </a:r>
            <a:r>
              <a:rPr lang="en-US" sz="1800" dirty="0">
                <a:latin typeface="+mn-lt"/>
              </a:rPr>
              <a:t>: </a:t>
            </a:r>
            <a:r>
              <a:rPr lang="en-US" sz="1800" dirty="0">
                <a:latin typeface="+mn-lt"/>
                <a:hlinkClick r:id="rId3"/>
              </a:rPr>
              <a:t>https://asccc.org/covid-19-faculty-resources</a:t>
            </a:r>
            <a:r>
              <a:rPr lang="en-US" sz="1800" dirty="0">
                <a:latin typeface="+mn-lt"/>
              </a:rPr>
              <a:t> </a:t>
            </a:r>
          </a:p>
          <a:p>
            <a:pPr lvl="0">
              <a:lnSpc>
                <a:spcPct val="110000"/>
              </a:lnSpc>
            </a:pPr>
            <a:r>
              <a:rPr lang="en-US" sz="1800" dirty="0">
                <a:latin typeface="+mn-lt"/>
              </a:rPr>
              <a:t>Questions?? Email info@asccc.org</a:t>
            </a:r>
          </a:p>
          <a:p>
            <a:pPr>
              <a:lnSpc>
                <a:spcPct val="110000"/>
              </a:lnSpc>
            </a:pPr>
            <a:endParaRPr lang="en-US" sz="1800" dirty="0">
              <a:latin typeface="+mn-lt"/>
            </a:endParaRPr>
          </a:p>
        </p:txBody>
      </p:sp>
    </p:spTree>
    <p:extLst>
      <p:ext uri="{BB962C8B-B14F-4D97-AF65-F5344CB8AC3E}">
        <p14:creationId xmlns:p14="http://schemas.microsoft.com/office/powerpoint/2010/main" val="83703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F3A0-12A0-43C0-BA49-D46FEAC0E30B}"/>
              </a:ext>
            </a:extLst>
          </p:cNvPr>
          <p:cNvSpPr>
            <a:spLocks noGrp="1"/>
          </p:cNvSpPr>
          <p:nvPr>
            <p:ph type="title"/>
          </p:nvPr>
        </p:nvSpPr>
        <p:spPr/>
        <p:txBody>
          <a:bodyPr>
            <a:normAutofit fontScale="90000"/>
          </a:bodyPr>
          <a:lstStyle/>
          <a:p>
            <a:r>
              <a:rPr lang="en-US" dirty="0"/>
              <a:t>Potential Concerns about Spring 2020 Data</a:t>
            </a:r>
          </a:p>
        </p:txBody>
      </p:sp>
      <p:sp>
        <p:nvSpPr>
          <p:cNvPr id="3" name="Content Placeholder 2">
            <a:extLst>
              <a:ext uri="{FF2B5EF4-FFF2-40B4-BE49-F238E27FC236}">
                <a16:creationId xmlns:a16="http://schemas.microsoft.com/office/drawing/2014/main" id="{78F47A0F-E764-4BAD-A6D9-3EABC228FDC7}"/>
              </a:ext>
            </a:extLst>
          </p:cNvPr>
          <p:cNvSpPr>
            <a:spLocks noGrp="1"/>
          </p:cNvSpPr>
          <p:nvPr>
            <p:ph idx="1"/>
          </p:nvPr>
        </p:nvSpPr>
        <p:spPr>
          <a:xfrm>
            <a:off x="4534930" y="304799"/>
            <a:ext cx="6672648" cy="6416675"/>
          </a:xfrm>
        </p:spPr>
        <p:txBody>
          <a:bodyPr/>
          <a:lstStyle/>
          <a:p>
            <a:endParaRPr lang="en-US" dirty="0"/>
          </a:p>
          <a:p>
            <a:r>
              <a:rPr lang="en-US" dirty="0"/>
              <a:t>As you enter the webinar - Please put your microphones on mute. </a:t>
            </a:r>
          </a:p>
          <a:p>
            <a:r>
              <a:rPr lang="en-US" dirty="0"/>
              <a:t>We have not automatically muted you! </a:t>
            </a:r>
          </a:p>
          <a:p>
            <a:r>
              <a:rPr lang="en-US" dirty="0"/>
              <a:t>We want to hear from </a:t>
            </a:r>
            <a:r>
              <a:rPr lang="en-US" b="1" dirty="0"/>
              <a:t>unmute</a:t>
            </a:r>
            <a:r>
              <a:rPr lang="en-US" dirty="0"/>
              <a:t> when you want to talk and wait until we </a:t>
            </a:r>
            <a:r>
              <a:rPr lang="en-US" b="1" dirty="0"/>
              <a:t>call</a:t>
            </a:r>
            <a:r>
              <a:rPr lang="en-US" dirty="0"/>
              <a:t> on you </a:t>
            </a:r>
          </a:p>
          <a:p>
            <a:endParaRPr lang="en-US" dirty="0"/>
          </a:p>
          <a:p>
            <a:r>
              <a:rPr lang="en-US" dirty="0"/>
              <a:t>The purpose of this webinar it to identify key data concerns, plan to collect and analyze these data to better understand impacts and plan future strategies</a:t>
            </a:r>
          </a:p>
        </p:txBody>
      </p:sp>
      <p:sp>
        <p:nvSpPr>
          <p:cNvPr id="4" name="Text Placeholder 3">
            <a:extLst>
              <a:ext uri="{FF2B5EF4-FFF2-40B4-BE49-F238E27FC236}">
                <a16:creationId xmlns:a16="http://schemas.microsoft.com/office/drawing/2014/main" id="{935ECAC3-2325-4C08-860C-85C61DD76219}"/>
              </a:ext>
            </a:extLst>
          </p:cNvPr>
          <p:cNvSpPr>
            <a:spLocks noGrp="1"/>
          </p:cNvSpPr>
          <p:nvPr>
            <p:ph type="body" sz="half" idx="2"/>
          </p:nvPr>
        </p:nvSpPr>
        <p:spPr/>
        <p:txBody>
          <a:bodyPr/>
          <a:lstStyle/>
          <a:p>
            <a:endParaRPr lang="en-US" dirty="0"/>
          </a:p>
          <a:p>
            <a:endParaRPr lang="en-US" dirty="0"/>
          </a:p>
          <a:p>
            <a:r>
              <a:rPr lang="en-US" dirty="0"/>
              <a:t>These data will be outliers</a:t>
            </a:r>
          </a:p>
        </p:txBody>
      </p:sp>
      <p:sp>
        <p:nvSpPr>
          <p:cNvPr id="5" name="Slide Number Placeholder 4">
            <a:extLst>
              <a:ext uri="{FF2B5EF4-FFF2-40B4-BE49-F238E27FC236}">
                <a16:creationId xmlns:a16="http://schemas.microsoft.com/office/drawing/2014/main" id="{C5D4A0DC-CA62-46D8-B192-62632B06EBC4}"/>
              </a:ext>
            </a:extLst>
          </p:cNvPr>
          <p:cNvSpPr>
            <a:spLocks noGrp="1"/>
          </p:cNvSpPr>
          <p:nvPr>
            <p:ph type="sldNum" sz="quarter" idx="12"/>
          </p:nvPr>
        </p:nvSpPr>
        <p:spPr/>
        <p:txBody>
          <a:bodyPr/>
          <a:lstStyle/>
          <a:p>
            <a:fld id="{492D8F1A-69A8-9242-9469-8400121D240A}" type="slidenum">
              <a:rPr lang="en-US" smtClean="0"/>
              <a:t>2</a:t>
            </a:fld>
            <a:endParaRPr lang="en-US" dirty="0"/>
          </a:p>
        </p:txBody>
      </p:sp>
      <p:pic>
        <p:nvPicPr>
          <p:cNvPr id="11" name="Graphic 10" descr="Bar graph with downward trend">
            <a:extLst>
              <a:ext uri="{FF2B5EF4-FFF2-40B4-BE49-F238E27FC236}">
                <a16:creationId xmlns:a16="http://schemas.microsoft.com/office/drawing/2014/main" id="{809F5BB9-C7FA-4A85-93AA-DB81B87DA1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0" y="5803065"/>
            <a:ext cx="914400" cy="914400"/>
          </a:xfrm>
          <a:prstGeom prst="rect">
            <a:avLst/>
          </a:prstGeom>
        </p:spPr>
      </p:pic>
      <p:pic>
        <p:nvPicPr>
          <p:cNvPr id="17" name="Graphic 16" descr="Business Growth">
            <a:extLst>
              <a:ext uri="{FF2B5EF4-FFF2-40B4-BE49-F238E27FC236}">
                <a16:creationId xmlns:a16="http://schemas.microsoft.com/office/drawing/2014/main" id="{22F70993-DC1D-4D8F-8354-DEFF230499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25448" y="5807075"/>
            <a:ext cx="914400" cy="914400"/>
          </a:xfrm>
          <a:prstGeom prst="rect">
            <a:avLst/>
          </a:prstGeom>
        </p:spPr>
      </p:pic>
      <p:pic>
        <p:nvPicPr>
          <p:cNvPr id="9" name="Picture 8">
            <a:extLst>
              <a:ext uri="{FF2B5EF4-FFF2-40B4-BE49-F238E27FC236}">
                <a16:creationId xmlns:a16="http://schemas.microsoft.com/office/drawing/2014/main" id="{4CD1AD3D-9283-4C0C-8619-A9264F25290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84922" y="2928551"/>
            <a:ext cx="630465" cy="1057961"/>
          </a:xfrm>
          <a:prstGeom prst="rect">
            <a:avLst/>
          </a:prstGeom>
        </p:spPr>
      </p:pic>
      <p:sp>
        <p:nvSpPr>
          <p:cNvPr id="12" name="Text Box 2">
            <a:extLst>
              <a:ext uri="{FF2B5EF4-FFF2-40B4-BE49-F238E27FC236}">
                <a16:creationId xmlns:a16="http://schemas.microsoft.com/office/drawing/2014/main" id="{02E88D1A-824A-474F-B997-0F8E150270B4}"/>
              </a:ext>
            </a:extLst>
          </p:cNvPr>
          <p:cNvSpPr txBox="1"/>
          <p:nvPr/>
        </p:nvSpPr>
        <p:spPr>
          <a:xfrm>
            <a:off x="44728" y="5261686"/>
            <a:ext cx="3930506" cy="399999"/>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This Photo</a:t>
            </a:r>
            <a:r>
              <a:rPr lang="en-US" sz="900" dirty="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CC BY-SA-NC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DAFE17E-7571-41C5-AC13-5DA136003E45}"/>
              </a:ext>
            </a:extLst>
          </p:cNvPr>
          <p:cNvCxnSpPr/>
          <p:nvPr/>
        </p:nvCxnSpPr>
        <p:spPr>
          <a:xfrm>
            <a:off x="4629873" y="3408744"/>
            <a:ext cx="6400800" cy="0"/>
          </a:xfrm>
          <a:prstGeom prst="line">
            <a:avLst/>
          </a:prstGeom>
          <a:ln w="76200"/>
          <a:effectLst>
            <a:innerShdw blurRad="63500" dist="50800" dir="16200000">
              <a:prstClr val="black">
                <a:alpha val="50000"/>
              </a:prstClr>
            </a:inn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1499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Warmed Up</a:t>
            </a:r>
          </a:p>
        </p:txBody>
      </p:sp>
      <p:sp>
        <p:nvSpPr>
          <p:cNvPr id="3" name="Content Placeholder 2"/>
          <p:cNvSpPr>
            <a:spLocks noGrp="1"/>
          </p:cNvSpPr>
          <p:nvPr>
            <p:ph idx="1"/>
          </p:nvPr>
        </p:nvSpPr>
        <p:spPr/>
        <p:txBody>
          <a:bodyPr>
            <a:normAutofit/>
          </a:bodyPr>
          <a:lstStyle/>
          <a:p>
            <a:r>
              <a:rPr lang="en-US" dirty="0"/>
              <a:t>What impact will COVID-19 have on our collective understanding of student equity and success for spring 2020?</a:t>
            </a:r>
          </a:p>
          <a:p>
            <a:endParaRPr lang="en-US" dirty="0"/>
          </a:p>
          <a:p>
            <a:r>
              <a:rPr lang="en-US" dirty="0"/>
              <a:t>Should we dismiss the data?</a:t>
            </a:r>
          </a:p>
          <a:p>
            <a:endParaRPr lang="en-US" dirty="0"/>
          </a:p>
          <a:p>
            <a:r>
              <a:rPr lang="en-US" dirty="0"/>
              <a:t>How can we learn from the data?</a:t>
            </a:r>
          </a:p>
          <a:p>
            <a:endParaRPr lang="en-US" dirty="0"/>
          </a:p>
          <a:p>
            <a:endParaRPr lang="en-US" dirty="0"/>
          </a:p>
        </p:txBody>
      </p:sp>
      <p:sp>
        <p:nvSpPr>
          <p:cNvPr id="4" name="Text Placeholder 3"/>
          <p:cNvSpPr>
            <a:spLocks noGrp="1"/>
          </p:cNvSpPr>
          <p:nvPr>
            <p:ph type="body" sz="half" idx="2"/>
          </p:nvPr>
        </p:nvSpPr>
        <p:spPr/>
        <p:txBody>
          <a:bodyPr/>
          <a:lstStyle/>
          <a:p>
            <a:r>
              <a:rPr lang="en-US" dirty="0"/>
              <a:t>5 minutes</a:t>
            </a:r>
          </a:p>
        </p:txBody>
      </p:sp>
      <p:sp>
        <p:nvSpPr>
          <p:cNvPr id="5" name="Slide Number Placeholder 4"/>
          <p:cNvSpPr>
            <a:spLocks noGrp="1"/>
          </p:cNvSpPr>
          <p:nvPr>
            <p:ph type="sldNum" sz="quarter" idx="12"/>
          </p:nvPr>
        </p:nvSpPr>
        <p:spPr/>
        <p:txBody>
          <a:bodyPr/>
          <a:lstStyle/>
          <a:p>
            <a:fld id="{492D8F1A-69A8-9242-9469-8400121D240A}" type="slidenum">
              <a:rPr lang="en-US" smtClean="0"/>
              <a:t>3</a:t>
            </a:fld>
            <a:endParaRPr lang="en-US" dirty="0"/>
          </a:p>
        </p:txBody>
      </p:sp>
    </p:spTree>
    <p:extLst>
      <p:ext uri="{BB962C8B-B14F-4D97-AF65-F5344CB8AC3E}">
        <p14:creationId xmlns:p14="http://schemas.microsoft.com/office/powerpoint/2010/main" val="412510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89B-FF8A-45A6-A5BA-C4B346E633AC}"/>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52D7D2A-E528-40E7-A011-A29E9C8B57D2}"/>
              </a:ext>
            </a:extLst>
          </p:cNvPr>
          <p:cNvSpPr>
            <a:spLocks noGrp="1"/>
          </p:cNvSpPr>
          <p:nvPr>
            <p:ph idx="1"/>
          </p:nvPr>
        </p:nvSpPr>
        <p:spPr>
          <a:xfrm>
            <a:off x="4534930" y="324091"/>
            <a:ext cx="6672648" cy="6215605"/>
          </a:xfrm>
        </p:spPr>
        <p:txBody>
          <a:bodyPr>
            <a:normAutofit/>
          </a:bodyPr>
          <a:lstStyle/>
          <a:p>
            <a:r>
              <a:rPr lang="en-US" dirty="0"/>
              <a:t>Goals for today:</a:t>
            </a:r>
          </a:p>
          <a:p>
            <a:endParaRPr lang="en-US" dirty="0"/>
          </a:p>
          <a:p>
            <a:r>
              <a:rPr lang="en-US" dirty="0"/>
              <a:t>Understand and identify the concerns faculty have about spring 2020 data?</a:t>
            </a:r>
          </a:p>
          <a:p>
            <a:endParaRPr lang="en-US" dirty="0"/>
          </a:p>
          <a:p>
            <a:r>
              <a:rPr lang="en-US" dirty="0"/>
              <a:t>Discuss potential plans to collect and analyze appropriate data </a:t>
            </a:r>
          </a:p>
          <a:p>
            <a:endParaRPr lang="en-US" dirty="0"/>
          </a:p>
          <a:p>
            <a:r>
              <a:rPr lang="en-US" dirty="0"/>
              <a:t>Communicate potential impacts in order to plan future strategies</a:t>
            </a:r>
          </a:p>
          <a:p>
            <a:endParaRPr lang="en-US" dirty="0"/>
          </a:p>
          <a:p>
            <a:r>
              <a:rPr lang="en-US" dirty="0"/>
              <a:t>*this information will inform a follow-up webinar on Friday</a:t>
            </a:r>
          </a:p>
        </p:txBody>
      </p:sp>
      <p:sp>
        <p:nvSpPr>
          <p:cNvPr id="4" name="Text Placeholder 3">
            <a:extLst>
              <a:ext uri="{FF2B5EF4-FFF2-40B4-BE49-F238E27FC236}">
                <a16:creationId xmlns:a16="http://schemas.microsoft.com/office/drawing/2014/main" id="{204B1270-88C6-49CA-BCDD-A01AF2014D69}"/>
              </a:ext>
            </a:extLst>
          </p:cNvPr>
          <p:cNvSpPr>
            <a:spLocks noGrp="1"/>
          </p:cNvSpPr>
          <p:nvPr>
            <p:ph type="body" sz="half" idx="2"/>
          </p:nvPr>
        </p:nvSpPr>
        <p:spPr>
          <a:xfrm>
            <a:off x="247135" y="3669175"/>
            <a:ext cx="3583461" cy="1792511"/>
          </a:xfrm>
        </p:spPr>
        <p:txBody>
          <a:bodyPr>
            <a:normAutofit fontScale="92500"/>
          </a:bodyPr>
          <a:lstStyle/>
          <a:p>
            <a:r>
              <a:rPr lang="en-US" dirty="0"/>
              <a:t>Gleaning and organizing information from the field, those closest to the student</a:t>
            </a:r>
          </a:p>
        </p:txBody>
      </p:sp>
      <p:sp>
        <p:nvSpPr>
          <p:cNvPr id="5" name="Slide Number Placeholder 4">
            <a:extLst>
              <a:ext uri="{FF2B5EF4-FFF2-40B4-BE49-F238E27FC236}">
                <a16:creationId xmlns:a16="http://schemas.microsoft.com/office/drawing/2014/main" id="{8B6A79A4-3567-4186-9991-95BF72501628}"/>
              </a:ext>
            </a:extLst>
          </p:cNvPr>
          <p:cNvSpPr>
            <a:spLocks noGrp="1"/>
          </p:cNvSpPr>
          <p:nvPr>
            <p:ph type="sldNum" sz="quarter" idx="12"/>
          </p:nvPr>
        </p:nvSpPr>
        <p:spPr/>
        <p:txBody>
          <a:bodyPr/>
          <a:lstStyle/>
          <a:p>
            <a:fld id="{492D8F1A-69A8-9242-9469-8400121D240A}" type="slidenum">
              <a:rPr lang="en-US" smtClean="0"/>
              <a:t>4</a:t>
            </a:fld>
            <a:endParaRPr lang="en-US" dirty="0"/>
          </a:p>
        </p:txBody>
      </p:sp>
    </p:spTree>
    <p:extLst>
      <p:ext uri="{BB962C8B-B14F-4D97-AF65-F5344CB8AC3E}">
        <p14:creationId xmlns:p14="http://schemas.microsoft.com/office/powerpoint/2010/main" val="318846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89B-FF8A-45A6-A5BA-C4B346E633AC}"/>
              </a:ext>
            </a:extLst>
          </p:cNvPr>
          <p:cNvSpPr>
            <a:spLocks noGrp="1"/>
          </p:cNvSpPr>
          <p:nvPr>
            <p:ph type="title"/>
          </p:nvPr>
        </p:nvSpPr>
        <p:spPr/>
        <p:txBody>
          <a:bodyPr/>
          <a:lstStyle/>
          <a:p>
            <a:r>
              <a:rPr lang="en-US" dirty="0"/>
              <a:t>Small Group Discussions</a:t>
            </a:r>
          </a:p>
        </p:txBody>
      </p:sp>
      <p:sp>
        <p:nvSpPr>
          <p:cNvPr id="3" name="Content Placeholder 2">
            <a:extLst>
              <a:ext uri="{FF2B5EF4-FFF2-40B4-BE49-F238E27FC236}">
                <a16:creationId xmlns:a16="http://schemas.microsoft.com/office/drawing/2014/main" id="{F52D7D2A-E528-40E7-A011-A29E9C8B57D2}"/>
              </a:ext>
            </a:extLst>
          </p:cNvPr>
          <p:cNvSpPr>
            <a:spLocks noGrp="1"/>
          </p:cNvSpPr>
          <p:nvPr>
            <p:ph idx="1"/>
          </p:nvPr>
        </p:nvSpPr>
        <p:spPr>
          <a:xfrm>
            <a:off x="4534930" y="136525"/>
            <a:ext cx="6672648" cy="6721475"/>
          </a:xfrm>
        </p:spPr>
        <p:txBody>
          <a:bodyPr>
            <a:normAutofit/>
          </a:bodyPr>
          <a:lstStyle/>
          <a:p>
            <a:r>
              <a:rPr lang="en-US" dirty="0"/>
              <a:t>Discussion Questions:</a:t>
            </a:r>
          </a:p>
          <a:p>
            <a:endParaRPr lang="en-US" dirty="0"/>
          </a:p>
          <a:p>
            <a:pPr marL="457200" indent="-457200">
              <a:buFont typeface="Arial" panose="020B0604020202020204" pitchFamily="34" charset="0"/>
              <a:buChar char="•"/>
            </a:pPr>
            <a:r>
              <a:rPr lang="en-US" dirty="0"/>
              <a:t>Identification of potential data issues / concerns</a:t>
            </a:r>
          </a:p>
          <a:p>
            <a:pPr marL="457200" indent="-457200">
              <a:buFont typeface="Arial" panose="020B0604020202020204" pitchFamily="34" charset="0"/>
              <a:buChar char="•"/>
            </a:pPr>
            <a:r>
              <a:rPr lang="en-US" dirty="0"/>
              <a:t>What concerns do you have about the data for spring 2020? </a:t>
            </a:r>
          </a:p>
          <a:p>
            <a:pPr marL="457200" indent="-457200">
              <a:buFont typeface="Arial" panose="020B0604020202020204" pitchFamily="34" charset="0"/>
              <a:buChar char="•"/>
            </a:pPr>
            <a:r>
              <a:rPr lang="en-US" dirty="0"/>
              <a:t>What are some key data points we can use to help us improve as we move forward? </a:t>
            </a:r>
          </a:p>
          <a:p>
            <a:endParaRPr lang="en-US" dirty="0"/>
          </a:p>
        </p:txBody>
      </p:sp>
      <p:sp>
        <p:nvSpPr>
          <p:cNvPr id="4" name="Text Placeholder 3">
            <a:extLst>
              <a:ext uri="{FF2B5EF4-FFF2-40B4-BE49-F238E27FC236}">
                <a16:creationId xmlns:a16="http://schemas.microsoft.com/office/drawing/2014/main" id="{204B1270-88C6-49CA-BCDD-A01AF2014D69}"/>
              </a:ext>
            </a:extLst>
          </p:cNvPr>
          <p:cNvSpPr>
            <a:spLocks noGrp="1"/>
          </p:cNvSpPr>
          <p:nvPr>
            <p:ph type="body" sz="half" idx="2"/>
          </p:nvPr>
        </p:nvSpPr>
        <p:spPr/>
        <p:txBody>
          <a:bodyPr/>
          <a:lstStyle/>
          <a:p>
            <a:r>
              <a:rPr lang="en-US" dirty="0"/>
              <a:t>15 minutes</a:t>
            </a:r>
          </a:p>
        </p:txBody>
      </p:sp>
      <p:sp>
        <p:nvSpPr>
          <p:cNvPr id="5" name="Slide Number Placeholder 4">
            <a:extLst>
              <a:ext uri="{FF2B5EF4-FFF2-40B4-BE49-F238E27FC236}">
                <a16:creationId xmlns:a16="http://schemas.microsoft.com/office/drawing/2014/main" id="{8B6A79A4-3567-4186-9991-95BF72501628}"/>
              </a:ext>
            </a:extLst>
          </p:cNvPr>
          <p:cNvSpPr>
            <a:spLocks noGrp="1"/>
          </p:cNvSpPr>
          <p:nvPr>
            <p:ph type="sldNum" sz="quarter" idx="12"/>
          </p:nvPr>
        </p:nvSpPr>
        <p:spPr/>
        <p:txBody>
          <a:bodyPr/>
          <a:lstStyle/>
          <a:p>
            <a:fld id="{492D8F1A-69A8-9242-9469-8400121D240A}" type="slidenum">
              <a:rPr lang="en-US" smtClean="0"/>
              <a:t>5</a:t>
            </a:fld>
            <a:endParaRPr lang="en-US" dirty="0"/>
          </a:p>
        </p:txBody>
      </p:sp>
    </p:spTree>
    <p:extLst>
      <p:ext uri="{BB962C8B-B14F-4D97-AF65-F5344CB8AC3E}">
        <p14:creationId xmlns:p14="http://schemas.microsoft.com/office/powerpoint/2010/main" val="394363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89B-FF8A-45A6-A5BA-C4B346E633AC}"/>
              </a:ext>
            </a:extLst>
          </p:cNvPr>
          <p:cNvSpPr>
            <a:spLocks noGrp="1"/>
          </p:cNvSpPr>
          <p:nvPr>
            <p:ph type="title"/>
          </p:nvPr>
        </p:nvSpPr>
        <p:spPr/>
        <p:txBody>
          <a:bodyPr/>
          <a:lstStyle/>
          <a:p>
            <a:r>
              <a:rPr lang="en-US" dirty="0"/>
              <a:t>Divide into 3 Break out rooms</a:t>
            </a:r>
          </a:p>
        </p:txBody>
      </p:sp>
      <p:sp>
        <p:nvSpPr>
          <p:cNvPr id="3" name="Content Placeholder 2">
            <a:extLst>
              <a:ext uri="{FF2B5EF4-FFF2-40B4-BE49-F238E27FC236}">
                <a16:creationId xmlns:a16="http://schemas.microsoft.com/office/drawing/2014/main" id="{F52D7D2A-E528-40E7-A011-A29E9C8B57D2}"/>
              </a:ext>
            </a:extLst>
          </p:cNvPr>
          <p:cNvSpPr>
            <a:spLocks noGrp="1"/>
          </p:cNvSpPr>
          <p:nvPr>
            <p:ph idx="1"/>
          </p:nvPr>
        </p:nvSpPr>
        <p:spPr>
          <a:xfrm>
            <a:off x="4534930" y="136525"/>
            <a:ext cx="6672648" cy="6721475"/>
          </a:xfrm>
        </p:spPr>
        <p:txBody>
          <a:bodyPr>
            <a:noAutofit/>
          </a:bodyPr>
          <a:lstStyle/>
          <a:p>
            <a:pPr>
              <a:lnSpc>
                <a:spcPct val="120000"/>
              </a:lnSpc>
            </a:pPr>
            <a:r>
              <a:rPr lang="en-US" sz="2000" b="1" dirty="0"/>
              <a:t>Break Out Room Choices</a:t>
            </a:r>
          </a:p>
          <a:p>
            <a:pPr>
              <a:lnSpc>
                <a:spcPct val="120000"/>
              </a:lnSpc>
            </a:pPr>
            <a:r>
              <a:rPr lang="en-US" sz="2000" dirty="0"/>
              <a:t>ROOM 1 - Student Level Data Implications</a:t>
            </a:r>
          </a:p>
          <a:p>
            <a:pPr>
              <a:lnSpc>
                <a:spcPct val="120000"/>
              </a:lnSpc>
            </a:pPr>
            <a:r>
              <a:rPr lang="en-US" sz="2000" dirty="0"/>
              <a:t>ROOM 2 – Institutional</a:t>
            </a:r>
          </a:p>
          <a:p>
            <a:pPr>
              <a:lnSpc>
                <a:spcPct val="120000"/>
              </a:lnSpc>
            </a:pPr>
            <a:r>
              <a:rPr lang="en-US" sz="2000" dirty="0"/>
              <a:t>ROOM 3 - Statewide Level Data Implications</a:t>
            </a:r>
          </a:p>
          <a:p>
            <a:pPr>
              <a:lnSpc>
                <a:spcPct val="120000"/>
              </a:lnSpc>
            </a:pPr>
            <a:r>
              <a:rPr lang="en-US" sz="2000" dirty="0"/>
              <a:t>When we announce the room, raise your hand icon and we will swipe you into that room. Those left after the first two choices will automatically be placed in the Statewide Implications room</a:t>
            </a:r>
          </a:p>
          <a:p>
            <a:pPr>
              <a:lnSpc>
                <a:spcPct val="120000"/>
              </a:lnSpc>
            </a:pPr>
            <a:endParaRPr lang="en-US" sz="2000" dirty="0"/>
          </a:p>
          <a:p>
            <a:pPr>
              <a:lnSpc>
                <a:spcPct val="120000"/>
              </a:lnSpc>
            </a:pPr>
            <a:r>
              <a:rPr lang="en-US" sz="2000" dirty="0"/>
              <a:t>Your hosts will lead your discussions, please use the mute/unmute option for your microphone and wait to be called on.</a:t>
            </a:r>
          </a:p>
          <a:p>
            <a:pPr>
              <a:lnSpc>
                <a:spcPct val="120000"/>
              </a:lnSpc>
            </a:pPr>
            <a:endParaRPr lang="en-US" sz="2000" dirty="0"/>
          </a:p>
          <a:p>
            <a:pPr>
              <a:lnSpc>
                <a:spcPct val="120000"/>
              </a:lnSpc>
            </a:pPr>
            <a:r>
              <a:rPr lang="en-US" sz="2000" dirty="0"/>
              <a:t>They will take notes and we will return to the main room to analyze our findings.</a:t>
            </a:r>
          </a:p>
        </p:txBody>
      </p:sp>
      <p:sp>
        <p:nvSpPr>
          <p:cNvPr id="4" name="Text Placeholder 3">
            <a:extLst>
              <a:ext uri="{FF2B5EF4-FFF2-40B4-BE49-F238E27FC236}">
                <a16:creationId xmlns:a16="http://schemas.microsoft.com/office/drawing/2014/main" id="{204B1270-88C6-49CA-BCDD-A01AF2014D69}"/>
              </a:ext>
            </a:extLst>
          </p:cNvPr>
          <p:cNvSpPr>
            <a:spLocks noGrp="1"/>
          </p:cNvSpPr>
          <p:nvPr>
            <p:ph type="body" sz="half" idx="2"/>
          </p:nvPr>
        </p:nvSpPr>
        <p:spPr/>
        <p:txBody>
          <a:bodyPr>
            <a:normAutofit/>
          </a:bodyPr>
          <a:lstStyle/>
          <a:p>
            <a:pPr>
              <a:lnSpc>
                <a:spcPct val="120000"/>
              </a:lnSpc>
            </a:pPr>
            <a:r>
              <a:rPr lang="en-US" dirty="0"/>
              <a:t>5 minutes</a:t>
            </a:r>
          </a:p>
          <a:p>
            <a:pPr algn="l"/>
            <a:endParaRPr lang="en-US" dirty="0"/>
          </a:p>
        </p:txBody>
      </p:sp>
      <p:sp>
        <p:nvSpPr>
          <p:cNvPr id="5" name="Slide Number Placeholder 4">
            <a:extLst>
              <a:ext uri="{FF2B5EF4-FFF2-40B4-BE49-F238E27FC236}">
                <a16:creationId xmlns:a16="http://schemas.microsoft.com/office/drawing/2014/main" id="{8B6A79A4-3567-4186-9991-95BF72501628}"/>
              </a:ext>
            </a:extLst>
          </p:cNvPr>
          <p:cNvSpPr>
            <a:spLocks noGrp="1"/>
          </p:cNvSpPr>
          <p:nvPr>
            <p:ph type="sldNum" sz="quarter" idx="12"/>
          </p:nvPr>
        </p:nvSpPr>
        <p:spPr/>
        <p:txBody>
          <a:bodyPr/>
          <a:lstStyle/>
          <a:p>
            <a:fld id="{492D8F1A-69A8-9242-9469-8400121D240A}" type="slidenum">
              <a:rPr lang="en-US" smtClean="0"/>
              <a:t>6</a:t>
            </a:fld>
            <a:endParaRPr lang="en-US" dirty="0"/>
          </a:p>
        </p:txBody>
      </p:sp>
    </p:spTree>
    <p:extLst>
      <p:ext uri="{BB962C8B-B14F-4D97-AF65-F5344CB8AC3E}">
        <p14:creationId xmlns:p14="http://schemas.microsoft.com/office/powerpoint/2010/main" val="31922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25E5-C09D-446B-9227-6F9971F9681C}"/>
              </a:ext>
            </a:extLst>
          </p:cNvPr>
          <p:cNvSpPr>
            <a:spLocks noGrp="1"/>
          </p:cNvSpPr>
          <p:nvPr>
            <p:ph type="title"/>
          </p:nvPr>
        </p:nvSpPr>
        <p:spPr>
          <a:xfrm>
            <a:off x="247135" y="1980550"/>
            <a:ext cx="3583461" cy="2304580"/>
          </a:xfrm>
        </p:spPr>
        <p:txBody>
          <a:bodyPr>
            <a:normAutofit fontScale="90000"/>
          </a:bodyPr>
          <a:lstStyle/>
          <a:p>
            <a:r>
              <a:rPr lang="en-US" dirty="0"/>
              <a:t>Collect key concerns for ROOM 1 –</a:t>
            </a:r>
            <a:br>
              <a:rPr lang="en-US" dirty="0"/>
            </a:br>
            <a:r>
              <a:rPr lang="en-US" dirty="0"/>
              <a:t>Student</a:t>
            </a:r>
            <a:br>
              <a:rPr lang="en-US" dirty="0"/>
            </a:br>
            <a:r>
              <a:rPr lang="en-US" dirty="0"/>
              <a:t>Level</a:t>
            </a:r>
            <a:br>
              <a:rPr lang="en-US" dirty="0"/>
            </a:br>
            <a:r>
              <a:rPr lang="en-US" dirty="0"/>
              <a:t>Implications</a:t>
            </a:r>
          </a:p>
        </p:txBody>
      </p:sp>
      <p:sp>
        <p:nvSpPr>
          <p:cNvPr id="3" name="Content Placeholder 2">
            <a:extLst>
              <a:ext uri="{FF2B5EF4-FFF2-40B4-BE49-F238E27FC236}">
                <a16:creationId xmlns:a16="http://schemas.microsoft.com/office/drawing/2014/main" id="{49B51B0E-C012-4895-ADC4-EFFF2ACCCEBB}"/>
              </a:ext>
            </a:extLst>
          </p:cNvPr>
          <p:cNvSpPr>
            <a:spLocks noGrp="1"/>
          </p:cNvSpPr>
          <p:nvPr>
            <p:ph idx="1"/>
          </p:nvPr>
        </p:nvSpPr>
        <p:spPr>
          <a:xfrm>
            <a:off x="4231341" y="136525"/>
            <a:ext cx="6976237" cy="6219825"/>
          </a:xfrm>
        </p:spPr>
        <p:txBody>
          <a:bodyPr>
            <a:normAutofit lnSpcReduction="10000"/>
          </a:bodyPr>
          <a:lstStyle/>
          <a:p>
            <a:r>
              <a:rPr lang="en-US" dirty="0"/>
              <a:t>Student level – from a student perspective </a:t>
            </a:r>
          </a:p>
          <a:p>
            <a:r>
              <a:rPr lang="en-US" dirty="0"/>
              <a:t>What data is important and what should we be collecting and analyzing? </a:t>
            </a:r>
          </a:p>
          <a:p>
            <a:r>
              <a:rPr lang="en-US" dirty="0"/>
              <a:t>Course repetition?</a:t>
            </a:r>
          </a:p>
          <a:p>
            <a:r>
              <a:rPr lang="en-US" dirty="0"/>
              <a:t>Course availability – based on program, completion, Math/English?</a:t>
            </a:r>
          </a:p>
          <a:p>
            <a:r>
              <a:rPr lang="en-US" dirty="0"/>
              <a:t>loss of final course for graduation completion, </a:t>
            </a:r>
          </a:p>
          <a:p>
            <a:r>
              <a:rPr lang="en-US" dirty="0"/>
              <a:t>loss of specific high impact or highly impacted courses?</a:t>
            </a:r>
          </a:p>
          <a:p>
            <a:r>
              <a:rPr lang="en-US" dirty="0"/>
              <a:t>Unit loss and l financial aid (student workers)</a:t>
            </a:r>
          </a:p>
          <a:p>
            <a:r>
              <a:rPr lang="en-US" dirty="0"/>
              <a:t>Other employment loss</a:t>
            </a:r>
          </a:p>
          <a:p>
            <a:r>
              <a:rPr lang="en-US" dirty="0"/>
              <a:t>Hybrid scheduling</a:t>
            </a:r>
          </a:p>
          <a:p>
            <a:endParaRPr lang="en-US" dirty="0"/>
          </a:p>
        </p:txBody>
      </p:sp>
      <p:sp>
        <p:nvSpPr>
          <p:cNvPr id="5" name="Slide Number Placeholder 4">
            <a:extLst>
              <a:ext uri="{FF2B5EF4-FFF2-40B4-BE49-F238E27FC236}">
                <a16:creationId xmlns:a16="http://schemas.microsoft.com/office/drawing/2014/main" id="{F3458FEF-BEF9-4712-900F-EA90745983CC}"/>
              </a:ext>
            </a:extLst>
          </p:cNvPr>
          <p:cNvSpPr>
            <a:spLocks noGrp="1"/>
          </p:cNvSpPr>
          <p:nvPr>
            <p:ph type="sldNum" sz="quarter" idx="12"/>
          </p:nvPr>
        </p:nvSpPr>
        <p:spPr/>
        <p:txBody>
          <a:bodyPr/>
          <a:lstStyle/>
          <a:p>
            <a:fld id="{492D8F1A-69A8-9242-9469-8400121D240A}" type="slidenum">
              <a:rPr lang="en-US" smtClean="0"/>
              <a:t>7</a:t>
            </a:fld>
            <a:endParaRPr lang="en-US" dirty="0"/>
          </a:p>
        </p:txBody>
      </p:sp>
    </p:spTree>
    <p:extLst>
      <p:ext uri="{BB962C8B-B14F-4D97-AF65-F5344CB8AC3E}">
        <p14:creationId xmlns:p14="http://schemas.microsoft.com/office/powerpoint/2010/main" val="160896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8ECD-15E7-4172-81B5-B70D53258008}"/>
              </a:ext>
            </a:extLst>
          </p:cNvPr>
          <p:cNvSpPr>
            <a:spLocks noGrp="1"/>
          </p:cNvSpPr>
          <p:nvPr>
            <p:ph type="title"/>
          </p:nvPr>
        </p:nvSpPr>
        <p:spPr>
          <a:xfrm>
            <a:off x="247135" y="1335091"/>
            <a:ext cx="3583461" cy="2699027"/>
          </a:xfrm>
        </p:spPr>
        <p:txBody>
          <a:bodyPr>
            <a:normAutofit fontScale="90000"/>
          </a:bodyPr>
          <a:lstStyle/>
          <a:p>
            <a:r>
              <a:rPr lang="en-US" dirty="0"/>
              <a:t>Collect key concerns for ROOM 2 –Institution</a:t>
            </a:r>
            <a:br>
              <a:rPr lang="en-US" dirty="0"/>
            </a:br>
            <a:r>
              <a:rPr lang="en-US" dirty="0"/>
              <a:t>Level</a:t>
            </a:r>
            <a:br>
              <a:rPr lang="en-US" dirty="0"/>
            </a:br>
            <a:r>
              <a:rPr lang="en-US" dirty="0"/>
              <a:t>Implications</a:t>
            </a:r>
          </a:p>
        </p:txBody>
      </p:sp>
      <p:sp>
        <p:nvSpPr>
          <p:cNvPr id="3" name="Content Placeholder 2">
            <a:extLst>
              <a:ext uri="{FF2B5EF4-FFF2-40B4-BE49-F238E27FC236}">
                <a16:creationId xmlns:a16="http://schemas.microsoft.com/office/drawing/2014/main" id="{0D9C18BC-E9A9-4C21-8AA9-FF00CE99A474}"/>
              </a:ext>
            </a:extLst>
          </p:cNvPr>
          <p:cNvSpPr>
            <a:spLocks noGrp="1"/>
          </p:cNvSpPr>
          <p:nvPr>
            <p:ph idx="1"/>
          </p:nvPr>
        </p:nvSpPr>
        <p:spPr>
          <a:xfrm>
            <a:off x="4534930" y="136525"/>
            <a:ext cx="6672648" cy="6584950"/>
          </a:xfrm>
        </p:spPr>
        <p:txBody>
          <a:bodyPr>
            <a:normAutofit lnSpcReduction="10000"/>
          </a:bodyPr>
          <a:lstStyle/>
          <a:p>
            <a:r>
              <a:rPr lang="en-US" dirty="0"/>
              <a:t>Data related to EW, P/NP</a:t>
            </a:r>
          </a:p>
          <a:p>
            <a:r>
              <a:rPr lang="en-US" dirty="0"/>
              <a:t>Student/FTES loss data D, F, W</a:t>
            </a:r>
          </a:p>
          <a:p>
            <a:r>
              <a:rPr lang="en-US" dirty="0"/>
              <a:t>Grade distribution</a:t>
            </a:r>
          </a:p>
          <a:p>
            <a:r>
              <a:rPr lang="en-US" dirty="0"/>
              <a:t>Effects on  particular courses dependent on fa2f – labs CTE, etc. </a:t>
            </a:r>
          </a:p>
          <a:p>
            <a:r>
              <a:rPr lang="en-US" dirty="0"/>
              <a:t>Disproportionately impacted populations – lower SES, Students of Color, Inmates all high value in SSCF</a:t>
            </a:r>
          </a:p>
          <a:p>
            <a:r>
              <a:rPr lang="en-US" dirty="0"/>
              <a:t>Effects on scheduling for summer and fall – how do we estimate sections needed? </a:t>
            </a:r>
          </a:p>
          <a:p>
            <a:r>
              <a:rPr lang="en-US" dirty="0"/>
              <a:t>DO students get to or need to retake courses even if they passed?</a:t>
            </a:r>
          </a:p>
          <a:p>
            <a:r>
              <a:rPr lang="en-US" dirty="0"/>
              <a:t>Do we allow or suggest auditing option?.</a:t>
            </a:r>
          </a:p>
          <a:p>
            <a:r>
              <a:rPr lang="en-US" dirty="0"/>
              <a:t>Student service data – what do we need to look at?</a:t>
            </a:r>
          </a:p>
          <a:p>
            <a:endParaRPr lang="en-US" dirty="0"/>
          </a:p>
        </p:txBody>
      </p:sp>
      <p:sp>
        <p:nvSpPr>
          <p:cNvPr id="5" name="Slide Number Placeholder 4">
            <a:extLst>
              <a:ext uri="{FF2B5EF4-FFF2-40B4-BE49-F238E27FC236}">
                <a16:creationId xmlns:a16="http://schemas.microsoft.com/office/drawing/2014/main" id="{1CF6F7D4-ECF8-43BA-AA7B-F274B139BDE5}"/>
              </a:ext>
            </a:extLst>
          </p:cNvPr>
          <p:cNvSpPr>
            <a:spLocks noGrp="1"/>
          </p:cNvSpPr>
          <p:nvPr>
            <p:ph type="sldNum" sz="quarter" idx="12"/>
          </p:nvPr>
        </p:nvSpPr>
        <p:spPr/>
        <p:txBody>
          <a:bodyPr/>
          <a:lstStyle/>
          <a:p>
            <a:fld id="{492D8F1A-69A8-9242-9469-8400121D240A}" type="slidenum">
              <a:rPr lang="en-US" smtClean="0"/>
              <a:t>8</a:t>
            </a:fld>
            <a:endParaRPr lang="en-US" dirty="0"/>
          </a:p>
        </p:txBody>
      </p:sp>
    </p:spTree>
    <p:extLst>
      <p:ext uri="{BB962C8B-B14F-4D97-AF65-F5344CB8AC3E}">
        <p14:creationId xmlns:p14="http://schemas.microsoft.com/office/powerpoint/2010/main" val="96631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B746-F509-4F03-8FA0-4C48B103BA50}"/>
              </a:ext>
            </a:extLst>
          </p:cNvPr>
          <p:cNvSpPr>
            <a:spLocks noGrp="1"/>
          </p:cNvSpPr>
          <p:nvPr>
            <p:ph type="title"/>
          </p:nvPr>
        </p:nvSpPr>
        <p:spPr>
          <a:xfrm>
            <a:off x="247135" y="1335091"/>
            <a:ext cx="3583461" cy="2555591"/>
          </a:xfrm>
        </p:spPr>
        <p:txBody>
          <a:bodyPr>
            <a:normAutofit fontScale="90000"/>
          </a:bodyPr>
          <a:lstStyle/>
          <a:p>
            <a:r>
              <a:rPr lang="en-US" dirty="0"/>
              <a:t>Collect key concerns for ROOM 3 -Statewide Implications</a:t>
            </a:r>
          </a:p>
        </p:txBody>
      </p:sp>
      <p:sp>
        <p:nvSpPr>
          <p:cNvPr id="3" name="Content Placeholder 2">
            <a:extLst>
              <a:ext uri="{FF2B5EF4-FFF2-40B4-BE49-F238E27FC236}">
                <a16:creationId xmlns:a16="http://schemas.microsoft.com/office/drawing/2014/main" id="{7FBDE563-BBDB-482C-87AE-6878FD72DDFD}"/>
              </a:ext>
            </a:extLst>
          </p:cNvPr>
          <p:cNvSpPr>
            <a:spLocks noGrp="1"/>
          </p:cNvSpPr>
          <p:nvPr>
            <p:ph idx="1"/>
          </p:nvPr>
        </p:nvSpPr>
        <p:spPr/>
        <p:txBody>
          <a:bodyPr>
            <a:normAutofit lnSpcReduction="10000"/>
          </a:bodyPr>
          <a:lstStyle/>
          <a:p>
            <a:r>
              <a:rPr lang="en-US" dirty="0"/>
              <a:t>Lack of AB 705 full year data</a:t>
            </a:r>
          </a:p>
          <a:p>
            <a:r>
              <a:rPr lang="en-US" dirty="0"/>
              <a:t>Higher drop rates not experienced equally across institutions or within departments</a:t>
            </a:r>
          </a:p>
          <a:p>
            <a:r>
              <a:rPr lang="en-US" dirty="0"/>
              <a:t>SSCF projections</a:t>
            </a:r>
          </a:p>
          <a:p>
            <a:r>
              <a:rPr lang="en-US" dirty="0"/>
              <a:t>What data indicates success and how should success be factored into SCFF?</a:t>
            </a:r>
          </a:p>
          <a:p>
            <a:r>
              <a:rPr lang="en-US" dirty="0"/>
              <a:t>How will completions and transfer be affected? </a:t>
            </a:r>
          </a:p>
          <a:p>
            <a:r>
              <a:rPr lang="en-US" dirty="0"/>
              <a:t>What are the legislative needs based on the data implications?</a:t>
            </a:r>
          </a:p>
          <a:p>
            <a:endParaRPr lang="en-US" dirty="0"/>
          </a:p>
        </p:txBody>
      </p:sp>
      <p:sp>
        <p:nvSpPr>
          <p:cNvPr id="5" name="Slide Number Placeholder 4">
            <a:extLst>
              <a:ext uri="{FF2B5EF4-FFF2-40B4-BE49-F238E27FC236}">
                <a16:creationId xmlns:a16="http://schemas.microsoft.com/office/drawing/2014/main" id="{244AC577-999D-47FC-9406-691279C662A7}"/>
              </a:ext>
            </a:extLst>
          </p:cNvPr>
          <p:cNvSpPr>
            <a:spLocks noGrp="1"/>
          </p:cNvSpPr>
          <p:nvPr>
            <p:ph type="sldNum" sz="quarter" idx="12"/>
          </p:nvPr>
        </p:nvSpPr>
        <p:spPr/>
        <p:txBody>
          <a:bodyPr/>
          <a:lstStyle/>
          <a:p>
            <a:fld id="{492D8F1A-69A8-9242-9469-8400121D240A}" type="slidenum">
              <a:rPr lang="en-US" smtClean="0"/>
              <a:t>9</a:t>
            </a:fld>
            <a:endParaRPr lang="en-US" dirty="0"/>
          </a:p>
        </p:txBody>
      </p:sp>
    </p:spTree>
    <p:extLst>
      <p:ext uri="{BB962C8B-B14F-4D97-AF65-F5344CB8AC3E}">
        <p14:creationId xmlns:p14="http://schemas.microsoft.com/office/powerpoint/2010/main" val="3991972338"/>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1186</Words>
  <Application>Microsoft Office PowerPoint</Application>
  <PresentationFormat>Widescreen</PresentationFormat>
  <Paragraphs>156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Gill Sans</vt:lpstr>
      <vt:lpstr>Palatino</vt:lpstr>
      <vt:lpstr>Arial</vt:lpstr>
      <vt:lpstr>Calibri</vt:lpstr>
      <vt:lpstr>Gill Sans MT</vt:lpstr>
      <vt:lpstr>Gill Sans Ultra Bold</vt:lpstr>
      <vt:lpstr>Office Theme</vt:lpstr>
      <vt:lpstr>Data Implications for Spring 2020 a Discussion  ASCCC  - Janet Fulks | Ginni May | Meridith Selden RP Group -  Eric Cooper | Alyssa Nguyen | Jacob Kevari Wednesday April 22, 2020 |  2:00-3:00</vt:lpstr>
      <vt:lpstr>Potential Concerns about Spring 2020 Data</vt:lpstr>
      <vt:lpstr>Getting Warmed Up</vt:lpstr>
      <vt:lpstr>Goals</vt:lpstr>
      <vt:lpstr>Small Group Discussions</vt:lpstr>
      <vt:lpstr>Divide into 3 Break out rooms</vt:lpstr>
      <vt:lpstr>Collect key concerns for ROOM 1 – Student Level Implications</vt:lpstr>
      <vt:lpstr>Collect key concerns for ROOM 2 –Institution Level Implications</vt:lpstr>
      <vt:lpstr>Collect key concerns for ROOM 3 -Statewide Implications</vt:lpstr>
      <vt:lpstr>Share Out</vt:lpstr>
      <vt:lpstr>Polling </vt:lpstr>
      <vt:lpstr>Student Service Data</vt:lpstr>
      <vt:lpstr>Technology</vt:lpstr>
      <vt:lpstr>Faculty or course level data</vt:lpstr>
      <vt:lpstr>Close with some additional polling</vt:lpstr>
      <vt:lpstr>The information from this discussion group will be analyzed and shared Friday, other key webinars at ASCCC.org</vt:lpstr>
      <vt:lpstr>Questions and Comments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Guided Pathways at the State and Local Levels During and After an Emergency Situation  Ginni May | Janet Fulks | Marty Alvarado|  April 20, 2020  Noon</dc:title>
  <dc:creator>Janet Fulks</dc:creator>
  <cp:lastModifiedBy>Kyoko Hatano</cp:lastModifiedBy>
  <cp:revision>38</cp:revision>
  <cp:lastPrinted>2020-04-22T14:35:39Z</cp:lastPrinted>
  <dcterms:created xsi:type="dcterms:W3CDTF">2020-04-16T20:12:45Z</dcterms:created>
  <dcterms:modified xsi:type="dcterms:W3CDTF">2020-04-22T18:54:10Z</dcterms:modified>
</cp:coreProperties>
</file>