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notesSlides/notesSlide2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6" r:id="rId3"/>
    <p:sldId id="258" r:id="rId4"/>
    <p:sldId id="267" r:id="rId5"/>
    <p:sldId id="740" r:id="rId6"/>
    <p:sldId id="269" r:id="rId7"/>
    <p:sldId id="752" r:id="rId8"/>
    <p:sldId id="753" r:id="rId9"/>
    <p:sldId id="754" r:id="rId10"/>
    <p:sldId id="755" r:id="rId11"/>
    <p:sldId id="265" r:id="rId12"/>
    <p:sldId id="275" r:id="rId13"/>
    <p:sldId id="276" r:id="rId14"/>
    <p:sldId id="277" r:id="rId15"/>
    <p:sldId id="270" r:id="rId16"/>
    <p:sldId id="751" r:id="rId17"/>
    <p:sldId id="272" r:id="rId18"/>
    <p:sldId id="760" r:id="rId19"/>
    <p:sldId id="273" r:id="rId20"/>
    <p:sldId id="741" r:id="rId21"/>
    <p:sldId id="769" r:id="rId22"/>
    <p:sldId id="764" r:id="rId23"/>
    <p:sldId id="748" r:id="rId24"/>
    <p:sldId id="761" r:id="rId25"/>
    <p:sldId id="749" r:id="rId26"/>
    <p:sldId id="750" r:id="rId27"/>
    <p:sldId id="758" r:id="rId28"/>
    <p:sldId id="765" r:id="rId29"/>
    <p:sldId id="762" r:id="rId30"/>
    <p:sldId id="756"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4F9"/>
    <a:srgbClr val="F0F2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3"/>
    <p:restoredTop sz="82364"/>
  </p:normalViewPr>
  <p:slideViewPr>
    <p:cSldViewPr snapToGrid="0" snapToObjects="1">
      <p:cViewPr varScale="1">
        <p:scale>
          <a:sx n="55" d="100"/>
          <a:sy n="55" d="100"/>
        </p:scale>
        <p:origin x="10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sccd-my.sharepoint.com/personal/ecooper1_sierracollege_edu/Documents/Data/Withdrawals%20Spring%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ccd-my.sharepoint.com/personal/ecooper1_sierracollege_edu/Documents/Data/Withdrawals%20Spring%20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fulk\Downloads\English%201501%20TOP%20CourseRetSuccessFall%202016_17_18_19%20and%20equity%20gaps_jh.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E:\KINGSTON\ASCCC\AB705%20Implementation%20Regional%20Convenings\AB%20705%20Research\CourseRetSuccessSummSpecialPopFall16,17,18,19%20clean_jf.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E:\KINGSTON\ASCCC\AB705%20Implementation%20Regional%20Convenings\AB%20705%20Research\CourseRetSuccessSummSpecialPopFall16,17,18,19%20clean_jf.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[Withdrawals Spring 2020.xlsx]Sheet2!PivotTable3</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a:t>
            </a:r>
            <a:r>
              <a:rPr lang="en-US" baseline="0" dirty="0"/>
              <a:t> Withdrawals Spring 2019 &amp; Spring 2020 Comparison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Sheet2!$B$83:$B$84</c:f>
              <c:strCache>
                <c:ptCount val="1"/>
                <c:pt idx="0">
                  <c:v>Spring 2019</c:v>
                </c:pt>
              </c:strCache>
            </c:strRef>
          </c:tx>
          <c:spPr>
            <a:ln w="28575" cap="rnd">
              <a:solidFill>
                <a:schemeClr val="accent1"/>
              </a:solidFill>
              <a:round/>
            </a:ln>
            <a:effectLst/>
          </c:spPr>
          <c:marker>
            <c:symbol val="none"/>
          </c:marker>
          <c:dPt>
            <c:idx val="101"/>
            <c:marker>
              <c:symbol val="none"/>
            </c:marker>
            <c:bubble3D val="0"/>
            <c:spPr>
              <a:ln w="28575" cap="rnd">
                <a:solidFill>
                  <a:schemeClr val="accent1"/>
                </a:solidFill>
                <a:round/>
              </a:ln>
              <a:effectLst/>
            </c:spPr>
            <c:extLst>
              <c:ext xmlns:c16="http://schemas.microsoft.com/office/drawing/2014/chart" uri="{C3380CC4-5D6E-409C-BE32-E72D297353CC}">
                <c16:uniqueId val="{00000001-B84F-4E8E-BB8D-92EEA3D47636}"/>
              </c:ext>
            </c:extLst>
          </c:dPt>
          <c:dLbls>
            <c:dLbl>
              <c:idx val="10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4F-4E8E-BB8D-92EEA3D476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Sheet2!$A$85:$A$186</c:f>
              <c:strCache>
                <c:ptCount val="102"/>
                <c:pt idx="0">
                  <c:v>1</c:v>
                </c:pt>
                <c:pt idx="1">
                  <c:v>4</c:v>
                </c:pt>
                <c:pt idx="2">
                  <c:v>5</c:v>
                </c:pt>
                <c:pt idx="3">
                  <c:v>6</c:v>
                </c:pt>
                <c:pt idx="4">
                  <c:v>8</c:v>
                </c:pt>
                <c:pt idx="5">
                  <c:v>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24</c:v>
                </c:pt>
                <c:pt idx="21">
                  <c:v>25</c:v>
                </c:pt>
                <c:pt idx="22">
                  <c:v>26</c:v>
                </c:pt>
                <c:pt idx="23">
                  <c:v>27</c:v>
                </c:pt>
                <c:pt idx="24">
                  <c:v>28</c:v>
                </c:pt>
                <c:pt idx="25">
                  <c:v>29</c:v>
                </c:pt>
                <c:pt idx="26">
                  <c:v>30</c:v>
                </c:pt>
                <c:pt idx="27">
                  <c:v>31</c:v>
                </c:pt>
                <c:pt idx="28">
                  <c:v>32</c:v>
                </c:pt>
                <c:pt idx="29">
                  <c:v>33</c:v>
                </c:pt>
                <c:pt idx="30">
                  <c:v>34</c:v>
                </c:pt>
                <c:pt idx="31">
                  <c:v>35</c:v>
                </c:pt>
                <c:pt idx="32">
                  <c:v>36</c:v>
                </c:pt>
                <c:pt idx="33">
                  <c:v>37</c:v>
                </c:pt>
                <c:pt idx="34">
                  <c:v>38</c:v>
                </c:pt>
                <c:pt idx="35">
                  <c:v>39</c:v>
                </c:pt>
                <c:pt idx="36">
                  <c:v>40</c:v>
                </c:pt>
                <c:pt idx="37">
                  <c:v>41</c:v>
                </c:pt>
                <c:pt idx="38">
                  <c:v>42</c:v>
                </c:pt>
                <c:pt idx="39">
                  <c:v>43</c:v>
                </c:pt>
                <c:pt idx="40">
                  <c:v>44</c:v>
                </c:pt>
                <c:pt idx="41">
                  <c:v>45</c:v>
                </c:pt>
                <c:pt idx="42">
                  <c:v>46</c:v>
                </c:pt>
                <c:pt idx="43">
                  <c:v>47</c:v>
                </c:pt>
                <c:pt idx="44">
                  <c:v>48</c:v>
                </c:pt>
                <c:pt idx="45">
                  <c:v>49</c:v>
                </c:pt>
                <c:pt idx="46">
                  <c:v>50</c:v>
                </c:pt>
                <c:pt idx="47">
                  <c:v>51</c:v>
                </c:pt>
                <c:pt idx="48">
                  <c:v>52</c:v>
                </c:pt>
                <c:pt idx="49">
                  <c:v>53</c:v>
                </c:pt>
                <c:pt idx="50">
                  <c:v>54</c:v>
                </c:pt>
                <c:pt idx="51">
                  <c:v>55</c:v>
                </c:pt>
                <c:pt idx="52">
                  <c:v>56</c:v>
                </c:pt>
                <c:pt idx="53">
                  <c:v>57</c:v>
                </c:pt>
                <c:pt idx="54">
                  <c:v>58</c:v>
                </c:pt>
                <c:pt idx="55">
                  <c:v>59</c:v>
                </c:pt>
                <c:pt idx="56">
                  <c:v>60</c:v>
                </c:pt>
                <c:pt idx="57">
                  <c:v>61</c:v>
                </c:pt>
                <c:pt idx="58">
                  <c:v>62</c:v>
                </c:pt>
                <c:pt idx="59">
                  <c:v>63</c:v>
                </c:pt>
                <c:pt idx="60">
                  <c:v>64</c:v>
                </c:pt>
                <c:pt idx="61">
                  <c:v>65</c:v>
                </c:pt>
                <c:pt idx="62">
                  <c:v>66</c:v>
                </c:pt>
                <c:pt idx="63">
                  <c:v>67</c:v>
                </c:pt>
                <c:pt idx="64">
                  <c:v>68</c:v>
                </c:pt>
                <c:pt idx="65">
                  <c:v>69</c:v>
                </c:pt>
                <c:pt idx="66">
                  <c:v>70</c:v>
                </c:pt>
                <c:pt idx="67">
                  <c:v>71</c:v>
                </c:pt>
                <c:pt idx="68">
                  <c:v>72</c:v>
                </c:pt>
                <c:pt idx="69">
                  <c:v>73</c:v>
                </c:pt>
                <c:pt idx="70">
                  <c:v>74</c:v>
                </c:pt>
                <c:pt idx="71">
                  <c:v>75</c:v>
                </c:pt>
                <c:pt idx="72">
                  <c:v>76</c:v>
                </c:pt>
                <c:pt idx="73">
                  <c:v>77</c:v>
                </c:pt>
                <c:pt idx="74">
                  <c:v>78</c:v>
                </c:pt>
                <c:pt idx="75">
                  <c:v>79</c:v>
                </c:pt>
                <c:pt idx="76">
                  <c:v>80</c:v>
                </c:pt>
                <c:pt idx="77">
                  <c:v>81</c:v>
                </c:pt>
                <c:pt idx="78">
                  <c:v>82</c:v>
                </c:pt>
                <c:pt idx="79">
                  <c:v>83</c:v>
                </c:pt>
                <c:pt idx="80">
                  <c:v>84</c:v>
                </c:pt>
                <c:pt idx="81">
                  <c:v>85</c:v>
                </c:pt>
                <c:pt idx="82">
                  <c:v>86</c:v>
                </c:pt>
                <c:pt idx="83">
                  <c:v>87</c:v>
                </c:pt>
                <c:pt idx="84">
                  <c:v>88</c:v>
                </c:pt>
                <c:pt idx="85">
                  <c:v>89</c:v>
                </c:pt>
                <c:pt idx="86">
                  <c:v>90</c:v>
                </c:pt>
                <c:pt idx="87">
                  <c:v>91</c:v>
                </c:pt>
                <c:pt idx="88">
                  <c:v>92</c:v>
                </c:pt>
                <c:pt idx="89">
                  <c:v>93</c:v>
                </c:pt>
                <c:pt idx="90">
                  <c:v>94</c:v>
                </c:pt>
                <c:pt idx="91">
                  <c:v>95</c:v>
                </c:pt>
                <c:pt idx="92">
                  <c:v>96</c:v>
                </c:pt>
                <c:pt idx="93">
                  <c:v>97</c:v>
                </c:pt>
                <c:pt idx="94">
                  <c:v>98</c:v>
                </c:pt>
                <c:pt idx="95">
                  <c:v>99</c:v>
                </c:pt>
                <c:pt idx="96">
                  <c:v>100</c:v>
                </c:pt>
                <c:pt idx="97">
                  <c:v>101</c:v>
                </c:pt>
                <c:pt idx="98">
                  <c:v>102</c:v>
                </c:pt>
                <c:pt idx="99">
                  <c:v>103</c:v>
                </c:pt>
                <c:pt idx="100">
                  <c:v>104</c:v>
                </c:pt>
                <c:pt idx="101">
                  <c:v>116</c:v>
                </c:pt>
              </c:strCache>
            </c:strRef>
          </c:cat>
          <c:val>
            <c:numRef>
              <c:f>Sheet2!$B$85:$B$186</c:f>
              <c:numCache>
                <c:formatCode>General</c:formatCode>
                <c:ptCount val="102"/>
                <c:pt idx="0">
                  <c:v>5</c:v>
                </c:pt>
                <c:pt idx="1">
                  <c:v>5</c:v>
                </c:pt>
                <c:pt idx="2">
                  <c:v>6</c:v>
                </c:pt>
                <c:pt idx="3">
                  <c:v>7</c:v>
                </c:pt>
                <c:pt idx="4">
                  <c:v>9</c:v>
                </c:pt>
                <c:pt idx="5">
                  <c:v>11</c:v>
                </c:pt>
                <c:pt idx="6">
                  <c:v>17</c:v>
                </c:pt>
                <c:pt idx="7">
                  <c:v>29</c:v>
                </c:pt>
                <c:pt idx="8">
                  <c:v>35</c:v>
                </c:pt>
                <c:pt idx="9">
                  <c:v>39</c:v>
                </c:pt>
                <c:pt idx="10">
                  <c:v>54</c:v>
                </c:pt>
                <c:pt idx="11">
                  <c:v>165</c:v>
                </c:pt>
                <c:pt idx="12">
                  <c:v>283</c:v>
                </c:pt>
                <c:pt idx="13">
                  <c:v>378</c:v>
                </c:pt>
                <c:pt idx="14">
                  <c:v>440</c:v>
                </c:pt>
                <c:pt idx="15">
                  <c:v>477</c:v>
                </c:pt>
                <c:pt idx="16">
                  <c:v>500</c:v>
                </c:pt>
                <c:pt idx="17">
                  <c:v>535</c:v>
                </c:pt>
                <c:pt idx="18">
                  <c:v>576</c:v>
                </c:pt>
                <c:pt idx="19">
                  <c:v>720</c:v>
                </c:pt>
                <c:pt idx="20">
                  <c:v>884</c:v>
                </c:pt>
                <c:pt idx="21">
                  <c:v>977</c:v>
                </c:pt>
                <c:pt idx="22">
                  <c:v>1028</c:v>
                </c:pt>
                <c:pt idx="23">
                  <c:v>1065</c:v>
                </c:pt>
                <c:pt idx="24">
                  <c:v>1138</c:v>
                </c:pt>
                <c:pt idx="25">
                  <c:v>1290</c:v>
                </c:pt>
                <c:pt idx="26">
                  <c:v>1404</c:v>
                </c:pt>
                <c:pt idx="27">
                  <c:v>1498</c:v>
                </c:pt>
                <c:pt idx="28">
                  <c:v>1596</c:v>
                </c:pt>
                <c:pt idx="29">
                  <c:v>1658</c:v>
                </c:pt>
                <c:pt idx="30">
                  <c:v>1710</c:v>
                </c:pt>
                <c:pt idx="31">
                  <c:v>1769</c:v>
                </c:pt>
                <c:pt idx="32">
                  <c:v>1952</c:v>
                </c:pt>
                <c:pt idx="33">
                  <c:v>2058</c:v>
                </c:pt>
                <c:pt idx="34">
                  <c:v>2175</c:v>
                </c:pt>
                <c:pt idx="35">
                  <c:v>2265</c:v>
                </c:pt>
                <c:pt idx="36">
                  <c:v>2317</c:v>
                </c:pt>
                <c:pt idx="37">
                  <c:v>2362</c:v>
                </c:pt>
                <c:pt idx="38">
                  <c:v>2419</c:v>
                </c:pt>
                <c:pt idx="39">
                  <c:v>2549</c:v>
                </c:pt>
                <c:pt idx="40">
                  <c:v>2662</c:v>
                </c:pt>
                <c:pt idx="41">
                  <c:v>2779</c:v>
                </c:pt>
                <c:pt idx="42">
                  <c:v>2861</c:v>
                </c:pt>
                <c:pt idx="43">
                  <c:v>2908</c:v>
                </c:pt>
                <c:pt idx="44">
                  <c:v>2913</c:v>
                </c:pt>
                <c:pt idx="45">
                  <c:v>2969</c:v>
                </c:pt>
                <c:pt idx="46">
                  <c:v>3092</c:v>
                </c:pt>
                <c:pt idx="47">
                  <c:v>3204</c:v>
                </c:pt>
                <c:pt idx="48">
                  <c:v>3350</c:v>
                </c:pt>
                <c:pt idx="49">
                  <c:v>3433</c:v>
                </c:pt>
                <c:pt idx="50">
                  <c:v>3484</c:v>
                </c:pt>
                <c:pt idx="51">
                  <c:v>3528</c:v>
                </c:pt>
                <c:pt idx="52">
                  <c:v>3605</c:v>
                </c:pt>
                <c:pt idx="53">
                  <c:v>3772</c:v>
                </c:pt>
                <c:pt idx="54">
                  <c:v>3916</c:v>
                </c:pt>
                <c:pt idx="55">
                  <c:v>4030</c:v>
                </c:pt>
                <c:pt idx="56">
                  <c:v>4164</c:v>
                </c:pt>
                <c:pt idx="57">
                  <c:v>4233</c:v>
                </c:pt>
                <c:pt idx="58">
                  <c:v>4285</c:v>
                </c:pt>
                <c:pt idx="59">
                  <c:v>4338</c:v>
                </c:pt>
                <c:pt idx="60">
                  <c:v>4528</c:v>
                </c:pt>
                <c:pt idx="61">
                  <c:v>4697</c:v>
                </c:pt>
                <c:pt idx="62">
                  <c:v>4839</c:v>
                </c:pt>
                <c:pt idx="63">
                  <c:v>4970</c:v>
                </c:pt>
                <c:pt idx="64">
                  <c:v>5053</c:v>
                </c:pt>
                <c:pt idx="65">
                  <c:v>5097</c:v>
                </c:pt>
                <c:pt idx="66">
                  <c:v>5212</c:v>
                </c:pt>
                <c:pt idx="67">
                  <c:v>5426</c:v>
                </c:pt>
                <c:pt idx="68">
                  <c:v>5622</c:v>
                </c:pt>
                <c:pt idx="69">
                  <c:v>5865</c:v>
                </c:pt>
                <c:pt idx="70">
                  <c:v>6173</c:v>
                </c:pt>
                <c:pt idx="71">
                  <c:v>6539</c:v>
                </c:pt>
                <c:pt idx="72">
                  <c:v>6543</c:v>
                </c:pt>
                <c:pt idx="73">
                  <c:v>6551</c:v>
                </c:pt>
                <c:pt idx="74">
                  <c:v>6557</c:v>
                </c:pt>
                <c:pt idx="75">
                  <c:v>6563</c:v>
                </c:pt>
                <c:pt idx="76">
                  <c:v>6563</c:v>
                </c:pt>
                <c:pt idx="77">
                  <c:v>6566</c:v>
                </c:pt>
                <c:pt idx="78">
                  <c:v>6567</c:v>
                </c:pt>
                <c:pt idx="79">
                  <c:v>6571</c:v>
                </c:pt>
                <c:pt idx="80">
                  <c:v>6573</c:v>
                </c:pt>
                <c:pt idx="81">
                  <c:v>6587</c:v>
                </c:pt>
                <c:pt idx="82">
                  <c:v>6594</c:v>
                </c:pt>
                <c:pt idx="83">
                  <c:v>6600</c:v>
                </c:pt>
                <c:pt idx="84">
                  <c:v>6602</c:v>
                </c:pt>
                <c:pt idx="85">
                  <c:v>6604</c:v>
                </c:pt>
                <c:pt idx="86">
                  <c:v>6610</c:v>
                </c:pt>
                <c:pt idx="87">
                  <c:v>6622</c:v>
                </c:pt>
                <c:pt idx="88">
                  <c:v>6631</c:v>
                </c:pt>
                <c:pt idx="89">
                  <c:v>6641</c:v>
                </c:pt>
                <c:pt idx="90">
                  <c:v>6643</c:v>
                </c:pt>
                <c:pt idx="91">
                  <c:v>6647</c:v>
                </c:pt>
                <c:pt idx="92">
                  <c:v>6651</c:v>
                </c:pt>
                <c:pt idx="93">
                  <c:v>6653</c:v>
                </c:pt>
                <c:pt idx="94">
                  <c:v>6664</c:v>
                </c:pt>
                <c:pt idx="95">
                  <c:v>6675</c:v>
                </c:pt>
                <c:pt idx="96">
                  <c:v>6675</c:v>
                </c:pt>
                <c:pt idx="97">
                  <c:v>6675</c:v>
                </c:pt>
                <c:pt idx="98">
                  <c:v>6675</c:v>
                </c:pt>
                <c:pt idx="99">
                  <c:v>6675</c:v>
                </c:pt>
                <c:pt idx="100">
                  <c:v>6677</c:v>
                </c:pt>
                <c:pt idx="101">
                  <c:v>6682</c:v>
                </c:pt>
              </c:numCache>
            </c:numRef>
          </c:val>
          <c:smooth val="0"/>
          <c:extLst>
            <c:ext xmlns:c16="http://schemas.microsoft.com/office/drawing/2014/chart" uri="{C3380CC4-5D6E-409C-BE32-E72D297353CC}">
              <c16:uniqueId val="{00000002-B84F-4E8E-BB8D-92EEA3D47636}"/>
            </c:ext>
          </c:extLst>
        </c:ser>
        <c:ser>
          <c:idx val="1"/>
          <c:order val="1"/>
          <c:tx>
            <c:strRef>
              <c:f>Sheet2!$C$83:$C$84</c:f>
              <c:strCache>
                <c:ptCount val="1"/>
                <c:pt idx="0">
                  <c:v>Spring 2020</c:v>
                </c:pt>
              </c:strCache>
            </c:strRef>
          </c:tx>
          <c:spPr>
            <a:ln w="28575" cap="rnd">
              <a:solidFill>
                <a:schemeClr val="accent2"/>
              </a:solidFill>
              <a:round/>
            </a:ln>
            <a:effectLst/>
          </c:spPr>
          <c:marker>
            <c:symbol val="none"/>
          </c:marker>
          <c:dPt>
            <c:idx val="78"/>
            <c:marker>
              <c:symbol val="none"/>
            </c:marker>
            <c:bubble3D val="0"/>
            <c:spPr>
              <a:ln w="28575" cap="rnd">
                <a:solidFill>
                  <a:schemeClr val="accent2"/>
                </a:solidFill>
                <a:round/>
              </a:ln>
              <a:effectLst/>
            </c:spPr>
            <c:extLst>
              <c:ext xmlns:c16="http://schemas.microsoft.com/office/drawing/2014/chart" uri="{C3380CC4-5D6E-409C-BE32-E72D297353CC}">
                <c16:uniqueId val="{00000004-B84F-4E8E-BB8D-92EEA3D47636}"/>
              </c:ext>
            </c:extLst>
          </c:dPt>
          <c:dPt>
            <c:idx val="101"/>
            <c:marker>
              <c:symbol val="none"/>
            </c:marker>
            <c:bubble3D val="0"/>
            <c:spPr>
              <a:ln w="28575" cap="rnd">
                <a:solidFill>
                  <a:schemeClr val="accent2"/>
                </a:solidFill>
                <a:round/>
              </a:ln>
              <a:effectLst/>
            </c:spPr>
            <c:extLst>
              <c:ext xmlns:c16="http://schemas.microsoft.com/office/drawing/2014/chart" uri="{C3380CC4-5D6E-409C-BE32-E72D297353CC}">
                <c16:uniqueId val="{00000006-B84F-4E8E-BB8D-92EEA3D47636}"/>
              </c:ext>
            </c:extLst>
          </c:dPt>
          <c:dLbls>
            <c:dLbl>
              <c:idx val="7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4F-4E8E-BB8D-92EEA3D47636}"/>
                </c:ext>
              </c:extLst>
            </c:dLbl>
            <c:dLbl>
              <c:idx val="10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4F-4E8E-BB8D-92EEA3D476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Sheet2!$A$85:$A$186</c:f>
              <c:strCache>
                <c:ptCount val="102"/>
                <c:pt idx="0">
                  <c:v>1</c:v>
                </c:pt>
                <c:pt idx="1">
                  <c:v>4</c:v>
                </c:pt>
                <c:pt idx="2">
                  <c:v>5</c:v>
                </c:pt>
                <c:pt idx="3">
                  <c:v>6</c:v>
                </c:pt>
                <c:pt idx="4">
                  <c:v>8</c:v>
                </c:pt>
                <c:pt idx="5">
                  <c:v>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24</c:v>
                </c:pt>
                <c:pt idx="21">
                  <c:v>25</c:v>
                </c:pt>
                <c:pt idx="22">
                  <c:v>26</c:v>
                </c:pt>
                <c:pt idx="23">
                  <c:v>27</c:v>
                </c:pt>
                <c:pt idx="24">
                  <c:v>28</c:v>
                </c:pt>
                <c:pt idx="25">
                  <c:v>29</c:v>
                </c:pt>
                <c:pt idx="26">
                  <c:v>30</c:v>
                </c:pt>
                <c:pt idx="27">
                  <c:v>31</c:v>
                </c:pt>
                <c:pt idx="28">
                  <c:v>32</c:v>
                </c:pt>
                <c:pt idx="29">
                  <c:v>33</c:v>
                </c:pt>
                <c:pt idx="30">
                  <c:v>34</c:v>
                </c:pt>
                <c:pt idx="31">
                  <c:v>35</c:v>
                </c:pt>
                <c:pt idx="32">
                  <c:v>36</c:v>
                </c:pt>
                <c:pt idx="33">
                  <c:v>37</c:v>
                </c:pt>
                <c:pt idx="34">
                  <c:v>38</c:v>
                </c:pt>
                <c:pt idx="35">
                  <c:v>39</c:v>
                </c:pt>
                <c:pt idx="36">
                  <c:v>40</c:v>
                </c:pt>
                <c:pt idx="37">
                  <c:v>41</c:v>
                </c:pt>
                <c:pt idx="38">
                  <c:v>42</c:v>
                </c:pt>
                <c:pt idx="39">
                  <c:v>43</c:v>
                </c:pt>
                <c:pt idx="40">
                  <c:v>44</c:v>
                </c:pt>
                <c:pt idx="41">
                  <c:v>45</c:v>
                </c:pt>
                <c:pt idx="42">
                  <c:v>46</c:v>
                </c:pt>
                <c:pt idx="43">
                  <c:v>47</c:v>
                </c:pt>
                <c:pt idx="44">
                  <c:v>48</c:v>
                </c:pt>
                <c:pt idx="45">
                  <c:v>49</c:v>
                </c:pt>
                <c:pt idx="46">
                  <c:v>50</c:v>
                </c:pt>
                <c:pt idx="47">
                  <c:v>51</c:v>
                </c:pt>
                <c:pt idx="48">
                  <c:v>52</c:v>
                </c:pt>
                <c:pt idx="49">
                  <c:v>53</c:v>
                </c:pt>
                <c:pt idx="50">
                  <c:v>54</c:v>
                </c:pt>
                <c:pt idx="51">
                  <c:v>55</c:v>
                </c:pt>
                <c:pt idx="52">
                  <c:v>56</c:v>
                </c:pt>
                <c:pt idx="53">
                  <c:v>57</c:v>
                </c:pt>
                <c:pt idx="54">
                  <c:v>58</c:v>
                </c:pt>
                <c:pt idx="55">
                  <c:v>59</c:v>
                </c:pt>
                <c:pt idx="56">
                  <c:v>60</c:v>
                </c:pt>
                <c:pt idx="57">
                  <c:v>61</c:v>
                </c:pt>
                <c:pt idx="58">
                  <c:v>62</c:v>
                </c:pt>
                <c:pt idx="59">
                  <c:v>63</c:v>
                </c:pt>
                <c:pt idx="60">
                  <c:v>64</c:v>
                </c:pt>
                <c:pt idx="61">
                  <c:v>65</c:v>
                </c:pt>
                <c:pt idx="62">
                  <c:v>66</c:v>
                </c:pt>
                <c:pt idx="63">
                  <c:v>67</c:v>
                </c:pt>
                <c:pt idx="64">
                  <c:v>68</c:v>
                </c:pt>
                <c:pt idx="65">
                  <c:v>69</c:v>
                </c:pt>
                <c:pt idx="66">
                  <c:v>70</c:v>
                </c:pt>
                <c:pt idx="67">
                  <c:v>71</c:v>
                </c:pt>
                <c:pt idx="68">
                  <c:v>72</c:v>
                </c:pt>
                <c:pt idx="69">
                  <c:v>73</c:v>
                </c:pt>
                <c:pt idx="70">
                  <c:v>74</c:v>
                </c:pt>
                <c:pt idx="71">
                  <c:v>75</c:v>
                </c:pt>
                <c:pt idx="72">
                  <c:v>76</c:v>
                </c:pt>
                <c:pt idx="73">
                  <c:v>77</c:v>
                </c:pt>
                <c:pt idx="74">
                  <c:v>78</c:v>
                </c:pt>
                <c:pt idx="75">
                  <c:v>79</c:v>
                </c:pt>
                <c:pt idx="76">
                  <c:v>80</c:v>
                </c:pt>
                <c:pt idx="77">
                  <c:v>81</c:v>
                </c:pt>
                <c:pt idx="78">
                  <c:v>82</c:v>
                </c:pt>
                <c:pt idx="79">
                  <c:v>83</c:v>
                </c:pt>
                <c:pt idx="80">
                  <c:v>84</c:v>
                </c:pt>
                <c:pt idx="81">
                  <c:v>85</c:v>
                </c:pt>
                <c:pt idx="82">
                  <c:v>86</c:v>
                </c:pt>
                <c:pt idx="83">
                  <c:v>87</c:v>
                </c:pt>
                <c:pt idx="84">
                  <c:v>88</c:v>
                </c:pt>
                <c:pt idx="85">
                  <c:v>89</c:v>
                </c:pt>
                <c:pt idx="86">
                  <c:v>90</c:v>
                </c:pt>
                <c:pt idx="87">
                  <c:v>91</c:v>
                </c:pt>
                <c:pt idx="88">
                  <c:v>92</c:v>
                </c:pt>
                <c:pt idx="89">
                  <c:v>93</c:v>
                </c:pt>
                <c:pt idx="90">
                  <c:v>94</c:v>
                </c:pt>
                <c:pt idx="91">
                  <c:v>95</c:v>
                </c:pt>
                <c:pt idx="92">
                  <c:v>96</c:v>
                </c:pt>
                <c:pt idx="93">
                  <c:v>97</c:v>
                </c:pt>
                <c:pt idx="94">
                  <c:v>98</c:v>
                </c:pt>
                <c:pt idx="95">
                  <c:v>99</c:v>
                </c:pt>
                <c:pt idx="96">
                  <c:v>100</c:v>
                </c:pt>
                <c:pt idx="97">
                  <c:v>101</c:v>
                </c:pt>
                <c:pt idx="98">
                  <c:v>102</c:v>
                </c:pt>
                <c:pt idx="99">
                  <c:v>103</c:v>
                </c:pt>
                <c:pt idx="100">
                  <c:v>104</c:v>
                </c:pt>
                <c:pt idx="101">
                  <c:v>116</c:v>
                </c:pt>
              </c:strCache>
            </c:strRef>
          </c:cat>
          <c:val>
            <c:numRef>
              <c:f>Sheet2!$C$85:$C$186</c:f>
              <c:numCache>
                <c:formatCode>General</c:formatCode>
                <c:ptCount val="102"/>
                <c:pt idx="0">
                  <c:v>4</c:v>
                </c:pt>
                <c:pt idx="1">
                  <c:v>5</c:v>
                </c:pt>
                <c:pt idx="2">
                  <c:v>5</c:v>
                </c:pt>
                <c:pt idx="3">
                  <c:v>7</c:v>
                </c:pt>
                <c:pt idx="4">
                  <c:v>8</c:v>
                </c:pt>
                <c:pt idx="5">
                  <c:v>10</c:v>
                </c:pt>
                <c:pt idx="6">
                  <c:v>12</c:v>
                </c:pt>
                <c:pt idx="7">
                  <c:v>24</c:v>
                </c:pt>
                <c:pt idx="8">
                  <c:v>32</c:v>
                </c:pt>
                <c:pt idx="9">
                  <c:v>47</c:v>
                </c:pt>
                <c:pt idx="10">
                  <c:v>56</c:v>
                </c:pt>
                <c:pt idx="11">
                  <c:v>166</c:v>
                </c:pt>
                <c:pt idx="12">
                  <c:v>268</c:v>
                </c:pt>
                <c:pt idx="13">
                  <c:v>364</c:v>
                </c:pt>
                <c:pt idx="14">
                  <c:v>412</c:v>
                </c:pt>
                <c:pt idx="15">
                  <c:v>453</c:v>
                </c:pt>
                <c:pt idx="16">
                  <c:v>483</c:v>
                </c:pt>
                <c:pt idx="17">
                  <c:v>522</c:v>
                </c:pt>
                <c:pt idx="18">
                  <c:v>596</c:v>
                </c:pt>
                <c:pt idx="19">
                  <c:v>708</c:v>
                </c:pt>
                <c:pt idx="20">
                  <c:v>804</c:v>
                </c:pt>
                <c:pt idx="21">
                  <c:v>871</c:v>
                </c:pt>
                <c:pt idx="22">
                  <c:v>934</c:v>
                </c:pt>
                <c:pt idx="23">
                  <c:v>966</c:v>
                </c:pt>
                <c:pt idx="24">
                  <c:v>1027</c:v>
                </c:pt>
                <c:pt idx="25">
                  <c:v>1173</c:v>
                </c:pt>
                <c:pt idx="26">
                  <c:v>1267</c:v>
                </c:pt>
                <c:pt idx="27">
                  <c:v>1403</c:v>
                </c:pt>
                <c:pt idx="28">
                  <c:v>1489</c:v>
                </c:pt>
                <c:pt idx="29">
                  <c:v>1549</c:v>
                </c:pt>
                <c:pt idx="30">
                  <c:v>1586</c:v>
                </c:pt>
                <c:pt idx="31">
                  <c:v>1645</c:v>
                </c:pt>
                <c:pt idx="32">
                  <c:v>1802</c:v>
                </c:pt>
                <c:pt idx="33">
                  <c:v>1913</c:v>
                </c:pt>
                <c:pt idx="34">
                  <c:v>2002</c:v>
                </c:pt>
                <c:pt idx="35">
                  <c:v>2086</c:v>
                </c:pt>
                <c:pt idx="36">
                  <c:v>2131</c:v>
                </c:pt>
                <c:pt idx="37">
                  <c:v>2168</c:v>
                </c:pt>
                <c:pt idx="38">
                  <c:v>2228</c:v>
                </c:pt>
                <c:pt idx="39">
                  <c:v>2352</c:v>
                </c:pt>
                <c:pt idx="40">
                  <c:v>2433</c:v>
                </c:pt>
                <c:pt idx="41">
                  <c:v>2488</c:v>
                </c:pt>
                <c:pt idx="42">
                  <c:v>2545</c:v>
                </c:pt>
                <c:pt idx="43">
                  <c:v>2747</c:v>
                </c:pt>
                <c:pt idx="44">
                  <c:v>2791</c:v>
                </c:pt>
                <c:pt idx="45">
                  <c:v>2841</c:v>
                </c:pt>
                <c:pt idx="46">
                  <c:v>2927</c:v>
                </c:pt>
                <c:pt idx="47">
                  <c:v>2992</c:v>
                </c:pt>
                <c:pt idx="48">
                  <c:v>3098</c:v>
                </c:pt>
                <c:pt idx="49">
                  <c:v>3168</c:v>
                </c:pt>
                <c:pt idx="50">
                  <c:v>3223</c:v>
                </c:pt>
                <c:pt idx="51">
                  <c:v>3287</c:v>
                </c:pt>
                <c:pt idx="52">
                  <c:v>3343</c:v>
                </c:pt>
                <c:pt idx="53">
                  <c:v>3439</c:v>
                </c:pt>
                <c:pt idx="54">
                  <c:v>3511</c:v>
                </c:pt>
                <c:pt idx="55">
                  <c:v>3596</c:v>
                </c:pt>
                <c:pt idx="56">
                  <c:v>3656</c:v>
                </c:pt>
                <c:pt idx="57">
                  <c:v>3698</c:v>
                </c:pt>
                <c:pt idx="58">
                  <c:v>3743</c:v>
                </c:pt>
                <c:pt idx="59">
                  <c:v>3822</c:v>
                </c:pt>
                <c:pt idx="60">
                  <c:v>3889</c:v>
                </c:pt>
                <c:pt idx="61">
                  <c:v>3986</c:v>
                </c:pt>
                <c:pt idx="62">
                  <c:v>4052</c:v>
                </c:pt>
                <c:pt idx="63">
                  <c:v>4115</c:v>
                </c:pt>
                <c:pt idx="64">
                  <c:v>4198</c:v>
                </c:pt>
                <c:pt idx="65">
                  <c:v>4238</c:v>
                </c:pt>
                <c:pt idx="66">
                  <c:v>4299</c:v>
                </c:pt>
                <c:pt idx="67">
                  <c:v>4377</c:v>
                </c:pt>
                <c:pt idx="68">
                  <c:v>4446</c:v>
                </c:pt>
                <c:pt idx="69">
                  <c:v>4489</c:v>
                </c:pt>
                <c:pt idx="70">
                  <c:v>4529</c:v>
                </c:pt>
                <c:pt idx="71">
                  <c:v>4571</c:v>
                </c:pt>
                <c:pt idx="72">
                  <c:v>4593</c:v>
                </c:pt>
                <c:pt idx="73">
                  <c:v>4627</c:v>
                </c:pt>
                <c:pt idx="74">
                  <c:v>4763</c:v>
                </c:pt>
                <c:pt idx="75">
                  <c:v>4913</c:v>
                </c:pt>
                <c:pt idx="76">
                  <c:v>5096</c:v>
                </c:pt>
                <c:pt idx="77">
                  <c:v>5455</c:v>
                </c:pt>
                <c:pt idx="78">
                  <c:v>6609</c:v>
                </c:pt>
                <c:pt idx="79">
                  <c:v>6610</c:v>
                </c:pt>
                <c:pt idx="80">
                  <c:v>6615</c:v>
                </c:pt>
                <c:pt idx="81">
                  <c:v>6619</c:v>
                </c:pt>
                <c:pt idx="82">
                  <c:v>6708</c:v>
                </c:pt>
                <c:pt idx="83">
                  <c:v>6885</c:v>
                </c:pt>
                <c:pt idx="84">
                  <c:v>7104</c:v>
                </c:pt>
                <c:pt idx="85">
                  <c:v>7133</c:v>
                </c:pt>
                <c:pt idx="86">
                  <c:v>7137</c:v>
                </c:pt>
                <c:pt idx="87">
                  <c:v>7146</c:v>
                </c:pt>
                <c:pt idx="88">
                  <c:v>7171</c:v>
                </c:pt>
                <c:pt idx="89">
                  <c:v>7396</c:v>
                </c:pt>
                <c:pt idx="90">
                  <c:v>7550</c:v>
                </c:pt>
                <c:pt idx="91">
                  <c:v>7743</c:v>
                </c:pt>
                <c:pt idx="92">
                  <c:v>7745</c:v>
                </c:pt>
                <c:pt idx="93">
                  <c:v>7748</c:v>
                </c:pt>
                <c:pt idx="94">
                  <c:v>7753</c:v>
                </c:pt>
                <c:pt idx="95">
                  <c:v>7767</c:v>
                </c:pt>
                <c:pt idx="96">
                  <c:v>8094</c:v>
                </c:pt>
                <c:pt idx="97">
                  <c:v>8257</c:v>
                </c:pt>
                <c:pt idx="98">
                  <c:v>8296</c:v>
                </c:pt>
                <c:pt idx="99">
                  <c:v>8455</c:v>
                </c:pt>
                <c:pt idx="100">
                  <c:v>8456</c:v>
                </c:pt>
                <c:pt idx="101">
                  <c:v>8456</c:v>
                </c:pt>
              </c:numCache>
            </c:numRef>
          </c:val>
          <c:smooth val="0"/>
          <c:extLst>
            <c:ext xmlns:c16="http://schemas.microsoft.com/office/drawing/2014/chart" uri="{C3380CC4-5D6E-409C-BE32-E72D297353CC}">
              <c16:uniqueId val="{00000007-B84F-4E8E-BB8D-92EEA3D47636}"/>
            </c:ext>
          </c:extLst>
        </c:ser>
        <c:dLbls>
          <c:showLegendKey val="0"/>
          <c:showVal val="0"/>
          <c:showCatName val="0"/>
          <c:showSerName val="0"/>
          <c:showPercent val="0"/>
          <c:showBubbleSize val="0"/>
        </c:dLbls>
        <c:smooth val="0"/>
        <c:axId val="923553023"/>
        <c:axId val="769477007"/>
      </c:lineChart>
      <c:catAx>
        <c:axId val="923553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477007"/>
        <c:crosses val="autoZero"/>
        <c:auto val="1"/>
        <c:lblAlgn val="ctr"/>
        <c:lblOffset val="100"/>
        <c:noMultiLvlLbl val="0"/>
      </c:catAx>
      <c:valAx>
        <c:axId val="769477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355302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[Withdrawals Spring 2020.xlsx]Sheet2!PivotTable2</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a:t>
            </a:r>
            <a:r>
              <a:rPr lang="en-US" baseline="0" dirty="0"/>
              <a:t> Excused Withdrawals - Spring 2019 &amp; Spring 2020 Comparison</a:t>
            </a:r>
            <a:endParaRPr lang="en-US" dirty="0"/>
          </a:p>
        </c:rich>
      </c:tx>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rgbClr val="FF0000">
              <a:alpha val="80000"/>
            </a:srgbClr>
          </a:solidFill>
          <a:ln>
            <a:noFill/>
          </a:ln>
          <a:effectLst/>
        </c:spPr>
        <c:marker>
          <c:symbol val="none"/>
        </c:marker>
      </c:pivotFmt>
      <c:pivotFmt>
        <c:idx val="1"/>
        <c:spPr>
          <a:solidFill>
            <a:srgbClr val="0000CC">
              <a:alpha val="21961"/>
            </a:srgbClr>
          </a:solidFill>
          <a:ln>
            <a:noFill/>
          </a:ln>
          <a:effectLst/>
        </c:spPr>
        <c:marker>
          <c:symbol val="none"/>
        </c:marker>
      </c:pivotFmt>
      <c:pivotFmt>
        <c:idx val="2"/>
        <c:spPr>
          <a:solidFill>
            <a:srgbClr val="FF0000">
              <a:alpha val="80000"/>
            </a:srgbClr>
          </a:solidFill>
          <a:ln>
            <a:noFill/>
          </a:ln>
          <a:effectLst/>
        </c:spPr>
        <c:marker>
          <c:symbol val="none"/>
        </c:marker>
      </c:pivotFmt>
      <c:pivotFmt>
        <c:idx val="3"/>
        <c:spPr>
          <a:solidFill>
            <a:srgbClr val="0000CC">
              <a:alpha val="21961"/>
            </a:srgbClr>
          </a:solidFill>
          <a:ln>
            <a:noFill/>
          </a:ln>
          <a:effectLst/>
        </c:spPr>
        <c:marker>
          <c:symbol val="none"/>
        </c:marker>
      </c:pivotFmt>
      <c:pivotFmt>
        <c:idx val="4"/>
        <c:spPr>
          <a:solidFill>
            <a:srgbClr val="FF0000">
              <a:alpha val="80000"/>
            </a:srgbClr>
          </a:solidFill>
          <a:ln>
            <a:noFill/>
          </a:ln>
          <a:effectLst/>
        </c:spPr>
        <c:marker>
          <c:symbol val="none"/>
        </c:marker>
      </c:pivotFmt>
      <c:pivotFmt>
        <c:idx val="5"/>
        <c:spPr>
          <a:solidFill>
            <a:srgbClr val="0000CC">
              <a:alpha val="21961"/>
            </a:srgbClr>
          </a:solidFill>
          <a:ln>
            <a:noFill/>
          </a:ln>
          <a:effectLst/>
        </c:spPr>
        <c:marker>
          <c:symbol val="none"/>
        </c:marker>
      </c:pivotFmt>
    </c:pivotFmts>
    <c:plotArea>
      <c:layout>
        <c:manualLayout>
          <c:layoutTarget val="inner"/>
          <c:xMode val="edge"/>
          <c:yMode val="edge"/>
          <c:x val="4.7347977188620903E-2"/>
          <c:y val="0.15542174875199424"/>
          <c:w val="0.82731754474026231"/>
          <c:h val="0.69432401832123924"/>
        </c:manualLayout>
      </c:layout>
      <c:areaChart>
        <c:grouping val="standard"/>
        <c:varyColors val="0"/>
        <c:ser>
          <c:idx val="0"/>
          <c:order val="0"/>
          <c:tx>
            <c:strRef>
              <c:f>Sheet2!$B$44:$B$45</c:f>
              <c:strCache>
                <c:ptCount val="1"/>
                <c:pt idx="0">
                  <c:v>Spring 2019</c:v>
                </c:pt>
              </c:strCache>
            </c:strRef>
          </c:tx>
          <c:spPr>
            <a:solidFill>
              <a:srgbClr val="FF0000">
                <a:alpha val="80000"/>
              </a:srgbClr>
            </a:solidFill>
            <a:ln>
              <a:noFill/>
            </a:ln>
            <a:effectLst/>
          </c:spPr>
          <c:cat>
            <c:strRef>
              <c:f>Sheet2!$A$46:$A$76</c:f>
              <c:strCache>
                <c:ptCount val="31"/>
                <c:pt idx="0">
                  <c:v>1</c:v>
                </c:pt>
                <c:pt idx="1">
                  <c:v>14</c:v>
                </c:pt>
                <c:pt idx="2">
                  <c:v>16</c:v>
                </c:pt>
                <c:pt idx="3">
                  <c:v>30</c:v>
                </c:pt>
                <c:pt idx="4">
                  <c:v>31</c:v>
                </c:pt>
                <c:pt idx="5">
                  <c:v>32</c:v>
                </c:pt>
                <c:pt idx="6">
                  <c:v>36</c:v>
                </c:pt>
                <c:pt idx="7">
                  <c:v>47</c:v>
                </c:pt>
                <c:pt idx="8">
                  <c:v>50</c:v>
                </c:pt>
                <c:pt idx="9">
                  <c:v>54</c:v>
                </c:pt>
                <c:pt idx="10">
                  <c:v>55</c:v>
                </c:pt>
                <c:pt idx="11">
                  <c:v>57</c:v>
                </c:pt>
                <c:pt idx="12">
                  <c:v>65</c:v>
                </c:pt>
                <c:pt idx="13">
                  <c:v>67</c:v>
                </c:pt>
                <c:pt idx="14">
                  <c:v>73</c:v>
                </c:pt>
                <c:pt idx="15">
                  <c:v>75</c:v>
                </c:pt>
                <c:pt idx="16">
                  <c:v>80</c:v>
                </c:pt>
                <c:pt idx="17">
                  <c:v>81</c:v>
                </c:pt>
                <c:pt idx="18">
                  <c:v>86</c:v>
                </c:pt>
                <c:pt idx="19">
                  <c:v>87</c:v>
                </c:pt>
                <c:pt idx="20">
                  <c:v>88</c:v>
                </c:pt>
                <c:pt idx="21">
                  <c:v>89</c:v>
                </c:pt>
                <c:pt idx="22">
                  <c:v>92</c:v>
                </c:pt>
                <c:pt idx="23">
                  <c:v>93</c:v>
                </c:pt>
                <c:pt idx="24">
                  <c:v>94</c:v>
                </c:pt>
                <c:pt idx="25">
                  <c:v>95</c:v>
                </c:pt>
                <c:pt idx="26">
                  <c:v>99</c:v>
                </c:pt>
                <c:pt idx="27">
                  <c:v>100</c:v>
                </c:pt>
                <c:pt idx="28">
                  <c:v>101</c:v>
                </c:pt>
                <c:pt idx="29">
                  <c:v>102</c:v>
                </c:pt>
                <c:pt idx="30">
                  <c:v>103</c:v>
                </c:pt>
              </c:strCache>
            </c:strRef>
          </c:cat>
          <c:val>
            <c:numRef>
              <c:f>Sheet2!$B$46:$B$76</c:f>
              <c:numCache>
                <c:formatCode>General</c:formatCode>
                <c:ptCount val="31"/>
                <c:pt idx="0">
                  <c:v>5</c:v>
                </c:pt>
                <c:pt idx="1">
                  <c:v>8</c:v>
                </c:pt>
                <c:pt idx="2">
                  <c:v>9</c:v>
                </c:pt>
                <c:pt idx="3">
                  <c:v>11</c:v>
                </c:pt>
                <c:pt idx="4">
                  <c:v>12</c:v>
                </c:pt>
                <c:pt idx="5">
                  <c:v>13</c:v>
                </c:pt>
                <c:pt idx="6">
                  <c:v>82</c:v>
                </c:pt>
                <c:pt idx="7">
                  <c:v>82</c:v>
                </c:pt>
                <c:pt idx="8">
                  <c:v>82</c:v>
                </c:pt>
                <c:pt idx="9">
                  <c:v>83</c:v>
                </c:pt>
                <c:pt idx="10">
                  <c:v>83</c:v>
                </c:pt>
                <c:pt idx="11">
                  <c:v>83</c:v>
                </c:pt>
                <c:pt idx="12">
                  <c:v>83</c:v>
                </c:pt>
                <c:pt idx="13">
                  <c:v>85</c:v>
                </c:pt>
                <c:pt idx="14">
                  <c:v>86</c:v>
                </c:pt>
                <c:pt idx="15">
                  <c:v>87</c:v>
                </c:pt>
                <c:pt idx="16">
                  <c:v>87</c:v>
                </c:pt>
                <c:pt idx="17">
                  <c:v>87</c:v>
                </c:pt>
                <c:pt idx="18">
                  <c:v>87</c:v>
                </c:pt>
                <c:pt idx="19">
                  <c:v>87</c:v>
                </c:pt>
                <c:pt idx="20">
                  <c:v>87</c:v>
                </c:pt>
                <c:pt idx="21">
                  <c:v>87</c:v>
                </c:pt>
                <c:pt idx="22">
                  <c:v>87</c:v>
                </c:pt>
                <c:pt idx="23">
                  <c:v>87</c:v>
                </c:pt>
                <c:pt idx="24">
                  <c:v>87</c:v>
                </c:pt>
                <c:pt idx="25">
                  <c:v>87</c:v>
                </c:pt>
                <c:pt idx="26">
                  <c:v>87</c:v>
                </c:pt>
                <c:pt idx="27">
                  <c:v>87</c:v>
                </c:pt>
                <c:pt idx="28">
                  <c:v>87</c:v>
                </c:pt>
                <c:pt idx="29">
                  <c:v>87</c:v>
                </c:pt>
                <c:pt idx="30">
                  <c:v>87</c:v>
                </c:pt>
              </c:numCache>
            </c:numRef>
          </c:val>
          <c:extLst>
            <c:ext xmlns:c16="http://schemas.microsoft.com/office/drawing/2014/chart" uri="{C3380CC4-5D6E-409C-BE32-E72D297353CC}">
              <c16:uniqueId val="{00000000-9B93-4DB7-B9CD-84B085BB8B9C}"/>
            </c:ext>
          </c:extLst>
        </c:ser>
        <c:ser>
          <c:idx val="1"/>
          <c:order val="1"/>
          <c:tx>
            <c:strRef>
              <c:f>Sheet2!$C$44:$C$45</c:f>
              <c:strCache>
                <c:ptCount val="1"/>
                <c:pt idx="0">
                  <c:v>Spring 2020</c:v>
                </c:pt>
              </c:strCache>
            </c:strRef>
          </c:tx>
          <c:spPr>
            <a:solidFill>
              <a:srgbClr val="0000CC">
                <a:alpha val="21961"/>
              </a:srgbClr>
            </a:solidFill>
            <a:ln>
              <a:noFill/>
            </a:ln>
            <a:effectLst/>
          </c:spPr>
          <c:cat>
            <c:strRef>
              <c:f>Sheet2!$A$46:$A$76</c:f>
              <c:strCache>
                <c:ptCount val="31"/>
                <c:pt idx="0">
                  <c:v>1</c:v>
                </c:pt>
                <c:pt idx="1">
                  <c:v>14</c:v>
                </c:pt>
                <c:pt idx="2">
                  <c:v>16</c:v>
                </c:pt>
                <c:pt idx="3">
                  <c:v>30</c:v>
                </c:pt>
                <c:pt idx="4">
                  <c:v>31</c:v>
                </c:pt>
                <c:pt idx="5">
                  <c:v>32</c:v>
                </c:pt>
                <c:pt idx="6">
                  <c:v>36</c:v>
                </c:pt>
                <c:pt idx="7">
                  <c:v>47</c:v>
                </c:pt>
                <c:pt idx="8">
                  <c:v>50</c:v>
                </c:pt>
                <c:pt idx="9">
                  <c:v>54</c:v>
                </c:pt>
                <c:pt idx="10">
                  <c:v>55</c:v>
                </c:pt>
                <c:pt idx="11">
                  <c:v>57</c:v>
                </c:pt>
                <c:pt idx="12">
                  <c:v>65</c:v>
                </c:pt>
                <c:pt idx="13">
                  <c:v>67</c:v>
                </c:pt>
                <c:pt idx="14">
                  <c:v>73</c:v>
                </c:pt>
                <c:pt idx="15">
                  <c:v>75</c:v>
                </c:pt>
                <c:pt idx="16">
                  <c:v>80</c:v>
                </c:pt>
                <c:pt idx="17">
                  <c:v>81</c:v>
                </c:pt>
                <c:pt idx="18">
                  <c:v>86</c:v>
                </c:pt>
                <c:pt idx="19">
                  <c:v>87</c:v>
                </c:pt>
                <c:pt idx="20">
                  <c:v>88</c:v>
                </c:pt>
                <c:pt idx="21">
                  <c:v>89</c:v>
                </c:pt>
                <c:pt idx="22">
                  <c:v>92</c:v>
                </c:pt>
                <c:pt idx="23">
                  <c:v>93</c:v>
                </c:pt>
                <c:pt idx="24">
                  <c:v>94</c:v>
                </c:pt>
                <c:pt idx="25">
                  <c:v>95</c:v>
                </c:pt>
                <c:pt idx="26">
                  <c:v>99</c:v>
                </c:pt>
                <c:pt idx="27">
                  <c:v>100</c:v>
                </c:pt>
                <c:pt idx="28">
                  <c:v>101</c:v>
                </c:pt>
                <c:pt idx="29">
                  <c:v>102</c:v>
                </c:pt>
                <c:pt idx="30">
                  <c:v>103</c:v>
                </c:pt>
              </c:strCache>
            </c:strRef>
          </c:cat>
          <c:val>
            <c:numRef>
              <c:f>Sheet2!$C$46:$C$76</c:f>
              <c:numCache>
                <c:formatCode>General</c:formatCode>
                <c:ptCount val="31"/>
                <c:pt idx="0">
                  <c:v>4</c:v>
                </c:pt>
                <c:pt idx="1">
                  <c:v>4</c:v>
                </c:pt>
                <c:pt idx="2">
                  <c:v>4</c:v>
                </c:pt>
                <c:pt idx="3">
                  <c:v>4</c:v>
                </c:pt>
                <c:pt idx="4">
                  <c:v>4</c:v>
                </c:pt>
                <c:pt idx="5">
                  <c:v>4</c:v>
                </c:pt>
                <c:pt idx="6">
                  <c:v>10</c:v>
                </c:pt>
                <c:pt idx="7">
                  <c:v>174</c:v>
                </c:pt>
                <c:pt idx="8">
                  <c:v>175</c:v>
                </c:pt>
                <c:pt idx="9">
                  <c:v>175</c:v>
                </c:pt>
                <c:pt idx="10">
                  <c:v>178</c:v>
                </c:pt>
                <c:pt idx="11">
                  <c:v>183</c:v>
                </c:pt>
                <c:pt idx="12">
                  <c:v>189</c:v>
                </c:pt>
                <c:pt idx="13">
                  <c:v>189</c:v>
                </c:pt>
                <c:pt idx="14">
                  <c:v>189</c:v>
                </c:pt>
                <c:pt idx="15">
                  <c:v>189</c:v>
                </c:pt>
                <c:pt idx="16">
                  <c:v>190</c:v>
                </c:pt>
                <c:pt idx="17">
                  <c:v>243</c:v>
                </c:pt>
                <c:pt idx="18">
                  <c:v>331</c:v>
                </c:pt>
                <c:pt idx="19">
                  <c:v>504</c:v>
                </c:pt>
                <c:pt idx="20">
                  <c:v>720</c:v>
                </c:pt>
                <c:pt idx="21">
                  <c:v>745</c:v>
                </c:pt>
                <c:pt idx="22">
                  <c:v>759</c:v>
                </c:pt>
                <c:pt idx="23">
                  <c:v>981</c:v>
                </c:pt>
                <c:pt idx="24">
                  <c:v>1132</c:v>
                </c:pt>
                <c:pt idx="25">
                  <c:v>1322</c:v>
                </c:pt>
                <c:pt idx="26">
                  <c:v>1328</c:v>
                </c:pt>
                <c:pt idx="27">
                  <c:v>1654</c:v>
                </c:pt>
                <c:pt idx="28">
                  <c:v>1816</c:v>
                </c:pt>
                <c:pt idx="29">
                  <c:v>1855</c:v>
                </c:pt>
                <c:pt idx="30">
                  <c:v>2012</c:v>
                </c:pt>
              </c:numCache>
            </c:numRef>
          </c:val>
          <c:extLst>
            <c:ext xmlns:c16="http://schemas.microsoft.com/office/drawing/2014/chart" uri="{C3380CC4-5D6E-409C-BE32-E72D297353CC}">
              <c16:uniqueId val="{00000001-9B93-4DB7-B9CD-84B085BB8B9C}"/>
            </c:ext>
          </c:extLst>
        </c:ser>
        <c:dLbls>
          <c:showLegendKey val="0"/>
          <c:showVal val="0"/>
          <c:showCatName val="0"/>
          <c:showSerName val="0"/>
          <c:showPercent val="0"/>
          <c:showBubbleSize val="0"/>
        </c:dLbls>
        <c:axId val="838836943"/>
        <c:axId val="769462863"/>
      </c:areaChart>
      <c:catAx>
        <c:axId val="838836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462863"/>
        <c:crosses val="autoZero"/>
        <c:auto val="1"/>
        <c:lblAlgn val="ctr"/>
        <c:lblOffset val="100"/>
        <c:noMultiLvlLbl val="0"/>
      </c:catAx>
      <c:valAx>
        <c:axId val="7694628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8836943"/>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Students Dropping All Classes* - Selected Demographics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'[Withdrawals Spring 2020.xlsx]All Drops'!$F$2</c:f>
              <c:strCache>
                <c:ptCount val="1"/>
                <c:pt idx="0">
                  <c:v>Spring 2018</c:v>
                </c:pt>
              </c:strCache>
            </c:strRef>
          </c:tx>
          <c:spPr>
            <a:solidFill>
              <a:schemeClr val="accent2"/>
            </a:solidFill>
            <a:ln>
              <a:noFill/>
            </a:ln>
            <a:effectLst/>
          </c:spPr>
          <c:invertIfNegative val="0"/>
          <c:cat>
            <c:strRef>
              <c:f>'[Withdrawals Spring 2020.xlsx]All Drops'!$G$1:$Q$1</c:f>
              <c:strCache>
                <c:ptCount val="11"/>
                <c:pt idx="0">
                  <c:v>Asian</c:v>
                </c:pt>
                <c:pt idx="1">
                  <c:v>Black</c:v>
                </c:pt>
                <c:pt idx="2">
                  <c:v>Native American</c:v>
                </c:pt>
                <c:pt idx="3">
                  <c:v>H/L</c:v>
                </c:pt>
                <c:pt idx="4">
                  <c:v>Pac Isl. </c:v>
                </c:pt>
                <c:pt idx="5">
                  <c:v>White</c:v>
                </c:pt>
                <c:pt idx="6">
                  <c:v>Female</c:v>
                </c:pt>
                <c:pt idx="7">
                  <c:v>Male</c:v>
                </c:pt>
                <c:pt idx="8">
                  <c:v>Non-Disclosed/Non-Binary</c:v>
                </c:pt>
                <c:pt idx="9">
                  <c:v>Financial Aid</c:v>
                </c:pt>
                <c:pt idx="10">
                  <c:v>No Financial Aid</c:v>
                </c:pt>
              </c:strCache>
            </c:strRef>
          </c:cat>
          <c:val>
            <c:numRef>
              <c:f>'[Withdrawals Spring 2020.xlsx]All Drops'!$G$2:$Q$2</c:f>
              <c:numCache>
                <c:formatCode>0.0%</c:formatCode>
                <c:ptCount val="11"/>
                <c:pt idx="0">
                  <c:v>6.7913385826771658E-2</c:v>
                </c:pt>
                <c:pt idx="1">
                  <c:v>0.13643178410794601</c:v>
                </c:pt>
                <c:pt idx="2">
                  <c:v>6.4777327935222673E-2</c:v>
                </c:pt>
                <c:pt idx="3">
                  <c:v>9.2959671907040325E-2</c:v>
                </c:pt>
                <c:pt idx="4">
                  <c:v>0.10948905109489052</c:v>
                </c:pt>
                <c:pt idx="5">
                  <c:v>7.5677225168410495E-2</c:v>
                </c:pt>
                <c:pt idx="6">
                  <c:v>7.7766599597585515E-2</c:v>
                </c:pt>
                <c:pt idx="7">
                  <c:v>8.1132797550708E-2</c:v>
                </c:pt>
                <c:pt idx="8">
                  <c:v>8.6826347305389226E-2</c:v>
                </c:pt>
                <c:pt idx="9">
                  <c:v>8.6805152605315072E-2</c:v>
                </c:pt>
                <c:pt idx="10">
                  <c:v>7.2662173546756526E-2</c:v>
                </c:pt>
              </c:numCache>
            </c:numRef>
          </c:val>
          <c:extLst>
            <c:ext xmlns:c16="http://schemas.microsoft.com/office/drawing/2014/chart" uri="{C3380CC4-5D6E-409C-BE32-E72D297353CC}">
              <c16:uniqueId val="{00000000-9BDE-48DB-9D2B-FB68CA625AB0}"/>
            </c:ext>
          </c:extLst>
        </c:ser>
        <c:ser>
          <c:idx val="1"/>
          <c:order val="1"/>
          <c:tx>
            <c:strRef>
              <c:f>'[Withdrawals Spring 2020.xlsx]All Drops'!$F$3</c:f>
              <c:strCache>
                <c:ptCount val="1"/>
                <c:pt idx="0">
                  <c:v>Spring 2019</c:v>
                </c:pt>
              </c:strCache>
            </c:strRef>
          </c:tx>
          <c:spPr>
            <a:solidFill>
              <a:schemeClr val="accent4"/>
            </a:solidFill>
            <a:ln>
              <a:noFill/>
            </a:ln>
            <a:effectLst/>
          </c:spPr>
          <c:invertIfNegative val="0"/>
          <c:cat>
            <c:strRef>
              <c:f>'[Withdrawals Spring 2020.xlsx]All Drops'!$G$1:$Q$1</c:f>
              <c:strCache>
                <c:ptCount val="11"/>
                <c:pt idx="0">
                  <c:v>Asian</c:v>
                </c:pt>
                <c:pt idx="1">
                  <c:v>Black</c:v>
                </c:pt>
                <c:pt idx="2">
                  <c:v>Native American</c:v>
                </c:pt>
                <c:pt idx="3">
                  <c:v>H/L</c:v>
                </c:pt>
                <c:pt idx="4">
                  <c:v>Pac Isl. </c:v>
                </c:pt>
                <c:pt idx="5">
                  <c:v>White</c:v>
                </c:pt>
                <c:pt idx="6">
                  <c:v>Female</c:v>
                </c:pt>
                <c:pt idx="7">
                  <c:v>Male</c:v>
                </c:pt>
                <c:pt idx="8">
                  <c:v>Non-Disclosed/Non-Binary</c:v>
                </c:pt>
                <c:pt idx="9">
                  <c:v>Financial Aid</c:v>
                </c:pt>
                <c:pt idx="10">
                  <c:v>No Financial Aid</c:v>
                </c:pt>
              </c:strCache>
            </c:strRef>
          </c:cat>
          <c:val>
            <c:numRef>
              <c:f>'[Withdrawals Spring 2020.xlsx]All Drops'!$G$3:$Q$3</c:f>
              <c:numCache>
                <c:formatCode>0.0%</c:formatCode>
                <c:ptCount val="11"/>
                <c:pt idx="0">
                  <c:v>7.2625698324022353E-2</c:v>
                </c:pt>
                <c:pt idx="1">
                  <c:v>0.11031518624641834</c:v>
                </c:pt>
                <c:pt idx="2">
                  <c:v>6.6914498141263934E-2</c:v>
                </c:pt>
                <c:pt idx="3">
                  <c:v>8.3333333333333329E-2</c:v>
                </c:pt>
                <c:pt idx="4">
                  <c:v>9.3333333333333338E-2</c:v>
                </c:pt>
                <c:pt idx="5">
                  <c:v>7.3925299506694853E-2</c:v>
                </c:pt>
                <c:pt idx="6">
                  <c:v>7.591828717344333E-2</c:v>
                </c:pt>
                <c:pt idx="7">
                  <c:v>7.4041919880937612E-2</c:v>
                </c:pt>
                <c:pt idx="8">
                  <c:v>7.8212290502793297E-2</c:v>
                </c:pt>
                <c:pt idx="9">
                  <c:v>7.4940657850118678E-2</c:v>
                </c:pt>
                <c:pt idx="10">
                  <c:v>7.5330531925796862E-2</c:v>
                </c:pt>
              </c:numCache>
            </c:numRef>
          </c:val>
          <c:extLst>
            <c:ext xmlns:c16="http://schemas.microsoft.com/office/drawing/2014/chart" uri="{C3380CC4-5D6E-409C-BE32-E72D297353CC}">
              <c16:uniqueId val="{00000001-9BDE-48DB-9D2B-FB68CA625AB0}"/>
            </c:ext>
          </c:extLst>
        </c:ser>
        <c:ser>
          <c:idx val="2"/>
          <c:order val="2"/>
          <c:tx>
            <c:strRef>
              <c:f>'[Withdrawals Spring 2020.xlsx]All Drops'!$F$4</c:f>
              <c:strCache>
                <c:ptCount val="1"/>
                <c:pt idx="0">
                  <c:v>Spring 2020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'[Withdrawals Spring 2020.xlsx]All Drops'!$G$1:$Q$1</c:f>
              <c:strCache>
                <c:ptCount val="11"/>
                <c:pt idx="0">
                  <c:v>Asian</c:v>
                </c:pt>
                <c:pt idx="1">
                  <c:v>Black</c:v>
                </c:pt>
                <c:pt idx="2">
                  <c:v>Native American</c:v>
                </c:pt>
                <c:pt idx="3">
                  <c:v>H/L</c:v>
                </c:pt>
                <c:pt idx="4">
                  <c:v>Pac Isl. </c:v>
                </c:pt>
                <c:pt idx="5">
                  <c:v>White</c:v>
                </c:pt>
                <c:pt idx="6">
                  <c:v>Female</c:v>
                </c:pt>
                <c:pt idx="7">
                  <c:v>Male</c:v>
                </c:pt>
                <c:pt idx="8">
                  <c:v>Non-Disclosed/Non-Binary</c:v>
                </c:pt>
                <c:pt idx="9">
                  <c:v>Financial Aid</c:v>
                </c:pt>
                <c:pt idx="10">
                  <c:v>No Financial Aid</c:v>
                </c:pt>
              </c:strCache>
            </c:strRef>
          </c:cat>
          <c:val>
            <c:numRef>
              <c:f>'[Withdrawals Spring 2020.xlsx]All Drops'!$G$4:$Q$4</c:f>
              <c:numCache>
                <c:formatCode>0.0%</c:formatCode>
                <c:ptCount val="11"/>
                <c:pt idx="0">
                  <c:v>7.3556797020484177E-2</c:v>
                </c:pt>
                <c:pt idx="1">
                  <c:v>0.13109756097560976</c:v>
                </c:pt>
                <c:pt idx="2">
                  <c:v>0.11567164179104478</c:v>
                </c:pt>
                <c:pt idx="3">
                  <c:v>0.10935601458080195</c:v>
                </c:pt>
                <c:pt idx="4">
                  <c:v>8.1395348837209308E-2</c:v>
                </c:pt>
                <c:pt idx="5">
                  <c:v>0.10180978625158263</c:v>
                </c:pt>
                <c:pt idx="6">
                  <c:v>9.669007021063189E-2</c:v>
                </c:pt>
                <c:pt idx="7">
                  <c:v>0.10447573547900428</c:v>
                </c:pt>
                <c:pt idx="8">
                  <c:v>0.11842105263157894</c:v>
                </c:pt>
                <c:pt idx="9">
                  <c:v>9.2285901067770751E-2</c:v>
                </c:pt>
                <c:pt idx="10">
                  <c:v>0.109043135537552</c:v>
                </c:pt>
              </c:numCache>
            </c:numRef>
          </c:val>
          <c:extLst>
            <c:ext xmlns:c16="http://schemas.microsoft.com/office/drawing/2014/chart" uri="{C3380CC4-5D6E-409C-BE32-E72D297353CC}">
              <c16:uniqueId val="{00000002-9BDE-48DB-9D2B-FB68CA625AB0}"/>
            </c:ext>
          </c:extLst>
        </c:ser>
        <c:dLbls>
          <c:showLegendKey val="0"/>
          <c:showVal val="0"/>
          <c:showCatName val="0"/>
          <c:showSerName val="0"/>
          <c:showPercent val="0"/>
          <c:showBubbleSize val="0"/>
        </c:dLbls>
        <c:gapWidth val="219"/>
        <c:overlap val="-27"/>
        <c:axId val="965955344"/>
        <c:axId val="962310736"/>
      </c:barChart>
      <c:catAx>
        <c:axId val="96595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2310736"/>
        <c:crosses val="autoZero"/>
        <c:auto val="1"/>
        <c:lblAlgn val="ctr"/>
        <c:lblOffset val="100"/>
        <c:noMultiLvlLbl val="0"/>
      </c:catAx>
      <c:valAx>
        <c:axId val="9623107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595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Success Gap Differences for English TOP 1501 from Fall 2016 - Fall 2019 Disaggregated by Ethnicity </a:t>
            </a:r>
          </a:p>
        </c:rich>
      </c:tx>
      <c:overlay val="0"/>
      <c:spPr>
        <a:noFill/>
        <a:ln>
          <a:noFill/>
        </a:ln>
        <a:effectLst/>
      </c:spPr>
    </c:title>
    <c:autoTitleDeleted val="0"/>
    <c:plotArea>
      <c:layout>
        <c:manualLayout>
          <c:layoutTarget val="inner"/>
          <c:xMode val="edge"/>
          <c:yMode val="edge"/>
          <c:x val="0.10045527877733665"/>
          <c:y val="7.0467948323926402E-2"/>
          <c:w val="0.85542832388362922"/>
          <c:h val="0.87704951868551184"/>
        </c:manualLayout>
      </c:layout>
      <c:barChart>
        <c:barDir val="col"/>
        <c:grouping val="clustered"/>
        <c:varyColors val="0"/>
        <c:ser>
          <c:idx val="0"/>
          <c:order val="0"/>
          <c:tx>
            <c:strRef>
              <c:f>'Equity Gaps'!$B$19</c:f>
              <c:strCache>
                <c:ptCount val="1"/>
                <c:pt idx="0">
                  <c:v>2016 Equity Gap Transfer Success</c:v>
                </c:pt>
              </c:strCache>
            </c:strRef>
          </c:tx>
          <c:spPr>
            <a:solidFill>
              <a:schemeClr val="accent1"/>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'Equity Gaps'!$A$20:$A$26</c:f>
              <c:strCache>
                <c:ptCount val="7"/>
                <c:pt idx="0">
                  <c:v>African-American</c:v>
                </c:pt>
                <c:pt idx="1">
                  <c:v>American Indian/Alaskan Native</c:v>
                </c:pt>
                <c:pt idx="2">
                  <c:v>Asian</c:v>
                </c:pt>
                <c:pt idx="3">
                  <c:v>Hispanic</c:v>
                </c:pt>
                <c:pt idx="4">
                  <c:v>Multi-Ethnicity</c:v>
                </c:pt>
                <c:pt idx="5">
                  <c:v>Pacific Islander</c:v>
                </c:pt>
                <c:pt idx="6">
                  <c:v>Unknown</c:v>
                </c:pt>
              </c:strCache>
            </c:strRef>
          </c:cat>
          <c:val>
            <c:numRef>
              <c:f>'Equity Gaps'!$B$20:$B$26</c:f>
              <c:numCache>
                <c:formatCode>#,##0.00\ %</c:formatCode>
                <c:ptCount val="7"/>
                <c:pt idx="0">
                  <c:v>0.13157495250812445</c:v>
                </c:pt>
                <c:pt idx="1">
                  <c:v>0.11543597552330842</c:v>
                </c:pt>
                <c:pt idx="2">
                  <c:v>-1.0036703748138809E-2</c:v>
                </c:pt>
                <c:pt idx="3">
                  <c:v>9.7898652042763934E-2</c:v>
                </c:pt>
                <c:pt idx="4">
                  <c:v>5.3315104913955746E-2</c:v>
                </c:pt>
                <c:pt idx="5">
                  <c:v>0.12496292200677672</c:v>
                </c:pt>
                <c:pt idx="6">
                  <c:v>-1.8945620841758992E-2</c:v>
                </c:pt>
              </c:numCache>
            </c:numRef>
          </c:val>
          <c:extLst>
            <c:ext xmlns:c16="http://schemas.microsoft.com/office/drawing/2014/chart" uri="{C3380CC4-5D6E-409C-BE32-E72D297353CC}">
              <c16:uniqueId val="{00000000-5BE0-453D-BB49-57E6BCBFB65F}"/>
            </c:ext>
          </c:extLst>
        </c:ser>
        <c:ser>
          <c:idx val="1"/>
          <c:order val="1"/>
          <c:tx>
            <c:strRef>
              <c:f>'Equity Gaps'!$C$19</c:f>
              <c:strCache>
                <c:ptCount val="1"/>
                <c:pt idx="0">
                  <c:v>2017 Equity Gap Transfer Success</c:v>
                </c:pt>
              </c:strCache>
            </c:strRef>
          </c:tx>
          <c:spPr>
            <a:solidFill>
              <a:schemeClr val="accent2"/>
            </a:solidFill>
            <a:ln>
              <a:noFill/>
            </a:ln>
            <a:effectLst/>
          </c:spPr>
          <c:invertIfNegative val="0"/>
          <c:dLbls>
            <c:dLbl>
              <c:idx val="5"/>
              <c:layout>
                <c:manualLayout>
                  <c:x val="-2.304811502715322E-3"/>
                  <c:y val="-1.4222220894980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E0-453D-BB49-57E6BCBFB65F}"/>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'Equity Gaps'!$A$20:$A$26</c:f>
              <c:strCache>
                <c:ptCount val="7"/>
                <c:pt idx="0">
                  <c:v>African-American</c:v>
                </c:pt>
                <c:pt idx="1">
                  <c:v>American Indian/Alaskan Native</c:v>
                </c:pt>
                <c:pt idx="2">
                  <c:v>Asian</c:v>
                </c:pt>
                <c:pt idx="3">
                  <c:v>Hispanic</c:v>
                </c:pt>
                <c:pt idx="4">
                  <c:v>Multi-Ethnicity</c:v>
                </c:pt>
                <c:pt idx="5">
                  <c:v>Pacific Islander</c:v>
                </c:pt>
                <c:pt idx="6">
                  <c:v>Unknown</c:v>
                </c:pt>
              </c:strCache>
            </c:strRef>
          </c:cat>
          <c:val>
            <c:numRef>
              <c:f>'Equity Gaps'!$C$20:$C$26</c:f>
              <c:numCache>
                <c:formatCode>#,##0.00\ %</c:formatCode>
                <c:ptCount val="7"/>
                <c:pt idx="0">
                  <c:v>0.14429190461579666</c:v>
                </c:pt>
                <c:pt idx="1">
                  <c:v>8.7713344565663376E-2</c:v>
                </c:pt>
                <c:pt idx="2">
                  <c:v>-1.7681951045748212E-2</c:v>
                </c:pt>
                <c:pt idx="3">
                  <c:v>0.10306169903406137</c:v>
                </c:pt>
                <c:pt idx="4">
                  <c:v>5.9195911769990617E-2</c:v>
                </c:pt>
                <c:pt idx="5">
                  <c:v>0.1293881439584198</c:v>
                </c:pt>
                <c:pt idx="6">
                  <c:v>1.8534108481381928E-2</c:v>
                </c:pt>
              </c:numCache>
            </c:numRef>
          </c:val>
          <c:extLst>
            <c:ext xmlns:c16="http://schemas.microsoft.com/office/drawing/2014/chart" uri="{C3380CC4-5D6E-409C-BE32-E72D297353CC}">
              <c16:uniqueId val="{00000002-5BE0-453D-BB49-57E6BCBFB65F}"/>
            </c:ext>
          </c:extLst>
        </c:ser>
        <c:ser>
          <c:idx val="2"/>
          <c:order val="2"/>
          <c:tx>
            <c:strRef>
              <c:f>'Equity Gaps'!$D$19</c:f>
              <c:strCache>
                <c:ptCount val="1"/>
                <c:pt idx="0">
                  <c:v>2018 Equity Gap Transfer Success</c:v>
                </c:pt>
              </c:strCache>
            </c:strRef>
          </c:tx>
          <c:spPr>
            <a:solidFill>
              <a:schemeClr val="accent3"/>
            </a:solidFill>
            <a:ln>
              <a:noFill/>
            </a:ln>
            <a:effectLst/>
          </c:spPr>
          <c:invertIfNegative val="0"/>
          <c:dLbls>
            <c:dLbl>
              <c:idx val="0"/>
              <c:layout>
                <c:manualLayout>
                  <c:x val="-3.7914691943128193E-3"/>
                  <c:y val="-3.79259223866156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E0-453D-BB49-57E6BCBFB65F}"/>
                </c:ext>
              </c:extLst>
            </c:dLbl>
            <c:dLbl>
              <c:idx val="2"/>
              <c:layout>
                <c:manualLayout>
                  <c:x val="-1.152405751357661E-3"/>
                  <c:y val="-2.60740716407982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E0-453D-BB49-57E6BCBFB65F}"/>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'Equity Gaps'!$A$20:$A$26</c:f>
              <c:strCache>
                <c:ptCount val="7"/>
                <c:pt idx="0">
                  <c:v>African-American</c:v>
                </c:pt>
                <c:pt idx="1">
                  <c:v>American Indian/Alaskan Native</c:v>
                </c:pt>
                <c:pt idx="2">
                  <c:v>Asian</c:v>
                </c:pt>
                <c:pt idx="3">
                  <c:v>Hispanic</c:v>
                </c:pt>
                <c:pt idx="4">
                  <c:v>Multi-Ethnicity</c:v>
                </c:pt>
                <c:pt idx="5">
                  <c:v>Pacific Islander</c:v>
                </c:pt>
                <c:pt idx="6">
                  <c:v>Unknown</c:v>
                </c:pt>
              </c:strCache>
            </c:strRef>
          </c:cat>
          <c:val>
            <c:numRef>
              <c:f>'Equity Gaps'!$D$20:$D$26</c:f>
              <c:numCache>
                <c:formatCode>#,##0.00\ %</c:formatCode>
                <c:ptCount val="7"/>
                <c:pt idx="0">
                  <c:v>0.14470517323899945</c:v>
                </c:pt>
                <c:pt idx="1">
                  <c:v>0.14711720086189384</c:v>
                </c:pt>
                <c:pt idx="2">
                  <c:v>-1.9926834146987371E-2</c:v>
                </c:pt>
                <c:pt idx="3">
                  <c:v>0.11401718097779368</c:v>
                </c:pt>
                <c:pt idx="4">
                  <c:v>5.3473209456931459E-2</c:v>
                </c:pt>
                <c:pt idx="5">
                  <c:v>0.15132921579817893</c:v>
                </c:pt>
                <c:pt idx="6">
                  <c:v>4.3575225061925016E-2</c:v>
                </c:pt>
              </c:numCache>
            </c:numRef>
          </c:val>
          <c:extLst>
            <c:ext xmlns:c16="http://schemas.microsoft.com/office/drawing/2014/chart" uri="{C3380CC4-5D6E-409C-BE32-E72D297353CC}">
              <c16:uniqueId val="{00000005-5BE0-453D-BB49-57E6BCBFB65F}"/>
            </c:ext>
          </c:extLst>
        </c:ser>
        <c:ser>
          <c:idx val="3"/>
          <c:order val="3"/>
          <c:tx>
            <c:strRef>
              <c:f>'Equity Gaps'!$E$19</c:f>
              <c:strCache>
                <c:ptCount val="1"/>
                <c:pt idx="0">
                  <c:v>2019 Equity Gap Transfer Success</c:v>
                </c:pt>
              </c:strCache>
            </c:strRef>
          </c:tx>
          <c:spPr>
            <a:solidFill>
              <a:schemeClr val="accent4"/>
            </a:solidFill>
            <a:ln>
              <a:noFill/>
            </a:ln>
            <a:effectLst/>
          </c:spPr>
          <c:invertIfNegative val="0"/>
          <c:dLbls>
            <c:dLbl>
              <c:idx val="4"/>
              <c:layout>
                <c:manualLayout>
                  <c:x val="1.0371651762218949E-2"/>
                  <c:y val="-8.691256811459064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E0-453D-BB49-57E6BCBFB65F}"/>
                </c:ext>
              </c:extLst>
            </c:dLbl>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'Equity Gaps'!$A$20:$A$26</c:f>
              <c:strCache>
                <c:ptCount val="7"/>
                <c:pt idx="0">
                  <c:v>African-American</c:v>
                </c:pt>
                <c:pt idx="1">
                  <c:v>American Indian/Alaskan Native</c:v>
                </c:pt>
                <c:pt idx="2">
                  <c:v>Asian</c:v>
                </c:pt>
                <c:pt idx="3">
                  <c:v>Hispanic</c:v>
                </c:pt>
                <c:pt idx="4">
                  <c:v>Multi-Ethnicity</c:v>
                </c:pt>
                <c:pt idx="5">
                  <c:v>Pacific Islander</c:v>
                </c:pt>
                <c:pt idx="6">
                  <c:v>Unknown</c:v>
                </c:pt>
              </c:strCache>
            </c:strRef>
          </c:cat>
          <c:val>
            <c:numRef>
              <c:f>'Equity Gaps'!$E$20:$E$26</c:f>
              <c:numCache>
                <c:formatCode>#,##0.00\ %</c:formatCode>
                <c:ptCount val="7"/>
                <c:pt idx="0">
                  <c:v>0.190680495159539</c:v>
                </c:pt>
                <c:pt idx="1">
                  <c:v>0.1594179344766512</c:v>
                </c:pt>
                <c:pt idx="2">
                  <c:v>-1.3244860271232728E-2</c:v>
                </c:pt>
                <c:pt idx="3">
                  <c:v>0.13694566821808374</c:v>
                </c:pt>
                <c:pt idx="4">
                  <c:v>5.3917633947414112E-2</c:v>
                </c:pt>
                <c:pt idx="5">
                  <c:v>0.17064602822485164</c:v>
                </c:pt>
                <c:pt idx="6">
                  <c:v>6.7302543055360098E-2</c:v>
                </c:pt>
              </c:numCache>
            </c:numRef>
          </c:val>
          <c:extLst>
            <c:ext xmlns:c16="http://schemas.microsoft.com/office/drawing/2014/chart" uri="{C3380CC4-5D6E-409C-BE32-E72D297353CC}">
              <c16:uniqueId val="{00000007-5BE0-453D-BB49-57E6BCBFB65F}"/>
            </c:ext>
          </c:extLst>
        </c:ser>
        <c:dLbls>
          <c:dLblPos val="outEnd"/>
          <c:showLegendKey val="0"/>
          <c:showVal val="1"/>
          <c:showCatName val="0"/>
          <c:showSerName val="0"/>
          <c:showPercent val="0"/>
          <c:showBubbleSize val="0"/>
        </c:dLbls>
        <c:gapWidth val="150"/>
        <c:axId val="106213760"/>
        <c:axId val="106215680"/>
      </c:barChart>
      <c:catAx>
        <c:axId val="106213760"/>
        <c:scaling>
          <c:orientation val="minMax"/>
        </c:scaling>
        <c:delete val="0"/>
        <c:axPos val="b"/>
        <c:title>
          <c:tx>
            <c:rich>
              <a:bodyPr rot="0" vert="horz"/>
              <a:lstStyle/>
              <a:p>
                <a:pPr>
                  <a:defRPr sz="1400"/>
                </a:pPr>
                <a:r>
                  <a:rPr lang="en-US" sz="1400" dirty="0"/>
                  <a:t>Success Gaps by Ethnicity</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06215680"/>
        <c:crosses val="autoZero"/>
        <c:auto val="1"/>
        <c:lblAlgn val="ctr"/>
        <c:lblOffset val="100"/>
        <c:noMultiLvlLbl val="0"/>
      </c:catAx>
      <c:valAx>
        <c:axId val="1062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400"/>
                </a:pPr>
                <a:r>
                  <a:rPr lang="en-US" sz="1400" dirty="0"/>
                  <a:t>Percent Success Difference - Equity Gap - From White non Hispanic Success Rate</a:t>
                </a:r>
              </a:p>
            </c:rich>
          </c:tx>
          <c:overlay val="0"/>
          <c:spPr>
            <a:noFill/>
            <a:ln>
              <a:noFill/>
            </a:ln>
            <a:effectLst/>
          </c:spPr>
        </c:title>
        <c:numFmt formatCode="#,##0.00\ %" sourceLinked="1"/>
        <c:majorTickMark val="out"/>
        <c:minorTickMark val="none"/>
        <c:tickLblPos val="nextTo"/>
        <c:spPr>
          <a:noFill/>
          <a:ln>
            <a:noFill/>
          </a:ln>
          <a:effectLst/>
        </c:spPr>
        <c:txPr>
          <a:bodyPr rot="-60000000" vert="horz"/>
          <a:lstStyle/>
          <a:p>
            <a:pPr>
              <a:defRPr/>
            </a:pPr>
            <a:endParaRPr lang="en-US"/>
          </a:p>
        </c:txPr>
        <c:crossAx val="106213760"/>
        <c:crosses val="autoZero"/>
        <c:crossBetween val="between"/>
      </c:valAx>
      <c:spPr>
        <a:noFill/>
        <a:ln>
          <a:noFill/>
        </a:ln>
        <a:effectLst/>
      </c:spPr>
    </c:plotArea>
    <c:legend>
      <c:legendPos val="r"/>
      <c:layout>
        <c:manualLayout>
          <c:xMode val="edge"/>
          <c:yMode val="edge"/>
          <c:x val="0.38147382188524914"/>
          <c:y val="7.3263513505369957E-2"/>
          <c:w val="0.17691572280277781"/>
          <c:h val="0.14767562525084157"/>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1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0" i="0" baseline="0">
                <a:effectLst/>
              </a:rPr>
              <a:t>Foster Youth Enrollment, Retention and Success in English TOP code 1501</a:t>
            </a:r>
            <a:endParaRPr lang="en-US">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'CAFYES Foster'!$A$20</c:f>
              <c:strCache>
                <c:ptCount val="1"/>
                <c:pt idx="0">
                  <c:v>F 2016 Foster Youth  </c:v>
                </c:pt>
              </c:strCache>
            </c:strRef>
          </c:tx>
          <c:spPr>
            <a:solidFill>
              <a:schemeClr val="accent1"/>
            </a:solidFill>
            <a:ln>
              <a:noFill/>
            </a:ln>
            <a:effectLst/>
          </c:spPr>
          <c:invertIfNegative val="0"/>
          <c:cat>
            <c:strRef>
              <c:f>'CAFYES Foster'!$B$19:$M$19</c:f>
              <c:strCache>
                <c:ptCount val="3"/>
                <c:pt idx="0">
                  <c:v> Transferable Enrollment Count</c:v>
                </c:pt>
                <c:pt idx="1">
                  <c:v> Transferable Success Count</c:v>
                </c:pt>
                <c:pt idx="2">
                  <c:v> Transferable Failure Count</c:v>
                </c:pt>
              </c:strCache>
              <c:extLst/>
            </c:strRef>
          </c:cat>
          <c:val>
            <c:numRef>
              <c:f>'CAFYES Foster'!$B$20:$M$20</c:f>
              <c:numCache>
                <c:formatCode>#,##0</c:formatCode>
                <c:ptCount val="3"/>
                <c:pt idx="0">
                  <c:v>2309</c:v>
                </c:pt>
                <c:pt idx="1">
                  <c:v>1317</c:v>
                </c:pt>
                <c:pt idx="2">
                  <c:v>992</c:v>
                </c:pt>
              </c:numCache>
              <c:extLst/>
            </c:numRef>
          </c:val>
          <c:extLst>
            <c:ext xmlns:c16="http://schemas.microsoft.com/office/drawing/2014/chart" uri="{C3380CC4-5D6E-409C-BE32-E72D297353CC}">
              <c16:uniqueId val="{00000000-A2AD-4B92-82B3-546C4F1F4CDF}"/>
            </c:ext>
          </c:extLst>
        </c:ser>
        <c:ser>
          <c:idx val="1"/>
          <c:order val="1"/>
          <c:tx>
            <c:strRef>
              <c:f>'CAFYES Foster'!$A$21</c:f>
              <c:strCache>
                <c:ptCount val="1"/>
                <c:pt idx="0">
                  <c:v>F 2017 Foster Youth  </c:v>
                </c:pt>
              </c:strCache>
            </c:strRef>
          </c:tx>
          <c:spPr>
            <a:solidFill>
              <a:schemeClr val="accent2"/>
            </a:solidFill>
            <a:ln>
              <a:noFill/>
            </a:ln>
            <a:effectLst/>
          </c:spPr>
          <c:invertIfNegative val="0"/>
          <c:cat>
            <c:strRef>
              <c:f>'CAFYES Foster'!$B$19:$M$19</c:f>
              <c:strCache>
                <c:ptCount val="3"/>
                <c:pt idx="0">
                  <c:v> Transferable Enrollment Count</c:v>
                </c:pt>
                <c:pt idx="1">
                  <c:v> Transferable Success Count</c:v>
                </c:pt>
                <c:pt idx="2">
                  <c:v> Transferable Failure Count</c:v>
                </c:pt>
              </c:strCache>
              <c:extLst/>
            </c:strRef>
          </c:cat>
          <c:val>
            <c:numRef>
              <c:f>'CAFYES Foster'!$B$21:$M$21</c:f>
              <c:numCache>
                <c:formatCode>#,##0</c:formatCode>
                <c:ptCount val="3"/>
                <c:pt idx="0">
                  <c:v>2427</c:v>
                </c:pt>
                <c:pt idx="1">
                  <c:v>1367</c:v>
                </c:pt>
                <c:pt idx="2">
                  <c:v>1060</c:v>
                </c:pt>
              </c:numCache>
              <c:extLst/>
            </c:numRef>
          </c:val>
          <c:extLst>
            <c:ext xmlns:c16="http://schemas.microsoft.com/office/drawing/2014/chart" uri="{C3380CC4-5D6E-409C-BE32-E72D297353CC}">
              <c16:uniqueId val="{00000001-A2AD-4B92-82B3-546C4F1F4CDF}"/>
            </c:ext>
          </c:extLst>
        </c:ser>
        <c:ser>
          <c:idx val="2"/>
          <c:order val="2"/>
          <c:tx>
            <c:strRef>
              <c:f>'CAFYES Foster'!$A$22</c:f>
              <c:strCache>
                <c:ptCount val="1"/>
                <c:pt idx="0">
                  <c:v>F 2018 Foster Youth  </c:v>
                </c:pt>
              </c:strCache>
            </c:strRef>
          </c:tx>
          <c:spPr>
            <a:solidFill>
              <a:schemeClr val="accent3"/>
            </a:solidFill>
            <a:ln>
              <a:noFill/>
            </a:ln>
            <a:effectLst/>
          </c:spPr>
          <c:invertIfNegative val="0"/>
          <c:cat>
            <c:strRef>
              <c:f>'CAFYES Foster'!$B$19:$M$19</c:f>
              <c:strCache>
                <c:ptCount val="3"/>
                <c:pt idx="0">
                  <c:v> Transferable Enrollment Count</c:v>
                </c:pt>
                <c:pt idx="1">
                  <c:v> Transferable Success Count</c:v>
                </c:pt>
                <c:pt idx="2">
                  <c:v> Transferable Failure Count</c:v>
                </c:pt>
              </c:strCache>
              <c:extLst/>
            </c:strRef>
          </c:cat>
          <c:val>
            <c:numRef>
              <c:f>'CAFYES Foster'!$B$22:$M$22</c:f>
              <c:numCache>
                <c:formatCode>#,##0</c:formatCode>
                <c:ptCount val="3"/>
                <c:pt idx="0">
                  <c:v>2656</c:v>
                </c:pt>
                <c:pt idx="1">
                  <c:v>1455</c:v>
                </c:pt>
                <c:pt idx="2">
                  <c:v>1201</c:v>
                </c:pt>
              </c:numCache>
              <c:extLst/>
            </c:numRef>
          </c:val>
          <c:extLst>
            <c:ext xmlns:c16="http://schemas.microsoft.com/office/drawing/2014/chart" uri="{C3380CC4-5D6E-409C-BE32-E72D297353CC}">
              <c16:uniqueId val="{00000002-A2AD-4B92-82B3-546C4F1F4CDF}"/>
            </c:ext>
          </c:extLst>
        </c:ser>
        <c:ser>
          <c:idx val="3"/>
          <c:order val="3"/>
          <c:tx>
            <c:strRef>
              <c:f>'CAFYES Foster'!$A$23</c:f>
              <c:strCache>
                <c:ptCount val="1"/>
                <c:pt idx="0">
                  <c:v>F 2019 Foster Youth  </c:v>
                </c:pt>
              </c:strCache>
            </c:strRef>
          </c:tx>
          <c:spPr>
            <a:solidFill>
              <a:schemeClr val="accent4"/>
            </a:solidFill>
            <a:ln>
              <a:noFill/>
            </a:ln>
            <a:effectLst/>
          </c:spPr>
          <c:invertIfNegative val="0"/>
          <c:cat>
            <c:strRef>
              <c:f>'CAFYES Foster'!$B$19:$M$19</c:f>
              <c:strCache>
                <c:ptCount val="3"/>
                <c:pt idx="0">
                  <c:v> Transferable Enrollment Count</c:v>
                </c:pt>
                <c:pt idx="1">
                  <c:v> Transferable Success Count</c:v>
                </c:pt>
                <c:pt idx="2">
                  <c:v> Transferable Failure Count</c:v>
                </c:pt>
              </c:strCache>
              <c:extLst/>
            </c:strRef>
          </c:cat>
          <c:val>
            <c:numRef>
              <c:f>'CAFYES Foster'!$B$23:$M$23</c:f>
              <c:numCache>
                <c:formatCode>#,##0</c:formatCode>
                <c:ptCount val="3"/>
                <c:pt idx="0">
                  <c:v>3501</c:v>
                </c:pt>
                <c:pt idx="1">
                  <c:v>1719</c:v>
                </c:pt>
                <c:pt idx="2">
                  <c:v>1782</c:v>
                </c:pt>
              </c:numCache>
              <c:extLst/>
            </c:numRef>
          </c:val>
          <c:extLst>
            <c:ext xmlns:c16="http://schemas.microsoft.com/office/drawing/2014/chart" uri="{C3380CC4-5D6E-409C-BE32-E72D297353CC}">
              <c16:uniqueId val="{00000003-A2AD-4B92-82B3-546C4F1F4CDF}"/>
            </c:ext>
          </c:extLst>
        </c:ser>
        <c:dLbls>
          <c:showLegendKey val="0"/>
          <c:showVal val="0"/>
          <c:showCatName val="0"/>
          <c:showSerName val="0"/>
          <c:showPercent val="0"/>
          <c:showBubbleSize val="0"/>
        </c:dLbls>
        <c:gapWidth val="219"/>
        <c:overlap val="-27"/>
        <c:axId val="1006539551"/>
        <c:axId val="1061943983"/>
        <c:extLst>
          <c:ext xmlns:c15="http://schemas.microsoft.com/office/drawing/2012/chart" uri="{02D57815-91ED-43cb-92C2-25804820EDAC}">
            <c15:filteredBarSeries>
              <c15:ser>
                <c:idx val="4"/>
                <c:order val="4"/>
                <c:tx>
                  <c:strRef>
                    <c:extLst>
                      <c:ext uri="{02D57815-91ED-43cb-92C2-25804820EDAC}">
                        <c15:formulaRef>
                          <c15:sqref>'CAFYES Foster'!$A$24</c15:sqref>
                        </c15:formulaRef>
                      </c:ext>
                    </c:extLst>
                    <c:strCache>
                      <c:ptCount val="1"/>
                      <c:pt idx="0">
                        <c:v>change</c:v>
                      </c:pt>
                    </c:strCache>
                  </c:strRef>
                </c:tx>
                <c:spPr>
                  <a:solidFill>
                    <a:schemeClr val="accent5"/>
                  </a:solidFill>
                  <a:ln>
                    <a:noFill/>
                  </a:ln>
                  <a:effectLst/>
                </c:spPr>
                <c:invertIfNegative val="0"/>
                <c:cat>
                  <c:strRef>
                    <c:extLst>
                      <c:ext uri="{02D57815-91ED-43cb-92C2-25804820EDAC}">
                        <c15:formulaRef>
                          <c15:sqref>'CAFYES Foster'!$B$19:$M$19</c15:sqref>
                        </c15:formulaRef>
                      </c:ext>
                    </c:extLst>
                    <c:strCache>
                      <c:ptCount val="3"/>
                      <c:pt idx="0">
                        <c:v> Transferable Enrollment Count</c:v>
                      </c:pt>
                      <c:pt idx="1">
                        <c:v> Transferable Success Count</c:v>
                      </c:pt>
                      <c:pt idx="2">
                        <c:v> Transferable Failure Count</c:v>
                      </c:pt>
                    </c:strCache>
                  </c:strRef>
                </c:cat>
                <c:val>
                  <c:numRef>
                    <c:extLst>
                      <c:ext uri="{02D57815-91ED-43cb-92C2-25804820EDAC}">
                        <c15:formulaRef>
                          <c15:sqref>'CAFYES Foster'!$B$24:$M$24</c15:sqref>
                        </c15:formulaRef>
                      </c:ext>
                    </c:extLst>
                    <c:numCache>
                      <c:formatCode>#,##0</c:formatCode>
                      <c:ptCount val="3"/>
                      <c:pt idx="0">
                        <c:v>1192</c:v>
                      </c:pt>
                      <c:pt idx="1">
                        <c:v>402</c:v>
                      </c:pt>
                      <c:pt idx="2">
                        <c:v>790</c:v>
                      </c:pt>
                    </c:numCache>
                  </c:numRef>
                </c:val>
                <c:extLst>
                  <c:ext xmlns:c16="http://schemas.microsoft.com/office/drawing/2014/chart" uri="{C3380CC4-5D6E-409C-BE32-E72D297353CC}">
                    <c16:uniqueId val="{00000004-A2AD-4B92-82B3-546C4F1F4CDF}"/>
                  </c:ext>
                </c:extLst>
              </c15:ser>
            </c15:filteredBarSeries>
          </c:ext>
        </c:extLst>
      </c:barChart>
      <c:catAx>
        <c:axId val="1006539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1943983"/>
        <c:crosses val="autoZero"/>
        <c:auto val="1"/>
        <c:lblAlgn val="ctr"/>
        <c:lblOffset val="100"/>
        <c:noMultiLvlLbl val="0"/>
      </c:catAx>
      <c:valAx>
        <c:axId val="1061943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0653955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CalWORKS Enrollment, Retention and Success in English TOP code 1501</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CalWorks!$A$11</c:f>
              <c:strCache>
                <c:ptCount val="1"/>
                <c:pt idx="0">
                  <c:v>F 2016 CalWORKs - California Work Opportunity &amp; Responsibility to Kids  </c:v>
                </c:pt>
              </c:strCache>
            </c:strRef>
          </c:tx>
          <c:spPr>
            <a:solidFill>
              <a:schemeClr val="accent1"/>
            </a:solidFill>
            <a:ln>
              <a:noFill/>
            </a:ln>
            <a:effectLst/>
          </c:spPr>
          <c:invertIfNegative val="0"/>
          <c:cat>
            <c:strRef>
              <c:f>CalWorks!$B$10:$M$10</c:f>
              <c:strCache>
                <c:ptCount val="3"/>
                <c:pt idx="0">
                  <c:v> Transferable Enrollment Count</c:v>
                </c:pt>
                <c:pt idx="1">
                  <c:v> Transferable Success Count</c:v>
                </c:pt>
                <c:pt idx="2">
                  <c:v>Transferable Faiure Count</c:v>
                </c:pt>
              </c:strCache>
              <c:extLst/>
            </c:strRef>
          </c:cat>
          <c:val>
            <c:numRef>
              <c:f>CalWorks!$B$11:$M$11</c:f>
              <c:numCache>
                <c:formatCode>#,##0</c:formatCode>
                <c:ptCount val="3"/>
                <c:pt idx="0">
                  <c:v>1934</c:v>
                </c:pt>
                <c:pt idx="1">
                  <c:v>1294</c:v>
                </c:pt>
                <c:pt idx="2">
                  <c:v>640</c:v>
                </c:pt>
              </c:numCache>
              <c:extLst/>
            </c:numRef>
          </c:val>
          <c:extLst>
            <c:ext xmlns:c16="http://schemas.microsoft.com/office/drawing/2014/chart" uri="{C3380CC4-5D6E-409C-BE32-E72D297353CC}">
              <c16:uniqueId val="{00000000-411E-4402-93B2-2D21F3F2FB2B}"/>
            </c:ext>
          </c:extLst>
        </c:ser>
        <c:ser>
          <c:idx val="1"/>
          <c:order val="1"/>
          <c:tx>
            <c:strRef>
              <c:f>CalWorks!$A$12</c:f>
              <c:strCache>
                <c:ptCount val="1"/>
                <c:pt idx="0">
                  <c:v>F 2017 CalWORKs - California Work Opportunity &amp; Responsibility to Kids  </c:v>
                </c:pt>
              </c:strCache>
            </c:strRef>
          </c:tx>
          <c:spPr>
            <a:solidFill>
              <a:schemeClr val="accent2"/>
            </a:solidFill>
            <a:ln>
              <a:noFill/>
            </a:ln>
            <a:effectLst/>
          </c:spPr>
          <c:invertIfNegative val="0"/>
          <c:cat>
            <c:strRef>
              <c:f>CalWorks!$B$10:$M$10</c:f>
              <c:strCache>
                <c:ptCount val="3"/>
                <c:pt idx="0">
                  <c:v> Transferable Enrollment Count</c:v>
                </c:pt>
                <c:pt idx="1">
                  <c:v> Transferable Success Count</c:v>
                </c:pt>
                <c:pt idx="2">
                  <c:v>Transferable Faiure Count</c:v>
                </c:pt>
              </c:strCache>
              <c:extLst/>
            </c:strRef>
          </c:cat>
          <c:val>
            <c:numRef>
              <c:f>CalWorks!$B$12:$M$12</c:f>
              <c:numCache>
                <c:formatCode>#,##0</c:formatCode>
                <c:ptCount val="3"/>
                <c:pt idx="0">
                  <c:v>1734</c:v>
                </c:pt>
                <c:pt idx="1">
                  <c:v>1168</c:v>
                </c:pt>
                <c:pt idx="2">
                  <c:v>566</c:v>
                </c:pt>
              </c:numCache>
              <c:extLst/>
            </c:numRef>
          </c:val>
          <c:extLst>
            <c:ext xmlns:c16="http://schemas.microsoft.com/office/drawing/2014/chart" uri="{C3380CC4-5D6E-409C-BE32-E72D297353CC}">
              <c16:uniqueId val="{00000001-411E-4402-93B2-2D21F3F2FB2B}"/>
            </c:ext>
          </c:extLst>
        </c:ser>
        <c:ser>
          <c:idx val="2"/>
          <c:order val="2"/>
          <c:tx>
            <c:strRef>
              <c:f>CalWorks!$A$13</c:f>
              <c:strCache>
                <c:ptCount val="1"/>
                <c:pt idx="0">
                  <c:v>F 2018 CalWORKs - California Work Opportunity &amp; Responsibility to Kids  </c:v>
                </c:pt>
              </c:strCache>
            </c:strRef>
          </c:tx>
          <c:spPr>
            <a:solidFill>
              <a:schemeClr val="accent3"/>
            </a:solidFill>
            <a:ln>
              <a:noFill/>
            </a:ln>
            <a:effectLst/>
          </c:spPr>
          <c:invertIfNegative val="0"/>
          <c:cat>
            <c:strRef>
              <c:f>CalWorks!$B$10:$M$10</c:f>
              <c:strCache>
                <c:ptCount val="3"/>
                <c:pt idx="0">
                  <c:v> Transferable Enrollment Count</c:v>
                </c:pt>
                <c:pt idx="1">
                  <c:v> Transferable Success Count</c:v>
                </c:pt>
                <c:pt idx="2">
                  <c:v>Transferable Faiure Count</c:v>
                </c:pt>
              </c:strCache>
              <c:extLst/>
            </c:strRef>
          </c:cat>
          <c:val>
            <c:numRef>
              <c:f>CalWorks!$B$13:$M$13</c:f>
              <c:numCache>
                <c:formatCode>#,##0</c:formatCode>
                <c:ptCount val="3"/>
                <c:pt idx="0">
                  <c:v>1640</c:v>
                </c:pt>
                <c:pt idx="1">
                  <c:v>1085</c:v>
                </c:pt>
                <c:pt idx="2">
                  <c:v>555</c:v>
                </c:pt>
              </c:numCache>
              <c:extLst/>
            </c:numRef>
          </c:val>
          <c:extLst>
            <c:ext xmlns:c16="http://schemas.microsoft.com/office/drawing/2014/chart" uri="{C3380CC4-5D6E-409C-BE32-E72D297353CC}">
              <c16:uniqueId val="{00000002-411E-4402-93B2-2D21F3F2FB2B}"/>
            </c:ext>
          </c:extLst>
        </c:ser>
        <c:ser>
          <c:idx val="3"/>
          <c:order val="3"/>
          <c:tx>
            <c:strRef>
              <c:f>CalWorks!$A$14</c:f>
              <c:strCache>
                <c:ptCount val="1"/>
                <c:pt idx="0">
                  <c:v>F 2019 CalWORKs - California Work Opportunity &amp; Responsibility to Kids  </c:v>
                </c:pt>
              </c:strCache>
            </c:strRef>
          </c:tx>
          <c:spPr>
            <a:solidFill>
              <a:schemeClr val="accent4"/>
            </a:solidFill>
            <a:ln>
              <a:noFill/>
            </a:ln>
            <a:effectLst/>
          </c:spPr>
          <c:invertIfNegative val="0"/>
          <c:cat>
            <c:strRef>
              <c:f>CalWorks!$B$10:$M$10</c:f>
              <c:strCache>
                <c:ptCount val="3"/>
                <c:pt idx="0">
                  <c:v> Transferable Enrollment Count</c:v>
                </c:pt>
                <c:pt idx="1">
                  <c:v> Transferable Success Count</c:v>
                </c:pt>
                <c:pt idx="2">
                  <c:v>Transferable Faiure Count</c:v>
                </c:pt>
              </c:strCache>
              <c:extLst/>
            </c:strRef>
          </c:cat>
          <c:val>
            <c:numRef>
              <c:f>CalWorks!$B$14:$M$14</c:f>
              <c:numCache>
                <c:formatCode>#,##0</c:formatCode>
                <c:ptCount val="3"/>
                <c:pt idx="0">
                  <c:v>1830</c:v>
                </c:pt>
                <c:pt idx="1">
                  <c:v>1179</c:v>
                </c:pt>
                <c:pt idx="2">
                  <c:v>651</c:v>
                </c:pt>
              </c:numCache>
              <c:extLst/>
            </c:numRef>
          </c:val>
          <c:extLst>
            <c:ext xmlns:c16="http://schemas.microsoft.com/office/drawing/2014/chart" uri="{C3380CC4-5D6E-409C-BE32-E72D297353CC}">
              <c16:uniqueId val="{00000003-411E-4402-93B2-2D21F3F2FB2B}"/>
            </c:ext>
          </c:extLst>
        </c:ser>
        <c:dLbls>
          <c:showLegendKey val="0"/>
          <c:showVal val="0"/>
          <c:showCatName val="0"/>
          <c:showSerName val="0"/>
          <c:showPercent val="0"/>
          <c:showBubbleSize val="0"/>
        </c:dLbls>
        <c:gapWidth val="219"/>
        <c:overlap val="-27"/>
        <c:axId val="1011315231"/>
        <c:axId val="1061938159"/>
      </c:barChart>
      <c:catAx>
        <c:axId val="1011315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1938159"/>
        <c:crosses val="autoZero"/>
        <c:auto val="1"/>
        <c:lblAlgn val="ctr"/>
        <c:lblOffset val="100"/>
        <c:noMultiLvlLbl val="0"/>
      </c:catAx>
      <c:valAx>
        <c:axId val="10619381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31523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50F969-0C85-45BF-8530-C1066BEB60AE}"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60EF02F9-DCBA-47A9-9800-2BD51194BF96}">
      <dgm:prSet/>
      <dgm:spPr/>
      <dgm:t>
        <a:bodyPr/>
        <a:lstStyle/>
        <a:p>
          <a:r>
            <a:rPr lang="en-US" dirty="0"/>
            <a:t>Data Literacy – What is an EW?</a:t>
          </a:r>
        </a:p>
      </dgm:t>
    </dgm:pt>
    <dgm:pt modelId="{EDEC220B-7E46-468B-91E4-668E65E1F841}" type="parTrans" cxnId="{53149776-6B1F-4266-A705-1D09F25497C0}">
      <dgm:prSet/>
      <dgm:spPr/>
      <dgm:t>
        <a:bodyPr/>
        <a:lstStyle/>
        <a:p>
          <a:endParaRPr lang="en-US"/>
        </a:p>
      </dgm:t>
    </dgm:pt>
    <dgm:pt modelId="{E273ADD1-61D8-414D-AE4D-98E7987E586F}" type="sibTrans" cxnId="{53149776-6B1F-4266-A705-1D09F25497C0}">
      <dgm:prSet/>
      <dgm:spPr/>
      <dgm:t>
        <a:bodyPr/>
        <a:lstStyle/>
        <a:p>
          <a:endParaRPr lang="en-US"/>
        </a:p>
      </dgm:t>
    </dgm:pt>
    <dgm:pt modelId="{8AA9B67C-9F90-4BCC-987D-6CD17BF22E34}">
      <dgm:prSet/>
      <dgm:spPr/>
      <dgm:t>
        <a:bodyPr/>
        <a:lstStyle/>
        <a:p>
          <a:r>
            <a:rPr lang="en-US" dirty="0"/>
            <a:t>Calculation adjustments – Implications for Course Success Rates</a:t>
          </a:r>
        </a:p>
      </dgm:t>
    </dgm:pt>
    <dgm:pt modelId="{AFCC2BEB-A19F-4D9A-96FF-5C484F23E5F9}" type="parTrans" cxnId="{DB0C6B03-57E3-4055-A585-0130E6CECC7B}">
      <dgm:prSet/>
      <dgm:spPr/>
      <dgm:t>
        <a:bodyPr/>
        <a:lstStyle/>
        <a:p>
          <a:endParaRPr lang="en-US"/>
        </a:p>
      </dgm:t>
    </dgm:pt>
    <dgm:pt modelId="{EA865FF2-84B7-4F11-A5D9-D6D2BADBC3B5}" type="sibTrans" cxnId="{DB0C6B03-57E3-4055-A585-0130E6CECC7B}">
      <dgm:prSet/>
      <dgm:spPr/>
      <dgm:t>
        <a:bodyPr/>
        <a:lstStyle/>
        <a:p>
          <a:endParaRPr lang="en-US"/>
        </a:p>
      </dgm:t>
    </dgm:pt>
    <dgm:pt modelId="{E62ABFB3-D8C2-48DA-87E0-FB43877473D9}">
      <dgm:prSet/>
      <dgm:spPr/>
      <dgm:t>
        <a:bodyPr/>
        <a:lstStyle/>
        <a:p>
          <a:r>
            <a:rPr lang="en-US" dirty="0"/>
            <a:t>Major initiatives </a:t>
          </a:r>
        </a:p>
      </dgm:t>
    </dgm:pt>
    <dgm:pt modelId="{319688F9-FF44-469C-9D0E-ABA7F221C0AB}" type="parTrans" cxnId="{0F3EE24D-6E71-417E-BE8A-98DAB963D197}">
      <dgm:prSet/>
      <dgm:spPr/>
      <dgm:t>
        <a:bodyPr/>
        <a:lstStyle/>
        <a:p>
          <a:endParaRPr lang="en-US"/>
        </a:p>
      </dgm:t>
    </dgm:pt>
    <dgm:pt modelId="{AED394B9-41E0-4280-82B3-5BE6DD98E38C}" type="sibTrans" cxnId="{0F3EE24D-6E71-417E-BE8A-98DAB963D197}">
      <dgm:prSet/>
      <dgm:spPr/>
      <dgm:t>
        <a:bodyPr/>
        <a:lstStyle/>
        <a:p>
          <a:endParaRPr lang="en-US"/>
        </a:p>
      </dgm:t>
    </dgm:pt>
    <dgm:pt modelId="{D1E336D4-48DE-42E3-944A-D73845A71BA1}">
      <dgm:prSet/>
      <dgm:spPr/>
      <dgm:t>
        <a:bodyPr/>
        <a:lstStyle/>
        <a:p>
          <a:r>
            <a:rPr lang="en-US" dirty="0"/>
            <a:t>AB 705</a:t>
          </a:r>
        </a:p>
      </dgm:t>
    </dgm:pt>
    <dgm:pt modelId="{06AC1900-D31A-438D-89C1-A2CC90C35612}" type="parTrans" cxnId="{AE87A9F4-CEAD-441E-9F50-D8E2AF56F791}">
      <dgm:prSet/>
      <dgm:spPr/>
      <dgm:t>
        <a:bodyPr/>
        <a:lstStyle/>
        <a:p>
          <a:endParaRPr lang="en-US"/>
        </a:p>
      </dgm:t>
    </dgm:pt>
    <dgm:pt modelId="{591A2393-DD6E-412E-B16A-103E8B2EE461}" type="sibTrans" cxnId="{AE87A9F4-CEAD-441E-9F50-D8E2AF56F791}">
      <dgm:prSet/>
      <dgm:spPr/>
      <dgm:t>
        <a:bodyPr/>
        <a:lstStyle/>
        <a:p>
          <a:endParaRPr lang="en-US"/>
        </a:p>
      </dgm:t>
    </dgm:pt>
    <dgm:pt modelId="{A853F6BD-DB68-4FFB-BFA3-C9AEAC2028A3}">
      <dgm:prSet/>
      <dgm:spPr/>
      <dgm:t>
        <a:bodyPr/>
        <a:lstStyle/>
        <a:p>
          <a:r>
            <a:rPr lang="en-US" dirty="0"/>
            <a:t>Guided Pathways</a:t>
          </a:r>
        </a:p>
      </dgm:t>
    </dgm:pt>
    <dgm:pt modelId="{4584D2EA-3BB2-4760-84D4-330B2226F382}" type="parTrans" cxnId="{DE57D4C9-292A-4F58-8EB8-C1F10E8572A6}">
      <dgm:prSet/>
      <dgm:spPr/>
      <dgm:t>
        <a:bodyPr/>
        <a:lstStyle/>
        <a:p>
          <a:endParaRPr lang="en-US"/>
        </a:p>
      </dgm:t>
    </dgm:pt>
    <dgm:pt modelId="{E775CA84-9A38-484B-9A3B-08119A33176B}" type="sibTrans" cxnId="{DE57D4C9-292A-4F58-8EB8-C1F10E8572A6}">
      <dgm:prSet/>
      <dgm:spPr/>
      <dgm:t>
        <a:bodyPr/>
        <a:lstStyle/>
        <a:p>
          <a:endParaRPr lang="en-US"/>
        </a:p>
      </dgm:t>
    </dgm:pt>
    <dgm:pt modelId="{76BE637D-E863-45AA-921C-8D559A6D8F5F}">
      <dgm:prSet/>
      <dgm:spPr/>
      <dgm:t>
        <a:bodyPr/>
        <a:lstStyle/>
        <a:p>
          <a:r>
            <a:rPr lang="en-US" dirty="0"/>
            <a:t>What can we learn from data?</a:t>
          </a:r>
        </a:p>
      </dgm:t>
    </dgm:pt>
    <dgm:pt modelId="{BB2F8BE3-3C6B-4609-BE99-5C34681B537C}" type="parTrans" cxnId="{22D8FEE6-1A78-4CB0-A5D7-2AE33BAFC3B3}">
      <dgm:prSet/>
      <dgm:spPr/>
      <dgm:t>
        <a:bodyPr/>
        <a:lstStyle/>
        <a:p>
          <a:endParaRPr lang="en-US"/>
        </a:p>
      </dgm:t>
    </dgm:pt>
    <dgm:pt modelId="{9F1AA177-FAC4-451A-987D-09766FAC432C}" type="sibTrans" cxnId="{22D8FEE6-1A78-4CB0-A5D7-2AE33BAFC3B3}">
      <dgm:prSet/>
      <dgm:spPr/>
      <dgm:t>
        <a:bodyPr/>
        <a:lstStyle/>
        <a:p>
          <a:endParaRPr lang="en-US"/>
        </a:p>
      </dgm:t>
    </dgm:pt>
    <dgm:pt modelId="{5C3A13DB-598C-4DBB-A5E1-B643103ED9A5}">
      <dgm:prSet/>
      <dgm:spPr/>
      <dgm:t>
        <a:bodyPr/>
        <a:lstStyle/>
        <a:p>
          <a:r>
            <a:rPr lang="en-US" dirty="0"/>
            <a:t>Analysis of EWs for Disproportionate Impact</a:t>
          </a:r>
        </a:p>
      </dgm:t>
    </dgm:pt>
    <dgm:pt modelId="{11FEB1AE-4368-4EF1-8B02-B146CFA34F66}" type="parTrans" cxnId="{9067565F-5AE0-42B7-8661-11FB7C5C61DD}">
      <dgm:prSet/>
      <dgm:spPr/>
      <dgm:t>
        <a:bodyPr/>
        <a:lstStyle/>
        <a:p>
          <a:endParaRPr lang="en-US"/>
        </a:p>
      </dgm:t>
    </dgm:pt>
    <dgm:pt modelId="{F817CB87-8599-4BEB-A3A0-20BBA8B2E725}" type="sibTrans" cxnId="{9067565F-5AE0-42B7-8661-11FB7C5C61DD}">
      <dgm:prSet/>
      <dgm:spPr/>
      <dgm:t>
        <a:bodyPr/>
        <a:lstStyle/>
        <a:p>
          <a:endParaRPr lang="en-US"/>
        </a:p>
      </dgm:t>
    </dgm:pt>
    <dgm:pt modelId="{0BB7EB64-E751-4E8F-9C50-1B1BE3B05E13}">
      <dgm:prSet/>
      <dgm:spPr/>
      <dgm:t>
        <a:bodyPr/>
        <a:lstStyle/>
        <a:p>
          <a:r>
            <a:rPr lang="en-US" dirty="0"/>
            <a:t>Students needs for online environment</a:t>
          </a:r>
        </a:p>
      </dgm:t>
    </dgm:pt>
    <dgm:pt modelId="{92D7190A-0C5A-42F5-8019-B0CE7E16E57E}" type="parTrans" cxnId="{112C308D-EECA-470B-B2FB-1B393DC8E4F4}">
      <dgm:prSet/>
      <dgm:spPr/>
      <dgm:t>
        <a:bodyPr/>
        <a:lstStyle/>
        <a:p>
          <a:endParaRPr lang="en-US"/>
        </a:p>
      </dgm:t>
    </dgm:pt>
    <dgm:pt modelId="{63C479B3-8928-4470-9BD0-D59DC2ABA0DF}" type="sibTrans" cxnId="{112C308D-EECA-470B-B2FB-1B393DC8E4F4}">
      <dgm:prSet/>
      <dgm:spPr/>
      <dgm:t>
        <a:bodyPr/>
        <a:lstStyle/>
        <a:p>
          <a:endParaRPr lang="en-US"/>
        </a:p>
      </dgm:t>
    </dgm:pt>
    <dgm:pt modelId="{D82DC05B-9A25-41DB-94A2-0645579A6040}" type="pres">
      <dgm:prSet presAssocID="{C250F969-0C85-45BF-8530-C1066BEB60AE}" presName="linear" presStyleCnt="0">
        <dgm:presLayoutVars>
          <dgm:dir/>
          <dgm:animLvl val="lvl"/>
          <dgm:resizeHandles val="exact"/>
        </dgm:presLayoutVars>
      </dgm:prSet>
      <dgm:spPr/>
    </dgm:pt>
    <dgm:pt modelId="{83192E41-8C31-43CE-B3F7-9D469E7DEE74}" type="pres">
      <dgm:prSet presAssocID="{60EF02F9-DCBA-47A9-9800-2BD51194BF96}" presName="parentLin" presStyleCnt="0"/>
      <dgm:spPr/>
    </dgm:pt>
    <dgm:pt modelId="{F4994A1E-B7EB-4258-A542-1B3BAA6597E6}" type="pres">
      <dgm:prSet presAssocID="{60EF02F9-DCBA-47A9-9800-2BD51194BF96}" presName="parentLeftMargin" presStyleLbl="node1" presStyleIdx="0" presStyleCnt="4"/>
      <dgm:spPr/>
    </dgm:pt>
    <dgm:pt modelId="{42FE7072-8E9C-4994-9AD6-F6133E6602FD}" type="pres">
      <dgm:prSet presAssocID="{60EF02F9-DCBA-47A9-9800-2BD51194BF96}" presName="parentText" presStyleLbl="node1" presStyleIdx="0" presStyleCnt="4">
        <dgm:presLayoutVars>
          <dgm:chMax val="0"/>
          <dgm:bulletEnabled val="1"/>
        </dgm:presLayoutVars>
      </dgm:prSet>
      <dgm:spPr/>
    </dgm:pt>
    <dgm:pt modelId="{7EB4CCEF-EA50-4E12-A256-25D9ED7A6F1C}" type="pres">
      <dgm:prSet presAssocID="{60EF02F9-DCBA-47A9-9800-2BD51194BF96}" presName="negativeSpace" presStyleCnt="0"/>
      <dgm:spPr/>
    </dgm:pt>
    <dgm:pt modelId="{41B5A203-34DB-4959-96C2-9336D0B422C8}" type="pres">
      <dgm:prSet presAssocID="{60EF02F9-DCBA-47A9-9800-2BD51194BF96}" presName="childText" presStyleLbl="conFgAcc1" presStyleIdx="0" presStyleCnt="4">
        <dgm:presLayoutVars>
          <dgm:bulletEnabled val="1"/>
        </dgm:presLayoutVars>
      </dgm:prSet>
      <dgm:spPr/>
    </dgm:pt>
    <dgm:pt modelId="{5790A6B4-A385-4C6C-B5BB-8C8B4D9BD904}" type="pres">
      <dgm:prSet presAssocID="{E273ADD1-61D8-414D-AE4D-98E7987E586F}" presName="spaceBetweenRectangles" presStyleCnt="0"/>
      <dgm:spPr/>
    </dgm:pt>
    <dgm:pt modelId="{0212E5D3-166E-4284-959E-863861E4A6DE}" type="pres">
      <dgm:prSet presAssocID="{8AA9B67C-9F90-4BCC-987D-6CD17BF22E34}" presName="parentLin" presStyleCnt="0"/>
      <dgm:spPr/>
    </dgm:pt>
    <dgm:pt modelId="{1D4CC34E-FE4B-4D55-85B2-06E286FD068D}" type="pres">
      <dgm:prSet presAssocID="{8AA9B67C-9F90-4BCC-987D-6CD17BF22E34}" presName="parentLeftMargin" presStyleLbl="node1" presStyleIdx="0" presStyleCnt="4"/>
      <dgm:spPr/>
    </dgm:pt>
    <dgm:pt modelId="{6384E123-EC84-47C3-B5B5-1C960F81C775}" type="pres">
      <dgm:prSet presAssocID="{8AA9B67C-9F90-4BCC-987D-6CD17BF22E34}" presName="parentText" presStyleLbl="node1" presStyleIdx="1" presStyleCnt="4">
        <dgm:presLayoutVars>
          <dgm:chMax val="0"/>
          <dgm:bulletEnabled val="1"/>
        </dgm:presLayoutVars>
      </dgm:prSet>
      <dgm:spPr/>
    </dgm:pt>
    <dgm:pt modelId="{F5ECF5A8-0DD7-4488-A840-A90926AB4F2D}" type="pres">
      <dgm:prSet presAssocID="{8AA9B67C-9F90-4BCC-987D-6CD17BF22E34}" presName="negativeSpace" presStyleCnt="0"/>
      <dgm:spPr/>
    </dgm:pt>
    <dgm:pt modelId="{2AB5B2A6-8E16-4B1A-B283-74295E7D2992}" type="pres">
      <dgm:prSet presAssocID="{8AA9B67C-9F90-4BCC-987D-6CD17BF22E34}" presName="childText" presStyleLbl="conFgAcc1" presStyleIdx="1" presStyleCnt="4">
        <dgm:presLayoutVars>
          <dgm:bulletEnabled val="1"/>
        </dgm:presLayoutVars>
      </dgm:prSet>
      <dgm:spPr/>
    </dgm:pt>
    <dgm:pt modelId="{374E452B-AF71-4DDB-ADA9-42BF043CB98A}" type="pres">
      <dgm:prSet presAssocID="{EA865FF2-84B7-4F11-A5D9-D6D2BADBC3B5}" presName="spaceBetweenRectangles" presStyleCnt="0"/>
      <dgm:spPr/>
    </dgm:pt>
    <dgm:pt modelId="{153550EB-F437-4263-92D3-0765750ED842}" type="pres">
      <dgm:prSet presAssocID="{E62ABFB3-D8C2-48DA-87E0-FB43877473D9}" presName="parentLin" presStyleCnt="0"/>
      <dgm:spPr/>
    </dgm:pt>
    <dgm:pt modelId="{25EA9C73-21F3-4B5B-83C7-580F2BDE486D}" type="pres">
      <dgm:prSet presAssocID="{E62ABFB3-D8C2-48DA-87E0-FB43877473D9}" presName="parentLeftMargin" presStyleLbl="node1" presStyleIdx="1" presStyleCnt="4"/>
      <dgm:spPr/>
    </dgm:pt>
    <dgm:pt modelId="{705C916E-0D03-457D-BA9E-42B3965C1498}" type="pres">
      <dgm:prSet presAssocID="{E62ABFB3-D8C2-48DA-87E0-FB43877473D9}" presName="parentText" presStyleLbl="node1" presStyleIdx="2" presStyleCnt="4">
        <dgm:presLayoutVars>
          <dgm:chMax val="0"/>
          <dgm:bulletEnabled val="1"/>
        </dgm:presLayoutVars>
      </dgm:prSet>
      <dgm:spPr/>
    </dgm:pt>
    <dgm:pt modelId="{63F7781B-267C-4A89-BC5E-9AFB7C3554FA}" type="pres">
      <dgm:prSet presAssocID="{E62ABFB3-D8C2-48DA-87E0-FB43877473D9}" presName="negativeSpace" presStyleCnt="0"/>
      <dgm:spPr/>
    </dgm:pt>
    <dgm:pt modelId="{04688453-FA4B-40A3-8289-302519204990}" type="pres">
      <dgm:prSet presAssocID="{E62ABFB3-D8C2-48DA-87E0-FB43877473D9}" presName="childText" presStyleLbl="conFgAcc1" presStyleIdx="2" presStyleCnt="4">
        <dgm:presLayoutVars>
          <dgm:bulletEnabled val="1"/>
        </dgm:presLayoutVars>
      </dgm:prSet>
      <dgm:spPr/>
    </dgm:pt>
    <dgm:pt modelId="{FE60CA10-F20A-4701-B137-B56557C4CD34}" type="pres">
      <dgm:prSet presAssocID="{AED394B9-41E0-4280-82B3-5BE6DD98E38C}" presName="spaceBetweenRectangles" presStyleCnt="0"/>
      <dgm:spPr/>
    </dgm:pt>
    <dgm:pt modelId="{3BA0CAF4-F5F7-4D58-9874-02D7BBBAC851}" type="pres">
      <dgm:prSet presAssocID="{76BE637D-E863-45AA-921C-8D559A6D8F5F}" presName="parentLin" presStyleCnt="0"/>
      <dgm:spPr/>
    </dgm:pt>
    <dgm:pt modelId="{F3C78AB5-0E05-47EA-8D5B-D77BA55AD080}" type="pres">
      <dgm:prSet presAssocID="{76BE637D-E863-45AA-921C-8D559A6D8F5F}" presName="parentLeftMargin" presStyleLbl="node1" presStyleIdx="2" presStyleCnt="4"/>
      <dgm:spPr/>
    </dgm:pt>
    <dgm:pt modelId="{EA285FE7-C8DB-4572-9BB5-0FBD94C26AA2}" type="pres">
      <dgm:prSet presAssocID="{76BE637D-E863-45AA-921C-8D559A6D8F5F}" presName="parentText" presStyleLbl="node1" presStyleIdx="3" presStyleCnt="4">
        <dgm:presLayoutVars>
          <dgm:chMax val="0"/>
          <dgm:bulletEnabled val="1"/>
        </dgm:presLayoutVars>
      </dgm:prSet>
      <dgm:spPr/>
    </dgm:pt>
    <dgm:pt modelId="{38432FD6-24FA-4174-A503-2455BEE51C3B}" type="pres">
      <dgm:prSet presAssocID="{76BE637D-E863-45AA-921C-8D559A6D8F5F}" presName="negativeSpace" presStyleCnt="0"/>
      <dgm:spPr/>
    </dgm:pt>
    <dgm:pt modelId="{907AE4F1-D23B-4C45-94E2-09DD902313D9}" type="pres">
      <dgm:prSet presAssocID="{76BE637D-E863-45AA-921C-8D559A6D8F5F}" presName="childText" presStyleLbl="conFgAcc1" presStyleIdx="3" presStyleCnt="4">
        <dgm:presLayoutVars>
          <dgm:bulletEnabled val="1"/>
        </dgm:presLayoutVars>
      </dgm:prSet>
      <dgm:spPr/>
    </dgm:pt>
  </dgm:ptLst>
  <dgm:cxnLst>
    <dgm:cxn modelId="{DB0C6B03-57E3-4055-A585-0130E6CECC7B}" srcId="{C250F969-0C85-45BF-8530-C1066BEB60AE}" destId="{8AA9B67C-9F90-4BCC-987D-6CD17BF22E34}" srcOrd="1" destOrd="0" parTransId="{AFCC2BEB-A19F-4D9A-96FF-5C484F23E5F9}" sibTransId="{EA865FF2-84B7-4F11-A5D9-D6D2BADBC3B5}"/>
    <dgm:cxn modelId="{8F0E8909-E5F0-4BAB-A779-87953037B071}" type="presOf" srcId="{C250F969-0C85-45BF-8530-C1066BEB60AE}" destId="{D82DC05B-9A25-41DB-94A2-0645579A6040}" srcOrd="0" destOrd="0" presId="urn:microsoft.com/office/officeart/2005/8/layout/list1"/>
    <dgm:cxn modelId="{A056B815-DDF6-482E-B3DA-6383560D54A6}" type="presOf" srcId="{8AA9B67C-9F90-4BCC-987D-6CD17BF22E34}" destId="{6384E123-EC84-47C3-B5B5-1C960F81C775}" srcOrd="1" destOrd="0" presId="urn:microsoft.com/office/officeart/2005/8/layout/list1"/>
    <dgm:cxn modelId="{F5B8391B-CA83-43AC-891C-E591F0384703}" type="presOf" srcId="{76BE637D-E863-45AA-921C-8D559A6D8F5F}" destId="{F3C78AB5-0E05-47EA-8D5B-D77BA55AD080}" srcOrd="0" destOrd="0" presId="urn:microsoft.com/office/officeart/2005/8/layout/list1"/>
    <dgm:cxn modelId="{51A20F1C-2773-415E-9FD0-DEC4B018C2DA}" type="presOf" srcId="{0BB7EB64-E751-4E8F-9C50-1B1BE3B05E13}" destId="{907AE4F1-D23B-4C45-94E2-09DD902313D9}" srcOrd="0" destOrd="1" presId="urn:microsoft.com/office/officeart/2005/8/layout/list1"/>
    <dgm:cxn modelId="{9067565F-5AE0-42B7-8661-11FB7C5C61DD}" srcId="{76BE637D-E863-45AA-921C-8D559A6D8F5F}" destId="{5C3A13DB-598C-4DBB-A5E1-B643103ED9A5}" srcOrd="0" destOrd="0" parTransId="{11FEB1AE-4368-4EF1-8B02-B146CFA34F66}" sibTransId="{F817CB87-8599-4BEB-A3A0-20BBA8B2E725}"/>
    <dgm:cxn modelId="{5A637E43-B9B9-4900-AF68-FC6802BFBF67}" type="presOf" srcId="{60EF02F9-DCBA-47A9-9800-2BD51194BF96}" destId="{42FE7072-8E9C-4994-9AD6-F6133E6602FD}" srcOrd="1" destOrd="0" presId="urn:microsoft.com/office/officeart/2005/8/layout/list1"/>
    <dgm:cxn modelId="{1C27DA4C-5289-4B0A-848B-2749A750BD32}" type="presOf" srcId="{76BE637D-E863-45AA-921C-8D559A6D8F5F}" destId="{EA285FE7-C8DB-4572-9BB5-0FBD94C26AA2}" srcOrd="1" destOrd="0" presId="urn:microsoft.com/office/officeart/2005/8/layout/list1"/>
    <dgm:cxn modelId="{C4CF556D-8857-4B79-808B-0A128AFBCDCF}" type="presOf" srcId="{8AA9B67C-9F90-4BCC-987D-6CD17BF22E34}" destId="{1D4CC34E-FE4B-4D55-85B2-06E286FD068D}" srcOrd="0" destOrd="0" presId="urn:microsoft.com/office/officeart/2005/8/layout/list1"/>
    <dgm:cxn modelId="{0F3EE24D-6E71-417E-BE8A-98DAB963D197}" srcId="{C250F969-0C85-45BF-8530-C1066BEB60AE}" destId="{E62ABFB3-D8C2-48DA-87E0-FB43877473D9}" srcOrd="2" destOrd="0" parTransId="{319688F9-FF44-469C-9D0E-ABA7F221C0AB}" sibTransId="{AED394B9-41E0-4280-82B3-5BE6DD98E38C}"/>
    <dgm:cxn modelId="{53149776-6B1F-4266-A705-1D09F25497C0}" srcId="{C250F969-0C85-45BF-8530-C1066BEB60AE}" destId="{60EF02F9-DCBA-47A9-9800-2BD51194BF96}" srcOrd="0" destOrd="0" parTransId="{EDEC220B-7E46-468B-91E4-668E65E1F841}" sibTransId="{E273ADD1-61D8-414D-AE4D-98E7987E586F}"/>
    <dgm:cxn modelId="{CDA4E07D-42E3-4895-BF50-1D660AE7A0C7}" type="presOf" srcId="{E62ABFB3-D8C2-48DA-87E0-FB43877473D9}" destId="{705C916E-0D03-457D-BA9E-42B3965C1498}" srcOrd="1" destOrd="0" presId="urn:microsoft.com/office/officeart/2005/8/layout/list1"/>
    <dgm:cxn modelId="{112C308D-EECA-470B-B2FB-1B393DC8E4F4}" srcId="{76BE637D-E863-45AA-921C-8D559A6D8F5F}" destId="{0BB7EB64-E751-4E8F-9C50-1B1BE3B05E13}" srcOrd="1" destOrd="0" parTransId="{92D7190A-0C5A-42F5-8019-B0CE7E16E57E}" sibTransId="{63C479B3-8928-4470-9BD0-D59DC2ABA0DF}"/>
    <dgm:cxn modelId="{299C6CA2-3E80-4A8F-8A94-74A00406CA5C}" type="presOf" srcId="{5C3A13DB-598C-4DBB-A5E1-B643103ED9A5}" destId="{907AE4F1-D23B-4C45-94E2-09DD902313D9}" srcOrd="0" destOrd="0" presId="urn:microsoft.com/office/officeart/2005/8/layout/list1"/>
    <dgm:cxn modelId="{F79143AF-A0C1-4D7A-97B5-2A2ED0A19749}" type="presOf" srcId="{A853F6BD-DB68-4FFB-BFA3-C9AEAC2028A3}" destId="{04688453-FA4B-40A3-8289-302519204990}" srcOrd="0" destOrd="1" presId="urn:microsoft.com/office/officeart/2005/8/layout/list1"/>
    <dgm:cxn modelId="{7D4C85B9-467B-4C0E-BB49-4AE45BE4B152}" type="presOf" srcId="{E62ABFB3-D8C2-48DA-87E0-FB43877473D9}" destId="{25EA9C73-21F3-4B5B-83C7-580F2BDE486D}" srcOrd="0" destOrd="0" presId="urn:microsoft.com/office/officeart/2005/8/layout/list1"/>
    <dgm:cxn modelId="{DE57D4C9-292A-4F58-8EB8-C1F10E8572A6}" srcId="{E62ABFB3-D8C2-48DA-87E0-FB43877473D9}" destId="{A853F6BD-DB68-4FFB-BFA3-C9AEAC2028A3}" srcOrd="1" destOrd="0" parTransId="{4584D2EA-3BB2-4760-84D4-330B2226F382}" sibTransId="{E775CA84-9A38-484B-9A3B-08119A33176B}"/>
    <dgm:cxn modelId="{DBD871E2-3C60-4851-9C74-ACFF9852348B}" type="presOf" srcId="{D1E336D4-48DE-42E3-944A-D73845A71BA1}" destId="{04688453-FA4B-40A3-8289-302519204990}" srcOrd="0" destOrd="0" presId="urn:microsoft.com/office/officeart/2005/8/layout/list1"/>
    <dgm:cxn modelId="{22D8FEE6-1A78-4CB0-A5D7-2AE33BAFC3B3}" srcId="{C250F969-0C85-45BF-8530-C1066BEB60AE}" destId="{76BE637D-E863-45AA-921C-8D559A6D8F5F}" srcOrd="3" destOrd="0" parTransId="{BB2F8BE3-3C6B-4609-BE99-5C34681B537C}" sibTransId="{9F1AA177-FAC4-451A-987D-09766FAC432C}"/>
    <dgm:cxn modelId="{82C969ED-FE79-4E57-9610-E0033D064463}" type="presOf" srcId="{60EF02F9-DCBA-47A9-9800-2BD51194BF96}" destId="{F4994A1E-B7EB-4258-A542-1B3BAA6597E6}" srcOrd="0" destOrd="0" presId="urn:microsoft.com/office/officeart/2005/8/layout/list1"/>
    <dgm:cxn modelId="{AE87A9F4-CEAD-441E-9F50-D8E2AF56F791}" srcId="{E62ABFB3-D8C2-48DA-87E0-FB43877473D9}" destId="{D1E336D4-48DE-42E3-944A-D73845A71BA1}" srcOrd="0" destOrd="0" parTransId="{06AC1900-D31A-438D-89C1-A2CC90C35612}" sibTransId="{591A2393-DD6E-412E-B16A-103E8B2EE461}"/>
    <dgm:cxn modelId="{6F8D5A26-4A60-4FEF-80DF-38596773E066}" type="presParOf" srcId="{D82DC05B-9A25-41DB-94A2-0645579A6040}" destId="{83192E41-8C31-43CE-B3F7-9D469E7DEE74}" srcOrd="0" destOrd="0" presId="urn:microsoft.com/office/officeart/2005/8/layout/list1"/>
    <dgm:cxn modelId="{932BA9AD-3B40-4A66-8511-423383CD9213}" type="presParOf" srcId="{83192E41-8C31-43CE-B3F7-9D469E7DEE74}" destId="{F4994A1E-B7EB-4258-A542-1B3BAA6597E6}" srcOrd="0" destOrd="0" presId="urn:microsoft.com/office/officeart/2005/8/layout/list1"/>
    <dgm:cxn modelId="{A3DE0CE1-8D9F-401C-B81F-D7219D1636DE}" type="presParOf" srcId="{83192E41-8C31-43CE-B3F7-9D469E7DEE74}" destId="{42FE7072-8E9C-4994-9AD6-F6133E6602FD}" srcOrd="1" destOrd="0" presId="urn:microsoft.com/office/officeart/2005/8/layout/list1"/>
    <dgm:cxn modelId="{F32B9F26-CEFF-4777-BDED-EEF7A1A6C744}" type="presParOf" srcId="{D82DC05B-9A25-41DB-94A2-0645579A6040}" destId="{7EB4CCEF-EA50-4E12-A256-25D9ED7A6F1C}" srcOrd="1" destOrd="0" presId="urn:microsoft.com/office/officeart/2005/8/layout/list1"/>
    <dgm:cxn modelId="{FB0EB916-7355-40B0-90CA-89AE2ADB373D}" type="presParOf" srcId="{D82DC05B-9A25-41DB-94A2-0645579A6040}" destId="{41B5A203-34DB-4959-96C2-9336D0B422C8}" srcOrd="2" destOrd="0" presId="urn:microsoft.com/office/officeart/2005/8/layout/list1"/>
    <dgm:cxn modelId="{6DD2EB38-3E6D-4DFA-98D9-671ED59C795B}" type="presParOf" srcId="{D82DC05B-9A25-41DB-94A2-0645579A6040}" destId="{5790A6B4-A385-4C6C-B5BB-8C8B4D9BD904}" srcOrd="3" destOrd="0" presId="urn:microsoft.com/office/officeart/2005/8/layout/list1"/>
    <dgm:cxn modelId="{1D0473C3-19C1-4B75-BA65-7941C623FCE0}" type="presParOf" srcId="{D82DC05B-9A25-41DB-94A2-0645579A6040}" destId="{0212E5D3-166E-4284-959E-863861E4A6DE}" srcOrd="4" destOrd="0" presId="urn:microsoft.com/office/officeart/2005/8/layout/list1"/>
    <dgm:cxn modelId="{E87A9E57-0A24-48AA-A5B6-031F45BEF044}" type="presParOf" srcId="{0212E5D3-166E-4284-959E-863861E4A6DE}" destId="{1D4CC34E-FE4B-4D55-85B2-06E286FD068D}" srcOrd="0" destOrd="0" presId="urn:microsoft.com/office/officeart/2005/8/layout/list1"/>
    <dgm:cxn modelId="{369ABAC8-B11E-437A-98F6-25102F0193EF}" type="presParOf" srcId="{0212E5D3-166E-4284-959E-863861E4A6DE}" destId="{6384E123-EC84-47C3-B5B5-1C960F81C775}" srcOrd="1" destOrd="0" presId="urn:microsoft.com/office/officeart/2005/8/layout/list1"/>
    <dgm:cxn modelId="{B5CB9BEB-76A2-4A0F-BC94-07223D747826}" type="presParOf" srcId="{D82DC05B-9A25-41DB-94A2-0645579A6040}" destId="{F5ECF5A8-0DD7-4488-A840-A90926AB4F2D}" srcOrd="5" destOrd="0" presId="urn:microsoft.com/office/officeart/2005/8/layout/list1"/>
    <dgm:cxn modelId="{DBB01490-9143-48B2-802A-D891DA11F4F3}" type="presParOf" srcId="{D82DC05B-9A25-41DB-94A2-0645579A6040}" destId="{2AB5B2A6-8E16-4B1A-B283-74295E7D2992}" srcOrd="6" destOrd="0" presId="urn:microsoft.com/office/officeart/2005/8/layout/list1"/>
    <dgm:cxn modelId="{7B05E939-DCEF-4402-A62F-03B3E560CDE2}" type="presParOf" srcId="{D82DC05B-9A25-41DB-94A2-0645579A6040}" destId="{374E452B-AF71-4DDB-ADA9-42BF043CB98A}" srcOrd="7" destOrd="0" presId="urn:microsoft.com/office/officeart/2005/8/layout/list1"/>
    <dgm:cxn modelId="{02B7076C-B325-4DE4-AC8C-0BAC9EB3D9F2}" type="presParOf" srcId="{D82DC05B-9A25-41DB-94A2-0645579A6040}" destId="{153550EB-F437-4263-92D3-0765750ED842}" srcOrd="8" destOrd="0" presId="urn:microsoft.com/office/officeart/2005/8/layout/list1"/>
    <dgm:cxn modelId="{952FBABC-FD3D-4BE6-AF25-AD0FC1A13F67}" type="presParOf" srcId="{153550EB-F437-4263-92D3-0765750ED842}" destId="{25EA9C73-21F3-4B5B-83C7-580F2BDE486D}" srcOrd="0" destOrd="0" presId="urn:microsoft.com/office/officeart/2005/8/layout/list1"/>
    <dgm:cxn modelId="{89E7F593-E05C-4E6B-B44E-3C99B22A26DF}" type="presParOf" srcId="{153550EB-F437-4263-92D3-0765750ED842}" destId="{705C916E-0D03-457D-BA9E-42B3965C1498}" srcOrd="1" destOrd="0" presId="urn:microsoft.com/office/officeart/2005/8/layout/list1"/>
    <dgm:cxn modelId="{8C79EEF6-ACDC-4F76-BB5B-5BA33408FA4F}" type="presParOf" srcId="{D82DC05B-9A25-41DB-94A2-0645579A6040}" destId="{63F7781B-267C-4A89-BC5E-9AFB7C3554FA}" srcOrd="9" destOrd="0" presId="urn:microsoft.com/office/officeart/2005/8/layout/list1"/>
    <dgm:cxn modelId="{EC18064A-518F-4C36-9454-B08D08574A20}" type="presParOf" srcId="{D82DC05B-9A25-41DB-94A2-0645579A6040}" destId="{04688453-FA4B-40A3-8289-302519204990}" srcOrd="10" destOrd="0" presId="urn:microsoft.com/office/officeart/2005/8/layout/list1"/>
    <dgm:cxn modelId="{1292624C-2213-42C0-BD50-1ED548B10747}" type="presParOf" srcId="{D82DC05B-9A25-41DB-94A2-0645579A6040}" destId="{FE60CA10-F20A-4701-B137-B56557C4CD34}" srcOrd="11" destOrd="0" presId="urn:microsoft.com/office/officeart/2005/8/layout/list1"/>
    <dgm:cxn modelId="{4CF8B7E9-2E1A-43EB-961A-61082BEE2EC3}" type="presParOf" srcId="{D82DC05B-9A25-41DB-94A2-0645579A6040}" destId="{3BA0CAF4-F5F7-4D58-9874-02D7BBBAC851}" srcOrd="12" destOrd="0" presId="urn:microsoft.com/office/officeart/2005/8/layout/list1"/>
    <dgm:cxn modelId="{26A3D13B-9CB6-4BE0-9398-EA8F7B467627}" type="presParOf" srcId="{3BA0CAF4-F5F7-4D58-9874-02D7BBBAC851}" destId="{F3C78AB5-0E05-47EA-8D5B-D77BA55AD080}" srcOrd="0" destOrd="0" presId="urn:microsoft.com/office/officeart/2005/8/layout/list1"/>
    <dgm:cxn modelId="{BA808027-5B72-4CA5-86CC-87CC9D79BF58}" type="presParOf" srcId="{3BA0CAF4-F5F7-4D58-9874-02D7BBBAC851}" destId="{EA285FE7-C8DB-4572-9BB5-0FBD94C26AA2}" srcOrd="1" destOrd="0" presId="urn:microsoft.com/office/officeart/2005/8/layout/list1"/>
    <dgm:cxn modelId="{8E8F9D8C-4709-401C-80B9-BA3B3FFBE1CF}" type="presParOf" srcId="{D82DC05B-9A25-41DB-94A2-0645579A6040}" destId="{38432FD6-24FA-4174-A503-2455BEE51C3B}" srcOrd="13" destOrd="0" presId="urn:microsoft.com/office/officeart/2005/8/layout/list1"/>
    <dgm:cxn modelId="{86AA3B3E-9881-4741-9E98-226F65A689C5}" type="presParOf" srcId="{D82DC05B-9A25-41DB-94A2-0645579A6040}" destId="{907AE4F1-D23B-4C45-94E2-09DD902313D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081ACB-F8D1-47A2-80D4-2476DA50CA2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96760D3-BCEA-4980-AD54-720A45ED7F19}">
      <dgm:prSet/>
      <dgm:spPr/>
      <dgm:t>
        <a:bodyPr/>
        <a:lstStyle/>
        <a:p>
          <a:r>
            <a:rPr lang="en-US" dirty="0"/>
            <a:t>Many changes occurred?</a:t>
          </a:r>
        </a:p>
      </dgm:t>
    </dgm:pt>
    <dgm:pt modelId="{97EC4F81-23E7-48AC-951D-10E7291A14A1}" type="parTrans" cxnId="{3B816D9B-63A4-48EA-B2AF-6694C8734F13}">
      <dgm:prSet/>
      <dgm:spPr/>
      <dgm:t>
        <a:bodyPr/>
        <a:lstStyle/>
        <a:p>
          <a:endParaRPr lang="en-US"/>
        </a:p>
      </dgm:t>
    </dgm:pt>
    <dgm:pt modelId="{BD69E04B-20FF-4A28-BDC7-9C9C9DBF21F1}" type="sibTrans" cxnId="{3B816D9B-63A4-48EA-B2AF-6694C8734F13}">
      <dgm:prSet/>
      <dgm:spPr/>
      <dgm:t>
        <a:bodyPr/>
        <a:lstStyle/>
        <a:p>
          <a:endParaRPr lang="en-US"/>
        </a:p>
      </dgm:t>
    </dgm:pt>
    <dgm:pt modelId="{E638BEE3-FE60-45CE-A784-4F0CE003E790}">
      <dgm:prSet/>
      <dgm:spPr/>
      <dgm:t>
        <a:bodyPr/>
        <a:lstStyle/>
        <a:p>
          <a:r>
            <a:rPr lang="en-US" dirty="0"/>
            <a:t>What data do we examine?</a:t>
          </a:r>
        </a:p>
      </dgm:t>
    </dgm:pt>
    <dgm:pt modelId="{F3B69EB9-DD6D-473F-A2A0-460223152171}" type="parTrans" cxnId="{4CA6913B-129C-4FD3-B072-A24347803163}">
      <dgm:prSet/>
      <dgm:spPr/>
      <dgm:t>
        <a:bodyPr/>
        <a:lstStyle/>
        <a:p>
          <a:endParaRPr lang="en-US"/>
        </a:p>
      </dgm:t>
    </dgm:pt>
    <dgm:pt modelId="{6D255F24-D6CC-4912-8767-51CD6887D074}" type="sibTrans" cxnId="{4CA6913B-129C-4FD3-B072-A24347803163}">
      <dgm:prSet/>
      <dgm:spPr/>
      <dgm:t>
        <a:bodyPr/>
        <a:lstStyle/>
        <a:p>
          <a:endParaRPr lang="en-US"/>
        </a:p>
      </dgm:t>
    </dgm:pt>
    <dgm:pt modelId="{B031C771-EB30-4318-ACA1-968664AC6721}">
      <dgm:prSet/>
      <dgm:spPr/>
      <dgm:t>
        <a:bodyPr/>
        <a:lstStyle/>
        <a:p>
          <a:r>
            <a:rPr lang="en-US" dirty="0"/>
            <a:t>Fall 2019 Spring 2020?</a:t>
          </a:r>
        </a:p>
      </dgm:t>
    </dgm:pt>
    <dgm:pt modelId="{CAA91278-5048-4842-87D8-F4A8FDAEFA63}" type="parTrans" cxnId="{931E4CFB-454B-4F15-833D-3410EAEDC528}">
      <dgm:prSet/>
      <dgm:spPr/>
      <dgm:t>
        <a:bodyPr/>
        <a:lstStyle/>
        <a:p>
          <a:endParaRPr lang="en-US"/>
        </a:p>
      </dgm:t>
    </dgm:pt>
    <dgm:pt modelId="{522691F5-7626-4722-87D7-638C67FCAE1D}" type="sibTrans" cxnId="{931E4CFB-454B-4F15-833D-3410EAEDC528}">
      <dgm:prSet/>
      <dgm:spPr/>
      <dgm:t>
        <a:bodyPr/>
        <a:lstStyle/>
        <a:p>
          <a:endParaRPr lang="en-US"/>
        </a:p>
      </dgm:t>
    </dgm:pt>
    <dgm:pt modelId="{A69B2043-A2DF-40FF-80FA-BC58FA7360AF}">
      <dgm:prSet/>
      <dgm:spPr/>
      <dgm:t>
        <a:bodyPr/>
        <a:lstStyle/>
        <a:p>
          <a:r>
            <a:rPr lang="en-US" dirty="0"/>
            <a:t>Assessment will depend on coding</a:t>
          </a:r>
        </a:p>
      </dgm:t>
    </dgm:pt>
    <dgm:pt modelId="{B95F926D-FBE7-4722-B304-2FB74B839C7C}" type="parTrans" cxnId="{68C87B32-7790-414B-8D4E-CCC1090ABE51}">
      <dgm:prSet/>
      <dgm:spPr/>
      <dgm:t>
        <a:bodyPr/>
        <a:lstStyle/>
        <a:p>
          <a:endParaRPr lang="en-US"/>
        </a:p>
      </dgm:t>
    </dgm:pt>
    <dgm:pt modelId="{CD6D4AC8-3E1A-4820-9286-E24988433377}" type="sibTrans" cxnId="{68C87B32-7790-414B-8D4E-CCC1090ABE51}">
      <dgm:prSet/>
      <dgm:spPr/>
      <dgm:t>
        <a:bodyPr/>
        <a:lstStyle/>
        <a:p>
          <a:endParaRPr lang="en-US"/>
        </a:p>
      </dgm:t>
    </dgm:pt>
    <dgm:pt modelId="{F15024A8-6215-451D-9867-5A31AEE9937E}" type="pres">
      <dgm:prSet presAssocID="{EC081ACB-F8D1-47A2-80D4-2476DA50CA2A}" presName="hierChild1" presStyleCnt="0">
        <dgm:presLayoutVars>
          <dgm:chPref val="1"/>
          <dgm:dir/>
          <dgm:animOne val="branch"/>
          <dgm:animLvl val="lvl"/>
          <dgm:resizeHandles/>
        </dgm:presLayoutVars>
      </dgm:prSet>
      <dgm:spPr/>
    </dgm:pt>
    <dgm:pt modelId="{FB7EC3A2-7DAF-4E48-8779-15A36F22CAD6}" type="pres">
      <dgm:prSet presAssocID="{D96760D3-BCEA-4980-AD54-720A45ED7F19}" presName="hierRoot1" presStyleCnt="0"/>
      <dgm:spPr/>
    </dgm:pt>
    <dgm:pt modelId="{E348B7D5-04AF-483E-BDE2-F86F6282D19B}" type="pres">
      <dgm:prSet presAssocID="{D96760D3-BCEA-4980-AD54-720A45ED7F19}" presName="composite" presStyleCnt="0"/>
      <dgm:spPr/>
    </dgm:pt>
    <dgm:pt modelId="{3FB0682D-0639-445B-8BDD-D5EA3EAFDF3D}" type="pres">
      <dgm:prSet presAssocID="{D96760D3-BCEA-4980-AD54-720A45ED7F19}" presName="background" presStyleLbl="node0" presStyleIdx="0" presStyleCnt="4"/>
      <dgm:spPr/>
    </dgm:pt>
    <dgm:pt modelId="{5DBCADE6-8503-4D30-B85E-83F60F137EC7}" type="pres">
      <dgm:prSet presAssocID="{D96760D3-BCEA-4980-AD54-720A45ED7F19}" presName="text" presStyleLbl="fgAcc0" presStyleIdx="0" presStyleCnt="4">
        <dgm:presLayoutVars>
          <dgm:chPref val="3"/>
        </dgm:presLayoutVars>
      </dgm:prSet>
      <dgm:spPr/>
    </dgm:pt>
    <dgm:pt modelId="{DE4F7668-9744-4913-B713-5BFF5959E017}" type="pres">
      <dgm:prSet presAssocID="{D96760D3-BCEA-4980-AD54-720A45ED7F19}" presName="hierChild2" presStyleCnt="0"/>
      <dgm:spPr/>
    </dgm:pt>
    <dgm:pt modelId="{62F7EAD4-59A6-4133-9AF0-98CC2F97B658}" type="pres">
      <dgm:prSet presAssocID="{E638BEE3-FE60-45CE-A784-4F0CE003E790}" presName="hierRoot1" presStyleCnt="0"/>
      <dgm:spPr/>
    </dgm:pt>
    <dgm:pt modelId="{0FEF1C70-4756-4D80-A3A4-0EEEC5ED8BF7}" type="pres">
      <dgm:prSet presAssocID="{E638BEE3-FE60-45CE-A784-4F0CE003E790}" presName="composite" presStyleCnt="0"/>
      <dgm:spPr/>
    </dgm:pt>
    <dgm:pt modelId="{8AFF0732-E70E-42BA-BB85-E39F88CC3EE0}" type="pres">
      <dgm:prSet presAssocID="{E638BEE3-FE60-45CE-A784-4F0CE003E790}" presName="background" presStyleLbl="node0" presStyleIdx="1" presStyleCnt="4"/>
      <dgm:spPr/>
    </dgm:pt>
    <dgm:pt modelId="{B51E19F8-C4A9-44A7-B487-DFDFA393595A}" type="pres">
      <dgm:prSet presAssocID="{E638BEE3-FE60-45CE-A784-4F0CE003E790}" presName="text" presStyleLbl="fgAcc0" presStyleIdx="1" presStyleCnt="4">
        <dgm:presLayoutVars>
          <dgm:chPref val="3"/>
        </dgm:presLayoutVars>
      </dgm:prSet>
      <dgm:spPr/>
    </dgm:pt>
    <dgm:pt modelId="{A953BCE6-5633-4844-8366-F284F7BBD3B9}" type="pres">
      <dgm:prSet presAssocID="{E638BEE3-FE60-45CE-A784-4F0CE003E790}" presName="hierChild2" presStyleCnt="0"/>
      <dgm:spPr/>
    </dgm:pt>
    <dgm:pt modelId="{DC448E8A-22ED-4430-BEE2-AA891A2BA6E5}" type="pres">
      <dgm:prSet presAssocID="{B031C771-EB30-4318-ACA1-968664AC6721}" presName="hierRoot1" presStyleCnt="0"/>
      <dgm:spPr/>
    </dgm:pt>
    <dgm:pt modelId="{6C81AB65-3D34-410A-BC73-3C9936D7CA1F}" type="pres">
      <dgm:prSet presAssocID="{B031C771-EB30-4318-ACA1-968664AC6721}" presName="composite" presStyleCnt="0"/>
      <dgm:spPr/>
    </dgm:pt>
    <dgm:pt modelId="{0A8B7D88-2915-4EFA-BACF-9BA4880DD932}" type="pres">
      <dgm:prSet presAssocID="{B031C771-EB30-4318-ACA1-968664AC6721}" presName="background" presStyleLbl="node0" presStyleIdx="2" presStyleCnt="4"/>
      <dgm:spPr/>
    </dgm:pt>
    <dgm:pt modelId="{4A45E078-E3E1-428B-8596-AD1C505D70FC}" type="pres">
      <dgm:prSet presAssocID="{B031C771-EB30-4318-ACA1-968664AC6721}" presName="text" presStyleLbl="fgAcc0" presStyleIdx="2" presStyleCnt="4">
        <dgm:presLayoutVars>
          <dgm:chPref val="3"/>
        </dgm:presLayoutVars>
      </dgm:prSet>
      <dgm:spPr/>
    </dgm:pt>
    <dgm:pt modelId="{004B0E3F-AB04-4AB4-AE59-957C69C70E88}" type="pres">
      <dgm:prSet presAssocID="{B031C771-EB30-4318-ACA1-968664AC6721}" presName="hierChild2" presStyleCnt="0"/>
      <dgm:spPr/>
    </dgm:pt>
    <dgm:pt modelId="{A5EFF28C-ABC3-4B6D-98C1-31265179E5D9}" type="pres">
      <dgm:prSet presAssocID="{A69B2043-A2DF-40FF-80FA-BC58FA7360AF}" presName="hierRoot1" presStyleCnt="0"/>
      <dgm:spPr/>
    </dgm:pt>
    <dgm:pt modelId="{27B1B254-E631-414A-95AE-C84308E48CAA}" type="pres">
      <dgm:prSet presAssocID="{A69B2043-A2DF-40FF-80FA-BC58FA7360AF}" presName="composite" presStyleCnt="0"/>
      <dgm:spPr/>
    </dgm:pt>
    <dgm:pt modelId="{23A62EB0-3ABC-483F-ADAA-D9E0C9352037}" type="pres">
      <dgm:prSet presAssocID="{A69B2043-A2DF-40FF-80FA-BC58FA7360AF}" presName="background" presStyleLbl="node0" presStyleIdx="3" presStyleCnt="4"/>
      <dgm:spPr/>
    </dgm:pt>
    <dgm:pt modelId="{E56C13DF-DDA5-463D-8129-66FEF0342E86}" type="pres">
      <dgm:prSet presAssocID="{A69B2043-A2DF-40FF-80FA-BC58FA7360AF}" presName="text" presStyleLbl="fgAcc0" presStyleIdx="3" presStyleCnt="4" custScaleY="152462">
        <dgm:presLayoutVars>
          <dgm:chPref val="3"/>
        </dgm:presLayoutVars>
      </dgm:prSet>
      <dgm:spPr/>
    </dgm:pt>
    <dgm:pt modelId="{05E80E7A-1FF9-4FE5-BA84-69D5A9A636BA}" type="pres">
      <dgm:prSet presAssocID="{A69B2043-A2DF-40FF-80FA-BC58FA7360AF}" presName="hierChild2" presStyleCnt="0"/>
      <dgm:spPr/>
    </dgm:pt>
  </dgm:ptLst>
  <dgm:cxnLst>
    <dgm:cxn modelId="{68C87B32-7790-414B-8D4E-CCC1090ABE51}" srcId="{EC081ACB-F8D1-47A2-80D4-2476DA50CA2A}" destId="{A69B2043-A2DF-40FF-80FA-BC58FA7360AF}" srcOrd="3" destOrd="0" parTransId="{B95F926D-FBE7-4722-B304-2FB74B839C7C}" sibTransId="{CD6D4AC8-3E1A-4820-9286-E24988433377}"/>
    <dgm:cxn modelId="{4CA6913B-129C-4FD3-B072-A24347803163}" srcId="{EC081ACB-F8D1-47A2-80D4-2476DA50CA2A}" destId="{E638BEE3-FE60-45CE-A784-4F0CE003E790}" srcOrd="1" destOrd="0" parTransId="{F3B69EB9-DD6D-473F-A2A0-460223152171}" sibTransId="{6D255F24-D6CC-4912-8767-51CD6887D074}"/>
    <dgm:cxn modelId="{3B816D9B-63A4-48EA-B2AF-6694C8734F13}" srcId="{EC081ACB-F8D1-47A2-80D4-2476DA50CA2A}" destId="{D96760D3-BCEA-4980-AD54-720A45ED7F19}" srcOrd="0" destOrd="0" parTransId="{97EC4F81-23E7-48AC-951D-10E7291A14A1}" sibTransId="{BD69E04B-20FF-4A28-BDC7-9C9C9DBF21F1}"/>
    <dgm:cxn modelId="{9CFA17B9-B276-42A4-A08D-89D8B0665BB9}" type="presOf" srcId="{D96760D3-BCEA-4980-AD54-720A45ED7F19}" destId="{5DBCADE6-8503-4D30-B85E-83F60F137EC7}" srcOrd="0" destOrd="0" presId="urn:microsoft.com/office/officeart/2005/8/layout/hierarchy1"/>
    <dgm:cxn modelId="{33EE9EC4-BBF4-456A-9733-B2EA367E2F76}" type="presOf" srcId="{EC081ACB-F8D1-47A2-80D4-2476DA50CA2A}" destId="{F15024A8-6215-451D-9867-5A31AEE9937E}" srcOrd="0" destOrd="0" presId="urn:microsoft.com/office/officeart/2005/8/layout/hierarchy1"/>
    <dgm:cxn modelId="{C83374D4-6C9D-401D-81E5-4DE7A15C4D14}" type="presOf" srcId="{E638BEE3-FE60-45CE-A784-4F0CE003E790}" destId="{B51E19F8-C4A9-44A7-B487-DFDFA393595A}" srcOrd="0" destOrd="0" presId="urn:microsoft.com/office/officeart/2005/8/layout/hierarchy1"/>
    <dgm:cxn modelId="{7F9846DA-08C5-460C-B2F9-A2CC514E8B0F}" type="presOf" srcId="{B031C771-EB30-4318-ACA1-968664AC6721}" destId="{4A45E078-E3E1-428B-8596-AD1C505D70FC}" srcOrd="0" destOrd="0" presId="urn:microsoft.com/office/officeart/2005/8/layout/hierarchy1"/>
    <dgm:cxn modelId="{F49DCEE5-0069-4E93-BA45-B03603D61A09}" type="presOf" srcId="{A69B2043-A2DF-40FF-80FA-BC58FA7360AF}" destId="{E56C13DF-DDA5-463D-8129-66FEF0342E86}" srcOrd="0" destOrd="0" presId="urn:microsoft.com/office/officeart/2005/8/layout/hierarchy1"/>
    <dgm:cxn modelId="{931E4CFB-454B-4F15-833D-3410EAEDC528}" srcId="{EC081ACB-F8D1-47A2-80D4-2476DA50CA2A}" destId="{B031C771-EB30-4318-ACA1-968664AC6721}" srcOrd="2" destOrd="0" parTransId="{CAA91278-5048-4842-87D8-F4A8FDAEFA63}" sibTransId="{522691F5-7626-4722-87D7-638C67FCAE1D}"/>
    <dgm:cxn modelId="{DB1DF60F-D9B4-4EDF-A46A-FEF059BBC5FF}" type="presParOf" srcId="{F15024A8-6215-451D-9867-5A31AEE9937E}" destId="{FB7EC3A2-7DAF-4E48-8779-15A36F22CAD6}" srcOrd="0" destOrd="0" presId="urn:microsoft.com/office/officeart/2005/8/layout/hierarchy1"/>
    <dgm:cxn modelId="{637095F1-C8D5-4BEE-80F9-2AE1946261EF}" type="presParOf" srcId="{FB7EC3A2-7DAF-4E48-8779-15A36F22CAD6}" destId="{E348B7D5-04AF-483E-BDE2-F86F6282D19B}" srcOrd="0" destOrd="0" presId="urn:microsoft.com/office/officeart/2005/8/layout/hierarchy1"/>
    <dgm:cxn modelId="{82FF4E44-CDC8-4F4C-83D6-E6DB17DB2CC9}" type="presParOf" srcId="{E348B7D5-04AF-483E-BDE2-F86F6282D19B}" destId="{3FB0682D-0639-445B-8BDD-D5EA3EAFDF3D}" srcOrd="0" destOrd="0" presId="urn:microsoft.com/office/officeart/2005/8/layout/hierarchy1"/>
    <dgm:cxn modelId="{0D878471-C21E-49E4-9966-70152A4D4501}" type="presParOf" srcId="{E348B7D5-04AF-483E-BDE2-F86F6282D19B}" destId="{5DBCADE6-8503-4D30-B85E-83F60F137EC7}" srcOrd="1" destOrd="0" presId="urn:microsoft.com/office/officeart/2005/8/layout/hierarchy1"/>
    <dgm:cxn modelId="{0B3ACC43-C61E-423B-A191-FE4FFF0FE391}" type="presParOf" srcId="{FB7EC3A2-7DAF-4E48-8779-15A36F22CAD6}" destId="{DE4F7668-9744-4913-B713-5BFF5959E017}" srcOrd="1" destOrd="0" presId="urn:microsoft.com/office/officeart/2005/8/layout/hierarchy1"/>
    <dgm:cxn modelId="{165C7998-F336-411F-868A-8066CC9E297C}" type="presParOf" srcId="{F15024A8-6215-451D-9867-5A31AEE9937E}" destId="{62F7EAD4-59A6-4133-9AF0-98CC2F97B658}" srcOrd="1" destOrd="0" presId="urn:microsoft.com/office/officeart/2005/8/layout/hierarchy1"/>
    <dgm:cxn modelId="{DE067FF2-0CD5-4778-9AEA-B8FC7CDF1EC6}" type="presParOf" srcId="{62F7EAD4-59A6-4133-9AF0-98CC2F97B658}" destId="{0FEF1C70-4756-4D80-A3A4-0EEEC5ED8BF7}" srcOrd="0" destOrd="0" presId="urn:microsoft.com/office/officeart/2005/8/layout/hierarchy1"/>
    <dgm:cxn modelId="{5E97F5FD-D6FD-4046-A88F-49B45898917E}" type="presParOf" srcId="{0FEF1C70-4756-4D80-A3A4-0EEEC5ED8BF7}" destId="{8AFF0732-E70E-42BA-BB85-E39F88CC3EE0}" srcOrd="0" destOrd="0" presId="urn:microsoft.com/office/officeart/2005/8/layout/hierarchy1"/>
    <dgm:cxn modelId="{7D4E1971-A3EE-4663-8C34-4014C5C8A565}" type="presParOf" srcId="{0FEF1C70-4756-4D80-A3A4-0EEEC5ED8BF7}" destId="{B51E19F8-C4A9-44A7-B487-DFDFA393595A}" srcOrd="1" destOrd="0" presId="urn:microsoft.com/office/officeart/2005/8/layout/hierarchy1"/>
    <dgm:cxn modelId="{0105714B-88F5-490F-963C-C1E27D00C5D4}" type="presParOf" srcId="{62F7EAD4-59A6-4133-9AF0-98CC2F97B658}" destId="{A953BCE6-5633-4844-8366-F284F7BBD3B9}" srcOrd="1" destOrd="0" presId="urn:microsoft.com/office/officeart/2005/8/layout/hierarchy1"/>
    <dgm:cxn modelId="{C2868080-7E73-4483-9655-C73548046F8C}" type="presParOf" srcId="{F15024A8-6215-451D-9867-5A31AEE9937E}" destId="{DC448E8A-22ED-4430-BEE2-AA891A2BA6E5}" srcOrd="2" destOrd="0" presId="urn:microsoft.com/office/officeart/2005/8/layout/hierarchy1"/>
    <dgm:cxn modelId="{DE40D974-7C71-4440-9918-DC81027D35BE}" type="presParOf" srcId="{DC448E8A-22ED-4430-BEE2-AA891A2BA6E5}" destId="{6C81AB65-3D34-410A-BC73-3C9936D7CA1F}" srcOrd="0" destOrd="0" presId="urn:microsoft.com/office/officeart/2005/8/layout/hierarchy1"/>
    <dgm:cxn modelId="{59F4A00F-FB76-43B6-8BA6-1F1998AE0A35}" type="presParOf" srcId="{6C81AB65-3D34-410A-BC73-3C9936D7CA1F}" destId="{0A8B7D88-2915-4EFA-BACF-9BA4880DD932}" srcOrd="0" destOrd="0" presId="urn:microsoft.com/office/officeart/2005/8/layout/hierarchy1"/>
    <dgm:cxn modelId="{1451F3CD-2517-4A36-8E51-F477EC6EE16C}" type="presParOf" srcId="{6C81AB65-3D34-410A-BC73-3C9936D7CA1F}" destId="{4A45E078-E3E1-428B-8596-AD1C505D70FC}" srcOrd="1" destOrd="0" presId="urn:microsoft.com/office/officeart/2005/8/layout/hierarchy1"/>
    <dgm:cxn modelId="{FC71F91C-7783-4BDA-A1EB-CC4BA7B611B6}" type="presParOf" srcId="{DC448E8A-22ED-4430-BEE2-AA891A2BA6E5}" destId="{004B0E3F-AB04-4AB4-AE59-957C69C70E88}" srcOrd="1" destOrd="0" presId="urn:microsoft.com/office/officeart/2005/8/layout/hierarchy1"/>
    <dgm:cxn modelId="{D5149101-EB7A-4B10-810F-D98B9BAE59A3}" type="presParOf" srcId="{F15024A8-6215-451D-9867-5A31AEE9937E}" destId="{A5EFF28C-ABC3-4B6D-98C1-31265179E5D9}" srcOrd="3" destOrd="0" presId="urn:microsoft.com/office/officeart/2005/8/layout/hierarchy1"/>
    <dgm:cxn modelId="{5CAD56A4-A328-4017-92E6-C9629F96AB7A}" type="presParOf" srcId="{A5EFF28C-ABC3-4B6D-98C1-31265179E5D9}" destId="{27B1B254-E631-414A-95AE-C84308E48CAA}" srcOrd="0" destOrd="0" presId="urn:microsoft.com/office/officeart/2005/8/layout/hierarchy1"/>
    <dgm:cxn modelId="{DB9F14C2-1A13-4BA5-8A6E-642EB0737F00}" type="presParOf" srcId="{27B1B254-E631-414A-95AE-C84308E48CAA}" destId="{23A62EB0-3ABC-483F-ADAA-D9E0C9352037}" srcOrd="0" destOrd="0" presId="urn:microsoft.com/office/officeart/2005/8/layout/hierarchy1"/>
    <dgm:cxn modelId="{46407E1D-C994-45AF-A0C5-EE7CF679EC73}" type="presParOf" srcId="{27B1B254-E631-414A-95AE-C84308E48CAA}" destId="{E56C13DF-DDA5-463D-8129-66FEF0342E86}" srcOrd="1" destOrd="0" presId="urn:microsoft.com/office/officeart/2005/8/layout/hierarchy1"/>
    <dgm:cxn modelId="{63F3DE77-186E-470B-951E-D105F30AB557}" type="presParOf" srcId="{A5EFF28C-ABC3-4B6D-98C1-31265179E5D9}" destId="{05E80E7A-1FF9-4FE5-BA84-69D5A9A636B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5A203-34DB-4959-96C2-9336D0B422C8}">
      <dsp:nvSpPr>
        <dsp:cNvPr id="0" name=""/>
        <dsp:cNvSpPr/>
      </dsp:nvSpPr>
      <dsp:spPr>
        <a:xfrm>
          <a:off x="0" y="367974"/>
          <a:ext cx="10515600" cy="428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FE7072-8E9C-4994-9AD6-F6133E6602FD}">
      <dsp:nvSpPr>
        <dsp:cNvPr id="0" name=""/>
        <dsp:cNvSpPr/>
      </dsp:nvSpPr>
      <dsp:spPr>
        <a:xfrm>
          <a:off x="525780" y="117054"/>
          <a:ext cx="736092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55650">
            <a:lnSpc>
              <a:spcPct val="90000"/>
            </a:lnSpc>
            <a:spcBef>
              <a:spcPct val="0"/>
            </a:spcBef>
            <a:spcAft>
              <a:spcPct val="35000"/>
            </a:spcAft>
            <a:buNone/>
          </a:pPr>
          <a:r>
            <a:rPr lang="en-US" sz="1700" kern="1200" dirty="0"/>
            <a:t>Data Literacy – What is an EW?</a:t>
          </a:r>
        </a:p>
      </dsp:txBody>
      <dsp:txXfrm>
        <a:off x="550278" y="141552"/>
        <a:ext cx="7311924" cy="452844"/>
      </dsp:txXfrm>
    </dsp:sp>
    <dsp:sp modelId="{2AB5B2A6-8E16-4B1A-B283-74295E7D2992}">
      <dsp:nvSpPr>
        <dsp:cNvPr id="0" name=""/>
        <dsp:cNvSpPr/>
      </dsp:nvSpPr>
      <dsp:spPr>
        <a:xfrm>
          <a:off x="0" y="1139094"/>
          <a:ext cx="10515600" cy="428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84E123-EC84-47C3-B5B5-1C960F81C775}">
      <dsp:nvSpPr>
        <dsp:cNvPr id="0" name=""/>
        <dsp:cNvSpPr/>
      </dsp:nvSpPr>
      <dsp:spPr>
        <a:xfrm>
          <a:off x="525780" y="888174"/>
          <a:ext cx="7360920"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55650">
            <a:lnSpc>
              <a:spcPct val="90000"/>
            </a:lnSpc>
            <a:spcBef>
              <a:spcPct val="0"/>
            </a:spcBef>
            <a:spcAft>
              <a:spcPct val="35000"/>
            </a:spcAft>
            <a:buNone/>
          </a:pPr>
          <a:r>
            <a:rPr lang="en-US" sz="1700" kern="1200" dirty="0"/>
            <a:t>Calculation adjustments – Implications for Course Success Rates</a:t>
          </a:r>
        </a:p>
      </dsp:txBody>
      <dsp:txXfrm>
        <a:off x="550278" y="912672"/>
        <a:ext cx="7311924" cy="452844"/>
      </dsp:txXfrm>
    </dsp:sp>
    <dsp:sp modelId="{04688453-FA4B-40A3-8289-302519204990}">
      <dsp:nvSpPr>
        <dsp:cNvPr id="0" name=""/>
        <dsp:cNvSpPr/>
      </dsp:nvSpPr>
      <dsp:spPr>
        <a:xfrm>
          <a:off x="0" y="1910214"/>
          <a:ext cx="10515600" cy="9906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54076" rIns="81612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AB 705</a:t>
          </a:r>
        </a:p>
        <a:p>
          <a:pPr marL="171450" lvl="1" indent="-171450" algn="l" defTabSz="755650">
            <a:lnSpc>
              <a:spcPct val="90000"/>
            </a:lnSpc>
            <a:spcBef>
              <a:spcPct val="0"/>
            </a:spcBef>
            <a:spcAft>
              <a:spcPct val="15000"/>
            </a:spcAft>
            <a:buChar char="•"/>
          </a:pPr>
          <a:r>
            <a:rPr lang="en-US" sz="1700" kern="1200" dirty="0"/>
            <a:t>Guided Pathways</a:t>
          </a:r>
        </a:p>
      </dsp:txBody>
      <dsp:txXfrm>
        <a:off x="0" y="1910214"/>
        <a:ext cx="10515600" cy="990675"/>
      </dsp:txXfrm>
    </dsp:sp>
    <dsp:sp modelId="{705C916E-0D03-457D-BA9E-42B3965C1498}">
      <dsp:nvSpPr>
        <dsp:cNvPr id="0" name=""/>
        <dsp:cNvSpPr/>
      </dsp:nvSpPr>
      <dsp:spPr>
        <a:xfrm>
          <a:off x="525780" y="1659293"/>
          <a:ext cx="7360920" cy="5018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55650">
            <a:lnSpc>
              <a:spcPct val="90000"/>
            </a:lnSpc>
            <a:spcBef>
              <a:spcPct val="0"/>
            </a:spcBef>
            <a:spcAft>
              <a:spcPct val="35000"/>
            </a:spcAft>
            <a:buNone/>
          </a:pPr>
          <a:r>
            <a:rPr lang="en-US" sz="1700" kern="1200" dirty="0"/>
            <a:t>Major initiatives </a:t>
          </a:r>
        </a:p>
      </dsp:txBody>
      <dsp:txXfrm>
        <a:off x="550278" y="1683791"/>
        <a:ext cx="7311924" cy="452844"/>
      </dsp:txXfrm>
    </dsp:sp>
    <dsp:sp modelId="{907AE4F1-D23B-4C45-94E2-09DD902313D9}">
      <dsp:nvSpPr>
        <dsp:cNvPr id="0" name=""/>
        <dsp:cNvSpPr/>
      </dsp:nvSpPr>
      <dsp:spPr>
        <a:xfrm>
          <a:off x="0" y="3243609"/>
          <a:ext cx="10515600" cy="9906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54076" rIns="816127"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Analysis of EWs for Disproportionate Impact</a:t>
          </a:r>
        </a:p>
        <a:p>
          <a:pPr marL="171450" lvl="1" indent="-171450" algn="l" defTabSz="755650">
            <a:lnSpc>
              <a:spcPct val="90000"/>
            </a:lnSpc>
            <a:spcBef>
              <a:spcPct val="0"/>
            </a:spcBef>
            <a:spcAft>
              <a:spcPct val="15000"/>
            </a:spcAft>
            <a:buChar char="•"/>
          </a:pPr>
          <a:r>
            <a:rPr lang="en-US" sz="1700" kern="1200" dirty="0"/>
            <a:t>Students needs for online environment</a:t>
          </a:r>
        </a:p>
      </dsp:txBody>
      <dsp:txXfrm>
        <a:off x="0" y="3243609"/>
        <a:ext cx="10515600" cy="990675"/>
      </dsp:txXfrm>
    </dsp:sp>
    <dsp:sp modelId="{EA285FE7-C8DB-4572-9BB5-0FBD94C26AA2}">
      <dsp:nvSpPr>
        <dsp:cNvPr id="0" name=""/>
        <dsp:cNvSpPr/>
      </dsp:nvSpPr>
      <dsp:spPr>
        <a:xfrm>
          <a:off x="525780" y="2992689"/>
          <a:ext cx="7360920"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755650">
            <a:lnSpc>
              <a:spcPct val="90000"/>
            </a:lnSpc>
            <a:spcBef>
              <a:spcPct val="0"/>
            </a:spcBef>
            <a:spcAft>
              <a:spcPct val="35000"/>
            </a:spcAft>
            <a:buNone/>
          </a:pPr>
          <a:r>
            <a:rPr lang="en-US" sz="1700" kern="1200" dirty="0"/>
            <a:t>What can we learn from data?</a:t>
          </a:r>
        </a:p>
      </dsp:txBody>
      <dsp:txXfrm>
        <a:off x="550278" y="3017187"/>
        <a:ext cx="7311924"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0682D-0639-445B-8BDD-D5EA3EAFDF3D}">
      <dsp:nvSpPr>
        <dsp:cNvPr id="0" name=""/>
        <dsp:cNvSpPr/>
      </dsp:nvSpPr>
      <dsp:spPr>
        <a:xfrm>
          <a:off x="3080" y="994798"/>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CADE6-8503-4D30-B85E-83F60F137EC7}">
      <dsp:nvSpPr>
        <dsp:cNvPr id="0" name=""/>
        <dsp:cNvSpPr/>
      </dsp:nvSpPr>
      <dsp:spPr>
        <a:xfrm>
          <a:off x="247486" y="1226984"/>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Many changes occurred?</a:t>
          </a:r>
        </a:p>
      </dsp:txBody>
      <dsp:txXfrm>
        <a:off x="288396" y="1267894"/>
        <a:ext cx="2117829" cy="1314957"/>
      </dsp:txXfrm>
    </dsp:sp>
    <dsp:sp modelId="{8AFF0732-E70E-42BA-BB85-E39F88CC3EE0}">
      <dsp:nvSpPr>
        <dsp:cNvPr id="0" name=""/>
        <dsp:cNvSpPr/>
      </dsp:nvSpPr>
      <dsp:spPr>
        <a:xfrm>
          <a:off x="2691541" y="994798"/>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1E19F8-C4A9-44A7-B487-DFDFA393595A}">
      <dsp:nvSpPr>
        <dsp:cNvPr id="0" name=""/>
        <dsp:cNvSpPr/>
      </dsp:nvSpPr>
      <dsp:spPr>
        <a:xfrm>
          <a:off x="2935947" y="1226984"/>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What data do we examine?</a:t>
          </a:r>
        </a:p>
      </dsp:txBody>
      <dsp:txXfrm>
        <a:off x="2976857" y="1267894"/>
        <a:ext cx="2117829" cy="1314957"/>
      </dsp:txXfrm>
    </dsp:sp>
    <dsp:sp modelId="{0A8B7D88-2915-4EFA-BACF-9BA4880DD932}">
      <dsp:nvSpPr>
        <dsp:cNvPr id="0" name=""/>
        <dsp:cNvSpPr/>
      </dsp:nvSpPr>
      <dsp:spPr>
        <a:xfrm>
          <a:off x="5380002" y="994798"/>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5E078-E3E1-428B-8596-AD1C505D70FC}">
      <dsp:nvSpPr>
        <dsp:cNvPr id="0" name=""/>
        <dsp:cNvSpPr/>
      </dsp:nvSpPr>
      <dsp:spPr>
        <a:xfrm>
          <a:off x="5624408" y="1226984"/>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Fall 2019 Spring 2020?</a:t>
          </a:r>
        </a:p>
      </dsp:txBody>
      <dsp:txXfrm>
        <a:off x="5665318" y="1267894"/>
        <a:ext cx="2117829" cy="1314957"/>
      </dsp:txXfrm>
    </dsp:sp>
    <dsp:sp modelId="{23A62EB0-3ABC-483F-ADAA-D9E0C9352037}">
      <dsp:nvSpPr>
        <dsp:cNvPr id="0" name=""/>
        <dsp:cNvSpPr/>
      </dsp:nvSpPr>
      <dsp:spPr>
        <a:xfrm>
          <a:off x="8068463" y="994798"/>
          <a:ext cx="2199649" cy="2129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C13DF-DDA5-463D-8129-66FEF0342E86}">
      <dsp:nvSpPr>
        <dsp:cNvPr id="0" name=""/>
        <dsp:cNvSpPr/>
      </dsp:nvSpPr>
      <dsp:spPr>
        <a:xfrm>
          <a:off x="8312869" y="1226984"/>
          <a:ext cx="2199649" cy="21295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Assessment will depend on coding</a:t>
          </a:r>
        </a:p>
      </dsp:txBody>
      <dsp:txXfrm>
        <a:off x="8375242" y="1289357"/>
        <a:ext cx="2074903" cy="20048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06299F4-58CA-1B48-A495-606DF35A144F}" type="datetimeFigureOut">
              <a:rPr lang="en-US" smtClean="0"/>
              <a:t>5/28/2020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8A3C55B-641F-FA41-92BD-932AB9297611}" type="slidenum">
              <a:rPr lang="en-US" smtClean="0"/>
              <a:t>‹#›</a:t>
            </a:fld>
            <a:endParaRPr lang="en-US" dirty="0"/>
          </a:p>
        </p:txBody>
      </p:sp>
    </p:spTree>
    <p:extLst>
      <p:ext uri="{BB962C8B-B14F-4D97-AF65-F5344CB8AC3E}">
        <p14:creationId xmlns:p14="http://schemas.microsoft.com/office/powerpoint/2010/main" val="238008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atlantic.com/ideas/archive/2020/05/community-colleges-could-help-students-through-pandemic/611884/"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theatlantic.com/author/sara-goldrick-rab/"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ebdata.cccco.edu/ded/cb/cb.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Ginni</a:t>
            </a:r>
          </a:p>
        </p:txBody>
      </p:sp>
      <p:sp>
        <p:nvSpPr>
          <p:cNvPr id="4" name="Slide Number Placeholder 3"/>
          <p:cNvSpPr>
            <a:spLocks noGrp="1"/>
          </p:cNvSpPr>
          <p:nvPr>
            <p:ph type="sldNum" sz="quarter" idx="5"/>
          </p:nvPr>
        </p:nvSpPr>
        <p:spPr/>
        <p:txBody>
          <a:bodyPr/>
          <a:lstStyle/>
          <a:p>
            <a:fld id="{08A3C55B-641F-FA41-92BD-932AB9297611}" type="slidenum">
              <a:rPr lang="en-US" smtClean="0"/>
              <a:t>1</a:t>
            </a:fld>
            <a:endParaRPr lang="en-US" dirty="0"/>
          </a:p>
        </p:txBody>
      </p:sp>
    </p:spTree>
    <p:extLst>
      <p:ext uri="{BB962C8B-B14F-4D97-AF65-F5344CB8AC3E}">
        <p14:creationId xmlns:p14="http://schemas.microsoft.com/office/powerpoint/2010/main" val="148720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Erik and Jake</a:t>
            </a:r>
          </a:p>
        </p:txBody>
      </p:sp>
      <p:sp>
        <p:nvSpPr>
          <p:cNvPr id="4" name="Slide Number Placeholder 3"/>
          <p:cNvSpPr>
            <a:spLocks noGrp="1"/>
          </p:cNvSpPr>
          <p:nvPr>
            <p:ph type="sldNum" sz="quarter" idx="5"/>
          </p:nvPr>
        </p:nvSpPr>
        <p:spPr/>
        <p:txBody>
          <a:bodyPr/>
          <a:lstStyle/>
          <a:p>
            <a:fld id="{08A3C55B-641F-FA41-92BD-932AB9297611}" type="slidenum">
              <a:rPr lang="en-US" smtClean="0"/>
              <a:t>10</a:t>
            </a:fld>
            <a:endParaRPr lang="en-US" dirty="0"/>
          </a:p>
        </p:txBody>
      </p:sp>
    </p:spTree>
    <p:extLst>
      <p:ext uri="{BB962C8B-B14F-4D97-AF65-F5344CB8AC3E}">
        <p14:creationId xmlns:p14="http://schemas.microsoft.com/office/powerpoint/2010/main" val="164690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t>
            </a:r>
          </a:p>
          <a:p>
            <a:r>
              <a:rPr lang="en-US" dirty="0"/>
              <a:t>As of Monday 5/11</a:t>
            </a:r>
          </a:p>
        </p:txBody>
      </p:sp>
      <p:sp>
        <p:nvSpPr>
          <p:cNvPr id="4" name="Slide Number Placeholder 3"/>
          <p:cNvSpPr>
            <a:spLocks noGrp="1"/>
          </p:cNvSpPr>
          <p:nvPr>
            <p:ph type="sldNum" sz="quarter" idx="10"/>
          </p:nvPr>
        </p:nvSpPr>
        <p:spPr/>
        <p:txBody>
          <a:bodyPr/>
          <a:lstStyle/>
          <a:p>
            <a:pPr defTabSz="931774">
              <a:defRPr/>
            </a:pPr>
            <a:fld id="{7D238941-6630-4BE6-824E-A1D7F9A783E7}" type="slidenum">
              <a:rPr lang="en-US">
                <a:solidFill>
                  <a:prstClr val="black"/>
                </a:solidFill>
                <a:latin typeface="Calibri" panose="020F0502020204030204"/>
              </a:rPr>
              <a:pPr defTabSz="93177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4091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t>
            </a:r>
          </a:p>
          <a:p>
            <a:r>
              <a:rPr lang="en-US" dirty="0"/>
              <a:t>As of Monday 5/11</a:t>
            </a:r>
          </a:p>
        </p:txBody>
      </p:sp>
      <p:sp>
        <p:nvSpPr>
          <p:cNvPr id="4" name="Slide Number Placeholder 3"/>
          <p:cNvSpPr>
            <a:spLocks noGrp="1"/>
          </p:cNvSpPr>
          <p:nvPr>
            <p:ph type="sldNum" sz="quarter" idx="10"/>
          </p:nvPr>
        </p:nvSpPr>
        <p:spPr/>
        <p:txBody>
          <a:bodyPr/>
          <a:lstStyle/>
          <a:p>
            <a:pPr defTabSz="931774">
              <a:defRPr/>
            </a:pPr>
            <a:fld id="{7D238941-6630-4BE6-824E-A1D7F9A783E7}"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14316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t>
            </a:r>
          </a:p>
          <a:p>
            <a:r>
              <a:rPr lang="en-US" dirty="0"/>
              <a:t>As of Monday 5/11</a:t>
            </a:r>
          </a:p>
        </p:txBody>
      </p:sp>
      <p:sp>
        <p:nvSpPr>
          <p:cNvPr id="4" name="Slide Number Placeholder 3"/>
          <p:cNvSpPr>
            <a:spLocks noGrp="1"/>
          </p:cNvSpPr>
          <p:nvPr>
            <p:ph type="sldNum" sz="quarter" idx="10"/>
          </p:nvPr>
        </p:nvSpPr>
        <p:spPr/>
        <p:txBody>
          <a:bodyPr/>
          <a:lstStyle/>
          <a:p>
            <a:pPr defTabSz="931774">
              <a:defRPr/>
            </a:pPr>
            <a:fld id="{7D238941-6630-4BE6-824E-A1D7F9A783E7}"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2710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Jake</a:t>
            </a:r>
          </a:p>
          <a:p>
            <a:r>
              <a:rPr lang="en-US" dirty="0"/>
              <a:t>What are students going to need be successful in an online environment if physical distancing guidelines continue into fall and beyond? </a:t>
            </a:r>
          </a:p>
        </p:txBody>
      </p:sp>
      <p:sp>
        <p:nvSpPr>
          <p:cNvPr id="4" name="Slide Number Placeholder 3"/>
          <p:cNvSpPr>
            <a:spLocks noGrp="1"/>
          </p:cNvSpPr>
          <p:nvPr>
            <p:ph type="sldNum" sz="quarter" idx="5"/>
          </p:nvPr>
        </p:nvSpPr>
        <p:spPr/>
        <p:txBody>
          <a:bodyPr/>
          <a:lstStyle/>
          <a:p>
            <a:fld id="{08A3C55B-641F-FA41-92BD-932AB9297611}" type="slidenum">
              <a:rPr lang="en-US" smtClean="0"/>
              <a:t>14</a:t>
            </a:fld>
            <a:endParaRPr lang="en-US" dirty="0"/>
          </a:p>
        </p:txBody>
      </p:sp>
    </p:spTree>
    <p:extLst>
      <p:ext uri="{BB962C8B-B14F-4D97-AF65-F5344CB8AC3E}">
        <p14:creationId xmlns:p14="http://schemas.microsoft.com/office/powerpoint/2010/main" val="3686591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Ginni</a:t>
            </a:r>
          </a:p>
          <a:p>
            <a:r>
              <a:rPr lang="en-US" dirty="0"/>
              <a:t>Students dropping with EW after final – what does this do to throughput? Success?</a:t>
            </a:r>
          </a:p>
          <a:p>
            <a:r>
              <a:rPr lang="en-US" dirty="0"/>
              <a:t>EW’s are not counted in the denominator – this will effect success and throughput rates at the state level</a:t>
            </a:r>
          </a:p>
          <a:p>
            <a:r>
              <a:rPr lang="en-US" dirty="0"/>
              <a:t>Your college can evaluate spring 2020 data – both with and without EWs, which will be more meaningful</a:t>
            </a:r>
          </a:p>
          <a:p>
            <a:r>
              <a:rPr lang="en-US" dirty="0"/>
              <a:t>We will be looking at some areas that are being discussed among faculty, and hopefully considered broadly</a:t>
            </a:r>
          </a:p>
          <a:p>
            <a:r>
              <a:rPr lang="en-US" dirty="0"/>
              <a:t>Fluctuations in student performance – what does it mean? DE is a success? DE is a failure? Assessment integrity issues? How will students perform in subsequent terms? What if they have gaps in content from courses taken in the spring 2020?</a:t>
            </a:r>
          </a:p>
          <a:p>
            <a:r>
              <a:rPr lang="en-US" dirty="0"/>
              <a:t>Some faculty kept their courses synchronous providing a virtual format as close to the F2F format as possible. Some faculty opted to make their courses asynchronous and change the format of their courses and assessment as well – both had intended and unintended consequences for students and for faculty, and most likely data.</a:t>
            </a:r>
          </a:p>
          <a:p>
            <a:r>
              <a:rPr lang="en-US" dirty="0"/>
              <a:t>Are we coding our courses accurately with the new CB25 and CB26 codes?</a:t>
            </a:r>
          </a:p>
        </p:txBody>
      </p:sp>
      <p:sp>
        <p:nvSpPr>
          <p:cNvPr id="4" name="Slide Number Placeholder 3"/>
          <p:cNvSpPr>
            <a:spLocks noGrp="1"/>
          </p:cNvSpPr>
          <p:nvPr>
            <p:ph type="sldNum" sz="quarter" idx="5"/>
          </p:nvPr>
        </p:nvSpPr>
        <p:spPr/>
        <p:txBody>
          <a:bodyPr/>
          <a:lstStyle/>
          <a:p>
            <a:fld id="{08A3C55B-641F-FA41-92BD-932AB9297611}" type="slidenum">
              <a:rPr lang="en-US" smtClean="0"/>
              <a:t>15</a:t>
            </a:fld>
            <a:endParaRPr lang="en-US" dirty="0"/>
          </a:p>
        </p:txBody>
      </p:sp>
    </p:spTree>
    <p:extLst>
      <p:ext uri="{BB962C8B-B14F-4D97-AF65-F5344CB8AC3E}">
        <p14:creationId xmlns:p14="http://schemas.microsoft.com/office/powerpoint/2010/main" val="211563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Recession saw increase to enrollments and decrease to college funding – displaced workers were looking to retrain to gain new job skills for employment</a:t>
            </a:r>
          </a:p>
          <a:p>
            <a:r>
              <a:rPr lang="en-US" dirty="0"/>
              <a:t>With current COVID recession, we could see much of the same – there are and will continue to be limitations on physical access to colleges</a:t>
            </a:r>
          </a:p>
          <a:p>
            <a:r>
              <a:rPr lang="en-US" dirty="0"/>
              <a:t>The current budget is up in the air, with lots of opinions, as of yesterday, colleges are expected to maintain same level of support, access and sections with no additional support, and it is looking like an estimated 10% decrease in funding.</a:t>
            </a:r>
          </a:p>
          <a:p>
            <a:r>
              <a:rPr lang="en-US" dirty="0"/>
              <a:t>Summer enrollments at many colleges are skyrocketing – students meeting to finish requirements not met in spring 2020, students from 4-year institutions, displaced workers looking to retrain</a:t>
            </a:r>
          </a:p>
          <a:p>
            <a:r>
              <a:rPr lang="en-US" dirty="0"/>
              <a:t>Janet to talk about Atlantic and the article - </a:t>
            </a:r>
            <a:r>
              <a:rPr lang="en-US" dirty="0">
                <a:hlinkClick r:id="rId3"/>
              </a:rPr>
              <a:t>https://www.theatlantic.com/ideas/archive/2020/05/community-colleges-could-help-students-through-pandemic/611884/</a:t>
            </a:r>
            <a:r>
              <a:rPr lang="en-US" dirty="0"/>
              <a:t> May 22, 2020 </a:t>
            </a:r>
            <a:r>
              <a:rPr lang="en-US" b="1" dirty="0">
                <a:hlinkClick r:id="rId4"/>
              </a:rPr>
              <a:t>Sara Goldrick-Rab</a:t>
            </a:r>
            <a:endParaRPr lang="en-US" dirty="0"/>
          </a:p>
          <a:p>
            <a:r>
              <a:rPr lang="en-US" dirty="0"/>
              <a:t>Professor of sociology and medicine at Temple University</a:t>
            </a:r>
          </a:p>
          <a:p>
            <a:r>
              <a:rPr lang="en-US" dirty="0"/>
              <a:t>America Sabotaged the Solution to Its New Higher-Education Crisis: Many families are turning to community colleges amid the pandemic, but the schools aren’t equipped to handle an influx of students.</a:t>
            </a:r>
          </a:p>
          <a:p>
            <a:endParaRPr lang="en-US" dirty="0"/>
          </a:p>
          <a:p>
            <a:r>
              <a:rPr lang="en-US" dirty="0"/>
              <a:t>“Many of these families—plus millions of students already midway through a college degree—are going to turn to an institution often overlooked in the national discourse about higher education: community college. And why shouldn’t they?”</a:t>
            </a:r>
          </a:p>
          <a:p>
            <a:r>
              <a:rPr lang="en-US" dirty="0"/>
              <a:t> </a:t>
            </a:r>
          </a:p>
        </p:txBody>
      </p:sp>
      <p:sp>
        <p:nvSpPr>
          <p:cNvPr id="4" name="Slide Number Placeholder 3"/>
          <p:cNvSpPr>
            <a:spLocks noGrp="1"/>
          </p:cNvSpPr>
          <p:nvPr>
            <p:ph type="sldNum" sz="quarter" idx="5"/>
          </p:nvPr>
        </p:nvSpPr>
        <p:spPr/>
        <p:txBody>
          <a:bodyPr/>
          <a:lstStyle/>
          <a:p>
            <a:fld id="{08A3C55B-641F-FA41-92BD-932AB9297611}" type="slidenum">
              <a:rPr lang="en-US" smtClean="0"/>
              <a:t>16</a:t>
            </a:fld>
            <a:endParaRPr lang="en-US" dirty="0"/>
          </a:p>
        </p:txBody>
      </p:sp>
    </p:spTree>
    <p:extLst>
      <p:ext uri="{BB962C8B-B14F-4D97-AF65-F5344CB8AC3E}">
        <p14:creationId xmlns:p14="http://schemas.microsoft.com/office/powerpoint/2010/main" val="303594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Meridith – Ginni can get more, if you think we should. Shift to remote education – what it means for the faculty and the student. Meridith learned to do an online test by exam 3. Ultimate conclusions not sure yet but looking at the factors contributing to data. Differences in sticking to syllabus and conducting class as on ground but remote. </a:t>
            </a:r>
          </a:p>
          <a:p>
            <a:pPr defTabSz="931774"/>
            <a:r>
              <a:rPr lang="en-US" dirty="0"/>
              <a:t>When the shift was made some faculty taught course synchronously and others went asynchronously. The amount of work and other changes will impact data – there will be differences in student performance and by discipline.</a:t>
            </a:r>
          </a:p>
          <a:p>
            <a:pPr defTabSz="931774"/>
            <a:r>
              <a:rPr lang="en-US" dirty="0"/>
              <a:t>Online course acceptance??</a:t>
            </a:r>
          </a:p>
          <a:p>
            <a:endParaRPr lang="en-US" dirty="0"/>
          </a:p>
        </p:txBody>
      </p:sp>
      <p:sp>
        <p:nvSpPr>
          <p:cNvPr id="4" name="Slide Number Placeholder 3"/>
          <p:cNvSpPr>
            <a:spLocks noGrp="1"/>
          </p:cNvSpPr>
          <p:nvPr>
            <p:ph type="sldNum" sz="quarter" idx="5"/>
          </p:nvPr>
        </p:nvSpPr>
        <p:spPr/>
        <p:txBody>
          <a:bodyPr/>
          <a:lstStyle/>
          <a:p>
            <a:fld id="{08A3C55B-641F-FA41-92BD-932AB9297611}" type="slidenum">
              <a:rPr lang="en-US" smtClean="0"/>
              <a:t>17</a:t>
            </a:fld>
            <a:endParaRPr lang="en-US" dirty="0"/>
          </a:p>
        </p:txBody>
      </p:sp>
    </p:spTree>
    <p:extLst>
      <p:ext uri="{BB962C8B-B14F-4D97-AF65-F5344CB8AC3E}">
        <p14:creationId xmlns:p14="http://schemas.microsoft.com/office/powerpoint/2010/main" val="3213234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 There are many aspects of the data and thinking about these helps us to get a more well-rounded picture.</a:t>
            </a:r>
          </a:p>
          <a:p>
            <a:r>
              <a:rPr lang="en-US" dirty="0"/>
              <a:t>However, our questions can only be answered by the best data</a:t>
            </a:r>
          </a:p>
        </p:txBody>
      </p:sp>
      <p:sp>
        <p:nvSpPr>
          <p:cNvPr id="4" name="Slide Number Placeholder 3"/>
          <p:cNvSpPr>
            <a:spLocks noGrp="1"/>
          </p:cNvSpPr>
          <p:nvPr>
            <p:ph type="sldNum" sz="quarter" idx="5"/>
          </p:nvPr>
        </p:nvSpPr>
        <p:spPr/>
        <p:txBody>
          <a:bodyPr/>
          <a:lstStyle/>
          <a:p>
            <a:fld id="{08A3C55B-641F-FA41-92BD-932AB9297611}" type="slidenum">
              <a:rPr lang="en-US" smtClean="0"/>
              <a:t>19</a:t>
            </a:fld>
            <a:endParaRPr lang="en-US" dirty="0"/>
          </a:p>
        </p:txBody>
      </p:sp>
    </p:spTree>
    <p:extLst>
      <p:ext uri="{BB962C8B-B14F-4D97-AF65-F5344CB8AC3E}">
        <p14:creationId xmlns:p14="http://schemas.microsoft.com/office/powerpoint/2010/main" val="435922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 – </a:t>
            </a:r>
          </a:p>
          <a:p>
            <a:r>
              <a:rPr lang="en-US" dirty="0"/>
              <a:t>Also see MMAP webinar n AB 705 </a:t>
            </a:r>
          </a:p>
          <a:p>
            <a:r>
              <a:rPr lang="en-US" dirty="0"/>
              <a:t>RP MMAP: AB 705 Evaluation https://bit.ly/MMAP2020</a:t>
            </a:r>
          </a:p>
          <a:p>
            <a:endParaRPr lang="en-US" dirty="0"/>
          </a:p>
        </p:txBody>
      </p:sp>
      <p:sp>
        <p:nvSpPr>
          <p:cNvPr id="4" name="Slide Number Placeholder 3"/>
          <p:cNvSpPr>
            <a:spLocks noGrp="1"/>
          </p:cNvSpPr>
          <p:nvPr>
            <p:ph type="sldNum" sz="quarter" idx="5"/>
          </p:nvPr>
        </p:nvSpPr>
        <p:spPr/>
        <p:txBody>
          <a:bodyPr/>
          <a:lstStyle/>
          <a:p>
            <a:fld id="{08A3C55B-641F-FA41-92BD-932AB9297611}" type="slidenum">
              <a:rPr lang="en-US" smtClean="0"/>
              <a:t>20</a:t>
            </a:fld>
            <a:endParaRPr lang="en-US" dirty="0"/>
          </a:p>
        </p:txBody>
      </p:sp>
    </p:spTree>
    <p:extLst>
      <p:ext uri="{BB962C8B-B14F-4D97-AF65-F5344CB8AC3E}">
        <p14:creationId xmlns:p14="http://schemas.microsoft.com/office/powerpoint/2010/main" val="110356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Ginni</a:t>
            </a:r>
          </a:p>
        </p:txBody>
      </p:sp>
      <p:sp>
        <p:nvSpPr>
          <p:cNvPr id="4" name="Slide Number Placeholder 3"/>
          <p:cNvSpPr>
            <a:spLocks noGrp="1"/>
          </p:cNvSpPr>
          <p:nvPr>
            <p:ph type="sldNum" sz="quarter" idx="5"/>
          </p:nvPr>
        </p:nvSpPr>
        <p:spPr/>
        <p:txBody>
          <a:bodyPr/>
          <a:lstStyle/>
          <a:p>
            <a:fld id="{08A3C55B-641F-FA41-92BD-932AB9297611}" type="slidenum">
              <a:rPr lang="en-US" smtClean="0"/>
              <a:t>2</a:t>
            </a:fld>
            <a:endParaRPr lang="en-US" dirty="0"/>
          </a:p>
        </p:txBody>
      </p:sp>
    </p:spTree>
    <p:extLst>
      <p:ext uri="{BB962C8B-B14F-4D97-AF65-F5344CB8AC3E}">
        <p14:creationId xmlns:p14="http://schemas.microsoft.com/office/powerpoint/2010/main" val="3415619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link above, do not log in and export to excel for a huge data dump with lots of info</a:t>
            </a:r>
          </a:p>
        </p:txBody>
      </p:sp>
      <p:sp>
        <p:nvSpPr>
          <p:cNvPr id="4" name="Slide Number Placeholder 3"/>
          <p:cNvSpPr>
            <a:spLocks noGrp="1"/>
          </p:cNvSpPr>
          <p:nvPr>
            <p:ph type="sldNum" sz="quarter" idx="5"/>
          </p:nvPr>
        </p:nvSpPr>
        <p:spPr/>
        <p:txBody>
          <a:bodyPr/>
          <a:lstStyle/>
          <a:p>
            <a:fld id="{08A3C55B-641F-FA41-92BD-932AB9297611}" type="slidenum">
              <a:rPr lang="en-US" smtClean="0"/>
              <a:t>22</a:t>
            </a:fld>
            <a:endParaRPr lang="en-US" dirty="0"/>
          </a:p>
        </p:txBody>
      </p:sp>
    </p:spTree>
    <p:extLst>
      <p:ext uri="{BB962C8B-B14F-4D97-AF65-F5344CB8AC3E}">
        <p14:creationId xmlns:p14="http://schemas.microsoft.com/office/powerpoint/2010/main" val="3823052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Janet</a:t>
            </a:r>
          </a:p>
          <a:p>
            <a:r>
              <a:rPr lang="en-US" dirty="0">
                <a:hlinkClick r:id="rId3"/>
              </a:rPr>
              <a:t>https://webdata.cccco.edu/ded/cb/cb.htm</a:t>
            </a:r>
            <a:endParaRPr lang="en-US" dirty="0"/>
          </a:p>
          <a:p>
            <a:r>
              <a:rPr lang="en-US" dirty="0"/>
              <a:t>From the COCI data courses (CB05 A –transferable to UC and CSU) with CB25 A </a:t>
            </a:r>
            <a:r>
              <a:rPr lang="en-US" b="1" dirty="0"/>
              <a:t>347</a:t>
            </a:r>
            <a:r>
              <a:rPr lang="en-US" dirty="0"/>
              <a:t> Courses with CB 25 B </a:t>
            </a:r>
            <a:r>
              <a:rPr lang="en-US" b="1" dirty="0"/>
              <a:t>628</a:t>
            </a:r>
            <a:r>
              <a:rPr lang="en-US" dirty="0"/>
              <a:t> Courses with CB 25 C</a:t>
            </a:r>
            <a:r>
              <a:rPr lang="en-US" b="1" dirty="0"/>
              <a:t>135 Courses </a:t>
            </a:r>
            <a:r>
              <a:rPr lang="en-US" dirty="0"/>
              <a:t>with Y </a:t>
            </a:r>
            <a:r>
              <a:rPr lang="en-US" b="1" dirty="0"/>
              <a:t>53789</a:t>
            </a:r>
            <a:r>
              <a:rPr lang="en-US" dirty="0"/>
              <a:t> </a:t>
            </a:r>
            <a:r>
              <a:rPr lang="en-US" b="1" dirty="0"/>
              <a:t>total courses</a:t>
            </a:r>
            <a:r>
              <a:rPr lang="en-US" dirty="0"/>
              <a:t> </a:t>
            </a:r>
            <a:r>
              <a:rPr lang="en-US" b="1" dirty="0"/>
              <a:t>88496</a:t>
            </a:r>
            <a:r>
              <a:rPr lang="en-US" dirty="0"/>
              <a:t> </a:t>
            </a:r>
          </a:p>
        </p:txBody>
      </p:sp>
      <p:sp>
        <p:nvSpPr>
          <p:cNvPr id="4" name="Slide Number Placeholder 3"/>
          <p:cNvSpPr>
            <a:spLocks noGrp="1"/>
          </p:cNvSpPr>
          <p:nvPr>
            <p:ph type="sldNum" sz="quarter" idx="5"/>
          </p:nvPr>
        </p:nvSpPr>
        <p:spPr/>
        <p:txBody>
          <a:bodyPr/>
          <a:lstStyle/>
          <a:p>
            <a:fld id="{08A3C55B-641F-FA41-92BD-932AB9297611}" type="slidenum">
              <a:rPr lang="en-US" smtClean="0"/>
              <a:t>23</a:t>
            </a:fld>
            <a:endParaRPr lang="en-US" dirty="0"/>
          </a:p>
        </p:txBody>
      </p:sp>
    </p:spTree>
    <p:extLst>
      <p:ext uri="{BB962C8B-B14F-4D97-AF65-F5344CB8AC3E}">
        <p14:creationId xmlns:p14="http://schemas.microsoft.com/office/powerpoint/2010/main" val="3750653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a:p>
            <a:r>
              <a:rPr lang="en-US" dirty="0"/>
              <a:t>This does not equate to CSU and IGETC articulation numbers of 179 CUS and 161 IGETC possibly because colleges in place of Composition alone now have 3 or 4 (College Composition with 1 hour lab, College Comp with 2 hour lab etc. or Composition and Reading &amp; Composition and Reading with Support&amp; Composition and Honors or Intensive Composition and Reading Stretch: First Quarter and Intensive Composition and Reading Stretch: Second Quarter)</a:t>
            </a:r>
          </a:p>
          <a:p>
            <a:endParaRPr lang="en-US" dirty="0"/>
          </a:p>
          <a:p>
            <a:r>
              <a:rPr lang="en-US" dirty="0"/>
              <a:t>Overall it is worth reviewing these codes for accuracy. There were many coded that made me think twice about its coding e.g. COMPUTER LITERACY FOR THE LIBERAL ARTS STUDENT, OIL PAINTING III</a:t>
            </a:r>
          </a:p>
          <a:p>
            <a:pPr defTabSz="931774"/>
            <a:endParaRPr lang="en-US" dirty="0"/>
          </a:p>
          <a:p>
            <a:pPr defTabSz="931774"/>
            <a:r>
              <a:rPr lang="en-US" dirty="0"/>
              <a:t>In preparation for coding changes we found in 2018 there were 179 CSU A2 (Composition) courses and 161 IGETC approved.</a:t>
            </a:r>
          </a:p>
          <a:p>
            <a:pPr defTabSz="931774"/>
            <a:r>
              <a:rPr lang="en-US" dirty="0"/>
              <a:t>1344 IGETC (av 11.8 courses per college) </a:t>
            </a:r>
          </a:p>
          <a:p>
            <a:endParaRPr lang="en-US" dirty="0"/>
          </a:p>
          <a:p>
            <a:endParaRPr lang="en-US" dirty="0"/>
          </a:p>
          <a:p>
            <a:r>
              <a:rPr lang="en-US" dirty="0"/>
              <a:t>Incorrect for Math Just in Time Support for College Algebra &amp; Fundamentals of Scientific Computing (MATLAB) should not be CB 25 but CB 26</a:t>
            </a:r>
          </a:p>
        </p:txBody>
      </p:sp>
      <p:sp>
        <p:nvSpPr>
          <p:cNvPr id="4" name="Slide Number Placeholder 3"/>
          <p:cNvSpPr>
            <a:spLocks noGrp="1"/>
          </p:cNvSpPr>
          <p:nvPr>
            <p:ph type="sldNum" sz="quarter" idx="5"/>
          </p:nvPr>
        </p:nvSpPr>
        <p:spPr/>
        <p:txBody>
          <a:bodyPr/>
          <a:lstStyle/>
          <a:p>
            <a:fld id="{08A3C55B-641F-FA41-92BD-932AB9297611}" type="slidenum">
              <a:rPr lang="en-US" smtClean="0"/>
              <a:t>24</a:t>
            </a:fld>
            <a:endParaRPr lang="en-US" dirty="0"/>
          </a:p>
        </p:txBody>
      </p:sp>
    </p:spTree>
    <p:extLst>
      <p:ext uri="{BB962C8B-B14F-4D97-AF65-F5344CB8AC3E}">
        <p14:creationId xmlns:p14="http://schemas.microsoft.com/office/powerpoint/2010/main" val="512719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Janet</a:t>
            </a:r>
          </a:p>
          <a:p>
            <a:r>
              <a:rPr lang="en-US" dirty="0">
                <a:hlinkClick r:id="rId3"/>
              </a:rPr>
              <a:t>https://webdata.cccco.edu/ded/cb/cb.htm</a:t>
            </a:r>
            <a:endParaRPr lang="en-US" dirty="0"/>
          </a:p>
          <a:p>
            <a:r>
              <a:rPr lang="en-US" dirty="0"/>
              <a:t>Some are at transfer level and some are not both should be coded to enable analysis of your current placement</a:t>
            </a:r>
          </a:p>
          <a:p>
            <a:endParaRPr lang="en-US" dirty="0"/>
          </a:p>
        </p:txBody>
      </p:sp>
      <p:sp>
        <p:nvSpPr>
          <p:cNvPr id="4" name="Slide Number Placeholder 3"/>
          <p:cNvSpPr>
            <a:spLocks noGrp="1"/>
          </p:cNvSpPr>
          <p:nvPr>
            <p:ph type="sldNum" sz="quarter" idx="5"/>
          </p:nvPr>
        </p:nvSpPr>
        <p:spPr/>
        <p:txBody>
          <a:bodyPr/>
          <a:lstStyle/>
          <a:p>
            <a:fld id="{08A3C55B-641F-FA41-92BD-932AB9297611}" type="slidenum">
              <a:rPr lang="en-US" smtClean="0"/>
              <a:t>25</a:t>
            </a:fld>
            <a:endParaRPr lang="en-US" dirty="0"/>
          </a:p>
        </p:txBody>
      </p:sp>
    </p:spTree>
    <p:extLst>
      <p:ext uri="{BB962C8B-B14F-4D97-AF65-F5344CB8AC3E}">
        <p14:creationId xmlns:p14="http://schemas.microsoft.com/office/powerpoint/2010/main" val="1026241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Janet</a:t>
            </a:r>
          </a:p>
          <a:p>
            <a:r>
              <a:rPr lang="en-US" dirty="0"/>
              <a:t>These are the only CB 26 coded English Noncredit support.</a:t>
            </a:r>
          </a:p>
          <a:p>
            <a:r>
              <a:rPr lang="en-US" dirty="0"/>
              <a:t>Janet  Over 613 sections/over 175 noncredit courses of TOP Code 1501 or 1701 &amp; 1702 but only 11 coded appropriately as support. A full list of the courses is posted with all the colleges at the ASCCC website. Check your coding.</a:t>
            </a:r>
          </a:p>
          <a:p>
            <a:r>
              <a:rPr lang="en-US" dirty="0"/>
              <a:t>Ventura CCD Moorpark MATHM905S    CCC000603784 Support for College Algebra- Mathematics Skills-170200    Noncredit      Not transferable </a:t>
            </a:r>
          </a:p>
          <a:p>
            <a:r>
              <a:rPr lang="en-US" dirty="0"/>
              <a:t>Peralta CCD	Laney ENGL 508A CCC000602205 Academic Composition Skills    English-150100   Noncredit    Not transferable </a:t>
            </a:r>
          </a:p>
          <a:p>
            <a:r>
              <a:rPr lang="en-US" sz="1200" b="0" i="0" u="none" strike="noStrike" kern="1200" dirty="0">
                <a:solidFill>
                  <a:schemeClr val="tx1"/>
                </a:solidFill>
                <a:effectLst/>
                <a:highlight>
                  <a:srgbClr val="FFFF00"/>
                </a:highlight>
                <a:latin typeface="+mn-lt"/>
                <a:ea typeface="+mn-ea"/>
                <a:cs typeface="+mn-cs"/>
              </a:rPr>
              <a:t>History of Radio DJs</a:t>
            </a:r>
            <a:r>
              <a:rPr lang="en-US" dirty="0">
                <a:highlight>
                  <a:srgbClr val="FFFF00"/>
                </a:highlight>
              </a:rPr>
              <a:t> </a:t>
            </a:r>
            <a:r>
              <a:rPr lang="en-US" sz="1200" b="0" i="0" u="none" strike="noStrike" kern="1200" dirty="0">
                <a:solidFill>
                  <a:schemeClr val="tx1"/>
                </a:solidFill>
                <a:effectLst/>
                <a:highlight>
                  <a:srgbClr val="FFFF00"/>
                </a:highlight>
                <a:latin typeface="+mn-lt"/>
                <a:ea typeface="+mn-ea"/>
                <a:cs typeface="+mn-cs"/>
              </a:rPr>
              <a:t>Approved</a:t>
            </a:r>
            <a:r>
              <a:rPr lang="en-US" dirty="0">
                <a:highlight>
                  <a:srgbClr val="FFFF00"/>
                </a:highlight>
              </a:rPr>
              <a:t> </a:t>
            </a:r>
            <a:r>
              <a:rPr lang="en-US" sz="1200" b="0" i="0" u="none" strike="noStrike" kern="1200" dirty="0">
                <a:solidFill>
                  <a:schemeClr val="tx1"/>
                </a:solidFill>
                <a:effectLst/>
                <a:highlight>
                  <a:srgbClr val="FFFF00"/>
                </a:highlight>
                <a:latin typeface="+mn-lt"/>
                <a:ea typeface="+mn-ea"/>
                <a:cs typeface="+mn-cs"/>
              </a:rPr>
              <a:t>C</a:t>
            </a:r>
            <a:r>
              <a:rPr lang="en-US" dirty="0">
                <a:highlight>
                  <a:srgbClr val="FFFF00"/>
                </a:highlight>
              </a:rPr>
              <a:t> </a:t>
            </a:r>
            <a:r>
              <a:rPr lang="en-US" sz="1200" b="0" i="0" u="none" strike="noStrike" kern="1200" dirty="0">
                <a:solidFill>
                  <a:schemeClr val="tx1"/>
                </a:solidFill>
                <a:effectLst/>
                <a:highlight>
                  <a:srgbClr val="FFFF00"/>
                </a:highlight>
                <a:latin typeface="+mn-lt"/>
                <a:ea typeface="+mn-ea"/>
                <a:cs typeface="+mn-cs"/>
              </a:rPr>
              <a:t>1</a:t>
            </a:r>
            <a:r>
              <a:rPr lang="en-US" dirty="0">
                <a:highlight>
                  <a:srgbClr val="FFFF00"/>
                </a:highlight>
              </a:rPr>
              <a:t> </a:t>
            </a:r>
            <a:r>
              <a:rPr lang="en-US" sz="1200" b="0" i="0" u="none" strike="noStrike" kern="1200" dirty="0">
                <a:solidFill>
                  <a:schemeClr val="tx1"/>
                </a:solidFill>
                <a:effectLst/>
                <a:highlight>
                  <a:srgbClr val="FFFF00"/>
                </a:highlight>
                <a:latin typeface="+mn-lt"/>
                <a:ea typeface="+mn-ea"/>
                <a:cs typeface="+mn-cs"/>
              </a:rPr>
              <a:t>Y</a:t>
            </a:r>
            <a:r>
              <a:rPr lang="en-US" dirty="0">
                <a:highlight>
                  <a:srgbClr val="FFFF00"/>
                </a:highlight>
              </a:rPr>
              <a:t> </a:t>
            </a:r>
            <a:r>
              <a:rPr lang="en-US" sz="1200" b="0" i="0" u="none" strike="noStrike" kern="1200" dirty="0">
                <a:solidFill>
                  <a:schemeClr val="tx1"/>
                </a:solidFill>
                <a:effectLst/>
                <a:highlight>
                  <a:srgbClr val="FFFF00"/>
                </a:highlight>
                <a:latin typeface="+mn-lt"/>
                <a:ea typeface="+mn-ea"/>
                <a:cs typeface="+mn-cs"/>
              </a:rPr>
              <a:t>S</a:t>
            </a:r>
            <a:r>
              <a:rPr lang="en-US" dirty="0">
                <a:highlight>
                  <a:srgbClr val="FFFF00"/>
                </a:highlight>
              </a:rPr>
              <a:t> </a:t>
            </a:r>
            <a:r>
              <a:rPr lang="en-US" sz="1200" b="0" i="0" u="none" strike="noStrike" kern="1200" dirty="0">
                <a:solidFill>
                  <a:schemeClr val="tx1"/>
                </a:solidFill>
                <a:effectLst/>
                <a:highlight>
                  <a:srgbClr val="FFFF00"/>
                </a:highlight>
                <a:latin typeface="+mn-lt"/>
                <a:ea typeface="+mn-ea"/>
                <a:cs typeface="+mn-cs"/>
              </a:rPr>
              <a:t>0604.00* Radio and Television</a:t>
            </a:r>
            <a:r>
              <a:rPr lang="en-US" dirty="0">
                <a:highlight>
                  <a:srgbClr val="FFFF00"/>
                </a:highlight>
              </a:rPr>
              <a:t> </a:t>
            </a:r>
          </a:p>
          <a:p>
            <a:r>
              <a:rPr lang="en-US" dirty="0"/>
              <a:t>In addition there should be many colleges with credit CB 26 support coding but there are very few </a:t>
            </a:r>
          </a:p>
          <a:p>
            <a:r>
              <a:rPr lang="en-US" dirty="0"/>
              <a:t>Alternative topics noted as support need to be reviewed but include Various Top Codes coded for General Education Requirements 0103.00* Plant Science 0401.00 Biology, General 0499.00 Other Biological Sciences 0501.00* Business and Commerce, General 0504.00* Banking and Finance 0505.00* Business Administration 0506.00* Business Management 0514.00* Office Technology/Office Computer Applications 0601.00 Media and Communications, General 0602.00* Journalism 0701.00* Information Technology, General 0706.00 Computer Science (Transfer) 0707.10* Computer Programming 0801.00 Education, General 0835.00 Physical Education 1002.10 Painting and Drawing 1223.00* Health Information Technology 1501.00 English 1503.00 Comparative Literature 1506.00 Speech Communication 1507.00 Creative Writing 1509.00 Philosophy 1601.00 Library Science, General 1701.00 Mathematics, General 1702.00 Mathematics Skills 1799.00 Other Mathematics 1901.00 Physical Sciences, General 1902.00 Physics, General 2001.00 Psychology, General 2003.00 Behavioral Science 2099.00 Other Psychology 2105.00* Administration of Justice 2201.00 Social Sciences, General 2202.00 Anthropology 2204.00 Economics 2205.00 History 2207.00 Political Science 2208.00 Sociology 4930.13 Academic Guidance 4930.84 English as a Second Language - Writing 4930.87 English as a Second Language - Integrated </a:t>
            </a:r>
          </a:p>
          <a:p>
            <a:endParaRPr lang="en-US" dirty="0"/>
          </a:p>
        </p:txBody>
      </p:sp>
      <p:sp>
        <p:nvSpPr>
          <p:cNvPr id="4" name="Slide Number Placeholder 3"/>
          <p:cNvSpPr>
            <a:spLocks noGrp="1"/>
          </p:cNvSpPr>
          <p:nvPr>
            <p:ph type="sldNum" sz="quarter" idx="5"/>
          </p:nvPr>
        </p:nvSpPr>
        <p:spPr/>
        <p:txBody>
          <a:bodyPr/>
          <a:lstStyle/>
          <a:p>
            <a:fld id="{08A3C55B-641F-FA41-92BD-932AB9297611}" type="slidenum">
              <a:rPr lang="en-US" smtClean="0"/>
              <a:t>26</a:t>
            </a:fld>
            <a:endParaRPr lang="en-US" dirty="0"/>
          </a:p>
        </p:txBody>
      </p:sp>
    </p:spTree>
    <p:extLst>
      <p:ext uri="{BB962C8B-B14F-4D97-AF65-F5344CB8AC3E}">
        <p14:creationId xmlns:p14="http://schemas.microsoft.com/office/powerpoint/2010/main" val="559126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coding important? </a:t>
            </a:r>
          </a:p>
          <a:p>
            <a:r>
              <a:rPr lang="en-US" dirty="0"/>
              <a:t>Because we know that some of our strategies are working and some are not.</a:t>
            </a:r>
          </a:p>
          <a:p>
            <a:r>
              <a:rPr lang="en-US" dirty="0"/>
              <a:t>This is some data we are examining in the Guided Pathways Taskforce. Faculty POV may vary from other POV. For instance, I was reviewing a MMAP presentation of data from a college that showed success and throughput rates. It included a comment about the throughput rate increasing even with a “slight decrease” in success. But that “slight decrease” meant that as many students as were succeeding were now failing. And when the failures are disaggregated new stories come to light. Here the success rates of White non-Hispanic students are compared with the other ethnicities regarding success rates. Some refer to this as an equity gap. </a:t>
            </a:r>
          </a:p>
        </p:txBody>
      </p:sp>
      <p:sp>
        <p:nvSpPr>
          <p:cNvPr id="4" name="Slide Number Placeholder 3"/>
          <p:cNvSpPr>
            <a:spLocks noGrp="1"/>
          </p:cNvSpPr>
          <p:nvPr>
            <p:ph type="sldNum" sz="quarter" idx="5"/>
          </p:nvPr>
        </p:nvSpPr>
        <p:spPr/>
        <p:txBody>
          <a:bodyPr/>
          <a:lstStyle/>
          <a:p>
            <a:fld id="{08A3C55B-641F-FA41-92BD-932AB9297611}" type="slidenum">
              <a:rPr lang="en-US" smtClean="0"/>
              <a:t>27</a:t>
            </a:fld>
            <a:endParaRPr lang="en-US" dirty="0"/>
          </a:p>
        </p:txBody>
      </p:sp>
    </p:spTree>
    <p:extLst>
      <p:ext uri="{BB962C8B-B14F-4D97-AF65-F5344CB8AC3E}">
        <p14:creationId xmlns:p14="http://schemas.microsoft.com/office/powerpoint/2010/main" val="748090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use our Fall 20109 data to improve our serve? The foster youth data on placement into transfer, as well as other special populations (, needs some review</a:t>
            </a:r>
          </a:p>
        </p:txBody>
      </p:sp>
      <p:sp>
        <p:nvSpPr>
          <p:cNvPr id="4" name="Slide Number Placeholder 3"/>
          <p:cNvSpPr>
            <a:spLocks noGrp="1"/>
          </p:cNvSpPr>
          <p:nvPr>
            <p:ph type="sldNum" sz="quarter" idx="5"/>
          </p:nvPr>
        </p:nvSpPr>
        <p:spPr/>
        <p:txBody>
          <a:bodyPr/>
          <a:lstStyle/>
          <a:p>
            <a:fld id="{08A3C55B-641F-FA41-92BD-932AB9297611}" type="slidenum">
              <a:rPr lang="en-US" smtClean="0"/>
              <a:t>28</a:t>
            </a:fld>
            <a:endParaRPr lang="en-US" dirty="0"/>
          </a:p>
        </p:txBody>
      </p:sp>
    </p:spTree>
    <p:extLst>
      <p:ext uri="{BB962C8B-B14F-4D97-AF65-F5344CB8AC3E}">
        <p14:creationId xmlns:p14="http://schemas.microsoft.com/office/powerpoint/2010/main" val="1798945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3C55B-641F-FA41-92BD-932AB9297611}" type="slidenum">
              <a:rPr lang="en-US" smtClean="0"/>
              <a:t>30</a:t>
            </a:fld>
            <a:endParaRPr lang="en-US" dirty="0"/>
          </a:p>
        </p:txBody>
      </p:sp>
    </p:spTree>
    <p:extLst>
      <p:ext uri="{BB962C8B-B14F-4D97-AF65-F5344CB8AC3E}">
        <p14:creationId xmlns:p14="http://schemas.microsoft.com/office/powerpoint/2010/main" val="36014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Ginni</a:t>
            </a:r>
          </a:p>
        </p:txBody>
      </p:sp>
      <p:sp>
        <p:nvSpPr>
          <p:cNvPr id="4" name="Slide Number Placeholder 3"/>
          <p:cNvSpPr>
            <a:spLocks noGrp="1"/>
          </p:cNvSpPr>
          <p:nvPr>
            <p:ph type="sldNum" sz="quarter" idx="5"/>
          </p:nvPr>
        </p:nvSpPr>
        <p:spPr/>
        <p:txBody>
          <a:bodyPr/>
          <a:lstStyle/>
          <a:p>
            <a:fld id="{08A3C55B-641F-FA41-92BD-932AB9297611}" type="slidenum">
              <a:rPr lang="en-US" smtClean="0"/>
              <a:t>3</a:t>
            </a:fld>
            <a:endParaRPr lang="en-US" dirty="0"/>
          </a:p>
        </p:txBody>
      </p:sp>
    </p:spTree>
    <p:extLst>
      <p:ext uri="{BB962C8B-B14F-4D97-AF65-F5344CB8AC3E}">
        <p14:creationId xmlns:p14="http://schemas.microsoft.com/office/powerpoint/2010/main" val="134474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5"/>
          </p:nvPr>
        </p:nvSpPr>
        <p:spPr/>
        <p:txBody>
          <a:bodyPr/>
          <a:lstStyle/>
          <a:p>
            <a:fld id="{08A3C55B-641F-FA41-92BD-932AB9297611}" type="slidenum">
              <a:rPr lang="en-US" smtClean="0"/>
              <a:t>4</a:t>
            </a:fld>
            <a:endParaRPr lang="en-US" dirty="0"/>
          </a:p>
        </p:txBody>
      </p:sp>
    </p:spTree>
    <p:extLst>
      <p:ext uri="{BB962C8B-B14F-4D97-AF65-F5344CB8AC3E}">
        <p14:creationId xmlns:p14="http://schemas.microsoft.com/office/powerpoint/2010/main" val="295469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Meridith</a:t>
            </a:r>
          </a:p>
        </p:txBody>
      </p:sp>
      <p:sp>
        <p:nvSpPr>
          <p:cNvPr id="4" name="Slide Number Placeholder 3"/>
          <p:cNvSpPr>
            <a:spLocks noGrp="1"/>
          </p:cNvSpPr>
          <p:nvPr>
            <p:ph type="sldNum" sz="quarter" idx="5"/>
          </p:nvPr>
        </p:nvSpPr>
        <p:spPr/>
        <p:txBody>
          <a:bodyPr/>
          <a:lstStyle/>
          <a:p>
            <a:fld id="{557E57F4-9D9C-5847-BCD2-13B860A1E044}" type="slidenum">
              <a:rPr lang="en-US" smtClean="0"/>
              <a:t>5</a:t>
            </a:fld>
            <a:endParaRPr lang="en-US" dirty="0"/>
          </a:p>
        </p:txBody>
      </p:sp>
    </p:spTree>
    <p:extLst>
      <p:ext uri="{BB962C8B-B14F-4D97-AF65-F5344CB8AC3E}">
        <p14:creationId xmlns:p14="http://schemas.microsoft.com/office/powerpoint/2010/main" val="214479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 Jake or Alyssa</a:t>
            </a:r>
          </a:p>
        </p:txBody>
      </p:sp>
      <p:sp>
        <p:nvSpPr>
          <p:cNvPr id="4" name="Slide Number Placeholder 3"/>
          <p:cNvSpPr>
            <a:spLocks noGrp="1"/>
          </p:cNvSpPr>
          <p:nvPr>
            <p:ph type="sldNum" sz="quarter" idx="5"/>
          </p:nvPr>
        </p:nvSpPr>
        <p:spPr/>
        <p:txBody>
          <a:bodyPr/>
          <a:lstStyle/>
          <a:p>
            <a:fld id="{08A3C55B-641F-FA41-92BD-932AB9297611}" type="slidenum">
              <a:rPr lang="en-US" smtClean="0"/>
              <a:t>6</a:t>
            </a:fld>
            <a:endParaRPr lang="en-US" dirty="0"/>
          </a:p>
        </p:txBody>
      </p:sp>
    </p:spTree>
    <p:extLst>
      <p:ext uri="{BB962C8B-B14F-4D97-AF65-F5344CB8AC3E}">
        <p14:creationId xmlns:p14="http://schemas.microsoft.com/office/powerpoint/2010/main" val="408681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Erik</a:t>
            </a:r>
          </a:p>
        </p:txBody>
      </p:sp>
      <p:sp>
        <p:nvSpPr>
          <p:cNvPr id="4" name="Slide Number Placeholder 3"/>
          <p:cNvSpPr>
            <a:spLocks noGrp="1"/>
          </p:cNvSpPr>
          <p:nvPr>
            <p:ph type="sldNum" sz="quarter" idx="5"/>
          </p:nvPr>
        </p:nvSpPr>
        <p:spPr/>
        <p:txBody>
          <a:bodyPr/>
          <a:lstStyle/>
          <a:p>
            <a:fld id="{08A3C55B-641F-FA41-92BD-932AB9297611}" type="slidenum">
              <a:rPr lang="en-US" smtClean="0"/>
              <a:t>7</a:t>
            </a:fld>
            <a:endParaRPr lang="en-US" dirty="0"/>
          </a:p>
        </p:txBody>
      </p:sp>
    </p:spTree>
    <p:extLst>
      <p:ext uri="{BB962C8B-B14F-4D97-AF65-F5344CB8AC3E}">
        <p14:creationId xmlns:p14="http://schemas.microsoft.com/office/powerpoint/2010/main" val="42087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Erik, Jake or Alyssa</a:t>
            </a:r>
          </a:p>
          <a:p>
            <a:endParaRPr lang="en-US" dirty="0">
              <a:cs typeface="Calibri"/>
            </a:endParaRPr>
          </a:p>
        </p:txBody>
      </p:sp>
      <p:sp>
        <p:nvSpPr>
          <p:cNvPr id="4" name="Slide Number Placeholder 3"/>
          <p:cNvSpPr>
            <a:spLocks noGrp="1"/>
          </p:cNvSpPr>
          <p:nvPr>
            <p:ph type="sldNum" sz="quarter" idx="5"/>
          </p:nvPr>
        </p:nvSpPr>
        <p:spPr/>
        <p:txBody>
          <a:bodyPr/>
          <a:lstStyle/>
          <a:p>
            <a:fld id="{08A3C55B-641F-FA41-92BD-932AB9297611}" type="slidenum">
              <a:rPr lang="en-US" smtClean="0"/>
              <a:t>8</a:t>
            </a:fld>
            <a:endParaRPr lang="en-US" dirty="0"/>
          </a:p>
        </p:txBody>
      </p:sp>
    </p:spTree>
    <p:extLst>
      <p:ext uri="{BB962C8B-B14F-4D97-AF65-F5344CB8AC3E}">
        <p14:creationId xmlns:p14="http://schemas.microsoft.com/office/powerpoint/2010/main" val="240644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Erik</a:t>
            </a:r>
          </a:p>
        </p:txBody>
      </p:sp>
      <p:sp>
        <p:nvSpPr>
          <p:cNvPr id="4" name="Slide Number Placeholder 3"/>
          <p:cNvSpPr>
            <a:spLocks noGrp="1"/>
          </p:cNvSpPr>
          <p:nvPr>
            <p:ph type="sldNum" sz="quarter" idx="5"/>
          </p:nvPr>
        </p:nvSpPr>
        <p:spPr/>
        <p:txBody>
          <a:bodyPr/>
          <a:lstStyle/>
          <a:p>
            <a:fld id="{08A3C55B-641F-FA41-92BD-932AB9297611}" type="slidenum">
              <a:rPr lang="en-US" smtClean="0"/>
              <a:t>9</a:t>
            </a:fld>
            <a:endParaRPr lang="en-US" dirty="0"/>
          </a:p>
        </p:txBody>
      </p:sp>
    </p:spTree>
    <p:extLst>
      <p:ext uri="{BB962C8B-B14F-4D97-AF65-F5344CB8AC3E}">
        <p14:creationId xmlns:p14="http://schemas.microsoft.com/office/powerpoint/2010/main" val="246531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F068-71CA-F943-A1F6-9579EA01F5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7FC601-F356-B24A-A2D3-7C1510811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AC270C-3E5F-C241-9EA0-99FABACD76EF}"/>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5" name="Footer Placeholder 4">
            <a:extLst>
              <a:ext uri="{FF2B5EF4-FFF2-40B4-BE49-F238E27FC236}">
                <a16:creationId xmlns:a16="http://schemas.microsoft.com/office/drawing/2014/main" id="{2AC58AD6-366F-EF4D-B48B-6DE4075CF7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9DEF6A-6A64-EA4D-9045-A577C2BB1DE1}"/>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408611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EA92-344F-1B40-A04D-5B094CAF7C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AE8CF8-A170-FC4A-8239-571682092E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9DED5-E732-7542-ABF7-DDFFC6E02ED1}"/>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5" name="Footer Placeholder 4">
            <a:extLst>
              <a:ext uri="{FF2B5EF4-FFF2-40B4-BE49-F238E27FC236}">
                <a16:creationId xmlns:a16="http://schemas.microsoft.com/office/drawing/2014/main" id="{7578C848-FDF8-754D-8F43-10DEE0CEA8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5B237F-2CB1-214D-9DC1-EDDE32623352}"/>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421693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86C94D-38DE-D742-8779-4C1DB48E88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52417-2431-C145-9E07-056379BEF9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0BFFE-E3E7-8B4B-BE66-55403FD135D9}"/>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5" name="Footer Placeholder 4">
            <a:extLst>
              <a:ext uri="{FF2B5EF4-FFF2-40B4-BE49-F238E27FC236}">
                <a16:creationId xmlns:a16="http://schemas.microsoft.com/office/drawing/2014/main" id="{81B88DD1-8483-6A4E-8961-048958B3D8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CB9F42-494A-6C4C-B193-2C9DF44B6329}"/>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134041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1146-6085-7449-B403-9FCB14243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73707-33F7-684B-9939-74D4EE8DCA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C06C7-C23E-F54E-94C9-8B0C85730B36}"/>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5" name="Footer Placeholder 4">
            <a:extLst>
              <a:ext uri="{FF2B5EF4-FFF2-40B4-BE49-F238E27FC236}">
                <a16:creationId xmlns:a16="http://schemas.microsoft.com/office/drawing/2014/main" id="{FD03D117-3150-DF44-911F-DA527D9CDE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1A5FF8-7005-464E-A963-B1D831896FEA}"/>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1631109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61BF9-A788-A14D-AFF6-483366FC35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2FB18B-A94E-8849-8129-0C7935F17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8CF370-CF47-C446-90C9-C59696DDDE1D}"/>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5" name="Footer Placeholder 4">
            <a:extLst>
              <a:ext uri="{FF2B5EF4-FFF2-40B4-BE49-F238E27FC236}">
                <a16:creationId xmlns:a16="http://schemas.microsoft.com/office/drawing/2014/main" id="{0B99B1B3-7A9D-6F41-A488-ECD34E97E3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EA7B62-010C-6D4F-8A62-947CBCB7F333}"/>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22235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CDA95-8AB6-7744-8006-300B119F5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ACB28-995A-B24E-82C0-7391A02206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E73EA7-D469-014E-8001-3063B23ECE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471E21-9D7E-6846-9639-AAE9A40EDD5C}"/>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6" name="Footer Placeholder 5">
            <a:extLst>
              <a:ext uri="{FF2B5EF4-FFF2-40B4-BE49-F238E27FC236}">
                <a16:creationId xmlns:a16="http://schemas.microsoft.com/office/drawing/2014/main" id="{2DF9AF72-6741-2549-BFAD-53CC1E3828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98B4CC-A16C-D445-98C2-CCE1DC39C182}"/>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279994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2A21-8450-FF4D-8D3E-B426F0F617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74CA7-635F-2449-912A-3DA17520D5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4BE8DC-6015-8248-8FE2-42DE399A62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64C2F6-1746-C640-B046-75871B0764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EA2E55-1AFA-FE43-994C-412AB34E7E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073B0-A2D7-9F4B-AB42-95224A73B701}"/>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8" name="Footer Placeholder 7">
            <a:extLst>
              <a:ext uri="{FF2B5EF4-FFF2-40B4-BE49-F238E27FC236}">
                <a16:creationId xmlns:a16="http://schemas.microsoft.com/office/drawing/2014/main" id="{823190DD-30D8-924B-8AC0-427793E4002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FCBDFDD-CB38-B640-BF35-D3CFCCDEF9E9}"/>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174847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B45A-76D9-A64E-9951-EF06462502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992348-57F6-1547-B4FA-B43B05102990}"/>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4" name="Footer Placeholder 3">
            <a:extLst>
              <a:ext uri="{FF2B5EF4-FFF2-40B4-BE49-F238E27FC236}">
                <a16:creationId xmlns:a16="http://schemas.microsoft.com/office/drawing/2014/main" id="{28294883-179F-2E4F-8137-C0B0513813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ED8FFD-BADC-3C46-85B5-6C2ED7BD61C8}"/>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204907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FB939-D443-1A42-9B5D-1EBEFBF8F7A2}"/>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3" name="Footer Placeholder 2">
            <a:extLst>
              <a:ext uri="{FF2B5EF4-FFF2-40B4-BE49-F238E27FC236}">
                <a16:creationId xmlns:a16="http://schemas.microsoft.com/office/drawing/2014/main" id="{7766FDA7-634B-A14F-B026-B589D9FAD0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9EB7B1-AECE-484A-A7D8-CE0158E51738}"/>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15256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E999-17A5-5A46-B36E-53E2A68A3C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576737-65C9-894C-A3FD-CFDF534D1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E6BE07-4212-174B-80D0-E21188C2F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AA66BB-AE49-B646-8B2C-19EEDA339A95}"/>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6" name="Footer Placeholder 5">
            <a:extLst>
              <a:ext uri="{FF2B5EF4-FFF2-40B4-BE49-F238E27FC236}">
                <a16:creationId xmlns:a16="http://schemas.microsoft.com/office/drawing/2014/main" id="{A8FE15FE-0DF3-BC40-AE7E-93E5A3CFB1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3A9F94-DAD6-0846-8D11-0CEAB01F19F2}"/>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174300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33FC-22F0-F044-B24D-3E3C3564C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6DEA0-D10F-E940-8A29-4A58B2A7A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0BB13A4-78B7-BA40-B9A0-1647B3BBD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79CA4-140F-9D4F-942A-2D6FC2CEE653}"/>
              </a:ext>
            </a:extLst>
          </p:cNvPr>
          <p:cNvSpPr>
            <a:spLocks noGrp="1"/>
          </p:cNvSpPr>
          <p:nvPr>
            <p:ph type="dt" sz="half" idx="10"/>
          </p:nvPr>
        </p:nvSpPr>
        <p:spPr/>
        <p:txBody>
          <a:bodyPr/>
          <a:lstStyle/>
          <a:p>
            <a:fld id="{937826C6-8A82-C641-9027-633E3019EBA4}" type="datetimeFigureOut">
              <a:rPr lang="en-US" smtClean="0"/>
              <a:t>5/28/2020</a:t>
            </a:fld>
            <a:endParaRPr lang="en-US" dirty="0"/>
          </a:p>
        </p:txBody>
      </p:sp>
      <p:sp>
        <p:nvSpPr>
          <p:cNvPr id="6" name="Footer Placeholder 5">
            <a:extLst>
              <a:ext uri="{FF2B5EF4-FFF2-40B4-BE49-F238E27FC236}">
                <a16:creationId xmlns:a16="http://schemas.microsoft.com/office/drawing/2014/main" id="{2BE68E4B-ED25-834B-BE52-C1B669E76D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26B9F7-308F-DF40-B6C5-F0344FFD14A8}"/>
              </a:ext>
            </a:extLst>
          </p:cNvPr>
          <p:cNvSpPr>
            <a:spLocks noGrp="1"/>
          </p:cNvSpPr>
          <p:nvPr>
            <p:ph type="sldNum" sz="quarter" idx="12"/>
          </p:nvPr>
        </p:nvSpPr>
        <p:spPr/>
        <p:txBody>
          <a:bodyPr/>
          <a:lstStyle/>
          <a:p>
            <a:fld id="{ED0A3092-7734-FD4E-89D8-3809ADF57D45}" type="slidenum">
              <a:rPr lang="en-US" smtClean="0"/>
              <a:t>‹#›</a:t>
            </a:fld>
            <a:endParaRPr lang="en-US" dirty="0"/>
          </a:p>
        </p:txBody>
      </p:sp>
    </p:spTree>
    <p:extLst>
      <p:ext uri="{BB962C8B-B14F-4D97-AF65-F5344CB8AC3E}">
        <p14:creationId xmlns:p14="http://schemas.microsoft.com/office/powerpoint/2010/main" val="223078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70AFBD-79B8-E74B-AB21-7F1F463C23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96DA82-DBCB-2A49-9FC1-1D3E3BA18C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1E567-54BC-C249-86AC-AF53471B0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826C6-8A82-C641-9027-633E3019EBA4}" type="datetimeFigureOut">
              <a:rPr lang="en-US" smtClean="0"/>
              <a:t>5/28/2020</a:t>
            </a:fld>
            <a:endParaRPr lang="en-US" dirty="0"/>
          </a:p>
        </p:txBody>
      </p:sp>
      <p:sp>
        <p:nvSpPr>
          <p:cNvPr id="5" name="Footer Placeholder 4">
            <a:extLst>
              <a:ext uri="{FF2B5EF4-FFF2-40B4-BE49-F238E27FC236}">
                <a16:creationId xmlns:a16="http://schemas.microsoft.com/office/drawing/2014/main" id="{03338E93-1C80-7947-A090-AECEDF7C2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0FEA47F-FD1B-1746-BAF0-0F66760A0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A3092-7734-FD4E-89D8-3809ADF57D45}" type="slidenum">
              <a:rPr lang="en-US" smtClean="0"/>
              <a:t>‹#›</a:t>
            </a:fld>
            <a:endParaRPr lang="en-US" dirty="0"/>
          </a:p>
        </p:txBody>
      </p:sp>
    </p:spTree>
    <p:extLst>
      <p:ext uri="{BB962C8B-B14F-4D97-AF65-F5344CB8AC3E}">
        <p14:creationId xmlns:p14="http://schemas.microsoft.com/office/powerpoint/2010/main" val="136848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oci2.ccctechcenter.org/courses" TargetMode="External"/><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coci2.ccctechcenter.org/cours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ebdata.cccco.edu/ded/cb/cb25.pdf"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2000">
              <a:schemeClr val="accent1">
                <a:lumMod val="45000"/>
                <a:lumOff val="55000"/>
              </a:schemeClr>
            </a:gs>
            <a:gs pos="62000">
              <a:srgbClr val="F0F2CA"/>
            </a:gs>
            <a:gs pos="97000">
              <a:srgbClr val="F8E4F9"/>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95BA95-1E65-6644-9197-7958C77ECDA0}"/>
              </a:ext>
            </a:extLst>
          </p:cNvPr>
          <p:cNvPicPr>
            <a:picLocks noChangeAspect="1"/>
          </p:cNvPicPr>
          <p:nvPr/>
        </p:nvPicPr>
        <p:blipFill>
          <a:blip r:embed="rId3">
            <a:alphaModFix amt="91000"/>
          </a:blip>
          <a:stretch>
            <a:fillRect/>
          </a:stretch>
        </p:blipFill>
        <p:spPr>
          <a:xfrm>
            <a:off x="1652551" y="392583"/>
            <a:ext cx="8886898" cy="4379051"/>
          </a:xfrm>
          <a:prstGeom prst="rect">
            <a:avLst/>
          </a:prstGeom>
        </p:spPr>
      </p:pic>
      <p:sp>
        <p:nvSpPr>
          <p:cNvPr id="2" name="Title 1">
            <a:extLst>
              <a:ext uri="{FF2B5EF4-FFF2-40B4-BE49-F238E27FC236}">
                <a16:creationId xmlns:a16="http://schemas.microsoft.com/office/drawing/2014/main" id="{519C725D-4691-1D40-A01F-450F04367317}"/>
              </a:ext>
            </a:extLst>
          </p:cNvPr>
          <p:cNvSpPr>
            <a:spLocks noGrp="1"/>
          </p:cNvSpPr>
          <p:nvPr>
            <p:ph type="ctrTitle"/>
          </p:nvPr>
        </p:nvSpPr>
        <p:spPr/>
        <p:txBody>
          <a:bodyPr>
            <a:normAutofit/>
          </a:bodyPr>
          <a:lstStyle/>
          <a:p>
            <a:pPr algn="l"/>
            <a:r>
              <a:rPr lang="en-US" sz="900" dirty="0">
                <a:solidFill>
                  <a:schemeClr val="bg1"/>
                </a:solidFill>
              </a:rPr>
              <a:t>.</a:t>
            </a:r>
          </a:p>
        </p:txBody>
      </p:sp>
      <p:sp>
        <p:nvSpPr>
          <p:cNvPr id="3" name="Subtitle 2">
            <a:extLst>
              <a:ext uri="{FF2B5EF4-FFF2-40B4-BE49-F238E27FC236}">
                <a16:creationId xmlns:a16="http://schemas.microsoft.com/office/drawing/2014/main" id="{950A29FE-8FA9-CF48-842F-D9117CF16BDC}"/>
              </a:ext>
            </a:extLst>
          </p:cNvPr>
          <p:cNvSpPr>
            <a:spLocks noGrp="1"/>
          </p:cNvSpPr>
          <p:nvPr>
            <p:ph type="subTitle" idx="1"/>
          </p:nvPr>
        </p:nvSpPr>
        <p:spPr>
          <a:xfrm>
            <a:off x="1016756" y="4961745"/>
            <a:ext cx="10165906" cy="1543986"/>
          </a:xfrm>
        </p:spPr>
        <p:txBody>
          <a:bodyPr>
            <a:normAutofit/>
          </a:bodyPr>
          <a:lstStyle/>
          <a:p>
            <a:r>
              <a:rPr lang="en-US" sz="1900" dirty="0"/>
              <a:t>May 26, 2020 | 2:00 – 3:00</a:t>
            </a:r>
          </a:p>
          <a:p>
            <a:r>
              <a:rPr lang="en-US" dirty="0"/>
              <a:t>ASCCC – Janet Fulks, Ginni May, Meridith Selden</a:t>
            </a:r>
          </a:p>
          <a:p>
            <a:r>
              <a:rPr lang="en-US" dirty="0"/>
              <a:t>RP Group – Erik Cooper, Jacob Kevari, Alyssa Nguyen</a:t>
            </a:r>
          </a:p>
        </p:txBody>
      </p:sp>
      <p:sp>
        <p:nvSpPr>
          <p:cNvPr id="5" name="Rectangle 4">
            <a:extLst>
              <a:ext uri="{FF2B5EF4-FFF2-40B4-BE49-F238E27FC236}">
                <a16:creationId xmlns:a16="http://schemas.microsoft.com/office/drawing/2014/main" id="{FF96D61E-3937-C747-8F60-96F5526538E7}"/>
              </a:ext>
            </a:extLst>
          </p:cNvPr>
          <p:cNvSpPr/>
          <p:nvPr/>
        </p:nvSpPr>
        <p:spPr>
          <a:xfrm>
            <a:off x="6096000" y="2316163"/>
            <a:ext cx="3906982" cy="1077218"/>
          </a:xfrm>
          <a:prstGeom prst="rect">
            <a:avLst/>
          </a:prstGeom>
        </p:spPr>
        <p:txBody>
          <a:bodyPr wrap="square">
            <a:spAutoFit/>
          </a:bodyPr>
          <a:lstStyle/>
          <a:p>
            <a:pPr algn="ctr"/>
            <a:r>
              <a:rPr lang="en-US" sz="3200" dirty="0"/>
              <a:t>Data Implications for Spring 2020</a:t>
            </a:r>
          </a:p>
        </p:txBody>
      </p:sp>
    </p:spTree>
    <p:extLst>
      <p:ext uri="{BB962C8B-B14F-4D97-AF65-F5344CB8AC3E}">
        <p14:creationId xmlns:p14="http://schemas.microsoft.com/office/powerpoint/2010/main" val="3282216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11EA0-EA8B-477D-ACCF-37E0D228137C}"/>
              </a:ext>
            </a:extLst>
          </p:cNvPr>
          <p:cNvSpPr>
            <a:spLocks noGrp="1"/>
          </p:cNvSpPr>
          <p:nvPr>
            <p:ph type="title"/>
          </p:nvPr>
        </p:nvSpPr>
        <p:spPr>
          <a:xfrm>
            <a:off x="838200" y="365125"/>
            <a:ext cx="10515600" cy="1325563"/>
          </a:xfrm>
        </p:spPr>
        <p:txBody>
          <a:bodyPr>
            <a:normAutofit/>
          </a:bodyPr>
          <a:lstStyle/>
          <a:p>
            <a:pPr algn="ctr"/>
            <a:r>
              <a:rPr lang="en-US" sz="5400" b="1" dirty="0">
                <a:solidFill>
                  <a:srgbClr val="0070C0"/>
                </a:solidFill>
                <a:cs typeface="Calibri Light"/>
              </a:rPr>
              <a:t>College Snapshots</a:t>
            </a:r>
            <a:endParaRPr lang="en-US" b="1" dirty="0">
              <a:solidFill>
                <a:srgbClr val="0070C0"/>
              </a:solidFill>
            </a:endParaRPr>
          </a:p>
        </p:txBody>
      </p:sp>
      <p:pic>
        <p:nvPicPr>
          <p:cNvPr id="15" name="Picture 14" descr="A picture containing drawing&#10;&#10;Description generated with very high confidence">
            <a:extLst>
              <a:ext uri="{FF2B5EF4-FFF2-40B4-BE49-F238E27FC236}">
                <a16:creationId xmlns:a16="http://schemas.microsoft.com/office/drawing/2014/main" id="{C726924F-D5D2-493C-B0C0-0C4DF584D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207001"/>
            <a:ext cx="3031871" cy="3268400"/>
          </a:xfrm>
          <a:prstGeom prst="rect">
            <a:avLst/>
          </a:prstGeom>
        </p:spPr>
      </p:pic>
      <p:pic>
        <p:nvPicPr>
          <p:cNvPr id="17" name="Picture 5" descr="A picture containing drawing&#10;&#10;Description generated with very high confidence">
            <a:extLst>
              <a:ext uri="{FF2B5EF4-FFF2-40B4-BE49-F238E27FC236}">
                <a16:creationId xmlns:a16="http://schemas.microsoft.com/office/drawing/2014/main" id="{F4C4D8F6-2D8E-4479-B83F-8D59351344DA}"/>
              </a:ext>
            </a:extLst>
          </p:cNvPr>
          <p:cNvPicPr>
            <a:picLocks noChangeAspect="1"/>
          </p:cNvPicPr>
          <p:nvPr/>
        </p:nvPicPr>
        <p:blipFill>
          <a:blip r:embed="rId4"/>
          <a:stretch>
            <a:fillRect/>
          </a:stretch>
        </p:blipFill>
        <p:spPr>
          <a:xfrm>
            <a:off x="6720409" y="2680881"/>
            <a:ext cx="4263485" cy="2320640"/>
          </a:xfrm>
          <a:prstGeom prst="rect">
            <a:avLst/>
          </a:prstGeom>
        </p:spPr>
      </p:pic>
    </p:spTree>
    <p:extLst>
      <p:ext uri="{BB962C8B-B14F-4D97-AF65-F5344CB8AC3E}">
        <p14:creationId xmlns:p14="http://schemas.microsoft.com/office/powerpoint/2010/main" val="403975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4049" y="365125"/>
            <a:ext cx="7397262" cy="1200822"/>
          </a:xfrm>
        </p:spPr>
        <p:txBody>
          <a:bodyPr/>
          <a:lstStyle/>
          <a:p>
            <a:pPr algn="ctr"/>
            <a:r>
              <a:rPr lang="en-US" b="1" dirty="0">
                <a:solidFill>
                  <a:srgbClr val="C00000"/>
                </a:solidFill>
                <a:latin typeface="Sabon LT Pro" panose="02020602060506020403" pitchFamily="18" charset="0"/>
              </a:rPr>
              <a:t>Spring 2020 Withdrawals*</a:t>
            </a:r>
          </a:p>
        </p:txBody>
      </p:sp>
      <p:sp>
        <p:nvSpPr>
          <p:cNvPr id="5" name="Content Placeholder 4"/>
          <p:cNvSpPr>
            <a:spLocks noGrp="1"/>
          </p:cNvSpPr>
          <p:nvPr>
            <p:ph idx="1"/>
          </p:nvPr>
        </p:nvSpPr>
        <p:spPr/>
        <p:txBody>
          <a:bodyPr/>
          <a:lstStyle/>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805" y="706061"/>
            <a:ext cx="1719072" cy="1853184"/>
          </a:xfrm>
          <a:prstGeom prst="rect">
            <a:avLst/>
          </a:prstGeom>
        </p:spPr>
      </p:pic>
      <p:graphicFrame>
        <p:nvGraphicFramePr>
          <p:cNvPr id="6" name="Chart 5">
            <a:extLst>
              <a:ext uri="{FF2B5EF4-FFF2-40B4-BE49-F238E27FC236}">
                <a16:creationId xmlns:a16="http://schemas.microsoft.com/office/drawing/2014/main" id="{3CD2089C-AB18-4499-8AB2-7352135929CB}"/>
              </a:ext>
            </a:extLst>
          </p:cNvPr>
          <p:cNvGraphicFramePr>
            <a:graphicFrameLocks/>
          </p:cNvGraphicFramePr>
          <p:nvPr>
            <p:extLst>
              <p:ext uri="{D42A27DB-BD31-4B8C-83A1-F6EECF244321}">
                <p14:modId xmlns:p14="http://schemas.microsoft.com/office/powerpoint/2010/main" val="1809989407"/>
              </p:ext>
            </p:extLst>
          </p:nvPr>
        </p:nvGraphicFramePr>
        <p:xfrm>
          <a:off x="2749601" y="1715294"/>
          <a:ext cx="91440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98399" y="6047463"/>
            <a:ext cx="6591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Sabon LT Pro" panose="02020602060506020403" pitchFamily="18" charset="0"/>
                <a:ea typeface="+mn-ea"/>
                <a:cs typeface="+mn-cs"/>
              </a:rPr>
              <a:t>*As of 5/11/2020</a:t>
            </a:r>
          </a:p>
        </p:txBody>
      </p:sp>
    </p:spTree>
    <p:extLst>
      <p:ext uri="{BB962C8B-B14F-4D97-AF65-F5344CB8AC3E}">
        <p14:creationId xmlns:p14="http://schemas.microsoft.com/office/powerpoint/2010/main" val="101194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0" y="365126"/>
            <a:ext cx="8188569" cy="1025526"/>
          </a:xfrm>
        </p:spPr>
        <p:txBody>
          <a:bodyPr>
            <a:normAutofit fontScale="90000"/>
          </a:bodyPr>
          <a:lstStyle/>
          <a:p>
            <a:pPr algn="ctr"/>
            <a:r>
              <a:rPr lang="en-US" b="1" dirty="0">
                <a:solidFill>
                  <a:srgbClr val="C00000"/>
                </a:solidFill>
                <a:latin typeface="Sabon LT Pro" panose="02020602060506020403" pitchFamily="18" charset="0"/>
              </a:rPr>
              <a:t>Spring 2020 Excused Withdrawals*</a:t>
            </a:r>
          </a:p>
        </p:txBody>
      </p:sp>
      <p:sp>
        <p:nvSpPr>
          <p:cNvPr id="5" name="Content Placeholder 4"/>
          <p:cNvSpPr>
            <a:spLocks noGrp="1"/>
          </p:cNvSpPr>
          <p:nvPr>
            <p:ph idx="1"/>
          </p:nvPr>
        </p:nvSpPr>
        <p:spPr/>
        <p:txBody>
          <a:bodyPr/>
          <a:lstStyle/>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032" y="365126"/>
            <a:ext cx="1719072" cy="1853184"/>
          </a:xfrm>
          <a:prstGeom prst="rect">
            <a:avLst/>
          </a:prstGeom>
        </p:spPr>
      </p:pic>
      <p:sp>
        <p:nvSpPr>
          <p:cNvPr id="3" name="TextBox 2"/>
          <p:cNvSpPr txBox="1"/>
          <p:nvPr/>
        </p:nvSpPr>
        <p:spPr>
          <a:xfrm>
            <a:off x="359019" y="6066642"/>
            <a:ext cx="6591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Sabon LT Pro" panose="02020602060506020403" pitchFamily="18" charset="0"/>
                <a:ea typeface="+mn-ea"/>
                <a:cs typeface="+mn-cs"/>
              </a:rPr>
              <a:t>*As of 5/11/2020</a:t>
            </a:r>
          </a:p>
        </p:txBody>
      </p:sp>
      <p:graphicFrame>
        <p:nvGraphicFramePr>
          <p:cNvPr id="7" name="Chart 6">
            <a:extLst>
              <a:ext uri="{FF2B5EF4-FFF2-40B4-BE49-F238E27FC236}">
                <a16:creationId xmlns:a16="http://schemas.microsoft.com/office/drawing/2014/main" id="{B9217AB1-CA66-4598-923D-97A8BEA94781}"/>
              </a:ext>
            </a:extLst>
          </p:cNvPr>
          <p:cNvGraphicFramePr>
            <a:graphicFrameLocks/>
          </p:cNvGraphicFramePr>
          <p:nvPr>
            <p:extLst>
              <p:ext uri="{D42A27DB-BD31-4B8C-83A1-F6EECF244321}">
                <p14:modId xmlns:p14="http://schemas.microsoft.com/office/powerpoint/2010/main" val="2207166592"/>
              </p:ext>
            </p:extLst>
          </p:nvPr>
        </p:nvGraphicFramePr>
        <p:xfrm>
          <a:off x="2557272" y="1627313"/>
          <a:ext cx="9144000"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0446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948" y="365126"/>
            <a:ext cx="9023851" cy="1025526"/>
          </a:xfrm>
        </p:spPr>
        <p:txBody>
          <a:bodyPr/>
          <a:lstStyle/>
          <a:p>
            <a:pPr algn="ctr"/>
            <a:r>
              <a:rPr lang="en-US" b="1" dirty="0">
                <a:solidFill>
                  <a:srgbClr val="C00000"/>
                </a:solidFill>
                <a:latin typeface="Sabon LT Pro" panose="02020602060506020403" pitchFamily="18" charset="0"/>
              </a:rPr>
              <a:t>Spring 2020 Exits – Selected Groups</a:t>
            </a:r>
          </a:p>
        </p:txBody>
      </p:sp>
      <p:sp>
        <p:nvSpPr>
          <p:cNvPr id="5" name="Content Placeholder 4"/>
          <p:cNvSpPr>
            <a:spLocks noGrp="1"/>
          </p:cNvSpPr>
          <p:nvPr>
            <p:ph idx="1"/>
          </p:nvPr>
        </p:nvSpPr>
        <p:spPr/>
        <p:txBody>
          <a:bodyPr/>
          <a:lstStyle/>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a:p>
            <a:endParaRPr lang="en-US" dirty="0">
              <a:latin typeface="Sabon LT Pro" panose="020206020605060204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78" y="335940"/>
            <a:ext cx="1719072" cy="1853184"/>
          </a:xfrm>
          <a:prstGeom prst="rect">
            <a:avLst/>
          </a:prstGeom>
        </p:spPr>
      </p:pic>
      <p:sp>
        <p:nvSpPr>
          <p:cNvPr id="3" name="TextBox 2"/>
          <p:cNvSpPr txBox="1"/>
          <p:nvPr/>
        </p:nvSpPr>
        <p:spPr>
          <a:xfrm>
            <a:off x="327135" y="5992297"/>
            <a:ext cx="6591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Sabon LT Pro" panose="02020602060506020403" pitchFamily="18" charset="0"/>
                <a:ea typeface="+mn-ea"/>
                <a:cs typeface="+mn-cs"/>
              </a:rPr>
              <a:t>*As of 5/11/2020</a:t>
            </a:r>
          </a:p>
        </p:txBody>
      </p:sp>
      <p:graphicFrame>
        <p:nvGraphicFramePr>
          <p:cNvPr id="7" name="Chart 6">
            <a:extLst>
              <a:ext uri="{FF2B5EF4-FFF2-40B4-BE49-F238E27FC236}">
                <a16:creationId xmlns:a16="http://schemas.microsoft.com/office/drawing/2014/main" id="{B9C812B2-3F42-4D90-8CDD-C06761121C86}"/>
              </a:ext>
            </a:extLst>
          </p:cNvPr>
          <p:cNvGraphicFramePr>
            <a:graphicFrameLocks/>
          </p:cNvGraphicFramePr>
          <p:nvPr>
            <p:extLst>
              <p:ext uri="{D42A27DB-BD31-4B8C-83A1-F6EECF244321}">
                <p14:modId xmlns:p14="http://schemas.microsoft.com/office/powerpoint/2010/main" val="2450869"/>
              </p:ext>
            </p:extLst>
          </p:nvPr>
        </p:nvGraphicFramePr>
        <p:xfrm>
          <a:off x="2329949" y="1604963"/>
          <a:ext cx="9144000" cy="4572000"/>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flipH="1">
            <a:off x="4217368" y="4848225"/>
            <a:ext cx="485774" cy="47625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3379898" y="4848225"/>
            <a:ext cx="485774" cy="47625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H="1">
            <a:off x="8839201" y="4848225"/>
            <a:ext cx="485774" cy="476250"/>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6028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317A-BE23-4E85-B4FF-F67BBE36B5D9}"/>
              </a:ext>
            </a:extLst>
          </p:cNvPr>
          <p:cNvSpPr>
            <a:spLocks noGrp="1"/>
          </p:cNvSpPr>
          <p:nvPr>
            <p:ph type="title"/>
          </p:nvPr>
        </p:nvSpPr>
        <p:spPr>
          <a:xfrm>
            <a:off x="947446" y="1053711"/>
            <a:ext cx="4933490" cy="1424446"/>
          </a:xfrm>
        </p:spPr>
        <p:txBody>
          <a:bodyPr vert="horz" lIns="91440" tIns="45720" rIns="91440" bIns="45720" rtlCol="0" anchor="ctr">
            <a:normAutofit/>
          </a:bodyPr>
          <a:lstStyle/>
          <a:p>
            <a:r>
              <a:rPr lang="en-US" sz="4000" dirty="0">
                <a:solidFill>
                  <a:schemeClr val="accent6">
                    <a:lumMod val="50000"/>
                  </a:schemeClr>
                </a:solidFill>
              </a:rPr>
              <a:t>Surveys - Identifying Needs</a:t>
            </a:r>
          </a:p>
        </p:txBody>
      </p:sp>
      <p:sp>
        <p:nvSpPr>
          <p:cNvPr id="3" name="Content Placeholder 2">
            <a:extLst>
              <a:ext uri="{FF2B5EF4-FFF2-40B4-BE49-F238E27FC236}">
                <a16:creationId xmlns:a16="http://schemas.microsoft.com/office/drawing/2014/main" id="{55DD34C3-DB52-4B3D-AF7F-7C8B5C445548}"/>
              </a:ext>
            </a:extLst>
          </p:cNvPr>
          <p:cNvSpPr>
            <a:spLocks noGrp="1"/>
          </p:cNvSpPr>
          <p:nvPr>
            <p:ph sz="half" idx="1"/>
          </p:nvPr>
        </p:nvSpPr>
        <p:spPr>
          <a:xfrm>
            <a:off x="947447" y="2799889"/>
            <a:ext cx="4933490" cy="2987543"/>
          </a:xfrm>
        </p:spPr>
        <p:txBody>
          <a:bodyPr vert="horz" lIns="91440" tIns="45720" rIns="91440" bIns="45720" rtlCol="0" anchor="t">
            <a:normAutofit/>
          </a:bodyPr>
          <a:lstStyle/>
          <a:p>
            <a:r>
              <a:rPr lang="en-US" sz="2200" dirty="0">
                <a:solidFill>
                  <a:schemeClr val="accent6">
                    <a:lumMod val="50000"/>
                  </a:schemeClr>
                </a:solidFill>
              </a:rPr>
              <a:t>Technology Needs</a:t>
            </a:r>
          </a:p>
          <a:p>
            <a:r>
              <a:rPr lang="en-US" sz="2200" dirty="0">
                <a:solidFill>
                  <a:schemeClr val="accent6">
                    <a:lumMod val="50000"/>
                  </a:schemeClr>
                </a:solidFill>
              </a:rPr>
              <a:t>Drop Reasons (collecting responses)</a:t>
            </a:r>
          </a:p>
          <a:p>
            <a:r>
              <a:rPr lang="en-US" sz="2200" dirty="0">
                <a:solidFill>
                  <a:schemeClr val="accent6">
                    <a:lumMod val="50000"/>
                  </a:schemeClr>
                </a:solidFill>
              </a:rPr>
              <a:t>Professional Development for Students</a:t>
            </a:r>
          </a:p>
        </p:txBody>
      </p:sp>
      <p:pic>
        <p:nvPicPr>
          <p:cNvPr id="7" name="Picture 7" descr="A screenshot of a cell phone&#10;&#10;Description generated with very high confidence">
            <a:extLst>
              <a:ext uri="{FF2B5EF4-FFF2-40B4-BE49-F238E27FC236}">
                <a16:creationId xmlns:a16="http://schemas.microsoft.com/office/drawing/2014/main" id="{8074B4C2-76BF-473C-BE4A-F1836313FAEA}"/>
              </a:ext>
            </a:extLst>
          </p:cNvPr>
          <p:cNvPicPr>
            <a:picLocks noChangeAspect="1"/>
          </p:cNvPicPr>
          <p:nvPr/>
        </p:nvPicPr>
        <p:blipFill>
          <a:blip r:embed="rId3"/>
          <a:stretch>
            <a:fillRect/>
          </a:stretch>
        </p:blipFill>
        <p:spPr>
          <a:xfrm>
            <a:off x="6728536" y="433089"/>
            <a:ext cx="4658771" cy="6011238"/>
          </a:xfrm>
          <a:prstGeom prst="rect">
            <a:avLst/>
          </a:prstGeom>
        </p:spPr>
      </p:pic>
      <p:pic>
        <p:nvPicPr>
          <p:cNvPr id="5" name="Picture 5" descr="A picture containing drawing&#10;&#10;Description generated with very high confidence">
            <a:extLst>
              <a:ext uri="{FF2B5EF4-FFF2-40B4-BE49-F238E27FC236}">
                <a16:creationId xmlns:a16="http://schemas.microsoft.com/office/drawing/2014/main" id="{17973696-9DAB-4C11-823D-F567E3FFD1B8}"/>
              </a:ext>
            </a:extLst>
          </p:cNvPr>
          <p:cNvPicPr>
            <a:picLocks noGrp="1" noChangeAspect="1"/>
          </p:cNvPicPr>
          <p:nvPr>
            <p:ph sz="half" idx="2"/>
          </p:nvPr>
        </p:nvPicPr>
        <p:blipFill>
          <a:blip r:embed="rId4"/>
          <a:stretch>
            <a:fillRect/>
          </a:stretch>
        </p:blipFill>
        <p:spPr>
          <a:xfrm>
            <a:off x="1981134" y="4522821"/>
            <a:ext cx="2620835" cy="1435196"/>
          </a:xfrm>
          <a:prstGeom prst="rect">
            <a:avLst/>
          </a:prstGeom>
        </p:spPr>
      </p:pic>
    </p:spTree>
    <p:extLst>
      <p:ext uri="{BB962C8B-B14F-4D97-AF65-F5344CB8AC3E}">
        <p14:creationId xmlns:p14="http://schemas.microsoft.com/office/powerpoint/2010/main" val="4017027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EAF3-D427-D743-A031-B9A8AE698B88}"/>
              </a:ext>
            </a:extLst>
          </p:cNvPr>
          <p:cNvSpPr>
            <a:spLocks noGrp="1"/>
          </p:cNvSpPr>
          <p:nvPr>
            <p:ph type="title"/>
          </p:nvPr>
        </p:nvSpPr>
        <p:spPr/>
        <p:txBody>
          <a:bodyPr/>
          <a:lstStyle/>
          <a:p>
            <a:pPr algn="ctr"/>
            <a:r>
              <a:rPr lang="en-US" b="1" dirty="0">
                <a:solidFill>
                  <a:srgbClr val="C00000"/>
                </a:solidFill>
              </a:rPr>
              <a:t>From the POV of Faculty</a:t>
            </a:r>
          </a:p>
        </p:txBody>
      </p:sp>
      <p:sp>
        <p:nvSpPr>
          <p:cNvPr id="3" name="Content Placeholder 2">
            <a:extLst>
              <a:ext uri="{FF2B5EF4-FFF2-40B4-BE49-F238E27FC236}">
                <a16:creationId xmlns:a16="http://schemas.microsoft.com/office/drawing/2014/main" id="{0FF9DD89-B59C-6C46-AF62-9B5C1CE89A99}"/>
              </a:ext>
            </a:extLst>
          </p:cNvPr>
          <p:cNvSpPr>
            <a:spLocks noGrp="1"/>
          </p:cNvSpPr>
          <p:nvPr>
            <p:ph idx="1"/>
          </p:nvPr>
        </p:nvSpPr>
        <p:spPr/>
        <p:txBody>
          <a:bodyPr>
            <a:normAutofit/>
          </a:bodyPr>
          <a:lstStyle/>
          <a:p>
            <a:pPr marL="0" indent="0">
              <a:buNone/>
            </a:pPr>
            <a:r>
              <a:rPr lang="en-US" dirty="0"/>
              <a:t>Data is going to be very different for spring 2020:</a:t>
            </a:r>
          </a:p>
          <a:p>
            <a:r>
              <a:rPr lang="en-US" dirty="0"/>
              <a:t>2</a:t>
            </a:r>
            <a:r>
              <a:rPr lang="en-US" baseline="30000" dirty="0"/>
              <a:t>nd</a:t>
            </a:r>
            <a:r>
              <a:rPr lang="en-US" dirty="0"/>
              <a:t> term of full AB705 implementation – what will throughput look like?</a:t>
            </a:r>
          </a:p>
          <a:p>
            <a:r>
              <a:rPr lang="en-US" dirty="0"/>
              <a:t>Some classes canceled mid term due to COVID-19 crisis</a:t>
            </a:r>
          </a:p>
          <a:p>
            <a:r>
              <a:rPr lang="en-US" dirty="0"/>
              <a:t>Students could drop with EW even after taking final exam</a:t>
            </a:r>
          </a:p>
          <a:p>
            <a:r>
              <a:rPr lang="en-US" dirty="0"/>
              <a:t>Students opting for P/NP or IP grades</a:t>
            </a:r>
          </a:p>
          <a:p>
            <a:r>
              <a:rPr lang="en-US" dirty="0"/>
              <a:t>Reports on fluctuation in student performance after SIP orders</a:t>
            </a:r>
          </a:p>
          <a:p>
            <a:endParaRPr lang="en-US" dirty="0"/>
          </a:p>
        </p:txBody>
      </p:sp>
    </p:spTree>
    <p:extLst>
      <p:ext uri="{BB962C8B-B14F-4D97-AF65-F5344CB8AC3E}">
        <p14:creationId xmlns:p14="http://schemas.microsoft.com/office/powerpoint/2010/main" val="422204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4EAF3-D427-D743-A031-B9A8AE698B88}"/>
              </a:ext>
            </a:extLst>
          </p:cNvPr>
          <p:cNvSpPr>
            <a:spLocks noGrp="1"/>
          </p:cNvSpPr>
          <p:nvPr>
            <p:ph type="title"/>
          </p:nvPr>
        </p:nvSpPr>
        <p:spPr/>
        <p:txBody>
          <a:bodyPr/>
          <a:lstStyle/>
          <a:p>
            <a:pPr algn="ctr"/>
            <a:r>
              <a:rPr lang="en-US" b="1" dirty="0">
                <a:solidFill>
                  <a:srgbClr val="C00000"/>
                </a:solidFill>
              </a:rPr>
              <a:t>From the POV of Faculty</a:t>
            </a:r>
          </a:p>
        </p:txBody>
      </p:sp>
      <p:sp>
        <p:nvSpPr>
          <p:cNvPr id="3" name="Content Placeholder 2">
            <a:extLst>
              <a:ext uri="{FF2B5EF4-FFF2-40B4-BE49-F238E27FC236}">
                <a16:creationId xmlns:a16="http://schemas.microsoft.com/office/drawing/2014/main" id="{0FF9DD89-B59C-6C46-AF62-9B5C1CE89A99}"/>
              </a:ext>
            </a:extLst>
          </p:cNvPr>
          <p:cNvSpPr>
            <a:spLocks noGrp="1"/>
          </p:cNvSpPr>
          <p:nvPr>
            <p:ph idx="1"/>
          </p:nvPr>
        </p:nvSpPr>
        <p:spPr/>
        <p:txBody>
          <a:bodyPr>
            <a:normAutofit lnSpcReduction="10000"/>
          </a:bodyPr>
          <a:lstStyle/>
          <a:p>
            <a:pPr marL="0" indent="0">
              <a:buNone/>
            </a:pPr>
            <a:r>
              <a:rPr lang="en-US" dirty="0"/>
              <a:t>The Great Recession – beginning about 2008:</a:t>
            </a:r>
          </a:p>
          <a:p>
            <a:r>
              <a:rPr lang="en-US" dirty="0"/>
              <a:t>Enrollment increased</a:t>
            </a:r>
          </a:p>
          <a:p>
            <a:r>
              <a:rPr lang="en-US" dirty="0"/>
              <a:t>Funding for colleges decreased</a:t>
            </a:r>
          </a:p>
          <a:p>
            <a:pPr marL="0" indent="0">
              <a:buNone/>
            </a:pPr>
            <a:endParaRPr lang="en-US" dirty="0"/>
          </a:p>
          <a:p>
            <a:pPr marL="0" indent="0">
              <a:buNone/>
            </a:pPr>
            <a:r>
              <a:rPr lang="en-US" dirty="0"/>
              <a:t>COVID-19 Recession: 2020</a:t>
            </a:r>
          </a:p>
          <a:p>
            <a:r>
              <a:rPr lang="en-US" dirty="0"/>
              <a:t>Enrollment may increase: no jobs so need to retrain, students coming from 4-year institutions, </a:t>
            </a:r>
          </a:p>
          <a:p>
            <a:r>
              <a:rPr lang="en-US" dirty="0"/>
              <a:t>Enrollment may decrease: online education is a barrier for some</a:t>
            </a:r>
          </a:p>
          <a:p>
            <a:r>
              <a:rPr lang="en-US" dirty="0"/>
              <a:t>Funding for colleges will be decreased per the Governor’ May revise</a:t>
            </a:r>
          </a:p>
        </p:txBody>
      </p:sp>
    </p:spTree>
    <p:extLst>
      <p:ext uri="{BB962C8B-B14F-4D97-AF65-F5344CB8AC3E}">
        <p14:creationId xmlns:p14="http://schemas.microsoft.com/office/powerpoint/2010/main" val="3936139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732F-CBCC-C446-A547-5728C3A2851D}"/>
              </a:ext>
            </a:extLst>
          </p:cNvPr>
          <p:cNvSpPr>
            <a:spLocks noGrp="1"/>
          </p:cNvSpPr>
          <p:nvPr>
            <p:ph type="title"/>
          </p:nvPr>
        </p:nvSpPr>
        <p:spPr/>
        <p:txBody>
          <a:bodyPr/>
          <a:lstStyle/>
          <a:p>
            <a:pPr algn="ctr"/>
            <a:r>
              <a:rPr lang="en-US" b="1" dirty="0">
                <a:solidFill>
                  <a:srgbClr val="0070C0"/>
                </a:solidFill>
              </a:rPr>
              <a:t>Fluctuation in Student Performance</a:t>
            </a:r>
          </a:p>
        </p:txBody>
      </p:sp>
      <p:pic>
        <p:nvPicPr>
          <p:cNvPr id="4" name="Picture 3">
            <a:extLst>
              <a:ext uri="{FF2B5EF4-FFF2-40B4-BE49-F238E27FC236}">
                <a16:creationId xmlns:a16="http://schemas.microsoft.com/office/drawing/2014/main" id="{BABA31E2-1FB4-FD4C-99BD-DFC85434769A}"/>
              </a:ext>
            </a:extLst>
          </p:cNvPr>
          <p:cNvPicPr>
            <a:picLocks noChangeAspect="1"/>
          </p:cNvPicPr>
          <p:nvPr/>
        </p:nvPicPr>
        <p:blipFill>
          <a:blip r:embed="rId3"/>
          <a:stretch>
            <a:fillRect/>
          </a:stretch>
        </p:blipFill>
        <p:spPr>
          <a:xfrm>
            <a:off x="2022123" y="1798279"/>
            <a:ext cx="8147753" cy="4879574"/>
          </a:xfrm>
          <a:prstGeom prst="rect">
            <a:avLst/>
          </a:prstGeom>
        </p:spPr>
      </p:pic>
      <p:sp>
        <p:nvSpPr>
          <p:cNvPr id="7" name="Right Arrow 6">
            <a:extLst>
              <a:ext uri="{FF2B5EF4-FFF2-40B4-BE49-F238E27FC236}">
                <a16:creationId xmlns:a16="http://schemas.microsoft.com/office/drawing/2014/main" id="{686B0404-994A-E449-AB64-AD7CF389ADD4}"/>
              </a:ext>
            </a:extLst>
          </p:cNvPr>
          <p:cNvSpPr/>
          <p:nvPr/>
        </p:nvSpPr>
        <p:spPr>
          <a:xfrm rot="20616533" flipH="1">
            <a:off x="7160388" y="1879751"/>
            <a:ext cx="4524982" cy="1122038"/>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Exam #2 was directly AFTER the transition to emergency remote education</a:t>
            </a:r>
          </a:p>
        </p:txBody>
      </p:sp>
    </p:spTree>
    <p:extLst>
      <p:ext uri="{BB962C8B-B14F-4D97-AF65-F5344CB8AC3E}">
        <p14:creationId xmlns:p14="http://schemas.microsoft.com/office/powerpoint/2010/main" val="3362824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40FB-E4BC-8147-9102-711CF16E1B50}"/>
              </a:ext>
            </a:extLst>
          </p:cNvPr>
          <p:cNvSpPr>
            <a:spLocks noGrp="1"/>
          </p:cNvSpPr>
          <p:nvPr>
            <p:ph type="title"/>
          </p:nvPr>
        </p:nvSpPr>
        <p:spPr/>
        <p:txBody>
          <a:bodyPr/>
          <a:lstStyle/>
          <a:p>
            <a:pPr algn="ctr"/>
            <a:r>
              <a:rPr lang="en-US" b="1" dirty="0">
                <a:solidFill>
                  <a:srgbClr val="0070C0"/>
                </a:solidFill>
              </a:rPr>
              <a:t>Fluctuation in Student Performance</a:t>
            </a:r>
            <a:endParaRPr lang="en-US" dirty="0"/>
          </a:p>
        </p:txBody>
      </p:sp>
      <p:pic>
        <p:nvPicPr>
          <p:cNvPr id="4" name="Picture 3">
            <a:extLst>
              <a:ext uri="{FF2B5EF4-FFF2-40B4-BE49-F238E27FC236}">
                <a16:creationId xmlns:a16="http://schemas.microsoft.com/office/drawing/2014/main" id="{6313C8FC-E658-5247-9174-F54056B69F78}"/>
              </a:ext>
            </a:extLst>
          </p:cNvPr>
          <p:cNvPicPr>
            <a:picLocks noChangeAspect="1"/>
          </p:cNvPicPr>
          <p:nvPr/>
        </p:nvPicPr>
        <p:blipFill>
          <a:blip r:embed="rId2"/>
          <a:stretch>
            <a:fillRect/>
          </a:stretch>
        </p:blipFill>
        <p:spPr>
          <a:xfrm>
            <a:off x="2142203" y="1418271"/>
            <a:ext cx="7907594" cy="5166046"/>
          </a:xfrm>
          <a:prstGeom prst="rect">
            <a:avLst/>
          </a:prstGeom>
        </p:spPr>
      </p:pic>
      <p:sp>
        <p:nvSpPr>
          <p:cNvPr id="5" name="Right Arrow 4">
            <a:extLst>
              <a:ext uri="{FF2B5EF4-FFF2-40B4-BE49-F238E27FC236}">
                <a16:creationId xmlns:a16="http://schemas.microsoft.com/office/drawing/2014/main" id="{1F355ECB-D90A-6B4A-B404-E1BFC0166D1F}"/>
              </a:ext>
            </a:extLst>
          </p:cNvPr>
          <p:cNvSpPr/>
          <p:nvPr/>
        </p:nvSpPr>
        <p:spPr>
          <a:xfrm rot="20078813" flipH="1">
            <a:off x="7465168" y="3122466"/>
            <a:ext cx="2789943" cy="1122038"/>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Far fewer “D”s….</a:t>
            </a:r>
          </a:p>
        </p:txBody>
      </p:sp>
    </p:spTree>
    <p:extLst>
      <p:ext uri="{BB962C8B-B14F-4D97-AF65-F5344CB8AC3E}">
        <p14:creationId xmlns:p14="http://schemas.microsoft.com/office/powerpoint/2010/main" val="298567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2C23FE-0E83-41BB-B4A0-C1ED7692139B}"/>
              </a:ext>
            </a:extLst>
          </p:cNvPr>
          <p:cNvPicPr>
            <a:picLocks noChangeAspect="1"/>
          </p:cNvPicPr>
          <p:nvPr/>
        </p:nvPicPr>
        <p:blipFill>
          <a:blip r:embed="rId3"/>
          <a:stretch>
            <a:fillRect/>
          </a:stretch>
        </p:blipFill>
        <p:spPr>
          <a:xfrm>
            <a:off x="580291" y="386861"/>
            <a:ext cx="11066585" cy="6224954"/>
          </a:xfrm>
          <a:prstGeom prst="rect">
            <a:avLst/>
          </a:prstGeom>
        </p:spPr>
      </p:pic>
    </p:spTree>
    <p:extLst>
      <p:ext uri="{BB962C8B-B14F-4D97-AF65-F5344CB8AC3E}">
        <p14:creationId xmlns:p14="http://schemas.microsoft.com/office/powerpoint/2010/main" val="1496522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1937-BEF0-0548-861B-FE186A56810F}"/>
              </a:ext>
            </a:extLst>
          </p:cNvPr>
          <p:cNvSpPr>
            <a:spLocks noGrp="1"/>
          </p:cNvSpPr>
          <p:nvPr>
            <p:ph type="title"/>
          </p:nvPr>
        </p:nvSpPr>
        <p:spPr/>
        <p:txBody>
          <a:bodyPr/>
          <a:lstStyle/>
          <a:p>
            <a:pPr algn="ctr"/>
            <a:r>
              <a:rPr lang="en-US" b="1" dirty="0">
                <a:solidFill>
                  <a:srgbClr val="C00000"/>
                </a:solidFill>
              </a:rPr>
              <a:t>During Presentation</a:t>
            </a:r>
          </a:p>
        </p:txBody>
      </p:sp>
      <p:sp>
        <p:nvSpPr>
          <p:cNvPr id="3" name="Content Placeholder 2">
            <a:extLst>
              <a:ext uri="{FF2B5EF4-FFF2-40B4-BE49-F238E27FC236}">
                <a16:creationId xmlns:a16="http://schemas.microsoft.com/office/drawing/2014/main" id="{1DF94567-F606-8F4E-BD0B-E8BC3FEFE8AF}"/>
              </a:ext>
            </a:extLst>
          </p:cNvPr>
          <p:cNvSpPr>
            <a:spLocks noGrp="1"/>
          </p:cNvSpPr>
          <p:nvPr>
            <p:ph idx="1"/>
          </p:nvPr>
        </p:nvSpPr>
        <p:spPr>
          <a:xfrm>
            <a:off x="838200" y="1690688"/>
            <a:ext cx="10515600" cy="4860013"/>
          </a:xfrm>
        </p:spPr>
        <p:txBody>
          <a:bodyPr>
            <a:normAutofit lnSpcReduction="10000"/>
          </a:bodyPr>
          <a:lstStyle/>
          <a:p>
            <a:pPr marL="0" indent="0">
              <a:buNone/>
            </a:pPr>
            <a:r>
              <a:rPr lang="en-US" dirty="0"/>
              <a:t>Use the chat to share…</a:t>
            </a:r>
          </a:p>
          <a:p>
            <a:pPr marL="0" indent="0">
              <a:buNone/>
            </a:pPr>
            <a:endParaRPr lang="en-US" dirty="0"/>
          </a:p>
          <a:p>
            <a:r>
              <a:rPr lang="en-US" dirty="0"/>
              <a:t>What is your college doing?</a:t>
            </a:r>
          </a:p>
          <a:p>
            <a:endParaRPr lang="en-US" dirty="0"/>
          </a:p>
          <a:p>
            <a:endParaRPr lang="en-US" dirty="0"/>
          </a:p>
          <a:p>
            <a:endParaRPr lang="en-US" dirty="0"/>
          </a:p>
          <a:p>
            <a:pPr algn="r"/>
            <a:r>
              <a:rPr lang="en-US" dirty="0"/>
              <a:t>What are your concerns?</a:t>
            </a:r>
          </a:p>
          <a:p>
            <a:pPr algn="r"/>
            <a:endParaRPr lang="en-US" dirty="0"/>
          </a:p>
          <a:p>
            <a:pPr algn="r"/>
            <a:endParaRPr lang="en-US" dirty="0"/>
          </a:p>
          <a:p>
            <a:pPr marL="0" indent="0" algn="ctr">
              <a:buNone/>
            </a:pPr>
            <a:r>
              <a:rPr lang="en-US" dirty="0"/>
              <a:t>We will respond in the chat or orally.</a:t>
            </a:r>
          </a:p>
          <a:p>
            <a:pPr marL="0" indent="0">
              <a:buNone/>
            </a:pPr>
            <a:endParaRPr lang="en-US" dirty="0"/>
          </a:p>
        </p:txBody>
      </p:sp>
      <p:pic>
        <p:nvPicPr>
          <p:cNvPr id="4" name="Picture 3">
            <a:extLst>
              <a:ext uri="{FF2B5EF4-FFF2-40B4-BE49-F238E27FC236}">
                <a16:creationId xmlns:a16="http://schemas.microsoft.com/office/drawing/2014/main" id="{D052220E-0425-4A41-9958-72E97278DBD4}"/>
              </a:ext>
            </a:extLst>
          </p:cNvPr>
          <p:cNvPicPr>
            <a:picLocks noChangeAspect="1"/>
          </p:cNvPicPr>
          <p:nvPr/>
        </p:nvPicPr>
        <p:blipFill>
          <a:blip r:embed="rId3"/>
          <a:stretch>
            <a:fillRect/>
          </a:stretch>
        </p:blipFill>
        <p:spPr>
          <a:xfrm rot="19744154">
            <a:off x="6940420" y="1930256"/>
            <a:ext cx="3211586" cy="1798488"/>
          </a:xfrm>
          <a:prstGeom prst="rect">
            <a:avLst/>
          </a:prstGeom>
        </p:spPr>
      </p:pic>
      <p:pic>
        <p:nvPicPr>
          <p:cNvPr id="5" name="Picture 4">
            <a:extLst>
              <a:ext uri="{FF2B5EF4-FFF2-40B4-BE49-F238E27FC236}">
                <a16:creationId xmlns:a16="http://schemas.microsoft.com/office/drawing/2014/main" id="{F1FF838E-E3BC-D74E-8DD0-AFD1FEDDD8CC}"/>
              </a:ext>
            </a:extLst>
          </p:cNvPr>
          <p:cNvPicPr>
            <a:picLocks noChangeAspect="1"/>
          </p:cNvPicPr>
          <p:nvPr/>
        </p:nvPicPr>
        <p:blipFill>
          <a:blip r:embed="rId4"/>
          <a:stretch>
            <a:fillRect/>
          </a:stretch>
        </p:blipFill>
        <p:spPr>
          <a:xfrm rot="1194245">
            <a:off x="2247463" y="3362264"/>
            <a:ext cx="2285584" cy="2127958"/>
          </a:xfrm>
          <a:prstGeom prst="rect">
            <a:avLst/>
          </a:prstGeom>
        </p:spPr>
      </p:pic>
    </p:spTree>
    <p:extLst>
      <p:ext uri="{BB962C8B-B14F-4D97-AF65-F5344CB8AC3E}">
        <p14:creationId xmlns:p14="http://schemas.microsoft.com/office/powerpoint/2010/main" val="1553204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E094-E520-1442-A5C6-B9A61746525B}"/>
              </a:ext>
            </a:extLst>
          </p:cNvPr>
          <p:cNvSpPr>
            <a:spLocks noGrp="1"/>
          </p:cNvSpPr>
          <p:nvPr>
            <p:ph type="title"/>
          </p:nvPr>
        </p:nvSpPr>
        <p:spPr/>
        <p:txBody>
          <a:bodyPr/>
          <a:lstStyle/>
          <a:p>
            <a:pPr algn="ctr"/>
            <a:r>
              <a:rPr lang="en-US" b="1" dirty="0">
                <a:solidFill>
                  <a:srgbClr val="0070C0"/>
                </a:solidFill>
              </a:rPr>
              <a:t>Data on Placement Strategies</a:t>
            </a:r>
          </a:p>
        </p:txBody>
      </p:sp>
      <p:graphicFrame>
        <p:nvGraphicFramePr>
          <p:cNvPr id="4" name="Content Placeholder 2">
            <a:extLst>
              <a:ext uri="{FF2B5EF4-FFF2-40B4-BE49-F238E27FC236}">
                <a16:creationId xmlns:a16="http://schemas.microsoft.com/office/drawing/2014/main" id="{BFB69408-1C56-C54C-B201-F2A33828088B}"/>
              </a:ext>
            </a:extLst>
          </p:cNvPr>
          <p:cNvGraphicFramePr>
            <a:graphicFrameLocks noGrp="1"/>
          </p:cNvGraphicFramePr>
          <p:nvPr>
            <p:ph idx="1"/>
            <p:extLst>
              <p:ext uri="{D42A27DB-BD31-4B8C-83A1-F6EECF244321}">
                <p14:modId xmlns:p14="http://schemas.microsoft.com/office/powerpoint/2010/main" val="18530165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400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C51DB189-58A6-4661-A2F0-5A6E12FE3B20}"/>
              </a:ext>
            </a:extLst>
          </p:cNvPr>
          <p:cNvPicPr>
            <a:picLocks noChangeAspect="1"/>
          </p:cNvPicPr>
          <p:nvPr/>
        </p:nvPicPr>
        <p:blipFill>
          <a:blip r:embed="rId2"/>
          <a:stretch>
            <a:fillRect/>
          </a:stretch>
        </p:blipFill>
        <p:spPr>
          <a:xfrm>
            <a:off x="0" y="916459"/>
            <a:ext cx="12192000" cy="5025081"/>
          </a:xfrm>
          <a:prstGeom prst="rect">
            <a:avLst/>
          </a:prstGeom>
        </p:spPr>
      </p:pic>
      <p:sp>
        <p:nvSpPr>
          <p:cNvPr id="4" name="TextBox 3">
            <a:extLst>
              <a:ext uri="{FF2B5EF4-FFF2-40B4-BE49-F238E27FC236}">
                <a16:creationId xmlns:a16="http://schemas.microsoft.com/office/drawing/2014/main" id="{F9E676D1-8770-4F92-AD08-53FBC0123D6E}"/>
              </a:ext>
            </a:extLst>
          </p:cNvPr>
          <p:cNvSpPr txBox="1"/>
          <p:nvPr/>
        </p:nvSpPr>
        <p:spPr>
          <a:xfrm>
            <a:off x="3840480" y="101600"/>
            <a:ext cx="4124960" cy="369332"/>
          </a:xfrm>
          <a:prstGeom prst="rect">
            <a:avLst/>
          </a:prstGeom>
          <a:noFill/>
        </p:spPr>
        <p:txBody>
          <a:bodyPr wrap="square" rtlCol="0">
            <a:spAutoFit/>
          </a:bodyPr>
          <a:lstStyle/>
          <a:p>
            <a:r>
              <a:rPr lang="en-US" dirty="0">
                <a:hlinkClick r:id="rId3"/>
              </a:rPr>
              <a:t>https://coci2.ccctechcenter.org/courses</a:t>
            </a:r>
            <a:endParaRPr lang="en-US" dirty="0"/>
          </a:p>
        </p:txBody>
      </p:sp>
    </p:spTree>
    <p:extLst>
      <p:ext uri="{BB962C8B-B14F-4D97-AF65-F5344CB8AC3E}">
        <p14:creationId xmlns:p14="http://schemas.microsoft.com/office/powerpoint/2010/main" val="1087765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C87E923-A564-43A3-A451-516A0F8E1A44}"/>
              </a:ext>
            </a:extLst>
          </p:cNvPr>
          <p:cNvPicPr>
            <a:picLocks noChangeAspect="1"/>
          </p:cNvPicPr>
          <p:nvPr/>
        </p:nvPicPr>
        <p:blipFill>
          <a:blip r:embed="rId3"/>
          <a:stretch>
            <a:fillRect/>
          </a:stretch>
        </p:blipFill>
        <p:spPr>
          <a:xfrm>
            <a:off x="147174" y="0"/>
            <a:ext cx="11897651" cy="6858000"/>
          </a:xfrm>
          <a:prstGeom prst="rect">
            <a:avLst/>
          </a:prstGeom>
        </p:spPr>
      </p:pic>
      <p:sp>
        <p:nvSpPr>
          <p:cNvPr id="4" name="TextBox 3">
            <a:extLst>
              <a:ext uri="{FF2B5EF4-FFF2-40B4-BE49-F238E27FC236}">
                <a16:creationId xmlns:a16="http://schemas.microsoft.com/office/drawing/2014/main" id="{F3D1A98E-48FA-4A3F-9771-C4D8E5363951}"/>
              </a:ext>
            </a:extLst>
          </p:cNvPr>
          <p:cNvSpPr txBox="1"/>
          <p:nvPr/>
        </p:nvSpPr>
        <p:spPr>
          <a:xfrm>
            <a:off x="3840480" y="101600"/>
            <a:ext cx="4124960" cy="369332"/>
          </a:xfrm>
          <a:prstGeom prst="rect">
            <a:avLst/>
          </a:prstGeom>
          <a:noFill/>
        </p:spPr>
        <p:txBody>
          <a:bodyPr wrap="square" rtlCol="0">
            <a:spAutoFit/>
          </a:bodyPr>
          <a:lstStyle/>
          <a:p>
            <a:r>
              <a:rPr lang="en-US" dirty="0">
                <a:hlinkClick r:id="rId4"/>
              </a:rPr>
              <a:t>https://coci2.ccctechcenter.org/courses</a:t>
            </a:r>
            <a:endParaRPr lang="en-US" dirty="0"/>
          </a:p>
        </p:txBody>
      </p:sp>
      <p:sp>
        <p:nvSpPr>
          <p:cNvPr id="5" name="Arrow: Right 4">
            <a:extLst>
              <a:ext uri="{FF2B5EF4-FFF2-40B4-BE49-F238E27FC236}">
                <a16:creationId xmlns:a16="http://schemas.microsoft.com/office/drawing/2014/main" id="{3563A8D1-840B-4C70-8381-3C5D995825D3}"/>
              </a:ext>
            </a:extLst>
          </p:cNvPr>
          <p:cNvSpPr/>
          <p:nvPr/>
        </p:nvSpPr>
        <p:spPr>
          <a:xfrm>
            <a:off x="9631680" y="762000"/>
            <a:ext cx="1310640" cy="284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083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69A2-8459-45B2-85E5-D36D924F5861}"/>
              </a:ext>
            </a:extLst>
          </p:cNvPr>
          <p:cNvSpPr>
            <a:spLocks noGrp="1"/>
          </p:cNvSpPr>
          <p:nvPr>
            <p:ph type="title"/>
          </p:nvPr>
        </p:nvSpPr>
        <p:spPr>
          <a:xfrm>
            <a:off x="0" y="21947"/>
            <a:ext cx="11353800" cy="982385"/>
          </a:xfrm>
        </p:spPr>
        <p:txBody>
          <a:bodyPr/>
          <a:lstStyle/>
          <a:p>
            <a:r>
              <a:rPr lang="en-US" dirty="0"/>
              <a:t>CB 25 General Education</a:t>
            </a:r>
          </a:p>
        </p:txBody>
      </p:sp>
      <p:pic>
        <p:nvPicPr>
          <p:cNvPr id="6" name="Content Placeholder 5">
            <a:extLst>
              <a:ext uri="{FF2B5EF4-FFF2-40B4-BE49-F238E27FC236}">
                <a16:creationId xmlns:a16="http://schemas.microsoft.com/office/drawing/2014/main" id="{45ED7913-D0E4-4277-B59F-BE6D8BC3868E}"/>
              </a:ext>
            </a:extLst>
          </p:cNvPr>
          <p:cNvPicPr>
            <a:picLocks noGrp="1" noChangeAspect="1"/>
          </p:cNvPicPr>
          <p:nvPr>
            <p:ph sz="half" idx="1"/>
          </p:nvPr>
        </p:nvPicPr>
        <p:blipFill rotWithShape="1">
          <a:blip r:embed="rId3"/>
          <a:srcRect l="25392" t="23916" r="25392" b="8459"/>
          <a:stretch/>
        </p:blipFill>
        <p:spPr>
          <a:xfrm>
            <a:off x="-15029" y="1004332"/>
            <a:ext cx="6230799" cy="5760535"/>
          </a:xfrm>
          <a:prstGeom prst="rect">
            <a:avLst/>
          </a:prstGeom>
        </p:spPr>
      </p:pic>
      <p:pic>
        <p:nvPicPr>
          <p:cNvPr id="7" name="Content Placeholder 6">
            <a:extLst>
              <a:ext uri="{FF2B5EF4-FFF2-40B4-BE49-F238E27FC236}">
                <a16:creationId xmlns:a16="http://schemas.microsoft.com/office/drawing/2014/main" id="{363C9F76-4CA6-4374-B9A6-27B23213DA20}"/>
              </a:ext>
            </a:extLst>
          </p:cNvPr>
          <p:cNvPicPr>
            <a:picLocks noGrp="1" noChangeAspect="1"/>
          </p:cNvPicPr>
          <p:nvPr>
            <p:ph sz="half" idx="2"/>
          </p:nvPr>
        </p:nvPicPr>
        <p:blipFill rotWithShape="1">
          <a:blip r:embed="rId4"/>
          <a:srcRect l="25909" t="30365" r="25785" b="5429"/>
          <a:stretch/>
        </p:blipFill>
        <p:spPr>
          <a:xfrm>
            <a:off x="6293407" y="1083734"/>
            <a:ext cx="5783531" cy="5681134"/>
          </a:xfrm>
          <a:prstGeom prst="rect">
            <a:avLst/>
          </a:prstGeom>
        </p:spPr>
      </p:pic>
      <p:sp>
        <p:nvSpPr>
          <p:cNvPr id="8" name="TextBox 7">
            <a:extLst>
              <a:ext uri="{FF2B5EF4-FFF2-40B4-BE49-F238E27FC236}">
                <a16:creationId xmlns:a16="http://schemas.microsoft.com/office/drawing/2014/main" id="{D014225E-93DD-4688-BB25-B0D21C54B0E7}"/>
              </a:ext>
            </a:extLst>
          </p:cNvPr>
          <p:cNvSpPr txBox="1"/>
          <p:nvPr/>
        </p:nvSpPr>
        <p:spPr>
          <a:xfrm>
            <a:off x="6096000" y="220133"/>
            <a:ext cx="5901267" cy="461665"/>
          </a:xfrm>
          <a:prstGeom prst="rect">
            <a:avLst/>
          </a:prstGeom>
          <a:noFill/>
        </p:spPr>
        <p:txBody>
          <a:bodyPr wrap="square" rtlCol="0">
            <a:spAutoFit/>
          </a:bodyPr>
          <a:lstStyle/>
          <a:p>
            <a:r>
              <a:rPr lang="en-US" sz="2400" dirty="0">
                <a:hlinkClick r:id="rId5"/>
              </a:rPr>
              <a:t>https://webdata.cccco.edu/ded/cb/cb25.pdf</a:t>
            </a:r>
            <a:endParaRPr lang="en-US" sz="2400" dirty="0"/>
          </a:p>
        </p:txBody>
      </p:sp>
    </p:spTree>
    <p:extLst>
      <p:ext uri="{BB962C8B-B14F-4D97-AF65-F5344CB8AC3E}">
        <p14:creationId xmlns:p14="http://schemas.microsoft.com/office/powerpoint/2010/main" val="4067095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6141-A4E5-488A-B91C-81BFCB8A037B}"/>
              </a:ext>
            </a:extLst>
          </p:cNvPr>
          <p:cNvSpPr>
            <a:spLocks noGrp="1"/>
          </p:cNvSpPr>
          <p:nvPr>
            <p:ph type="title"/>
          </p:nvPr>
        </p:nvSpPr>
        <p:spPr/>
        <p:txBody>
          <a:bodyPr/>
          <a:lstStyle/>
          <a:p>
            <a:r>
              <a:rPr lang="en-US" dirty="0"/>
              <a:t>Some thoughts about coding</a:t>
            </a:r>
          </a:p>
        </p:txBody>
      </p:sp>
      <p:sp>
        <p:nvSpPr>
          <p:cNvPr id="3" name="Content Placeholder 2">
            <a:extLst>
              <a:ext uri="{FF2B5EF4-FFF2-40B4-BE49-F238E27FC236}">
                <a16:creationId xmlns:a16="http://schemas.microsoft.com/office/drawing/2014/main" id="{D9144B61-147D-4811-A53B-6F3D6AD64122}"/>
              </a:ext>
            </a:extLst>
          </p:cNvPr>
          <p:cNvSpPr>
            <a:spLocks noGrp="1"/>
          </p:cNvSpPr>
          <p:nvPr>
            <p:ph sz="half" idx="1"/>
          </p:nvPr>
        </p:nvSpPr>
        <p:spPr>
          <a:xfrm>
            <a:off x="304800" y="1825625"/>
            <a:ext cx="5715000" cy="4351338"/>
          </a:xfrm>
        </p:spPr>
        <p:txBody>
          <a:bodyPr>
            <a:normAutofit/>
          </a:bodyPr>
          <a:lstStyle/>
          <a:p>
            <a:r>
              <a:rPr lang="en-US" dirty="0"/>
              <a:t>2018 there were 179 CSU area A2 (Written Communication) courses and 161 IGETC area 1A: English Composition approved.</a:t>
            </a:r>
          </a:p>
          <a:p>
            <a:r>
              <a:rPr lang="en-US" dirty="0"/>
              <a:t>COCI 2.0 indicates 347 coded CB 25 – implications</a:t>
            </a:r>
          </a:p>
          <a:p>
            <a:pPr lvl="1"/>
            <a:r>
              <a:rPr lang="en-US" dirty="0"/>
              <a:t>Many colleges have now created multiple courses with support (are they approved)</a:t>
            </a:r>
          </a:p>
          <a:p>
            <a:pPr lvl="1"/>
            <a:r>
              <a:rPr lang="en-US" dirty="0"/>
              <a:t>CB 25 includes CSU A3 critical thinking &amp; IGETC 1B critical thinking</a:t>
            </a:r>
          </a:p>
        </p:txBody>
      </p:sp>
      <p:sp>
        <p:nvSpPr>
          <p:cNvPr id="4" name="Content Placeholder 3">
            <a:extLst>
              <a:ext uri="{FF2B5EF4-FFF2-40B4-BE49-F238E27FC236}">
                <a16:creationId xmlns:a16="http://schemas.microsoft.com/office/drawing/2014/main" id="{7E7A9A27-5549-46B2-A2DC-515AC2C63EFF}"/>
              </a:ext>
            </a:extLst>
          </p:cNvPr>
          <p:cNvSpPr>
            <a:spLocks noGrp="1"/>
          </p:cNvSpPr>
          <p:nvPr>
            <p:ph sz="half" idx="2"/>
          </p:nvPr>
        </p:nvSpPr>
        <p:spPr/>
        <p:txBody>
          <a:bodyPr>
            <a:normAutofit/>
          </a:bodyPr>
          <a:lstStyle/>
          <a:p>
            <a:r>
              <a:rPr lang="en-US" dirty="0"/>
              <a:t>1628 CSU area B4 (</a:t>
            </a:r>
            <a:r>
              <a:rPr lang="en-US" sz="2000" dirty="0"/>
              <a:t>Mathematics and Quantitative Reasoning) </a:t>
            </a:r>
            <a:r>
              <a:rPr lang="en-US" dirty="0"/>
              <a:t>and 1344 IGETC area 2 (</a:t>
            </a:r>
            <a:r>
              <a:rPr lang="en-US" sz="2000" dirty="0"/>
              <a:t>Mathematical Concepts and Quantitative Reasoning)</a:t>
            </a:r>
          </a:p>
          <a:p>
            <a:r>
              <a:rPr lang="en-US" dirty="0"/>
              <a:t>COCI 2.0 indicates 628 courses marked for CB25</a:t>
            </a:r>
          </a:p>
          <a:p>
            <a:pPr lvl="1"/>
            <a:r>
              <a:rPr lang="en-US" dirty="0"/>
              <a:t>Math has not been updated to the same extent</a:t>
            </a:r>
          </a:p>
        </p:txBody>
      </p:sp>
    </p:spTree>
    <p:extLst>
      <p:ext uri="{BB962C8B-B14F-4D97-AF65-F5344CB8AC3E}">
        <p14:creationId xmlns:p14="http://schemas.microsoft.com/office/powerpoint/2010/main" val="3687484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488AD6-761E-40A6-92FB-41A24FF0E547}"/>
              </a:ext>
            </a:extLst>
          </p:cNvPr>
          <p:cNvSpPr>
            <a:spLocks noGrp="1"/>
          </p:cNvSpPr>
          <p:nvPr>
            <p:ph type="title"/>
          </p:nvPr>
        </p:nvSpPr>
        <p:spPr>
          <a:xfrm>
            <a:off x="838200" y="10162"/>
            <a:ext cx="10515600" cy="1325563"/>
          </a:xfrm>
        </p:spPr>
        <p:txBody>
          <a:bodyPr/>
          <a:lstStyle/>
          <a:p>
            <a:r>
              <a:rPr lang="en-US" dirty="0"/>
              <a:t>CB 26 Course Support Status  </a:t>
            </a:r>
            <a:r>
              <a:rPr lang="en-US" dirty="0">
                <a:hlinkClick r:id="rId3"/>
              </a:rPr>
              <a:t>https://webdata.cccco.edu/ded/cb/cb26.pdf</a:t>
            </a:r>
            <a:endParaRPr lang="en-US" dirty="0"/>
          </a:p>
        </p:txBody>
      </p:sp>
      <p:pic>
        <p:nvPicPr>
          <p:cNvPr id="8" name="Content Placeholder 7" descr="A screenshot of a cell phone&#10;&#10;Description automatically generated">
            <a:extLst>
              <a:ext uri="{FF2B5EF4-FFF2-40B4-BE49-F238E27FC236}">
                <a16:creationId xmlns:a16="http://schemas.microsoft.com/office/drawing/2014/main" id="{EBCFE1E5-79A5-417E-BFA3-B5ED68E058D0}"/>
              </a:ext>
            </a:extLst>
          </p:cNvPr>
          <p:cNvPicPr>
            <a:picLocks noGrp="1" noChangeAspect="1"/>
          </p:cNvPicPr>
          <p:nvPr>
            <p:ph idx="1"/>
          </p:nvPr>
        </p:nvPicPr>
        <p:blipFill>
          <a:blip r:embed="rId4"/>
          <a:stretch>
            <a:fillRect/>
          </a:stretch>
        </p:blipFill>
        <p:spPr>
          <a:xfrm>
            <a:off x="980439" y="1422400"/>
            <a:ext cx="10027383" cy="5283835"/>
          </a:xfrm>
        </p:spPr>
      </p:pic>
    </p:spTree>
    <p:extLst>
      <p:ext uri="{BB962C8B-B14F-4D97-AF65-F5344CB8AC3E}">
        <p14:creationId xmlns:p14="http://schemas.microsoft.com/office/powerpoint/2010/main" val="55662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1AD8-690A-407E-9101-A31D491CFBA9}"/>
              </a:ext>
            </a:extLst>
          </p:cNvPr>
          <p:cNvSpPr>
            <a:spLocks noGrp="1"/>
          </p:cNvSpPr>
          <p:nvPr>
            <p:ph type="title"/>
          </p:nvPr>
        </p:nvSpPr>
        <p:spPr>
          <a:xfrm>
            <a:off x="643467" y="0"/>
            <a:ext cx="10883969" cy="587046"/>
          </a:xfrm>
        </p:spPr>
        <p:txBody>
          <a:bodyPr>
            <a:normAutofit/>
          </a:bodyPr>
          <a:lstStyle/>
          <a:p>
            <a:pPr algn="ctr"/>
            <a:r>
              <a:rPr lang="en-US" sz="3600" b="1" dirty="0">
                <a:solidFill>
                  <a:srgbClr val="0070C0"/>
                </a:solidFill>
              </a:rPr>
              <a:t>Course Basic Coding for English/Math Support</a:t>
            </a:r>
          </a:p>
        </p:txBody>
      </p:sp>
      <p:graphicFrame>
        <p:nvGraphicFramePr>
          <p:cNvPr id="4" name="Content Placeholder 3">
            <a:extLst>
              <a:ext uri="{FF2B5EF4-FFF2-40B4-BE49-F238E27FC236}">
                <a16:creationId xmlns:a16="http://schemas.microsoft.com/office/drawing/2014/main" id="{D7DEC5F7-3A54-47A6-91A3-DFA024CBA16E}"/>
              </a:ext>
            </a:extLst>
          </p:cNvPr>
          <p:cNvGraphicFramePr>
            <a:graphicFrameLocks noGrp="1"/>
          </p:cNvGraphicFramePr>
          <p:nvPr>
            <p:ph idx="1"/>
            <p:extLst>
              <p:ext uri="{D42A27DB-BD31-4B8C-83A1-F6EECF244321}">
                <p14:modId xmlns:p14="http://schemas.microsoft.com/office/powerpoint/2010/main" val="493576329"/>
              </p:ext>
            </p:extLst>
          </p:nvPr>
        </p:nvGraphicFramePr>
        <p:xfrm>
          <a:off x="0" y="587047"/>
          <a:ext cx="11988799" cy="6313427"/>
        </p:xfrm>
        <a:graphic>
          <a:graphicData uri="http://schemas.openxmlformats.org/drawingml/2006/table">
            <a:tbl>
              <a:tblPr firstRow="1" firstCol="1" bandRow="1">
                <a:tableStyleId>{5C22544A-7EE6-4342-B048-85BDC9FD1C3A}</a:tableStyleId>
              </a:tblPr>
              <a:tblGrid>
                <a:gridCol w="1561916">
                  <a:extLst>
                    <a:ext uri="{9D8B030D-6E8A-4147-A177-3AD203B41FA5}">
                      <a16:colId xmlns:a16="http://schemas.microsoft.com/office/drawing/2014/main" val="1909948761"/>
                    </a:ext>
                  </a:extLst>
                </a:gridCol>
                <a:gridCol w="4635684">
                  <a:extLst>
                    <a:ext uri="{9D8B030D-6E8A-4147-A177-3AD203B41FA5}">
                      <a16:colId xmlns:a16="http://schemas.microsoft.com/office/drawing/2014/main" val="2328374321"/>
                    </a:ext>
                  </a:extLst>
                </a:gridCol>
                <a:gridCol w="1706880">
                  <a:extLst>
                    <a:ext uri="{9D8B030D-6E8A-4147-A177-3AD203B41FA5}">
                      <a16:colId xmlns:a16="http://schemas.microsoft.com/office/drawing/2014/main" val="754477055"/>
                    </a:ext>
                  </a:extLst>
                </a:gridCol>
                <a:gridCol w="1158240">
                  <a:extLst>
                    <a:ext uri="{9D8B030D-6E8A-4147-A177-3AD203B41FA5}">
                      <a16:colId xmlns:a16="http://schemas.microsoft.com/office/drawing/2014/main" val="3453530686"/>
                    </a:ext>
                  </a:extLst>
                </a:gridCol>
                <a:gridCol w="2926079">
                  <a:extLst>
                    <a:ext uri="{9D8B030D-6E8A-4147-A177-3AD203B41FA5}">
                      <a16:colId xmlns:a16="http://schemas.microsoft.com/office/drawing/2014/main" val="3695714360"/>
                    </a:ext>
                  </a:extLst>
                </a:gridCol>
              </a:tblGrid>
              <a:tr h="558668">
                <a:tc>
                  <a:txBody>
                    <a:bodyPr/>
                    <a:lstStyle/>
                    <a:p>
                      <a:pPr marL="0" marR="0">
                        <a:lnSpc>
                          <a:spcPct val="107000"/>
                        </a:lnSpc>
                        <a:spcBef>
                          <a:spcPts val="0"/>
                        </a:spcBef>
                        <a:spcAft>
                          <a:spcPts val="0"/>
                        </a:spcAft>
                      </a:pPr>
                      <a:r>
                        <a:rPr lang="en-US" sz="1800" dirty="0">
                          <a:effectLst/>
                        </a:rPr>
                        <a:t>COLLEGE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TITLE (CB02)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Support Course Status (CB26)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Credit or Noncredit</a:t>
                      </a:r>
                    </a:p>
                  </a:txBody>
                  <a:tcPr marL="88281" marR="88281" marT="0" marB="0" anchor="b"/>
                </a:tc>
                <a:tc>
                  <a:txBody>
                    <a:bodyPr/>
                    <a:lstStyle/>
                    <a:p>
                      <a:pPr marL="0" marR="0">
                        <a:lnSpc>
                          <a:spcPct val="107000"/>
                        </a:lnSpc>
                        <a:spcBef>
                          <a:spcPts val="0"/>
                        </a:spcBef>
                        <a:spcAft>
                          <a:spcPts val="0"/>
                        </a:spcAft>
                      </a:pPr>
                      <a:r>
                        <a:rPr lang="en-US" sz="1800" dirty="0">
                          <a:effectLst/>
                        </a:rPr>
                        <a:t>TOP CODE (CB03)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2805516244"/>
                  </a:ext>
                </a:extLst>
              </a:tr>
              <a:tr h="272999">
                <a:tc>
                  <a:txBody>
                    <a:bodyPr/>
                    <a:lstStyle/>
                    <a:p>
                      <a:pPr marL="0" marR="0">
                        <a:lnSpc>
                          <a:spcPct val="107000"/>
                        </a:lnSpc>
                        <a:spcBef>
                          <a:spcPts val="0"/>
                        </a:spcBef>
                        <a:spcAft>
                          <a:spcPts val="0"/>
                        </a:spcAft>
                      </a:pPr>
                      <a:r>
                        <a:rPr lang="en-US" sz="1800" dirty="0">
                          <a:effectLst/>
                        </a:rPr>
                        <a:t>CHAFFEY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Mathematical Foundations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1702.00 Mathematics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3007869685"/>
                  </a:ext>
                </a:extLst>
              </a:tr>
              <a:tr h="272999">
                <a:tc>
                  <a:txBody>
                    <a:bodyPr/>
                    <a:lstStyle/>
                    <a:p>
                      <a:pPr marL="0" marR="0">
                        <a:lnSpc>
                          <a:spcPct val="107000"/>
                        </a:lnSpc>
                        <a:spcBef>
                          <a:spcPts val="0"/>
                        </a:spcBef>
                        <a:spcAft>
                          <a:spcPts val="0"/>
                        </a:spcAft>
                      </a:pPr>
                      <a:r>
                        <a:rPr lang="en-US" sz="1800" dirty="0">
                          <a:effectLst/>
                        </a:rPr>
                        <a:t>CHAFFEY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Skill Building for Math 420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1702.00 Mathematics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1234378037"/>
                  </a:ext>
                </a:extLst>
              </a:tr>
              <a:tr h="272999">
                <a:tc>
                  <a:txBody>
                    <a:bodyPr/>
                    <a:lstStyle/>
                    <a:p>
                      <a:pPr marL="0" marR="0">
                        <a:lnSpc>
                          <a:spcPct val="107000"/>
                        </a:lnSpc>
                        <a:spcBef>
                          <a:spcPts val="0"/>
                        </a:spcBef>
                        <a:spcAft>
                          <a:spcPts val="0"/>
                        </a:spcAft>
                      </a:pPr>
                      <a:r>
                        <a:rPr lang="en-US" sz="1800" dirty="0">
                          <a:effectLst/>
                        </a:rPr>
                        <a:t>CHAFFEY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Skill Building for Math 450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1702.00 Mathematics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1927813454"/>
                  </a:ext>
                </a:extLst>
              </a:tr>
              <a:tr h="272999">
                <a:tc>
                  <a:txBody>
                    <a:bodyPr/>
                    <a:lstStyle/>
                    <a:p>
                      <a:pPr marL="0" marR="0">
                        <a:lnSpc>
                          <a:spcPct val="107000"/>
                        </a:lnSpc>
                        <a:spcBef>
                          <a:spcPts val="0"/>
                        </a:spcBef>
                        <a:spcAft>
                          <a:spcPts val="0"/>
                        </a:spcAft>
                      </a:pPr>
                      <a:r>
                        <a:rPr lang="en-US" sz="1800" dirty="0">
                          <a:effectLst/>
                        </a:rPr>
                        <a:t>CHAFFEY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Skill Building for Stat 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1702.00 Mathematics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1174952486"/>
                  </a:ext>
                </a:extLst>
              </a:tr>
              <a:tr h="272999">
                <a:tc>
                  <a:txBody>
                    <a:bodyPr/>
                    <a:lstStyle/>
                    <a:p>
                      <a:pPr marL="0" marR="0">
                        <a:lnSpc>
                          <a:spcPct val="107000"/>
                        </a:lnSpc>
                        <a:spcBef>
                          <a:spcPts val="0"/>
                        </a:spcBef>
                        <a:spcAft>
                          <a:spcPts val="0"/>
                        </a:spcAft>
                      </a:pPr>
                      <a:r>
                        <a:rPr lang="en-US" sz="1800" dirty="0">
                          <a:effectLst/>
                        </a:rPr>
                        <a:t>CHAFFEY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Skill Building for Math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1702.00 Mathematics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837109544"/>
                  </a:ext>
                </a:extLst>
              </a:tr>
              <a:tr h="304110">
                <a:tc>
                  <a:txBody>
                    <a:bodyPr/>
                    <a:lstStyle/>
                    <a:p>
                      <a:pPr marL="0" marR="0">
                        <a:lnSpc>
                          <a:spcPct val="107000"/>
                        </a:lnSpc>
                        <a:spcBef>
                          <a:spcPts val="0"/>
                        </a:spcBef>
                        <a:spcAft>
                          <a:spcPts val="0"/>
                        </a:spcAft>
                      </a:pPr>
                      <a:r>
                        <a:rPr lang="en-US" sz="1800" dirty="0">
                          <a:effectLst/>
                        </a:rPr>
                        <a:t>COMPTON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Supervised Tutoring: Mathematics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4930.09 Supervised Tutoring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2268409750"/>
                  </a:ext>
                </a:extLst>
              </a:tr>
              <a:tr h="272999">
                <a:tc>
                  <a:txBody>
                    <a:bodyPr/>
                    <a:lstStyle/>
                    <a:p>
                      <a:pPr marL="0" marR="0">
                        <a:lnSpc>
                          <a:spcPct val="107000"/>
                        </a:lnSpc>
                        <a:spcBef>
                          <a:spcPts val="0"/>
                        </a:spcBef>
                        <a:spcAft>
                          <a:spcPts val="0"/>
                        </a:spcAft>
                      </a:pPr>
                      <a:r>
                        <a:rPr lang="en-US" sz="1800" dirty="0">
                          <a:effectLst/>
                        </a:rPr>
                        <a:t>FOOTHILL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English Bridge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1501.00 English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1434699064"/>
                  </a:ext>
                </a:extLst>
              </a:tr>
              <a:tr h="272999">
                <a:tc>
                  <a:txBody>
                    <a:bodyPr/>
                    <a:lstStyle/>
                    <a:p>
                      <a:pPr marL="0" marR="0">
                        <a:lnSpc>
                          <a:spcPct val="107000"/>
                        </a:lnSpc>
                        <a:spcBef>
                          <a:spcPts val="0"/>
                        </a:spcBef>
                        <a:spcAft>
                          <a:spcPts val="0"/>
                        </a:spcAft>
                      </a:pPr>
                      <a:r>
                        <a:rPr lang="en-US" sz="1800" dirty="0">
                          <a:effectLst/>
                        </a:rPr>
                        <a:t>FOOTHILL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Bridge to transfer English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1501.00 English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4290287554"/>
                  </a:ext>
                </a:extLst>
              </a:tr>
              <a:tr h="558668">
                <a:tc>
                  <a:txBody>
                    <a:bodyPr/>
                    <a:lstStyle/>
                    <a:p>
                      <a:pPr marL="0" marR="0">
                        <a:lnSpc>
                          <a:spcPct val="107000"/>
                        </a:lnSpc>
                        <a:spcBef>
                          <a:spcPts val="0"/>
                        </a:spcBef>
                        <a:spcAft>
                          <a:spcPts val="0"/>
                        </a:spcAft>
                      </a:pPr>
                      <a:r>
                        <a:rPr lang="en-US" sz="1800" dirty="0">
                          <a:effectLst/>
                        </a:rPr>
                        <a:t>FOOTHILL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Critical Thinking: Student-Managed Portfolio Development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1501.00 English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2501574220"/>
                  </a:ext>
                </a:extLst>
              </a:tr>
              <a:tr h="558668">
                <a:tc>
                  <a:txBody>
                    <a:bodyPr/>
                    <a:lstStyle/>
                    <a:p>
                      <a:pPr marL="0" marR="0">
                        <a:lnSpc>
                          <a:spcPct val="107000"/>
                        </a:lnSpc>
                        <a:spcBef>
                          <a:spcPts val="0"/>
                        </a:spcBef>
                        <a:spcAft>
                          <a:spcPts val="0"/>
                        </a:spcAft>
                      </a:pPr>
                      <a:r>
                        <a:rPr lang="en-US" sz="1800" dirty="0">
                          <a:effectLst/>
                        </a:rPr>
                        <a:t>FOOTHILL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Critical Thinking: Portfolio Management and Publication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1501.00 English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2171352726"/>
                  </a:ext>
                </a:extLst>
              </a:tr>
              <a:tr h="324335">
                <a:tc>
                  <a:txBody>
                    <a:bodyPr/>
                    <a:lstStyle/>
                    <a:p>
                      <a:pPr marL="0" marR="0">
                        <a:lnSpc>
                          <a:spcPct val="107000"/>
                        </a:lnSpc>
                        <a:spcBef>
                          <a:spcPts val="0"/>
                        </a:spcBef>
                        <a:spcAft>
                          <a:spcPts val="0"/>
                        </a:spcAft>
                      </a:pPr>
                      <a:r>
                        <a:rPr lang="en-US" sz="1800" dirty="0">
                          <a:effectLst/>
                        </a:rPr>
                        <a:t>PALO VERDE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rPr>
                        <a:t>Preparatory Mathematics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gn="ctr">
                        <a:lnSpc>
                          <a:spcPct val="107000"/>
                        </a:lnSpc>
                        <a:spcBef>
                          <a:spcPts val="0"/>
                        </a:spcBef>
                        <a:spcAft>
                          <a:spcPts val="0"/>
                        </a:spcAft>
                      </a:pPr>
                      <a:r>
                        <a:rPr lang="en-US" sz="1800" dirty="0">
                          <a:effectLst/>
                        </a:rPr>
                        <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NC</a:t>
                      </a:r>
                    </a:p>
                  </a:txBody>
                  <a:tcPr marL="88281" marR="88281" marT="0" marB="0" anchor="b"/>
                </a:tc>
                <a:tc>
                  <a:txBody>
                    <a:bodyPr/>
                    <a:lstStyle/>
                    <a:p>
                      <a:pPr marL="0" marR="0">
                        <a:lnSpc>
                          <a:spcPct val="107000"/>
                        </a:lnSpc>
                        <a:spcBef>
                          <a:spcPts val="0"/>
                        </a:spcBef>
                        <a:spcAft>
                          <a:spcPts val="0"/>
                        </a:spcAft>
                      </a:pPr>
                      <a:r>
                        <a:rPr lang="en-US" sz="1800" dirty="0">
                          <a:effectLst/>
                        </a:rPr>
                        <a:t>1702.00 Mathematics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281" marR="88281" marT="0" marB="0" anchor="b"/>
                </a:tc>
                <a:extLst>
                  <a:ext uri="{0D108BD9-81ED-4DB2-BD59-A6C34878D82A}">
                    <a16:rowId xmlns:a16="http://schemas.microsoft.com/office/drawing/2014/main" val="3025490227"/>
                  </a:ext>
                </a:extLst>
              </a:tr>
              <a:tr h="331943">
                <a:tc>
                  <a:txBody>
                    <a:bodyPr/>
                    <a:lstStyle/>
                    <a:p>
                      <a:pPr algn="l" fontAlgn="b"/>
                      <a:r>
                        <a:rPr lang="en-US" sz="1800" u="none" strike="noStrike" dirty="0">
                          <a:effectLst/>
                          <a:latin typeface="+mn-lt"/>
                        </a:rPr>
                        <a:t>MISSION</a:t>
                      </a:r>
                      <a:endParaRPr lang="en-US" sz="1800" b="0" i="0" u="none" strike="noStrike" dirty="0">
                        <a:solidFill>
                          <a:srgbClr val="000000"/>
                        </a:solidFill>
                        <a:effectLst/>
                        <a:latin typeface="+mn-lt"/>
                      </a:endParaRPr>
                    </a:p>
                  </a:txBody>
                  <a:tcPr marL="7276" marR="7276" marT="7276" marB="0" anchor="b">
                    <a:solidFill>
                      <a:schemeClr val="accent6">
                        <a:lumMod val="60000"/>
                        <a:lumOff val="40000"/>
                      </a:schemeClr>
                    </a:solidFill>
                  </a:tcPr>
                </a:tc>
                <a:tc>
                  <a:txBody>
                    <a:bodyPr/>
                    <a:lstStyle/>
                    <a:p>
                      <a:pPr algn="l" fontAlgn="b"/>
                      <a:r>
                        <a:rPr lang="en-US" sz="1800" u="none" strike="noStrike" dirty="0">
                          <a:effectLst/>
                          <a:latin typeface="+mn-lt"/>
                        </a:rPr>
                        <a:t>English Composition with Additional Support</a:t>
                      </a:r>
                      <a:endParaRPr lang="en-US" sz="1800" b="0" i="0" u="none" strike="noStrike" dirty="0">
                        <a:solidFill>
                          <a:srgbClr val="000000"/>
                        </a:solidFill>
                        <a:effectLst/>
                        <a:latin typeface="+mn-lt"/>
                      </a:endParaRPr>
                    </a:p>
                  </a:txBody>
                  <a:tcPr marL="7276" marR="7276" marT="7276" marB="0" anchor="b">
                    <a:solidFill>
                      <a:schemeClr val="accent6">
                        <a:lumMod val="60000"/>
                        <a:lumOff val="40000"/>
                      </a:schemeClr>
                    </a:solidFill>
                  </a:tcP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a:t>
                      </a:r>
                    </a:p>
                  </a:txBody>
                  <a:tcPr marL="88281" marR="88281" marT="0" marB="0" anchor="b">
                    <a:solidFill>
                      <a:schemeClr val="accent6">
                        <a:lumMod val="60000"/>
                        <a:lumOff val="40000"/>
                      </a:schemeClr>
                    </a:solidFill>
                  </a:tcPr>
                </a:tc>
                <a:tc>
                  <a:txBody>
                    <a:bodyPr/>
                    <a:lstStyle/>
                    <a:p>
                      <a:pPr algn="l" fontAlgn="b"/>
                      <a:r>
                        <a:rPr lang="en-US" sz="1800" b="0" i="0" u="none" strike="noStrike" dirty="0">
                          <a:solidFill>
                            <a:srgbClr val="000000"/>
                          </a:solidFill>
                          <a:effectLst/>
                          <a:latin typeface="+mn-lt"/>
                        </a:rPr>
                        <a:t>Credit</a:t>
                      </a:r>
                    </a:p>
                  </a:txBody>
                  <a:tcPr marL="7276" marR="7276" marT="7276" marB="0" anchor="b">
                    <a:solidFill>
                      <a:schemeClr val="accent6">
                        <a:lumMod val="60000"/>
                        <a:lumOff val="40000"/>
                      </a:schemeClr>
                    </a:solidFill>
                  </a:tcPr>
                </a:tc>
                <a:tc>
                  <a:txBody>
                    <a:bodyPr/>
                    <a:lstStyle/>
                    <a:p>
                      <a:pPr algn="l" fontAlgn="b"/>
                      <a:r>
                        <a:rPr lang="en-US" sz="1800" u="none" strike="noStrike" dirty="0">
                          <a:effectLst/>
                          <a:latin typeface="+mn-lt"/>
                        </a:rPr>
                        <a:t> 1501.00 English</a:t>
                      </a:r>
                      <a:endParaRPr lang="en-US" sz="1800" b="0" i="0" u="none" strike="noStrike" dirty="0">
                        <a:solidFill>
                          <a:srgbClr val="000000"/>
                        </a:solidFill>
                        <a:effectLst/>
                        <a:latin typeface="+mn-lt"/>
                      </a:endParaRPr>
                    </a:p>
                  </a:txBody>
                  <a:tcPr marL="7276" marR="7276" marT="7276" marB="0" anchor="b">
                    <a:solidFill>
                      <a:schemeClr val="accent6">
                        <a:lumMod val="60000"/>
                        <a:lumOff val="40000"/>
                      </a:schemeClr>
                    </a:solidFill>
                  </a:tcPr>
                </a:tc>
                <a:extLst>
                  <a:ext uri="{0D108BD9-81ED-4DB2-BD59-A6C34878D82A}">
                    <a16:rowId xmlns:a16="http://schemas.microsoft.com/office/drawing/2014/main" val="1980790274"/>
                  </a:ext>
                </a:extLst>
              </a:tr>
              <a:tr h="541089">
                <a:tc>
                  <a:txBody>
                    <a:bodyPr/>
                    <a:lstStyle/>
                    <a:p>
                      <a:pPr algn="l" fontAlgn="b"/>
                      <a:r>
                        <a:rPr lang="en-US" sz="1800" u="none" strike="noStrike" dirty="0">
                          <a:effectLst/>
                          <a:latin typeface="+mn-lt"/>
                        </a:rPr>
                        <a:t>L.A. TRADE-TECH</a:t>
                      </a:r>
                      <a:endParaRPr lang="en-US" sz="1800" b="0" i="0" u="none" strike="noStrike" dirty="0">
                        <a:solidFill>
                          <a:srgbClr val="000000"/>
                        </a:solidFill>
                        <a:effectLst/>
                        <a:latin typeface="+mn-lt"/>
                      </a:endParaRPr>
                    </a:p>
                  </a:txBody>
                  <a:tcPr marL="7276" marR="7276" marT="7276" marB="0" anchor="b">
                    <a:solidFill>
                      <a:schemeClr val="accent6">
                        <a:lumMod val="20000"/>
                        <a:lumOff val="80000"/>
                      </a:schemeClr>
                    </a:solidFill>
                  </a:tcPr>
                </a:tc>
                <a:tc>
                  <a:txBody>
                    <a:bodyPr/>
                    <a:lstStyle/>
                    <a:p>
                      <a:pPr algn="l" fontAlgn="b"/>
                      <a:r>
                        <a:rPr lang="en-US" sz="1800" u="none" strike="noStrike" dirty="0">
                          <a:effectLst/>
                          <a:latin typeface="+mn-lt"/>
                        </a:rPr>
                        <a:t>Statistics with Support</a:t>
                      </a:r>
                      <a:endParaRPr lang="en-US" sz="1800" b="0" i="0" u="none" strike="noStrike" dirty="0">
                        <a:solidFill>
                          <a:srgbClr val="000000"/>
                        </a:solidFill>
                        <a:effectLst/>
                        <a:latin typeface="+mn-lt"/>
                      </a:endParaRPr>
                    </a:p>
                  </a:txBody>
                  <a:tcPr marL="7276" marR="7276" marT="7276" marB="0" anchor="b">
                    <a:solidFill>
                      <a:schemeClr val="accent6">
                        <a:lumMod val="20000"/>
                        <a:lumOff val="80000"/>
                      </a:schemeClr>
                    </a:solidFill>
                  </a:tcP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a:t>
                      </a:r>
                    </a:p>
                  </a:txBody>
                  <a:tcPr marL="88281" marR="88281" marT="0" marB="0" anchor="b">
                    <a:solidFill>
                      <a:schemeClr val="accent6">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Credit</a:t>
                      </a:r>
                    </a:p>
                  </a:txBody>
                  <a:tcPr marL="7276" marR="7276" marT="7276" marB="0" anchor="b">
                    <a:solidFill>
                      <a:schemeClr val="accent6">
                        <a:lumMod val="20000"/>
                        <a:lumOff val="80000"/>
                      </a:schemeClr>
                    </a:solidFill>
                  </a:tcPr>
                </a:tc>
                <a:tc>
                  <a:txBody>
                    <a:bodyPr/>
                    <a:lstStyle/>
                    <a:p>
                      <a:pPr algn="l" fontAlgn="b"/>
                      <a:r>
                        <a:rPr lang="en-US" sz="1800" u="none" strike="noStrike" dirty="0">
                          <a:effectLst/>
                          <a:latin typeface="+mn-lt"/>
                        </a:rPr>
                        <a:t> 1701.00 Mathematics, General</a:t>
                      </a:r>
                      <a:endParaRPr lang="en-US" sz="1800" b="0" i="0" u="none" strike="noStrike" dirty="0">
                        <a:solidFill>
                          <a:srgbClr val="000000"/>
                        </a:solidFill>
                        <a:effectLst/>
                        <a:latin typeface="+mn-lt"/>
                      </a:endParaRPr>
                    </a:p>
                  </a:txBody>
                  <a:tcPr marL="7276" marR="7276" marT="7276" marB="0" anchor="b">
                    <a:solidFill>
                      <a:schemeClr val="accent6">
                        <a:lumMod val="20000"/>
                        <a:lumOff val="80000"/>
                      </a:schemeClr>
                    </a:solidFill>
                  </a:tcPr>
                </a:tc>
                <a:extLst>
                  <a:ext uri="{0D108BD9-81ED-4DB2-BD59-A6C34878D82A}">
                    <a16:rowId xmlns:a16="http://schemas.microsoft.com/office/drawing/2014/main" val="1161577060"/>
                  </a:ext>
                </a:extLst>
              </a:tr>
              <a:tr h="541089">
                <a:tc>
                  <a:txBody>
                    <a:bodyPr/>
                    <a:lstStyle/>
                    <a:p>
                      <a:pPr algn="l" fontAlgn="b"/>
                      <a:r>
                        <a:rPr lang="en-US" sz="1800" u="none" strike="noStrike" dirty="0">
                          <a:effectLst/>
                          <a:latin typeface="+mn-lt"/>
                        </a:rPr>
                        <a:t>L.A. TRADE-TECH</a:t>
                      </a:r>
                      <a:endParaRPr lang="en-US" sz="1800" b="0" i="0" u="none" strike="noStrike" dirty="0">
                        <a:solidFill>
                          <a:srgbClr val="000000"/>
                        </a:solidFill>
                        <a:effectLst/>
                        <a:latin typeface="+mn-lt"/>
                      </a:endParaRPr>
                    </a:p>
                  </a:txBody>
                  <a:tcPr marL="7276" marR="7276" marT="7276" marB="0" anchor="b">
                    <a:solidFill>
                      <a:schemeClr val="accent6">
                        <a:lumMod val="60000"/>
                        <a:lumOff val="40000"/>
                      </a:schemeClr>
                    </a:solidFill>
                  </a:tcPr>
                </a:tc>
                <a:tc>
                  <a:txBody>
                    <a:bodyPr/>
                    <a:lstStyle/>
                    <a:p>
                      <a:pPr algn="l" fontAlgn="b"/>
                      <a:r>
                        <a:rPr lang="en-US" sz="1800" u="none" strike="noStrike" dirty="0">
                          <a:effectLst/>
                          <a:latin typeface="+mn-lt"/>
                        </a:rPr>
                        <a:t>Just in Time Support for College Algebra</a:t>
                      </a:r>
                      <a:endParaRPr lang="en-US" sz="1800" b="0" i="0" u="none" strike="noStrike" dirty="0">
                        <a:solidFill>
                          <a:srgbClr val="000000"/>
                        </a:solidFill>
                        <a:effectLst/>
                        <a:latin typeface="+mn-lt"/>
                      </a:endParaRPr>
                    </a:p>
                  </a:txBody>
                  <a:tcPr marL="7276" marR="7276" marT="7276" marB="0" anchor="b">
                    <a:solidFill>
                      <a:schemeClr val="accent6">
                        <a:lumMod val="60000"/>
                        <a:lumOff val="40000"/>
                      </a:schemeClr>
                    </a:solidFill>
                  </a:tcPr>
                </a:tc>
                <a:tc>
                  <a:txBody>
                    <a:bodyPr/>
                    <a:lstStyle/>
                    <a:p>
                      <a:pPr marL="0" marR="0" algn="ctr">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a:t>
                      </a:r>
                    </a:p>
                  </a:txBody>
                  <a:tcPr marL="88281" marR="88281" marT="0" marB="0" anchor="b">
                    <a:solidFill>
                      <a:schemeClr val="accent6">
                        <a:lumMod val="60000"/>
                        <a:lumOff val="4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Credit</a:t>
                      </a:r>
                    </a:p>
                  </a:txBody>
                  <a:tcPr marL="7276" marR="7276" marT="7276" marB="0" anchor="b">
                    <a:solidFill>
                      <a:schemeClr val="accent6">
                        <a:lumMod val="60000"/>
                        <a:lumOff val="40000"/>
                      </a:schemeClr>
                    </a:solidFill>
                  </a:tcPr>
                </a:tc>
                <a:tc>
                  <a:txBody>
                    <a:bodyPr/>
                    <a:lstStyle/>
                    <a:p>
                      <a:pPr algn="l" fontAlgn="b"/>
                      <a:r>
                        <a:rPr lang="en-US" sz="1800" u="none" strike="noStrike" dirty="0">
                          <a:effectLst/>
                          <a:latin typeface="+mn-lt"/>
                        </a:rPr>
                        <a:t> 1702.00 Mathematics Skills</a:t>
                      </a:r>
                      <a:endParaRPr lang="en-US" sz="1800" b="0" i="0" u="none" strike="noStrike" dirty="0">
                        <a:solidFill>
                          <a:srgbClr val="000000"/>
                        </a:solidFill>
                        <a:effectLst/>
                        <a:latin typeface="+mn-lt"/>
                      </a:endParaRPr>
                    </a:p>
                  </a:txBody>
                  <a:tcPr marL="7276" marR="7276" marT="7276" marB="0" anchor="b">
                    <a:solidFill>
                      <a:schemeClr val="accent6">
                        <a:lumMod val="60000"/>
                        <a:lumOff val="40000"/>
                      </a:schemeClr>
                    </a:solidFill>
                  </a:tcPr>
                </a:tc>
                <a:extLst>
                  <a:ext uri="{0D108BD9-81ED-4DB2-BD59-A6C34878D82A}">
                    <a16:rowId xmlns:a16="http://schemas.microsoft.com/office/drawing/2014/main" val="939672864"/>
                  </a:ext>
                </a:extLst>
              </a:tr>
              <a:tr h="549949">
                <a:tc>
                  <a:txBody>
                    <a:bodyPr/>
                    <a:lstStyle/>
                    <a:p>
                      <a:pPr algn="l" fontAlgn="b">
                        <a:lnSpc>
                          <a:spcPct val="100000"/>
                        </a:lnSpc>
                      </a:pPr>
                      <a:r>
                        <a:rPr lang="en-US" sz="1800" u="none" strike="noStrike" dirty="0">
                          <a:effectLst/>
                          <a:latin typeface="+mn-lt"/>
                        </a:rPr>
                        <a:t>GOLDEN WEST</a:t>
                      </a:r>
                    </a:p>
                    <a:p>
                      <a:pPr algn="l" fontAlgn="b">
                        <a:lnSpc>
                          <a:spcPct val="100000"/>
                        </a:lnSpc>
                      </a:pPr>
                      <a:endParaRPr lang="en-US" sz="1800" b="0" i="0" u="none" strike="noStrike" dirty="0">
                        <a:solidFill>
                          <a:srgbClr val="000000"/>
                        </a:solidFill>
                        <a:effectLst/>
                        <a:latin typeface="+mn-lt"/>
                      </a:endParaRPr>
                    </a:p>
                  </a:txBody>
                  <a:tcPr marL="7276" marR="7276" marT="7276" marB="0" anchor="b">
                    <a:solidFill>
                      <a:schemeClr val="accent6">
                        <a:lumMod val="20000"/>
                        <a:lumOff val="80000"/>
                      </a:schemeClr>
                    </a:solidFill>
                  </a:tcPr>
                </a:tc>
                <a:tc>
                  <a:txBody>
                    <a:bodyPr/>
                    <a:lstStyle/>
                    <a:p>
                      <a:pPr algn="l" fontAlgn="b">
                        <a:lnSpc>
                          <a:spcPct val="100000"/>
                        </a:lnSpc>
                      </a:pPr>
                      <a:r>
                        <a:rPr lang="en-US" sz="1800" u="none" strike="noStrike" dirty="0">
                          <a:effectLst/>
                          <a:latin typeface="+mn-lt"/>
                        </a:rPr>
                        <a:t>Freshman Composition With Support</a:t>
                      </a:r>
                    </a:p>
                    <a:p>
                      <a:pPr algn="l" fontAlgn="b">
                        <a:lnSpc>
                          <a:spcPct val="100000"/>
                        </a:lnSpc>
                      </a:pPr>
                      <a:endParaRPr lang="en-US" sz="1800" b="0" i="0" u="none" strike="noStrike" dirty="0">
                        <a:solidFill>
                          <a:srgbClr val="000000"/>
                        </a:solidFill>
                        <a:effectLst/>
                        <a:latin typeface="+mn-lt"/>
                      </a:endParaRPr>
                    </a:p>
                  </a:txBody>
                  <a:tcPr marL="7276" marR="7276" marT="7276" marB="0" anchor="b">
                    <a:solidFill>
                      <a:schemeClr val="accent6">
                        <a:lumMod val="20000"/>
                        <a:lumOff val="80000"/>
                      </a:schemeClr>
                    </a:solidFill>
                  </a:tcPr>
                </a:tc>
                <a:tc>
                  <a:txBody>
                    <a:bodyPr/>
                    <a:lstStyle/>
                    <a:p>
                      <a:pPr marL="0" marR="0" algn="ctr">
                        <a:lnSpc>
                          <a:spcPct val="100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a:t>
                      </a:r>
                    </a:p>
                    <a:p>
                      <a:pPr marL="0" marR="0" algn="ctr">
                        <a:lnSpc>
                          <a:spcPct val="100000"/>
                        </a:lnSpc>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txBody>
                  <a:tcPr marL="88281" marR="88281" marT="0" marB="0" anchor="b">
                    <a:solidFill>
                      <a:schemeClr val="accent6">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Credit</a:t>
                      </a: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7276" marR="7276" marT="7276" marB="0" anchor="b">
                    <a:solidFill>
                      <a:schemeClr val="accent6">
                        <a:lumMod val="20000"/>
                        <a:lumOff val="80000"/>
                      </a:schemeClr>
                    </a:solidFill>
                  </a:tcPr>
                </a:tc>
                <a:tc>
                  <a:txBody>
                    <a:bodyPr/>
                    <a:lstStyle/>
                    <a:p>
                      <a:pPr algn="l" fontAlgn="b">
                        <a:lnSpc>
                          <a:spcPct val="100000"/>
                        </a:lnSpc>
                      </a:pPr>
                      <a:r>
                        <a:rPr lang="en-US" sz="1800" u="none" strike="noStrike" dirty="0">
                          <a:effectLst/>
                          <a:latin typeface="+mn-lt"/>
                        </a:rPr>
                        <a:t> 1501.00 English</a:t>
                      </a:r>
                    </a:p>
                    <a:p>
                      <a:pPr algn="l" fontAlgn="b">
                        <a:lnSpc>
                          <a:spcPct val="100000"/>
                        </a:lnSpc>
                      </a:pPr>
                      <a:endParaRPr lang="en-US" sz="1800" b="0" i="0" u="none" strike="noStrike" dirty="0">
                        <a:solidFill>
                          <a:srgbClr val="000000"/>
                        </a:solidFill>
                        <a:effectLst/>
                        <a:latin typeface="+mn-lt"/>
                      </a:endParaRPr>
                    </a:p>
                  </a:txBody>
                  <a:tcPr marL="7276" marR="7276" marT="7276" marB="0" anchor="b">
                    <a:solidFill>
                      <a:schemeClr val="accent6">
                        <a:lumMod val="20000"/>
                        <a:lumOff val="80000"/>
                      </a:schemeClr>
                    </a:solidFill>
                  </a:tcPr>
                </a:tc>
                <a:extLst>
                  <a:ext uri="{0D108BD9-81ED-4DB2-BD59-A6C34878D82A}">
                    <a16:rowId xmlns:a16="http://schemas.microsoft.com/office/drawing/2014/main" val="2572915144"/>
                  </a:ext>
                </a:extLst>
              </a:tr>
            </a:tbl>
          </a:graphicData>
        </a:graphic>
      </p:graphicFrame>
    </p:spTree>
    <p:extLst>
      <p:ext uri="{BB962C8B-B14F-4D97-AF65-F5344CB8AC3E}">
        <p14:creationId xmlns:p14="http://schemas.microsoft.com/office/powerpoint/2010/main" val="1843288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60D718F-1CDA-4EF6-B498-6B436A0465B9}"/>
              </a:ext>
            </a:extLst>
          </p:cNvPr>
          <p:cNvGraphicFramePr>
            <a:graphicFrameLocks noGrp="1"/>
          </p:cNvGraphicFramePr>
          <p:nvPr>
            <p:ph idx="1"/>
            <p:extLst>
              <p:ext uri="{D42A27DB-BD31-4B8C-83A1-F6EECF244321}">
                <p14:modId xmlns:p14="http://schemas.microsoft.com/office/powerpoint/2010/main" val="2892268501"/>
              </p:ext>
            </p:extLst>
          </p:nvPr>
        </p:nvGraphicFramePr>
        <p:xfrm>
          <a:off x="0" y="139064"/>
          <a:ext cx="12049760" cy="6637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7683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A4168B9-10CE-44DD-8C4D-670F3F79E17A}"/>
              </a:ext>
            </a:extLst>
          </p:cNvPr>
          <p:cNvGraphicFramePr>
            <a:graphicFrameLocks noGrp="1"/>
          </p:cNvGraphicFramePr>
          <p:nvPr>
            <p:ph idx="1"/>
            <p:extLst>
              <p:ext uri="{D42A27DB-BD31-4B8C-83A1-F6EECF244321}">
                <p14:modId xmlns:p14="http://schemas.microsoft.com/office/powerpoint/2010/main" val="2414916468"/>
              </p:ext>
            </p:extLst>
          </p:nvPr>
        </p:nvGraphicFramePr>
        <p:xfrm>
          <a:off x="0" y="81280"/>
          <a:ext cx="6096000" cy="6695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4B851E8-A448-4076-AF52-BF2FE0248882}"/>
              </a:ext>
            </a:extLst>
          </p:cNvPr>
          <p:cNvGraphicFramePr>
            <a:graphicFrameLocks/>
          </p:cNvGraphicFramePr>
          <p:nvPr>
            <p:extLst>
              <p:ext uri="{D42A27DB-BD31-4B8C-83A1-F6EECF244321}">
                <p14:modId xmlns:p14="http://schemas.microsoft.com/office/powerpoint/2010/main" val="1619406849"/>
              </p:ext>
            </p:extLst>
          </p:nvPr>
        </p:nvGraphicFramePr>
        <p:xfrm>
          <a:off x="6096000" y="81280"/>
          <a:ext cx="6004560" cy="6441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6010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66D7-5ED5-4737-B5F5-A3314A886A83}"/>
              </a:ext>
            </a:extLst>
          </p:cNvPr>
          <p:cNvSpPr>
            <a:spLocks noGrp="1"/>
          </p:cNvSpPr>
          <p:nvPr>
            <p:ph type="title"/>
          </p:nvPr>
        </p:nvSpPr>
        <p:spPr/>
        <p:txBody>
          <a:bodyPr/>
          <a:lstStyle/>
          <a:p>
            <a:r>
              <a:rPr lang="en-US" dirty="0"/>
              <a:t>The Spring 2020 data will be anomalous</a:t>
            </a:r>
          </a:p>
        </p:txBody>
      </p:sp>
      <p:sp>
        <p:nvSpPr>
          <p:cNvPr id="3" name="Content Placeholder 2">
            <a:extLst>
              <a:ext uri="{FF2B5EF4-FFF2-40B4-BE49-F238E27FC236}">
                <a16:creationId xmlns:a16="http://schemas.microsoft.com/office/drawing/2014/main" id="{CC587EBA-036F-4BFD-B998-F372EC21304B}"/>
              </a:ext>
            </a:extLst>
          </p:cNvPr>
          <p:cNvSpPr>
            <a:spLocks noGrp="1"/>
          </p:cNvSpPr>
          <p:nvPr>
            <p:ph idx="1"/>
          </p:nvPr>
        </p:nvSpPr>
        <p:spPr/>
        <p:txBody>
          <a:bodyPr/>
          <a:lstStyle/>
          <a:p>
            <a:r>
              <a:rPr lang="en-US" dirty="0"/>
              <a:t>Begin thinking now about potential context</a:t>
            </a:r>
          </a:p>
          <a:p>
            <a:r>
              <a:rPr lang="en-US" dirty="0"/>
              <a:t>Prioritize data that will help improve practices </a:t>
            </a:r>
          </a:p>
          <a:p>
            <a:r>
              <a:rPr lang="en-US" dirty="0"/>
              <a:t>Include discussions about data that will benefit efficiency and most students</a:t>
            </a:r>
          </a:p>
          <a:p>
            <a:r>
              <a:rPr lang="en-US" dirty="0"/>
              <a:t>Don’t be afraid to ask questions</a:t>
            </a:r>
          </a:p>
          <a:p>
            <a:r>
              <a:rPr lang="en-US" dirty="0"/>
              <a:t>Do seek out context from students and faculty</a:t>
            </a:r>
          </a:p>
          <a:p>
            <a:r>
              <a:rPr lang="en-US" dirty="0"/>
              <a:t>Not all disciplines will have the same data</a:t>
            </a:r>
          </a:p>
        </p:txBody>
      </p:sp>
    </p:spTree>
    <p:extLst>
      <p:ext uri="{BB962C8B-B14F-4D97-AF65-F5344CB8AC3E}">
        <p14:creationId xmlns:p14="http://schemas.microsoft.com/office/powerpoint/2010/main" val="1838428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CC46-7161-7B4E-819D-408337DBEC8B}"/>
              </a:ext>
            </a:extLst>
          </p:cNvPr>
          <p:cNvSpPr>
            <a:spLocks noGrp="1"/>
          </p:cNvSpPr>
          <p:nvPr>
            <p:ph type="title"/>
          </p:nvPr>
        </p:nvSpPr>
        <p:spPr/>
        <p:txBody>
          <a:bodyPr/>
          <a:lstStyle/>
          <a:p>
            <a:pPr algn="ctr"/>
            <a:r>
              <a:rPr lang="en-US" b="1" dirty="0">
                <a:solidFill>
                  <a:srgbClr val="0070C0"/>
                </a:solidFill>
              </a:rPr>
              <a:t>Today’s Plan</a:t>
            </a:r>
          </a:p>
        </p:txBody>
      </p:sp>
      <p:sp>
        <p:nvSpPr>
          <p:cNvPr id="3" name="Content Placeholder 2">
            <a:extLst>
              <a:ext uri="{FF2B5EF4-FFF2-40B4-BE49-F238E27FC236}">
                <a16:creationId xmlns:a16="http://schemas.microsoft.com/office/drawing/2014/main" id="{E78133A9-7DB9-444C-B787-67BB78CDDD38}"/>
              </a:ext>
            </a:extLst>
          </p:cNvPr>
          <p:cNvSpPr>
            <a:spLocks noGrp="1"/>
          </p:cNvSpPr>
          <p:nvPr>
            <p:ph idx="1"/>
          </p:nvPr>
        </p:nvSpPr>
        <p:spPr>
          <a:xfrm>
            <a:off x="838200" y="1558977"/>
            <a:ext cx="10515600" cy="4901784"/>
          </a:xfrm>
        </p:spPr>
        <p:txBody>
          <a:bodyPr>
            <a:normAutofit lnSpcReduction="10000"/>
          </a:bodyPr>
          <a:lstStyle/>
          <a:p>
            <a:r>
              <a:rPr lang="en-US" dirty="0"/>
              <a:t>Introduce Presenters</a:t>
            </a:r>
          </a:p>
          <a:p>
            <a:endParaRPr lang="en-US" dirty="0"/>
          </a:p>
          <a:p>
            <a:r>
              <a:rPr lang="en-US" dirty="0"/>
              <a:t>Burning Questions:</a:t>
            </a:r>
          </a:p>
          <a:p>
            <a:pPr lvl="1"/>
            <a:r>
              <a:rPr lang="en-US" dirty="0"/>
              <a:t>What impact will COVID-19 have on our collective understanding of student equity and success for spring 2020?</a:t>
            </a:r>
          </a:p>
          <a:p>
            <a:pPr lvl="1"/>
            <a:r>
              <a:rPr lang="en-US" dirty="0"/>
              <a:t>Should we dismiss the data?</a:t>
            </a:r>
          </a:p>
          <a:p>
            <a:pPr lvl="1"/>
            <a:r>
              <a:rPr lang="en-US" dirty="0"/>
              <a:t>How can we learn from the data?</a:t>
            </a:r>
          </a:p>
          <a:p>
            <a:pPr marL="0" indent="0">
              <a:buNone/>
            </a:pPr>
            <a:endParaRPr lang="en-US" dirty="0"/>
          </a:p>
          <a:p>
            <a:r>
              <a:rPr lang="en-US" dirty="0"/>
              <a:t>Observations and Considerations:</a:t>
            </a:r>
          </a:p>
          <a:p>
            <a:pPr lvl="1"/>
            <a:r>
              <a:rPr lang="en-US" dirty="0"/>
              <a:t>From the Point of View of Institutional Research, Planning, and Effectiveness (IRPE) professionals</a:t>
            </a:r>
          </a:p>
          <a:p>
            <a:pPr lvl="1"/>
            <a:r>
              <a:rPr lang="en-US" dirty="0"/>
              <a:t>From the Point of View of Faculty Leaders</a:t>
            </a:r>
          </a:p>
        </p:txBody>
      </p:sp>
    </p:spTree>
    <p:extLst>
      <p:ext uri="{BB962C8B-B14F-4D97-AF65-F5344CB8AC3E}">
        <p14:creationId xmlns:p14="http://schemas.microsoft.com/office/powerpoint/2010/main" val="2906066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7" name="Picture 136">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BBC183-8552-1547-898E-F579FA577386}"/>
              </a:ext>
            </a:extLst>
          </p:cNvPr>
          <p:cNvSpPr>
            <a:spLocks noGrp="1"/>
          </p:cNvSpPr>
          <p:nvPr>
            <p:ph type="title"/>
          </p:nvPr>
        </p:nvSpPr>
        <p:spPr>
          <a:xfrm>
            <a:off x="1179576" y="822960"/>
            <a:ext cx="9829800" cy="1325880"/>
          </a:xfrm>
        </p:spPr>
        <p:txBody>
          <a:bodyPr>
            <a:normAutofit/>
          </a:bodyPr>
          <a:lstStyle/>
          <a:p>
            <a:pPr algn="ctr"/>
            <a:r>
              <a:rPr lang="en-US" sz="4000" b="1">
                <a:solidFill>
                  <a:srgbClr val="FFFFFF"/>
                </a:solidFill>
              </a:rPr>
              <a:t>Q &amp; A</a:t>
            </a:r>
          </a:p>
        </p:txBody>
      </p:sp>
      <p:sp>
        <p:nvSpPr>
          <p:cNvPr id="3" name="Content Placeholder 2">
            <a:extLst>
              <a:ext uri="{FF2B5EF4-FFF2-40B4-BE49-F238E27FC236}">
                <a16:creationId xmlns:a16="http://schemas.microsoft.com/office/drawing/2014/main" id="{6628BCEE-4380-0040-BABD-A0D30E70BFD4}"/>
              </a:ext>
            </a:extLst>
          </p:cNvPr>
          <p:cNvSpPr>
            <a:spLocks noGrp="1"/>
          </p:cNvSpPr>
          <p:nvPr>
            <p:ph idx="1"/>
          </p:nvPr>
        </p:nvSpPr>
        <p:spPr>
          <a:xfrm>
            <a:off x="804672" y="2827419"/>
            <a:ext cx="5126896" cy="3227626"/>
          </a:xfrm>
        </p:spPr>
        <p:txBody>
          <a:bodyPr anchor="ctr">
            <a:normAutofit/>
          </a:bodyPr>
          <a:lstStyle/>
          <a:p>
            <a:pPr marL="0" indent="0">
              <a:buNone/>
            </a:pPr>
            <a:r>
              <a:rPr lang="en-US" sz="3600" dirty="0">
                <a:solidFill>
                  <a:srgbClr val="000000"/>
                </a:solidFill>
              </a:rPr>
              <a:t>Still have questions?</a:t>
            </a:r>
          </a:p>
          <a:p>
            <a:endParaRPr lang="en-US" sz="3600" dirty="0">
              <a:solidFill>
                <a:srgbClr val="000000"/>
              </a:solidFill>
            </a:endParaRPr>
          </a:p>
          <a:p>
            <a:pPr marL="0" indent="0">
              <a:buNone/>
            </a:pPr>
            <a:endParaRPr lang="en-US" sz="3600" dirty="0">
              <a:solidFill>
                <a:srgbClr val="000000"/>
              </a:solidFill>
            </a:endParaRPr>
          </a:p>
          <a:p>
            <a:pPr marL="0" indent="0">
              <a:buNone/>
            </a:pPr>
            <a:r>
              <a:rPr lang="en-US" sz="3600" b="1" dirty="0">
                <a:solidFill>
                  <a:srgbClr val="000000"/>
                </a:solidFill>
              </a:rPr>
              <a:t>So do we!!!</a:t>
            </a:r>
          </a:p>
        </p:txBody>
      </p:sp>
      <p:pic>
        <p:nvPicPr>
          <p:cNvPr id="1026" name="Picture 2">
            <a:extLst>
              <a:ext uri="{FF2B5EF4-FFF2-40B4-BE49-F238E27FC236}">
                <a16:creationId xmlns:a16="http://schemas.microsoft.com/office/drawing/2014/main" id="{35CF5D8F-B359-4396-BB84-C289DB5EA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07" r="16022" b="1"/>
          <a:stretch/>
        </p:blipFill>
        <p:spPr bwMode="auto">
          <a:xfrm>
            <a:off x="6738708" y="2837712"/>
            <a:ext cx="4336032" cy="321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621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6CDF-7924-194B-9636-F437289E7688}"/>
              </a:ext>
            </a:extLst>
          </p:cNvPr>
          <p:cNvSpPr>
            <a:spLocks noGrp="1"/>
          </p:cNvSpPr>
          <p:nvPr>
            <p:ph type="title"/>
          </p:nvPr>
        </p:nvSpPr>
        <p:spPr/>
        <p:txBody>
          <a:bodyPr anchor="t"/>
          <a:lstStyle/>
          <a:p>
            <a:pPr algn="ctr"/>
            <a:r>
              <a:rPr lang="en-US" b="1" dirty="0">
                <a:solidFill>
                  <a:srgbClr val="FF0000"/>
                </a:solidFill>
              </a:rPr>
              <a:t>Presenters</a:t>
            </a:r>
          </a:p>
        </p:txBody>
      </p:sp>
      <p:sp>
        <p:nvSpPr>
          <p:cNvPr id="3" name="Content Placeholder 2">
            <a:extLst>
              <a:ext uri="{FF2B5EF4-FFF2-40B4-BE49-F238E27FC236}">
                <a16:creationId xmlns:a16="http://schemas.microsoft.com/office/drawing/2014/main" id="{24B56D38-B5CC-F646-9736-E1884D57B871}"/>
              </a:ext>
            </a:extLst>
          </p:cNvPr>
          <p:cNvSpPr>
            <a:spLocks noGrp="1"/>
          </p:cNvSpPr>
          <p:nvPr>
            <p:ph sz="half" idx="1"/>
          </p:nvPr>
        </p:nvSpPr>
        <p:spPr>
          <a:xfrm>
            <a:off x="838200" y="1214204"/>
            <a:ext cx="4961615" cy="4377127"/>
          </a:xfrm>
        </p:spPr>
        <p:txBody>
          <a:bodyPr>
            <a:normAutofit fontScale="92500" lnSpcReduction="10000"/>
          </a:bodyPr>
          <a:lstStyle/>
          <a:p>
            <a:pPr marL="0" indent="0" algn="ctr">
              <a:buNone/>
            </a:pPr>
            <a:r>
              <a:rPr lang="en-US" b="1" dirty="0"/>
              <a:t>ASCCC</a:t>
            </a:r>
          </a:p>
          <a:p>
            <a:pPr marL="0" indent="0">
              <a:buNone/>
            </a:pPr>
            <a:r>
              <a:rPr lang="en-US" dirty="0"/>
              <a:t>Janet Fulks, Guided Pathways Task Force Lead</a:t>
            </a:r>
          </a:p>
          <a:p>
            <a:pPr lvl="1"/>
            <a:r>
              <a:rPr lang="en-US" dirty="0"/>
              <a:t>Bakersfield College Biology Faculty (Retired)</a:t>
            </a:r>
          </a:p>
          <a:p>
            <a:pPr marL="0" indent="0">
              <a:buNone/>
            </a:pPr>
            <a:r>
              <a:rPr lang="en-US" dirty="0"/>
              <a:t>Ginni May, Treasurer, Guided Pathways Task Force Chair</a:t>
            </a:r>
          </a:p>
          <a:p>
            <a:pPr lvl="1"/>
            <a:r>
              <a:rPr lang="en-US" dirty="0"/>
              <a:t>Sacramento City College Mathematics/Statistics Faculty</a:t>
            </a:r>
          </a:p>
          <a:p>
            <a:pPr marL="0" indent="0">
              <a:buNone/>
            </a:pPr>
            <a:r>
              <a:rPr lang="en-US" dirty="0"/>
              <a:t>Meridith Selden, Guided Pathways Task Force Lead</a:t>
            </a:r>
          </a:p>
          <a:p>
            <a:pPr lvl="1"/>
            <a:r>
              <a:rPr lang="en-US" dirty="0"/>
              <a:t>Yuba College Psychology Faculty</a:t>
            </a:r>
          </a:p>
        </p:txBody>
      </p:sp>
      <p:sp>
        <p:nvSpPr>
          <p:cNvPr id="4" name="Content Placeholder 3">
            <a:extLst>
              <a:ext uri="{FF2B5EF4-FFF2-40B4-BE49-F238E27FC236}">
                <a16:creationId xmlns:a16="http://schemas.microsoft.com/office/drawing/2014/main" id="{A4C249A0-B425-A041-B4E3-CE7004BEF4EB}"/>
              </a:ext>
            </a:extLst>
          </p:cNvPr>
          <p:cNvSpPr>
            <a:spLocks noGrp="1"/>
          </p:cNvSpPr>
          <p:nvPr>
            <p:ph sz="half" idx="2"/>
          </p:nvPr>
        </p:nvSpPr>
        <p:spPr>
          <a:xfrm>
            <a:off x="6096000" y="1182624"/>
            <a:ext cx="5181600" cy="4662956"/>
          </a:xfrm>
        </p:spPr>
        <p:txBody>
          <a:bodyPr>
            <a:normAutofit fontScale="92500" lnSpcReduction="10000"/>
          </a:bodyPr>
          <a:lstStyle/>
          <a:p>
            <a:pPr marL="0" indent="0" algn="ctr">
              <a:buNone/>
            </a:pPr>
            <a:r>
              <a:rPr lang="en-US" b="1" dirty="0"/>
              <a:t>RP Group</a:t>
            </a:r>
          </a:p>
          <a:p>
            <a:pPr marL="0" indent="0">
              <a:buNone/>
            </a:pPr>
            <a:r>
              <a:rPr lang="en-US" dirty="0"/>
              <a:t>Erik Cooper, President-Elect</a:t>
            </a:r>
          </a:p>
          <a:p>
            <a:pPr lvl="1"/>
            <a:r>
              <a:rPr lang="en-US" dirty="0"/>
              <a:t>Sierra College Dean of Planning, Research  and Resource Development</a:t>
            </a:r>
          </a:p>
          <a:p>
            <a:pPr marL="0" indent="0">
              <a:buNone/>
            </a:pPr>
            <a:r>
              <a:rPr lang="en-US" dirty="0"/>
              <a:t>Jacob Kevari, Southern Officer</a:t>
            </a:r>
          </a:p>
          <a:p>
            <a:pPr lvl="1"/>
            <a:r>
              <a:rPr lang="en-US" dirty="0"/>
              <a:t>Moreno Valley College Dean of Institutional Effectiveness</a:t>
            </a:r>
          </a:p>
          <a:p>
            <a:pPr marL="0" indent="0">
              <a:buNone/>
            </a:pPr>
            <a:r>
              <a:rPr lang="en-US" dirty="0"/>
              <a:t>Alyssa Nguyen, Director of Research and Evaluation</a:t>
            </a:r>
          </a:p>
        </p:txBody>
      </p:sp>
      <p:pic>
        <p:nvPicPr>
          <p:cNvPr id="5" name="Picture 4">
            <a:extLst>
              <a:ext uri="{FF2B5EF4-FFF2-40B4-BE49-F238E27FC236}">
                <a16:creationId xmlns:a16="http://schemas.microsoft.com/office/drawing/2014/main" id="{44DAFD38-C30D-3344-B346-9B47F8F06082}"/>
              </a:ext>
            </a:extLst>
          </p:cNvPr>
          <p:cNvPicPr>
            <a:picLocks noChangeAspect="1"/>
          </p:cNvPicPr>
          <p:nvPr/>
        </p:nvPicPr>
        <p:blipFill>
          <a:blip r:embed="rId3"/>
          <a:stretch>
            <a:fillRect/>
          </a:stretch>
        </p:blipFill>
        <p:spPr>
          <a:xfrm>
            <a:off x="6865055" y="5203227"/>
            <a:ext cx="3347305" cy="972721"/>
          </a:xfrm>
          <a:prstGeom prst="rect">
            <a:avLst/>
          </a:prstGeom>
        </p:spPr>
      </p:pic>
      <p:pic>
        <p:nvPicPr>
          <p:cNvPr id="6" name="Picture 5" descr="ASCCC_Logo">
            <a:extLst>
              <a:ext uri="{FF2B5EF4-FFF2-40B4-BE49-F238E27FC236}">
                <a16:creationId xmlns:a16="http://schemas.microsoft.com/office/drawing/2014/main" id="{B1C8888E-7D42-6643-9E3D-5BDD68D056ED}"/>
              </a:ext>
            </a:extLst>
          </p:cNvPr>
          <p:cNvPicPr/>
          <p:nvPr/>
        </p:nvPicPr>
        <p:blipFill>
          <a:blip r:embed="rId4"/>
          <a:srcRect/>
          <a:stretch>
            <a:fillRect/>
          </a:stretch>
        </p:blipFill>
        <p:spPr bwMode="auto">
          <a:xfrm>
            <a:off x="1285520" y="5816615"/>
            <a:ext cx="3781155" cy="796954"/>
          </a:xfrm>
          <a:prstGeom prst="rect">
            <a:avLst/>
          </a:prstGeom>
          <a:noFill/>
          <a:ln w="9525">
            <a:noFill/>
            <a:miter lim="800000"/>
            <a:headEnd/>
            <a:tailEnd/>
          </a:ln>
        </p:spPr>
      </p:pic>
    </p:spTree>
    <p:extLst>
      <p:ext uri="{BB962C8B-B14F-4D97-AF65-F5344CB8AC3E}">
        <p14:creationId xmlns:p14="http://schemas.microsoft.com/office/powerpoint/2010/main" val="3477010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589B-FF8A-45A6-A5BA-C4B346E633AC}"/>
              </a:ext>
            </a:extLst>
          </p:cNvPr>
          <p:cNvSpPr>
            <a:spLocks noGrp="1"/>
          </p:cNvSpPr>
          <p:nvPr>
            <p:ph type="title"/>
          </p:nvPr>
        </p:nvSpPr>
        <p:spPr/>
        <p:txBody>
          <a:bodyPr/>
          <a:lstStyle/>
          <a:p>
            <a:pPr algn="ctr"/>
            <a:r>
              <a:rPr lang="en-US" b="1" dirty="0">
                <a:solidFill>
                  <a:srgbClr val="0070C0"/>
                </a:solidFill>
              </a:rPr>
              <a:t>Goals for Today</a:t>
            </a:r>
            <a:br>
              <a:rPr lang="en-US" b="1" dirty="0">
                <a:solidFill>
                  <a:srgbClr val="0070C0"/>
                </a:solidFill>
              </a:rPr>
            </a:br>
            <a:r>
              <a:rPr lang="en-US" sz="3600" b="1" dirty="0">
                <a:solidFill>
                  <a:srgbClr val="0070C0"/>
                </a:solidFill>
              </a:rPr>
              <a:t>Addressing the Burning Questions</a:t>
            </a:r>
          </a:p>
        </p:txBody>
      </p:sp>
      <p:sp>
        <p:nvSpPr>
          <p:cNvPr id="3" name="Content Placeholder 2">
            <a:extLst>
              <a:ext uri="{FF2B5EF4-FFF2-40B4-BE49-F238E27FC236}">
                <a16:creationId xmlns:a16="http://schemas.microsoft.com/office/drawing/2014/main" id="{F52D7D2A-E528-40E7-A011-A29E9C8B57D2}"/>
              </a:ext>
            </a:extLst>
          </p:cNvPr>
          <p:cNvSpPr>
            <a:spLocks noGrp="1"/>
          </p:cNvSpPr>
          <p:nvPr>
            <p:ph idx="1"/>
          </p:nvPr>
        </p:nvSpPr>
        <p:spPr/>
        <p:txBody>
          <a:bodyPr>
            <a:normAutofit/>
          </a:bodyPr>
          <a:lstStyle/>
          <a:p>
            <a:r>
              <a:rPr lang="en-US" dirty="0"/>
              <a:t>Understand and identify concerns and implications about spring 2020 and other relevant data</a:t>
            </a:r>
          </a:p>
          <a:p>
            <a:endParaRPr lang="en-US" dirty="0"/>
          </a:p>
          <a:p>
            <a:r>
              <a:rPr lang="en-US" dirty="0"/>
              <a:t>Describe a few potential plans to collect and analyze appropriate data </a:t>
            </a:r>
          </a:p>
          <a:p>
            <a:endParaRPr lang="en-US" dirty="0"/>
          </a:p>
          <a:p>
            <a:r>
              <a:rPr lang="en-US" dirty="0"/>
              <a:t>Communicate potential impacts in order to plan future strategies</a:t>
            </a:r>
          </a:p>
          <a:p>
            <a:pPr marL="0" indent="0">
              <a:buNone/>
            </a:pPr>
            <a:endParaRPr lang="en-US" dirty="0"/>
          </a:p>
        </p:txBody>
      </p:sp>
      <p:sp>
        <p:nvSpPr>
          <p:cNvPr id="5" name="Slide Number Placeholder 4">
            <a:extLst>
              <a:ext uri="{FF2B5EF4-FFF2-40B4-BE49-F238E27FC236}">
                <a16:creationId xmlns:a16="http://schemas.microsoft.com/office/drawing/2014/main" id="{8B6A79A4-3567-4186-9991-95BF72501628}"/>
              </a:ext>
            </a:extLst>
          </p:cNvPr>
          <p:cNvSpPr>
            <a:spLocks noGrp="1"/>
          </p:cNvSpPr>
          <p:nvPr>
            <p:ph type="sldNum" sz="quarter" idx="12"/>
          </p:nvPr>
        </p:nvSpPr>
        <p:spPr/>
        <p:txBody>
          <a:bodyPr/>
          <a:lstStyle/>
          <a:p>
            <a:fld id="{492D8F1A-69A8-9242-9469-8400121D240A}" type="slidenum">
              <a:rPr lang="en-US" smtClean="0"/>
              <a:t>5</a:t>
            </a:fld>
            <a:endParaRPr lang="en-US" dirty="0"/>
          </a:p>
        </p:txBody>
      </p:sp>
    </p:spTree>
    <p:extLst>
      <p:ext uri="{BB962C8B-B14F-4D97-AF65-F5344CB8AC3E}">
        <p14:creationId xmlns:p14="http://schemas.microsoft.com/office/powerpoint/2010/main" val="63670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9B83E-6730-E848-9B7D-F5414B00ACB4}"/>
              </a:ext>
            </a:extLst>
          </p:cNvPr>
          <p:cNvSpPr>
            <a:spLocks noGrp="1"/>
          </p:cNvSpPr>
          <p:nvPr>
            <p:ph type="title"/>
          </p:nvPr>
        </p:nvSpPr>
        <p:spPr/>
        <p:txBody>
          <a:bodyPr/>
          <a:lstStyle/>
          <a:p>
            <a:pPr algn="ctr"/>
            <a:r>
              <a:rPr lang="en-US" b="1" dirty="0">
                <a:solidFill>
                  <a:schemeClr val="accent2">
                    <a:lumMod val="75000"/>
                  </a:schemeClr>
                </a:solidFill>
              </a:rPr>
              <a:t>From the POV of IRPE</a:t>
            </a:r>
          </a:p>
        </p:txBody>
      </p:sp>
      <p:graphicFrame>
        <p:nvGraphicFramePr>
          <p:cNvPr id="4" name="Diagram 7">
            <a:extLst>
              <a:ext uri="{FF2B5EF4-FFF2-40B4-BE49-F238E27FC236}">
                <a16:creationId xmlns:a16="http://schemas.microsoft.com/office/drawing/2014/main" id="{C2AD33F5-0BCA-BF42-BA2B-BD9913D354D4}"/>
              </a:ext>
            </a:extLst>
          </p:cNvPr>
          <p:cNvGraphicFramePr>
            <a:graphicFrameLocks noGrp="1"/>
          </p:cNvGraphicFramePr>
          <p:nvPr>
            <p:ph idx="1"/>
            <p:extLst>
              <p:ext uri="{D42A27DB-BD31-4B8C-83A1-F6EECF244321}">
                <p14:modId xmlns:p14="http://schemas.microsoft.com/office/powerpoint/2010/main" val="20639495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0271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A7F-02D7-49C9-9EF5-1E7F2EB7BD34}"/>
              </a:ext>
            </a:extLst>
          </p:cNvPr>
          <p:cNvSpPr>
            <a:spLocks noGrp="1"/>
          </p:cNvSpPr>
          <p:nvPr>
            <p:ph type="title"/>
          </p:nvPr>
        </p:nvSpPr>
        <p:spPr/>
        <p:txBody>
          <a:bodyPr/>
          <a:lstStyle/>
          <a:p>
            <a:pPr algn="ctr"/>
            <a:r>
              <a:rPr lang="en-US" b="1" dirty="0">
                <a:solidFill>
                  <a:srgbClr val="0070C0"/>
                </a:solidFill>
                <a:cs typeface="Calibri Light"/>
              </a:rPr>
              <a:t>What are EW grades? </a:t>
            </a:r>
          </a:p>
        </p:txBody>
      </p:sp>
      <p:sp>
        <p:nvSpPr>
          <p:cNvPr id="3" name="Content Placeholder 2">
            <a:extLst>
              <a:ext uri="{FF2B5EF4-FFF2-40B4-BE49-F238E27FC236}">
                <a16:creationId xmlns:a16="http://schemas.microsoft.com/office/drawing/2014/main" id="{9DD33813-76E2-4F7A-BFDD-5649A3D2E7F0}"/>
              </a:ext>
            </a:extLst>
          </p:cNvPr>
          <p:cNvSpPr>
            <a:spLocks noGrp="1"/>
          </p:cNvSpPr>
          <p:nvPr>
            <p:ph idx="1"/>
          </p:nvPr>
        </p:nvSpPr>
        <p:spPr>
          <a:xfrm>
            <a:off x="838200" y="1720851"/>
            <a:ext cx="10515600" cy="4351338"/>
          </a:xfrm>
        </p:spPr>
        <p:txBody>
          <a:bodyPr vert="horz" lIns="91440" tIns="45720" rIns="91440" bIns="45720" rtlCol="0" anchor="t">
            <a:normAutofit fontScale="92500" lnSpcReduction="10000"/>
          </a:bodyPr>
          <a:lstStyle/>
          <a:p>
            <a:pPr marL="0" indent="0">
              <a:buNone/>
            </a:pPr>
            <a:r>
              <a:rPr lang="en-US" dirty="0">
                <a:ea typeface="+mn-lt"/>
                <a:cs typeface="+mn-lt"/>
              </a:rPr>
              <a:t>WITHDRAWAL – § 55024   </a:t>
            </a:r>
          </a:p>
          <a:p>
            <a:pPr marL="0" indent="0">
              <a:buNone/>
            </a:pPr>
            <a:r>
              <a:rPr lang="en-US" dirty="0">
                <a:ea typeface="+mn-lt"/>
                <a:cs typeface="+mn-lt"/>
              </a:rPr>
              <a:t>(1) “Excused Withdrawal” (EW) occurs when a student is permitted to withdraw from a course(s) due to specific events beyond the control of the student ...Upon verification of these conditions and consistent with the district’s required documentation substantiating the condition, an excused withdrawal symbol may be assigned at any time after the period established by the governing board during which no notation is made for withdrawals. The withdrawal symbol so assigned shall be an “EW.”    </a:t>
            </a:r>
          </a:p>
          <a:p>
            <a:pPr marL="0" indent="0">
              <a:buNone/>
            </a:pPr>
            <a:r>
              <a:rPr lang="en-US" dirty="0">
                <a:ea typeface="+mn-lt"/>
                <a:cs typeface="+mn-lt"/>
              </a:rPr>
              <a:t>(2) Excused withdrawal shall not be counted in progress probation and dismissal calculations.     </a:t>
            </a:r>
          </a:p>
          <a:p>
            <a:pPr marL="0" indent="0">
              <a:buNone/>
            </a:pPr>
            <a:r>
              <a:rPr lang="en-US" dirty="0">
                <a:ea typeface="+mn-lt"/>
                <a:cs typeface="+mn-lt"/>
              </a:rPr>
              <a:t>(3) Excused withdrawal shall not be counted toward the permitted number of withdrawals or counted as an enrollment attempt. </a:t>
            </a:r>
            <a:endParaRPr lang="en-US" dirty="0">
              <a:cs typeface="Calibri"/>
            </a:endParaRPr>
          </a:p>
        </p:txBody>
      </p:sp>
    </p:spTree>
    <p:extLst>
      <p:ext uri="{BB962C8B-B14F-4D97-AF65-F5344CB8AC3E}">
        <p14:creationId xmlns:p14="http://schemas.microsoft.com/office/powerpoint/2010/main" val="39184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ED7D31"/>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9" presetClass="emph" presetSubtype="0" fill="hold" nodeType="clickEffect">
                                  <p:stCondLst>
                                    <p:cond delay="0"/>
                                  </p:stCondLst>
                                  <p:childTnLst>
                                    <p:animClr clrSpc="rgb" dir="cw">
                                      <p:cBhvr override="childStyle">
                                        <p:cTn id="12" dur="500" fill="hold"/>
                                        <p:tgtEl>
                                          <p:spTgt spid="3">
                                            <p:txEl>
                                              <p:pRg st="3" end="3"/>
                                            </p:txEl>
                                          </p:spTgt>
                                        </p:tgtEl>
                                        <p:attrNameLst>
                                          <p:attrName>style.color</p:attrName>
                                        </p:attrNameLst>
                                      </p:cBhvr>
                                      <p:to>
                                        <a:schemeClr val="accent2"/>
                                      </p:to>
                                    </p:animClr>
                                    <p:animClr clrSpc="rgb" dir="cw">
                                      <p:cBhvr>
                                        <p:cTn id="13" dur="500" fill="hold"/>
                                        <p:tgtEl>
                                          <p:spTgt spid="3">
                                            <p:txEl>
                                              <p:pRg st="3" end="3"/>
                                            </p:txEl>
                                          </p:spTgt>
                                        </p:tgtEl>
                                        <p:attrNameLst>
                                          <p:attrName>fillcolor</p:attrName>
                                        </p:attrNameLst>
                                      </p:cBhvr>
                                      <p:to>
                                        <a:schemeClr val="accent2"/>
                                      </p:to>
                                    </p:animClr>
                                    <p:set>
                                      <p:cBhvr>
                                        <p:cTn id="14" dur="500" fill="hold"/>
                                        <p:tgtEl>
                                          <p:spTgt spid="3">
                                            <p:txEl>
                                              <p:pRg st="3" end="3"/>
                                            </p:txEl>
                                          </p:spTgt>
                                        </p:tgtEl>
                                        <p:attrNameLst>
                                          <p:attrName>fill.type</p:attrName>
                                        </p:attrNameLst>
                                      </p:cBhvr>
                                      <p:to>
                                        <p:strVal val="solid"/>
                                      </p:to>
                                    </p:set>
                                    <p:set>
                                      <p:cBhvr>
                                        <p:cTn id="15"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0C2E-B01F-4BF0-AE2D-AAA4E55BED07}"/>
              </a:ext>
            </a:extLst>
          </p:cNvPr>
          <p:cNvSpPr>
            <a:spLocks noGrp="1"/>
          </p:cNvSpPr>
          <p:nvPr>
            <p:ph type="title"/>
          </p:nvPr>
        </p:nvSpPr>
        <p:spPr/>
        <p:txBody>
          <a:bodyPr/>
          <a:lstStyle/>
          <a:p>
            <a:pPr algn="ctr"/>
            <a:r>
              <a:rPr lang="en-US" b="1" dirty="0">
                <a:solidFill>
                  <a:srgbClr val="0070C0"/>
                </a:solidFill>
                <a:cs typeface="Calibri Light"/>
              </a:rPr>
              <a:t>EW grades will affect:</a:t>
            </a:r>
            <a:endParaRPr lang="en-US" b="1" dirty="0">
              <a:solidFill>
                <a:srgbClr val="0070C0"/>
              </a:solidFill>
            </a:endParaRPr>
          </a:p>
        </p:txBody>
      </p:sp>
      <p:sp>
        <p:nvSpPr>
          <p:cNvPr id="3" name="Content Placeholder 2">
            <a:extLst>
              <a:ext uri="{FF2B5EF4-FFF2-40B4-BE49-F238E27FC236}">
                <a16:creationId xmlns:a16="http://schemas.microsoft.com/office/drawing/2014/main" id="{A846FBC7-E685-4E3C-BCE1-262C9ECEAC99}"/>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r>
              <a:rPr lang="en-US" dirty="0">
                <a:cs typeface="Calibri"/>
              </a:rPr>
              <a:t>Course outcome rates</a:t>
            </a:r>
          </a:p>
          <a:p>
            <a:pPr lvl="1"/>
            <a:r>
              <a:rPr lang="en-US" dirty="0">
                <a:ea typeface="+mn-lt"/>
                <a:cs typeface="+mn-lt"/>
              </a:rPr>
              <a:t>Success Counts &amp; Success Rates*</a:t>
            </a:r>
          </a:p>
          <a:p>
            <a:pPr lvl="1"/>
            <a:r>
              <a:rPr lang="en-US" dirty="0">
                <a:ea typeface="+mn-lt"/>
                <a:cs typeface="+mn-lt"/>
              </a:rPr>
              <a:t>Completion Counts &amp; Completion Rates*</a:t>
            </a:r>
          </a:p>
          <a:p>
            <a:pPr indent="0"/>
            <a:r>
              <a:rPr lang="en-US" dirty="0">
                <a:cs typeface="Calibri" panose="020F0502020204030204"/>
              </a:rPr>
              <a:t>Completion </a:t>
            </a:r>
          </a:p>
          <a:p>
            <a:pPr lvl="1"/>
            <a:r>
              <a:rPr lang="en-US" dirty="0">
                <a:cs typeface="Calibri" panose="020F0502020204030204"/>
              </a:rPr>
              <a:t>Degrees/certificates</a:t>
            </a:r>
          </a:p>
          <a:p>
            <a:pPr lvl="1"/>
            <a:r>
              <a:rPr lang="en-US" dirty="0">
                <a:cs typeface="Calibri" panose="020F0502020204030204"/>
              </a:rPr>
              <a:t>Transfer </a:t>
            </a:r>
          </a:p>
          <a:p>
            <a:pPr indent="0"/>
            <a:r>
              <a:rPr lang="en-US" dirty="0">
                <a:cs typeface="Calibri" panose="020F0502020204030204"/>
              </a:rPr>
              <a:t>Initiatives</a:t>
            </a:r>
          </a:p>
          <a:p>
            <a:pPr lvl="1"/>
            <a:r>
              <a:rPr lang="en-US" dirty="0">
                <a:cs typeface="Calibri" panose="020F0502020204030204"/>
              </a:rPr>
              <a:t>AB 705, Guided Pathways, Equity</a:t>
            </a:r>
          </a:p>
          <a:p>
            <a:endParaRPr lang="en-US" dirty="0">
              <a:cs typeface="Calibri" panose="020F0502020204030204"/>
            </a:endParaRPr>
          </a:p>
        </p:txBody>
      </p:sp>
    </p:spTree>
    <p:extLst>
      <p:ext uri="{BB962C8B-B14F-4D97-AF65-F5344CB8AC3E}">
        <p14:creationId xmlns:p14="http://schemas.microsoft.com/office/powerpoint/2010/main" val="344150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B38F-7EF4-4064-9A03-621206171852}"/>
              </a:ext>
            </a:extLst>
          </p:cNvPr>
          <p:cNvSpPr>
            <a:spLocks noGrp="1"/>
          </p:cNvSpPr>
          <p:nvPr>
            <p:ph type="title"/>
          </p:nvPr>
        </p:nvSpPr>
        <p:spPr/>
        <p:txBody>
          <a:bodyPr/>
          <a:lstStyle/>
          <a:p>
            <a:pPr algn="ctr"/>
            <a:r>
              <a:rPr lang="en-US" b="1" dirty="0">
                <a:solidFill>
                  <a:srgbClr val="0070C0"/>
                </a:solidFill>
                <a:cs typeface="Calibri Light"/>
              </a:rPr>
              <a:t>Considerations for Unpacking</a:t>
            </a:r>
          </a:p>
        </p:txBody>
      </p:sp>
      <p:sp>
        <p:nvSpPr>
          <p:cNvPr id="3" name="Content Placeholder 2">
            <a:extLst>
              <a:ext uri="{FF2B5EF4-FFF2-40B4-BE49-F238E27FC236}">
                <a16:creationId xmlns:a16="http://schemas.microsoft.com/office/drawing/2014/main" id="{0E0ADA3B-0E84-4A36-BF8B-60F492F7ECA2}"/>
              </a:ext>
            </a:extLst>
          </p:cNvPr>
          <p:cNvSpPr>
            <a:spLocks noGrp="1"/>
          </p:cNvSpPr>
          <p:nvPr>
            <p:ph idx="1"/>
          </p:nvPr>
        </p:nvSpPr>
        <p:spPr/>
        <p:txBody>
          <a:bodyPr vert="horz" lIns="91440" tIns="45720" rIns="91440" bIns="45720" rtlCol="0" anchor="t">
            <a:normAutofit/>
          </a:bodyPr>
          <a:lstStyle/>
          <a:p>
            <a:r>
              <a:rPr lang="en-US" dirty="0">
                <a:cs typeface="Calibri"/>
              </a:rPr>
              <a:t>NEED TO DISAGGREGATE – FOCUS ON EQUITY</a:t>
            </a:r>
            <a:br>
              <a:rPr lang="en-US" dirty="0">
                <a:cs typeface="Calibri"/>
              </a:rPr>
            </a:br>
            <a:endParaRPr lang="en-US" dirty="0">
              <a:cs typeface="Calibri"/>
            </a:endParaRPr>
          </a:p>
          <a:p>
            <a:pPr lvl="1"/>
            <a:r>
              <a:rPr lang="en-US" dirty="0">
                <a:cs typeface="Calibri"/>
              </a:rPr>
              <a:t>Disaggregate grades by student characteristics and focus on EW</a:t>
            </a:r>
          </a:p>
          <a:p>
            <a:pPr lvl="2"/>
            <a:r>
              <a:rPr lang="en-US" dirty="0">
                <a:cs typeface="Calibri"/>
              </a:rPr>
              <a:t>Are students disproportionately impacted? Which groups? </a:t>
            </a:r>
          </a:p>
          <a:p>
            <a:pPr lvl="2"/>
            <a:r>
              <a:rPr lang="en-US" dirty="0">
                <a:cs typeface="Calibri"/>
              </a:rPr>
              <a:t>Do we include EW in the overall course outcomes or leave out to understand course performance? </a:t>
            </a:r>
          </a:p>
          <a:p>
            <a:pPr lvl="2"/>
            <a:r>
              <a:rPr lang="en-US" dirty="0">
                <a:cs typeface="Calibri"/>
              </a:rPr>
              <a:t>How does this vary by pathways? </a:t>
            </a:r>
          </a:p>
        </p:txBody>
      </p:sp>
    </p:spTree>
    <p:extLst>
      <p:ext uri="{BB962C8B-B14F-4D97-AF65-F5344CB8AC3E}">
        <p14:creationId xmlns:p14="http://schemas.microsoft.com/office/powerpoint/2010/main" val="1711130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2683</Words>
  <Application>Microsoft Office PowerPoint</Application>
  <PresentationFormat>Widescreen</PresentationFormat>
  <Paragraphs>343</Paragraphs>
  <Slides>30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Sabon LT Pro</vt:lpstr>
      <vt:lpstr>Office Theme</vt:lpstr>
      <vt:lpstr>.</vt:lpstr>
      <vt:lpstr>During Presentation</vt:lpstr>
      <vt:lpstr>Today’s Plan</vt:lpstr>
      <vt:lpstr>Presenters</vt:lpstr>
      <vt:lpstr>Goals for Today Addressing the Burning Questions</vt:lpstr>
      <vt:lpstr>From the POV of IRPE</vt:lpstr>
      <vt:lpstr>What are EW grades? </vt:lpstr>
      <vt:lpstr>EW grades will affect:</vt:lpstr>
      <vt:lpstr>Considerations for Unpacking</vt:lpstr>
      <vt:lpstr>College Snapshots</vt:lpstr>
      <vt:lpstr>Spring 2020 Withdrawals*</vt:lpstr>
      <vt:lpstr>Spring 2020 Excused Withdrawals*</vt:lpstr>
      <vt:lpstr>Spring 2020 Exits – Selected Groups</vt:lpstr>
      <vt:lpstr>Surveys - Identifying Needs</vt:lpstr>
      <vt:lpstr>From the POV of Faculty</vt:lpstr>
      <vt:lpstr>From the POV of Faculty</vt:lpstr>
      <vt:lpstr>Fluctuation in Student Performance</vt:lpstr>
      <vt:lpstr>Fluctuation in Student Performance</vt:lpstr>
      <vt:lpstr>PowerPoint Presentation</vt:lpstr>
      <vt:lpstr>Data on Placement Strategies</vt:lpstr>
      <vt:lpstr>PowerPoint Presentation</vt:lpstr>
      <vt:lpstr>PowerPoint Presentation</vt:lpstr>
      <vt:lpstr>CB 25 General Education</vt:lpstr>
      <vt:lpstr>Some thoughts about coding</vt:lpstr>
      <vt:lpstr>CB 26 Course Support Status  https://webdata.cccco.edu/ded/cb/cb26.pdf</vt:lpstr>
      <vt:lpstr>Course Basic Coding for English/Math Support</vt:lpstr>
      <vt:lpstr>PowerPoint Presentation</vt:lpstr>
      <vt:lpstr>PowerPoint Presentation</vt:lpstr>
      <vt:lpstr>The Spring 2020 data will be anomalous</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Janet Fulks</dc:creator>
  <cp:lastModifiedBy>Kiana Traylor</cp:lastModifiedBy>
  <cp:revision>6</cp:revision>
  <dcterms:created xsi:type="dcterms:W3CDTF">2020-05-26T20:15:07Z</dcterms:created>
  <dcterms:modified xsi:type="dcterms:W3CDTF">2020-05-28T17:11:09Z</dcterms:modified>
</cp:coreProperties>
</file>