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Gill Sans"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t5ZApJZdZSelX1YM4YfZ5X9Sw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04d85009d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04d85009d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g204d85009d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4d85009d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4d85009d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g204d85009d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4d85009d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04d85009dd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204d85009dd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04d85009d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04d85009dd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204d85009dd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04d85009d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04d85009d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204d85009d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4d85009d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4d85009dd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204d85009dd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4d85009dd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04d85009dd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04d85009dd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3"/>
        <p:cNvGrpSpPr/>
        <p:nvPr/>
      </p:nvGrpSpPr>
      <p:grpSpPr>
        <a:xfrm>
          <a:off x="0" y="0"/>
          <a:ext cx="0" cy="0"/>
          <a:chOff x="0" y="0"/>
          <a:chExt cx="0" cy="0"/>
        </a:xfrm>
      </p:grpSpPr>
      <p:grpSp>
        <p:nvGrpSpPr>
          <p:cNvPr id="14" name="Google Shape;14;p3"/>
          <p:cNvGrpSpPr/>
          <p:nvPr/>
        </p:nvGrpSpPr>
        <p:grpSpPr>
          <a:xfrm>
            <a:off x="0" y="2834565"/>
            <a:ext cx="12192000" cy="4023435"/>
            <a:chOff x="0" y="2834565"/>
            <a:chExt cx="12192000" cy="4023435"/>
          </a:xfrm>
        </p:grpSpPr>
        <p:sp>
          <p:nvSpPr>
            <p:cNvPr id="15" name="Google Shape;15;p3"/>
            <p:cNvSpPr/>
            <p:nvPr/>
          </p:nvSpPr>
          <p:spPr>
            <a:xfrm rot="10800000">
              <a:off x="0" y="2911869"/>
              <a:ext cx="12192000" cy="3946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
            <p:cNvSpPr/>
            <p:nvPr/>
          </p:nvSpPr>
          <p:spPr>
            <a:xfrm rot="10800000">
              <a:off x="0" y="2834565"/>
              <a:ext cx="12192000" cy="9960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7" name="Google Shape;17;p3"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8" name="Google Shape;18;p3"/>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20" name="Google Shape;20;p3"/>
          <p:cNvPicPr preferRelativeResize="0"/>
          <p:nvPr/>
        </p:nvPicPr>
        <p:blipFill rotWithShape="1">
          <a:blip r:embed="rId3">
            <a:alphaModFix/>
          </a:blip>
          <a:srcRect/>
          <a:stretch/>
        </p:blipFill>
        <p:spPr>
          <a:xfrm>
            <a:off x="-184572" y="0"/>
            <a:ext cx="1251370" cy="6858000"/>
          </a:xfrm>
          <a:prstGeom prst="rect">
            <a:avLst/>
          </a:prstGeom>
          <a:noFill/>
          <a:ln>
            <a:noFill/>
          </a:ln>
          <a:effectLst>
            <a:outerShdw blurRad="88900" dist="76200" sx="101000" sy="101000" algn="l" rotWithShape="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21"/>
        <p:cNvGrpSpPr/>
        <p:nvPr/>
      </p:nvGrpSpPr>
      <p:grpSpPr>
        <a:xfrm>
          <a:off x="0" y="0"/>
          <a:ext cx="0" cy="0"/>
          <a:chOff x="0" y="0"/>
          <a:chExt cx="0" cy="0"/>
        </a:xfrm>
      </p:grpSpPr>
      <p:grpSp>
        <p:nvGrpSpPr>
          <p:cNvPr id="22" name="Google Shape;22;p4"/>
          <p:cNvGrpSpPr/>
          <p:nvPr/>
        </p:nvGrpSpPr>
        <p:grpSpPr>
          <a:xfrm>
            <a:off x="-22225" y="-36513"/>
            <a:ext cx="12214225" cy="6942138"/>
            <a:chOff x="-22225" y="-36513"/>
            <a:chExt cx="12214225" cy="6942138"/>
          </a:xfrm>
        </p:grpSpPr>
        <p:pic>
          <p:nvPicPr>
            <p:cNvPr id="23" name="Google Shape;23;p4"/>
            <p:cNvPicPr preferRelativeResize="0"/>
            <p:nvPr/>
          </p:nvPicPr>
          <p:blipFill rotWithShape="1">
            <a:blip r:embed="rId2">
              <a:alphaModFix/>
            </a:blip>
            <a:srcRect/>
            <a:stretch/>
          </p:blipFill>
          <p:spPr>
            <a:xfrm>
              <a:off x="-22225" y="0"/>
              <a:ext cx="4071938" cy="6905625"/>
            </a:xfrm>
            <a:prstGeom prst="rect">
              <a:avLst/>
            </a:prstGeom>
            <a:noFill/>
            <a:ln>
              <a:noFill/>
            </a:ln>
            <a:effectLst>
              <a:outerShdw blurRad="190500" dist="76200" algn="l" rotWithShape="0">
                <a:srgbClr val="000000">
                  <a:alpha val="40000"/>
                </a:srgbClr>
              </a:outerShdw>
            </a:effectLst>
          </p:spPr>
        </p:pic>
        <p:sp>
          <p:nvSpPr>
            <p:cNvPr id="24" name="Google Shape;24;p4"/>
            <p:cNvSpPr/>
            <p:nvPr/>
          </p:nvSpPr>
          <p:spPr>
            <a:xfrm>
              <a:off x="-22225" y="1365827"/>
              <a:ext cx="4071938" cy="4392609"/>
            </a:xfrm>
            <a:prstGeom prst="rect">
              <a:avLst/>
            </a:prstGeom>
            <a:solidFill>
              <a:schemeClr val="accent2"/>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4"/>
            <p:cNvSpPr/>
            <p:nvPr/>
          </p:nvSpPr>
          <p:spPr>
            <a:xfrm>
              <a:off x="11510963" y="-36513"/>
              <a:ext cx="681037" cy="6894513"/>
            </a:xfrm>
            <a:prstGeom prst="rect">
              <a:avLst/>
            </a:prstGeom>
            <a:solidFill>
              <a:schemeClr val="dk2"/>
            </a:solidFill>
            <a:ln>
              <a:noFill/>
            </a:ln>
            <a:effectLst>
              <a:outerShdw blurRad="190500" dist="635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6" name="Google Shape;26;p4"/>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600"/>
              <a:buNone/>
              <a:defRPr sz="2600">
                <a:solidFill>
                  <a:schemeClr val="lt1"/>
                </a:solidFill>
              </a:defRPr>
            </a:lvl1pPr>
            <a:lvl2pPr marL="914400" lvl="1" indent="-228600" algn="l">
              <a:lnSpc>
                <a:spcPct val="90000"/>
              </a:lnSpc>
              <a:spcBef>
                <a:spcPts val="500"/>
              </a:spcBef>
              <a:spcAft>
                <a:spcPts val="0"/>
              </a:spcAft>
              <a:buClr>
                <a:srgbClr val="3A3838"/>
              </a:buClr>
              <a:buSzPts val="1400"/>
              <a:buNone/>
              <a:defRPr sz="1400"/>
            </a:lvl2pPr>
            <a:lvl3pPr marL="1371600" lvl="2" indent="-228600" algn="l">
              <a:lnSpc>
                <a:spcPct val="90000"/>
              </a:lnSpc>
              <a:spcBef>
                <a:spcPts val="500"/>
              </a:spcBef>
              <a:spcAft>
                <a:spcPts val="0"/>
              </a:spcAft>
              <a:buClr>
                <a:srgbClr val="3A3838"/>
              </a:buClr>
              <a:buSzPts val="1200"/>
              <a:buNone/>
              <a:defRPr sz="1200"/>
            </a:lvl3pPr>
            <a:lvl4pPr marL="1828800" lvl="3" indent="-228600" algn="l">
              <a:lnSpc>
                <a:spcPct val="90000"/>
              </a:lnSpc>
              <a:spcBef>
                <a:spcPts val="500"/>
              </a:spcBef>
              <a:spcAft>
                <a:spcPts val="0"/>
              </a:spcAft>
              <a:buClr>
                <a:srgbClr val="3A3838"/>
              </a:buClr>
              <a:buSzPts val="1000"/>
              <a:buNone/>
              <a:defRPr sz="1000"/>
            </a:lvl4pPr>
            <a:lvl5pPr marL="2286000" lvl="4" indent="-228600" algn="l">
              <a:lnSpc>
                <a:spcPct val="90000"/>
              </a:lnSpc>
              <a:spcBef>
                <a:spcPts val="5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4"/>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A3838"/>
              </a:buClr>
              <a:buSzPts val="2400"/>
              <a:buFont typeface="Arial"/>
              <a:buNone/>
              <a:defRPr sz="2400"/>
            </a:lvl1pPr>
            <a:lvl2pPr marL="914400" lvl="1" indent="-368300" algn="l">
              <a:lnSpc>
                <a:spcPct val="90000"/>
              </a:lnSpc>
              <a:spcBef>
                <a:spcPts val="500"/>
              </a:spcBef>
              <a:spcAft>
                <a:spcPts val="0"/>
              </a:spcAft>
              <a:buClr>
                <a:srgbClr val="3A3838"/>
              </a:buClr>
              <a:buSzPts val="2200"/>
              <a:buChar char="•"/>
              <a:defRPr sz="22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 name="Google Shape;29;p4"/>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4"/>
          <p:cNvCxnSpPr/>
          <p:nvPr/>
        </p:nvCxnSpPr>
        <p:spPr>
          <a:xfrm>
            <a:off x="247135" y="3210323"/>
            <a:ext cx="3583461" cy="0"/>
          </a:xfrm>
          <a:prstGeom prst="straightConnector1">
            <a:avLst/>
          </a:prstGeom>
          <a:noFill/>
          <a:ln w="38100" cap="flat" cmpd="sng">
            <a:solidFill>
              <a:schemeClr val="dk1"/>
            </a:solidFill>
            <a:prstDash val="solid"/>
            <a:miter lim="800000"/>
            <a:headEnd type="none" w="sm" len="sm"/>
            <a:tailEnd type="none" w="sm" len="sm"/>
          </a:ln>
        </p:spPr>
      </p:cxnSp>
      <p:pic>
        <p:nvPicPr>
          <p:cNvPr id="31" name="Google Shape;31;p4" descr="Icon&#10;&#10;Description automatically generated"/>
          <p:cNvPicPr preferRelativeResize="0"/>
          <p:nvPr/>
        </p:nvPicPr>
        <p:blipFill rotWithShape="1">
          <a:blip r:embed="rId3">
            <a:alphaModFix/>
          </a:blip>
          <a:srcRect/>
          <a:stretch/>
        </p:blipFill>
        <p:spPr>
          <a:xfrm>
            <a:off x="10641520" y="6376988"/>
            <a:ext cx="391886" cy="3918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1212273" y="1967787"/>
            <a:ext cx="5077690" cy="41939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6449291" y="1967786"/>
            <a:ext cx="5077690"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6"/>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6"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7"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sldNum" idx="12"/>
          </p:nvPr>
        </p:nvSpPr>
        <p:spPr>
          <a:xfrm>
            <a:off x="10047513" y="6476093"/>
            <a:ext cx="881743" cy="2552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asccc.org/resolutions/create-paper-part-time-faculty-equit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Palatino"/>
              <a:buNone/>
            </a:pPr>
            <a:r>
              <a:rPr lang="en-US"/>
              <a:t>Part Time Faculty Survey </a:t>
            </a:r>
            <a:endParaRPr/>
          </a:p>
        </p:txBody>
      </p:sp>
      <p:sp>
        <p:nvSpPr>
          <p:cNvPr id="53" name="Google Shape;53;p1"/>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04d85009dd_0_0"/>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We want to hear from you!</a:t>
            </a:r>
            <a:endParaRPr/>
          </a:p>
        </p:txBody>
      </p:sp>
      <p:sp>
        <p:nvSpPr>
          <p:cNvPr id="60" name="Google Shape;60;g204d85009dd_0_0"/>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ASCCC Part Time Faculty Survey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61" name="Google Shape;61;g204d85009dd_0_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62" name="Google Shape;62;g204d85009dd_0_0"/>
          <p:cNvPicPr preferRelativeResize="0"/>
          <p:nvPr/>
        </p:nvPicPr>
        <p:blipFill>
          <a:blip r:embed="rId3">
            <a:alphaModFix/>
          </a:blip>
          <a:stretch>
            <a:fillRect/>
          </a:stretch>
        </p:blipFill>
        <p:spPr>
          <a:xfrm>
            <a:off x="6236325" y="3582475"/>
            <a:ext cx="4121700" cy="2959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04d85009dd_0_8"/>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Part Time Faculty Equity in CCCs </a:t>
            </a:r>
            <a:endParaRPr/>
          </a:p>
        </p:txBody>
      </p:sp>
      <p:sp>
        <p:nvSpPr>
          <p:cNvPr id="69" name="Google Shape;69;g204d85009dd_0_8"/>
          <p:cNvSpPr txBox="1">
            <a:spLocks noGrp="1"/>
          </p:cNvSpPr>
          <p:nvPr>
            <p:ph type="body" idx="1"/>
          </p:nvPr>
        </p:nvSpPr>
        <p:spPr>
          <a:xfrm>
            <a:off x="1212273" y="1988412"/>
            <a:ext cx="10314600" cy="4194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u="sng">
                <a:solidFill>
                  <a:schemeClr val="hlink"/>
                </a:solidFill>
                <a:hlinkClick r:id="rId3"/>
              </a:rPr>
              <a:t>19.01 S21</a:t>
            </a:r>
            <a:r>
              <a:rPr lang="en-US"/>
              <a:t> Resolution to Create Paper on Part Time Faculty Equity</a:t>
            </a:r>
            <a:endParaRPr/>
          </a:p>
          <a:p>
            <a:pPr marL="457200" lvl="0" indent="0" algn="l" rtl="0">
              <a:spcBef>
                <a:spcPts val="1000"/>
              </a:spcBef>
              <a:spcAft>
                <a:spcPts val="0"/>
              </a:spcAft>
              <a:buNone/>
            </a:pPr>
            <a:r>
              <a:rPr lang="en-US" sz="1500" i="1">
                <a:solidFill>
                  <a:srgbClr val="0A0A0A"/>
                </a:solidFill>
                <a:highlight>
                  <a:srgbClr val="FFFFFF"/>
                </a:highlight>
                <a:latin typeface="Arial"/>
                <a:ea typeface="Arial"/>
                <a:cs typeface="Arial"/>
                <a:sym typeface="Arial"/>
              </a:rPr>
              <a:t>“Resolved, That the Academic Senate for California Community Colleges develop a new paper addressing part-time faculty equity, rights, and roles in governance”</a:t>
            </a:r>
            <a:endParaRPr sz="2900" i="1"/>
          </a:p>
          <a:p>
            <a:pPr marL="457200" lvl="0" indent="-342900" algn="l" rtl="0">
              <a:spcBef>
                <a:spcPts val="1000"/>
              </a:spcBef>
              <a:spcAft>
                <a:spcPts val="0"/>
              </a:spcAft>
              <a:buSzPts val="1800"/>
              <a:buChar char="•"/>
            </a:pPr>
            <a:r>
              <a:rPr lang="en-US"/>
              <a:t>Paper Assigned to the Part Time Faculty Committee </a:t>
            </a:r>
            <a:endParaRPr/>
          </a:p>
          <a:p>
            <a:pPr marL="457200" lvl="0" indent="-342900" algn="l" rtl="0">
              <a:spcBef>
                <a:spcPts val="0"/>
              </a:spcBef>
              <a:spcAft>
                <a:spcPts val="0"/>
              </a:spcAft>
              <a:buSzPts val="1800"/>
              <a:buChar char="•"/>
            </a:pPr>
            <a:r>
              <a:rPr lang="en-US"/>
              <a:t>Committee identified need for Part Time Faculty Survey to hear from you. </a:t>
            </a:r>
            <a:endParaRPr/>
          </a:p>
          <a:p>
            <a:pPr marL="457200" lvl="0" indent="-342900" algn="l" rtl="0">
              <a:spcBef>
                <a:spcPts val="0"/>
              </a:spcBef>
              <a:spcAft>
                <a:spcPts val="0"/>
              </a:spcAft>
              <a:buSzPts val="1800"/>
              <a:buChar char="•"/>
            </a:pPr>
            <a:r>
              <a:rPr lang="en-US"/>
              <a:t>Goal is to use the data gathered from this survey to inform the paper and its recommendations</a:t>
            </a:r>
            <a:endParaRPr/>
          </a:p>
        </p:txBody>
      </p:sp>
      <p:sp>
        <p:nvSpPr>
          <p:cNvPr id="70" name="Google Shape;70;g204d85009dd_0_8"/>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04d85009dd_0_15"/>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Survey Areas </a:t>
            </a:r>
            <a:endParaRPr/>
          </a:p>
        </p:txBody>
      </p:sp>
      <p:sp>
        <p:nvSpPr>
          <p:cNvPr id="77" name="Google Shape;77;g204d85009dd_0_15"/>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Demographic Questions </a:t>
            </a:r>
            <a:endParaRPr/>
          </a:p>
          <a:p>
            <a:pPr marL="457200" lvl="0" indent="-342900" algn="l" rtl="0">
              <a:spcBef>
                <a:spcPts val="0"/>
              </a:spcBef>
              <a:spcAft>
                <a:spcPts val="0"/>
              </a:spcAft>
              <a:buSzPts val="1800"/>
              <a:buChar char="•"/>
            </a:pPr>
            <a:r>
              <a:rPr lang="en-US"/>
              <a:t>Professional Development and Learning </a:t>
            </a:r>
            <a:endParaRPr/>
          </a:p>
          <a:p>
            <a:pPr marL="457200" lvl="0" indent="-342900" algn="l" rtl="0">
              <a:spcBef>
                <a:spcPts val="0"/>
              </a:spcBef>
              <a:spcAft>
                <a:spcPts val="0"/>
              </a:spcAft>
              <a:buSzPts val="1800"/>
              <a:buChar char="•"/>
            </a:pPr>
            <a:r>
              <a:rPr lang="en-US"/>
              <a:t>Academic Senate and the 10+1</a:t>
            </a:r>
            <a:endParaRPr/>
          </a:p>
          <a:p>
            <a:pPr marL="457200" lvl="0" indent="-342900" algn="l" rtl="0">
              <a:spcBef>
                <a:spcPts val="0"/>
              </a:spcBef>
              <a:spcAft>
                <a:spcPts val="0"/>
              </a:spcAft>
              <a:buSzPts val="1800"/>
              <a:buChar char="•"/>
            </a:pPr>
            <a:r>
              <a:rPr lang="en-US"/>
              <a:t>Collective Bargaining and Assignments </a:t>
            </a:r>
            <a:endParaRPr/>
          </a:p>
          <a:p>
            <a:pPr marL="457200" lvl="0" indent="-342900" algn="l" rtl="0">
              <a:spcBef>
                <a:spcPts val="0"/>
              </a:spcBef>
              <a:spcAft>
                <a:spcPts val="0"/>
              </a:spcAft>
              <a:buSzPts val="1800"/>
              <a:buChar char="•"/>
            </a:pPr>
            <a:r>
              <a:rPr lang="en-US"/>
              <a:t>Inclusion and Equity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Yes, there are alot of questions but we had a lot we wanted to know. </a:t>
            </a:r>
            <a:endParaRPr/>
          </a:p>
        </p:txBody>
      </p:sp>
      <p:sp>
        <p:nvSpPr>
          <p:cNvPr id="78" name="Google Shape;78;g204d85009dd_0_15"/>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79" name="Google Shape;79;g204d85009dd_0_15"/>
          <p:cNvPicPr preferRelativeResize="0"/>
          <p:nvPr/>
        </p:nvPicPr>
        <p:blipFill>
          <a:blip r:embed="rId3">
            <a:alphaModFix/>
          </a:blip>
          <a:stretch>
            <a:fillRect/>
          </a:stretch>
        </p:blipFill>
        <p:spPr>
          <a:xfrm>
            <a:off x="8448513" y="1627238"/>
            <a:ext cx="2143125" cy="214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04d85009dd_0_22"/>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Multiple Campuses </a:t>
            </a:r>
            <a:endParaRPr/>
          </a:p>
        </p:txBody>
      </p:sp>
      <p:sp>
        <p:nvSpPr>
          <p:cNvPr id="86" name="Google Shape;86;g204d85009dd_0_22"/>
          <p:cNvSpPr txBox="1">
            <a:spLocks noGrp="1"/>
          </p:cNvSpPr>
          <p:nvPr>
            <p:ph type="body" idx="1"/>
          </p:nvPr>
        </p:nvSpPr>
        <p:spPr>
          <a:xfrm>
            <a:off x="1068973" y="1938112"/>
            <a:ext cx="103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Since we know that part time faculty in the community college system may work at multiple campuses. Faculty have the option to take parts of the survey more than once to capture their full experiences. </a:t>
            </a:r>
            <a:endParaRPr/>
          </a:p>
        </p:txBody>
      </p:sp>
      <p:sp>
        <p:nvSpPr>
          <p:cNvPr id="87" name="Google Shape;87;g204d85009dd_0_22"/>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88" name="Google Shape;88;g204d85009dd_0_22"/>
          <p:cNvPicPr preferRelativeResize="0"/>
          <p:nvPr/>
        </p:nvPicPr>
        <p:blipFill>
          <a:blip r:embed="rId3">
            <a:alphaModFix/>
          </a:blip>
          <a:stretch>
            <a:fillRect/>
          </a:stretch>
        </p:blipFill>
        <p:spPr>
          <a:xfrm>
            <a:off x="6336253" y="4539103"/>
            <a:ext cx="3916875" cy="186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04d85009dd_0_31"/>
          <p:cNvSpPr txBox="1">
            <a:spLocks noGrp="1"/>
          </p:cNvSpPr>
          <p:nvPr>
            <p:ph type="title"/>
          </p:nvPr>
        </p:nvSpPr>
        <p:spPr>
          <a:xfrm>
            <a:off x="1212273" y="7258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Our Asks </a:t>
            </a:r>
            <a:endParaRPr/>
          </a:p>
        </p:txBody>
      </p:sp>
      <p:sp>
        <p:nvSpPr>
          <p:cNvPr id="95" name="Google Shape;95;g204d85009dd_0_31"/>
          <p:cNvSpPr txBox="1">
            <a:spLocks noGrp="1"/>
          </p:cNvSpPr>
          <p:nvPr>
            <p:ph type="body" idx="1"/>
          </p:nvPr>
        </p:nvSpPr>
        <p:spPr>
          <a:xfrm>
            <a:off x="1212273" y="1967787"/>
            <a:ext cx="50778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Take the survey yourself. Multiple times if you wish to share different experiences. </a:t>
            </a:r>
            <a:endParaRPr/>
          </a:p>
        </p:txBody>
      </p:sp>
      <p:sp>
        <p:nvSpPr>
          <p:cNvPr id="96" name="Google Shape;96;g204d85009dd_0_31"/>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97" name="Google Shape;97;g204d85009dd_0_31"/>
          <p:cNvSpPr txBox="1">
            <a:spLocks noGrp="1"/>
          </p:cNvSpPr>
          <p:nvPr>
            <p:ph type="body" idx="2"/>
          </p:nvPr>
        </p:nvSpPr>
        <p:spPr>
          <a:xfrm>
            <a:off x="6290066" y="1967786"/>
            <a:ext cx="50778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Share the link with fellow adjunct faculty. Encourage them to complete.</a:t>
            </a:r>
            <a:endParaRPr/>
          </a:p>
        </p:txBody>
      </p:sp>
      <p:pic>
        <p:nvPicPr>
          <p:cNvPr id="98" name="Google Shape;98;g204d85009dd_0_31"/>
          <p:cNvPicPr preferRelativeResize="0"/>
          <p:nvPr/>
        </p:nvPicPr>
        <p:blipFill>
          <a:blip r:embed="rId3">
            <a:alphaModFix/>
          </a:blip>
          <a:stretch>
            <a:fillRect/>
          </a:stretch>
        </p:blipFill>
        <p:spPr>
          <a:xfrm>
            <a:off x="2382350" y="3559875"/>
            <a:ext cx="2552700" cy="1790700"/>
          </a:xfrm>
          <a:prstGeom prst="rect">
            <a:avLst/>
          </a:prstGeom>
          <a:noFill/>
          <a:ln>
            <a:noFill/>
          </a:ln>
        </p:spPr>
      </p:pic>
      <p:pic>
        <p:nvPicPr>
          <p:cNvPr id="99" name="Google Shape;99;g204d85009dd_0_31"/>
          <p:cNvPicPr preferRelativeResize="0"/>
          <p:nvPr/>
        </p:nvPicPr>
        <p:blipFill>
          <a:blip r:embed="rId4">
            <a:alphaModFix/>
          </a:blip>
          <a:stretch>
            <a:fillRect/>
          </a:stretch>
        </p:blipFill>
        <p:spPr>
          <a:xfrm>
            <a:off x="7197500" y="3663425"/>
            <a:ext cx="3581400" cy="127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04d85009dd_0_42"/>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Where to Access the Survey</a:t>
            </a:r>
            <a:endParaRPr/>
          </a:p>
        </p:txBody>
      </p:sp>
      <p:sp>
        <p:nvSpPr>
          <p:cNvPr id="106" name="Google Shape;106;g204d85009dd_0_42"/>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(the link for the survey can be posted at the lobby of the zoom events during presentation) (Mussie)</a:t>
            </a:r>
            <a:endParaRPr/>
          </a:p>
        </p:txBody>
      </p:sp>
      <p:sp>
        <p:nvSpPr>
          <p:cNvPr id="107" name="Google Shape;107;g204d85009dd_0_42"/>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08" name="Google Shape;108;g204d85009dd_0_42"/>
          <p:cNvPicPr preferRelativeResize="0"/>
          <p:nvPr/>
        </p:nvPicPr>
        <p:blipFill>
          <a:blip r:embed="rId3">
            <a:alphaModFix/>
          </a:blip>
          <a:stretch>
            <a:fillRect/>
          </a:stretch>
        </p:blipFill>
        <p:spPr>
          <a:xfrm>
            <a:off x="5083638" y="4018638"/>
            <a:ext cx="2143125" cy="214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04d85009dd_0_52"/>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10 Minute Break </a:t>
            </a:r>
            <a:endParaRPr/>
          </a:p>
        </p:txBody>
      </p:sp>
      <p:sp>
        <p:nvSpPr>
          <p:cNvPr id="115" name="Google Shape;115;g204d85009dd_0_52"/>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16" name="Google Shape;116;g204d85009dd_0_52"/>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17" name="Google Shape;117;g204d85009dd_0_52"/>
          <p:cNvPicPr preferRelativeResize="0"/>
          <p:nvPr/>
        </p:nvPicPr>
        <p:blipFill>
          <a:blip r:embed="rId3">
            <a:alphaModFix/>
          </a:blip>
          <a:stretch>
            <a:fillRect/>
          </a:stretch>
        </p:blipFill>
        <p:spPr>
          <a:xfrm>
            <a:off x="3683522" y="2888534"/>
            <a:ext cx="5372125" cy="2627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Palatino</vt:lpstr>
      <vt:lpstr>Arial</vt:lpstr>
      <vt:lpstr>Calibri</vt:lpstr>
      <vt:lpstr>Gill Sans</vt:lpstr>
      <vt:lpstr>Office Theme</vt:lpstr>
      <vt:lpstr>Part Time Faculty Survey </vt:lpstr>
      <vt:lpstr>We want to hear from you!</vt:lpstr>
      <vt:lpstr>Part Time Faculty Equity in CCCs </vt:lpstr>
      <vt:lpstr>Survey Areas </vt:lpstr>
      <vt:lpstr>Multiple Campuses </vt:lpstr>
      <vt:lpstr>Our Asks </vt:lpstr>
      <vt:lpstr>Where to Access the Survey</vt:lpstr>
      <vt:lpstr>10 Minute 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Time Faculty Survey </dc:title>
  <dc:creator>Stephanie Curry</dc:creator>
  <cp:lastModifiedBy>Stephanie Curry</cp:lastModifiedBy>
  <cp:revision>1</cp:revision>
  <dcterms:created xsi:type="dcterms:W3CDTF">2023-01-25T23:40:57Z</dcterms:created>
  <dcterms:modified xsi:type="dcterms:W3CDTF">2023-02-22T18:13:04Z</dcterms:modified>
</cp:coreProperties>
</file>