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7" r:id="rId2"/>
    <p:sldId id="267" r:id="rId3"/>
    <p:sldId id="273" r:id="rId4"/>
    <p:sldId id="274" r:id="rId5"/>
    <p:sldId id="319" r:id="rId6"/>
    <p:sldId id="320" r:id="rId7"/>
    <p:sldId id="328" r:id="rId8"/>
    <p:sldId id="275" r:id="rId9"/>
    <p:sldId id="311" r:id="rId10"/>
    <p:sldId id="313" r:id="rId11"/>
    <p:sldId id="314" r:id="rId12"/>
    <p:sldId id="315" r:id="rId13"/>
    <p:sldId id="317" r:id="rId14"/>
    <p:sldId id="318" r:id="rId15"/>
    <p:sldId id="324" r:id="rId16"/>
    <p:sldId id="258" r:id="rId17"/>
    <p:sldId id="259" r:id="rId18"/>
    <p:sldId id="260" r:id="rId19"/>
    <p:sldId id="261" r:id="rId20"/>
    <p:sldId id="325" r:id="rId21"/>
    <p:sldId id="262" r:id="rId22"/>
    <p:sldId id="322" r:id="rId23"/>
    <p:sldId id="263" r:id="rId24"/>
    <p:sldId id="264" r:id="rId25"/>
    <p:sldId id="323" r:id="rId26"/>
    <p:sldId id="327" r:id="rId27"/>
    <p:sldId id="316" r:id="rId28"/>
    <p:sldId id="321"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9"/>
    <p:restoredTop sz="88757"/>
  </p:normalViewPr>
  <p:slideViewPr>
    <p:cSldViewPr snapToGrid="0" snapToObjects="1">
      <p:cViewPr>
        <p:scale>
          <a:sx n="105" d="100"/>
          <a:sy n="105" d="100"/>
        </p:scale>
        <p:origin x="648" y="15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4C7E3B7-758F-5749-8776-8134B1E47B3C}" type="datetimeFigureOut">
              <a:rPr lang="en-US"/>
              <a:pPr>
                <a:defRPr/>
              </a:pPr>
              <a:t>2/18/21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8F5FEFA-CF75-5944-AE52-B38CF3C6934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F30354-CA02-224F-B1AC-32BB17A862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FFB78E-0ADC-6C4C-B2C5-486EC7EC62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0B4ABAE-6CA5-A546-B76F-CF1001CD3AC6}" type="datetimeFigureOut">
              <a:rPr lang="en-US"/>
              <a:pPr>
                <a:defRPr/>
              </a:pPr>
              <a:t>2/18/21</a:t>
            </a:fld>
            <a:endParaRPr lang="en-US"/>
          </a:p>
        </p:txBody>
      </p:sp>
      <p:sp>
        <p:nvSpPr>
          <p:cNvPr id="4" name="Slide Image Placeholder 3">
            <a:extLst>
              <a:ext uri="{FF2B5EF4-FFF2-40B4-BE49-F238E27FC236}">
                <a16:creationId xmlns:a16="http://schemas.microsoft.com/office/drawing/2014/main" id="{69C75AFF-EF2C-5842-A661-9FC22AF96B3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225BD5B-6BBB-F042-AC25-400F5B82004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87B0D7-F332-A147-A8F9-A945D4AD93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2F70FE1-E676-704D-B55B-81212FCFA35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0073993-083E-9F4A-A2F9-6898258C875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a:t>
            </a:fld>
            <a:endParaRPr lang="en-US"/>
          </a:p>
        </p:txBody>
      </p:sp>
    </p:spTree>
    <p:extLst>
      <p:ext uri="{BB962C8B-B14F-4D97-AF65-F5344CB8AC3E}">
        <p14:creationId xmlns:p14="http://schemas.microsoft.com/office/powerpoint/2010/main" val="59787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dirty="0"/>
          </a:p>
        </p:txBody>
      </p:sp>
    </p:spTree>
    <p:extLst>
      <p:ext uri="{BB962C8B-B14F-4D97-AF65-F5344CB8AC3E}">
        <p14:creationId xmlns:p14="http://schemas.microsoft.com/office/powerpoint/2010/main" val="245495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11</a:t>
            </a:fld>
            <a:endParaRPr lang="en-US"/>
          </a:p>
        </p:txBody>
      </p:sp>
    </p:spTree>
    <p:extLst>
      <p:ext uri="{BB962C8B-B14F-4D97-AF65-F5344CB8AC3E}">
        <p14:creationId xmlns:p14="http://schemas.microsoft.com/office/powerpoint/2010/main" val="7791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12</a:t>
            </a:fld>
            <a:endParaRPr lang="en-US"/>
          </a:p>
        </p:txBody>
      </p:sp>
    </p:spTree>
    <p:extLst>
      <p:ext uri="{BB962C8B-B14F-4D97-AF65-F5344CB8AC3E}">
        <p14:creationId xmlns:p14="http://schemas.microsoft.com/office/powerpoint/2010/main" val="85281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13</a:t>
            </a:fld>
            <a:endParaRPr lang="en-US"/>
          </a:p>
        </p:txBody>
      </p:sp>
    </p:spTree>
    <p:extLst>
      <p:ext uri="{BB962C8B-B14F-4D97-AF65-F5344CB8AC3E}">
        <p14:creationId xmlns:p14="http://schemas.microsoft.com/office/powerpoint/2010/main" val="1131615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14</a:t>
            </a:fld>
            <a:endParaRPr lang="en-US"/>
          </a:p>
        </p:txBody>
      </p:sp>
    </p:spTree>
    <p:extLst>
      <p:ext uri="{BB962C8B-B14F-4D97-AF65-F5344CB8AC3E}">
        <p14:creationId xmlns:p14="http://schemas.microsoft.com/office/powerpoint/2010/main" val="146024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students to interrogate is one of the chief responsibilities of an educator. One of the reasons I like teaching Ta-Nehisi Coates so much is he focuses on the tool of interrogating his own education and reading his work is a mind-opening and liberating experience in an English classroom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15</a:t>
            </a:fld>
            <a:endParaRPr lang="en-US"/>
          </a:p>
        </p:txBody>
      </p:sp>
    </p:spTree>
    <p:extLst>
      <p:ext uri="{BB962C8B-B14F-4D97-AF65-F5344CB8AC3E}">
        <p14:creationId xmlns:p14="http://schemas.microsoft.com/office/powerpoint/2010/main" val="238855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16</a:t>
            </a:fld>
            <a:endParaRPr lang="en-US"/>
          </a:p>
        </p:txBody>
      </p:sp>
    </p:spTree>
    <p:extLst>
      <p:ext uri="{BB962C8B-B14F-4D97-AF65-F5344CB8AC3E}">
        <p14:creationId xmlns:p14="http://schemas.microsoft.com/office/powerpoint/2010/main" val="69405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17</a:t>
            </a:fld>
            <a:endParaRPr lang="en-US"/>
          </a:p>
        </p:txBody>
      </p:sp>
    </p:spTree>
    <p:extLst>
      <p:ext uri="{BB962C8B-B14F-4D97-AF65-F5344CB8AC3E}">
        <p14:creationId xmlns:p14="http://schemas.microsoft.com/office/powerpoint/2010/main" val="165042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18</a:t>
            </a:fld>
            <a:endParaRPr lang="en-US"/>
          </a:p>
        </p:txBody>
      </p:sp>
    </p:spTree>
    <p:extLst>
      <p:ext uri="{BB962C8B-B14F-4D97-AF65-F5344CB8AC3E}">
        <p14:creationId xmlns:p14="http://schemas.microsoft.com/office/powerpoint/2010/main" val="402712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“Coates acknowledges that intergenerational constructs of oppression abound and they deserve our keenest attention. ”Blueprint liberation” Coates leaves a blueprint for how to rethink both the content and the process of what we have been trained to believe. His work roars and cleaves right into the heartless of the American dream. So it is not only some kind of “pain-pimping pedagogy” bur rather something that delivers a robust matrix of complexity and understanding, a liberation pedagogy that offers momentum and opens the imagination (Just as doors is a key metaphor throughout his work” He says “They made us into a race; we made ourselves into  a people.” (149)</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19</a:t>
            </a:fld>
            <a:endParaRPr lang="en-US"/>
          </a:p>
        </p:txBody>
      </p:sp>
    </p:spTree>
    <p:extLst>
      <p:ext uri="{BB962C8B-B14F-4D97-AF65-F5344CB8AC3E}">
        <p14:creationId xmlns:p14="http://schemas.microsoft.com/office/powerpoint/2010/main" val="252343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a:t>
            </a:fld>
            <a:endParaRPr lang="en-US"/>
          </a:p>
        </p:txBody>
      </p:sp>
    </p:spTree>
    <p:extLst>
      <p:ext uri="{BB962C8B-B14F-4D97-AF65-F5344CB8AC3E}">
        <p14:creationId xmlns:p14="http://schemas.microsoft.com/office/powerpoint/2010/main" val="363241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20</a:t>
            </a:fld>
            <a:endParaRPr lang="en-US"/>
          </a:p>
        </p:txBody>
      </p:sp>
    </p:spTree>
    <p:extLst>
      <p:ext uri="{BB962C8B-B14F-4D97-AF65-F5344CB8AC3E}">
        <p14:creationId xmlns:p14="http://schemas.microsoft.com/office/powerpoint/2010/main" val="1425472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21</a:t>
            </a:fld>
            <a:endParaRPr lang="en-US"/>
          </a:p>
        </p:txBody>
      </p:sp>
    </p:spTree>
    <p:extLst>
      <p:ext uri="{BB962C8B-B14F-4D97-AF65-F5344CB8AC3E}">
        <p14:creationId xmlns:p14="http://schemas.microsoft.com/office/powerpoint/2010/main" val="421775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22</a:t>
            </a:fld>
            <a:endParaRPr lang="en-US"/>
          </a:p>
        </p:txBody>
      </p:sp>
    </p:spTree>
    <p:extLst>
      <p:ext uri="{BB962C8B-B14F-4D97-AF65-F5344CB8AC3E}">
        <p14:creationId xmlns:p14="http://schemas.microsoft.com/office/powerpoint/2010/main" val="269260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Reparations article to help students explore counter arguments and consider their family experience of gentrification, examining in a multi-</a:t>
            </a:r>
            <a:r>
              <a:rPr lang="en-US" dirty="0" err="1"/>
              <a:t>grenre</a:t>
            </a:r>
            <a:r>
              <a:rPr lang="en-US" dirty="0"/>
              <a:t> piece how to make an argument.  For Coates it is also important to set up a context that looks at the systems of oppression and the influences on him as a writer from DuBois to Wright to Baldwin. Set him in a context of writers that helped open his understanding of systems, history, and striving forward.</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23</a:t>
            </a:fld>
            <a:endParaRPr lang="en-US" dirty="0"/>
          </a:p>
        </p:txBody>
      </p:sp>
    </p:spTree>
    <p:extLst>
      <p:ext uri="{BB962C8B-B14F-4D97-AF65-F5344CB8AC3E}">
        <p14:creationId xmlns:p14="http://schemas.microsoft.com/office/powerpoint/2010/main" val="4247124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regardless of your discipline, it is essential to “Contextualize the way Blackness, race, and racialized oppression shaped or affected the text or influenced the present day reading of that text. It is essential to create spaces to consider the </a:t>
            </a:r>
            <a:r>
              <a:rPr lang="en-US" dirty="0" err="1"/>
              <a:t>multifacetness</a:t>
            </a:r>
            <a:r>
              <a:rPr lang="en-US" dirty="0"/>
              <a:t> of Black and Brown experiences or you cause student to experience a profound “pattern of erasure” — Stephanie Gibson in Sourcing the Imagination.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24</a:t>
            </a:fld>
            <a:endParaRPr lang="en-US"/>
          </a:p>
        </p:txBody>
      </p:sp>
    </p:spTree>
    <p:extLst>
      <p:ext uri="{BB962C8B-B14F-4D97-AF65-F5344CB8AC3E}">
        <p14:creationId xmlns:p14="http://schemas.microsoft.com/office/powerpoint/2010/main" val="24826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25</a:t>
            </a:fld>
            <a:endParaRPr lang="en-US"/>
          </a:p>
        </p:txBody>
      </p:sp>
    </p:spTree>
    <p:extLst>
      <p:ext uri="{BB962C8B-B14F-4D97-AF65-F5344CB8AC3E}">
        <p14:creationId xmlns:p14="http://schemas.microsoft.com/office/powerpoint/2010/main" val="2111076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26</a:t>
            </a:fld>
            <a:endParaRPr lang="en-US"/>
          </a:p>
        </p:txBody>
      </p:sp>
    </p:spTree>
    <p:extLst>
      <p:ext uri="{BB962C8B-B14F-4D97-AF65-F5344CB8AC3E}">
        <p14:creationId xmlns:p14="http://schemas.microsoft.com/office/powerpoint/2010/main" val="2176112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27</a:t>
            </a:fld>
            <a:endParaRPr lang="en-US"/>
          </a:p>
        </p:txBody>
      </p:sp>
    </p:spTree>
    <p:extLst>
      <p:ext uri="{BB962C8B-B14F-4D97-AF65-F5344CB8AC3E}">
        <p14:creationId xmlns:p14="http://schemas.microsoft.com/office/powerpoint/2010/main" val="3836796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28</a:t>
            </a:fld>
            <a:endParaRPr lang="en-US"/>
          </a:p>
        </p:txBody>
      </p:sp>
    </p:spTree>
    <p:extLst>
      <p:ext uri="{BB962C8B-B14F-4D97-AF65-F5344CB8AC3E}">
        <p14:creationId xmlns:p14="http://schemas.microsoft.com/office/powerpoint/2010/main" val="190428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3</a:t>
            </a:fld>
            <a:endParaRPr lang="en-US"/>
          </a:p>
        </p:txBody>
      </p:sp>
    </p:spTree>
    <p:extLst>
      <p:ext uri="{BB962C8B-B14F-4D97-AF65-F5344CB8AC3E}">
        <p14:creationId xmlns:p14="http://schemas.microsoft.com/office/powerpoint/2010/main" val="80107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CONTRAST -- The Anti-Racist Writing Workshop: How to Decolonize the Creative Classroom by Felicia Rose Chavez describes our responsibility as the following: 1) Deconstruct bias to achieve a cultural shift in perspective, 2) Design democratic learning spaces for creative concentration 3) Recruit, nourish, and fortify students of color to best empower them to exercise their voice 4) Embolden every student to self-advocate as a responsible citizen in a globalized community.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4</a:t>
            </a:fld>
            <a:endParaRPr lang="en-US"/>
          </a:p>
        </p:txBody>
      </p:sp>
    </p:spTree>
    <p:extLst>
      <p:ext uri="{BB962C8B-B14F-4D97-AF65-F5344CB8AC3E}">
        <p14:creationId xmlns:p14="http://schemas.microsoft.com/office/powerpoint/2010/main" val="253804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“Dismantling structures of power that have been shored up by the classical tradition will require more than fact-checking; it will require writing an entirely new story about antiquity, and about who we are today.” Dan-el Padilla Peralta I’m not interested in demolition for demolition’s sake. I want to build something.”(NYTimesMag) and “UCLA is doubling down on its commitment to European studies by redefining it with a 2021 twist. Germanic, French, Italian and Scandinavian languages are being merged into a single department with a transcultural bent. Perspectives from Africa, Asia, the Carribean, Central and South America — areas touched by Europe’s colonial legacies — will be injected into a new way of studying foreign language.” (LA Times 2/8)</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5</a:t>
            </a:fld>
            <a:endParaRPr lang="en-US" dirty="0"/>
          </a:p>
        </p:txBody>
      </p:sp>
    </p:spTree>
    <p:extLst>
      <p:ext uri="{BB962C8B-B14F-4D97-AF65-F5344CB8AC3E}">
        <p14:creationId xmlns:p14="http://schemas.microsoft.com/office/powerpoint/2010/main" val="167368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add other practical tips into the chat any tips that you think create a trauma-informed educational atmosphere.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6</a:t>
            </a:fld>
            <a:endParaRPr lang="en-US"/>
          </a:p>
        </p:txBody>
      </p:sp>
    </p:spTree>
    <p:extLst>
      <p:ext uri="{BB962C8B-B14F-4D97-AF65-F5344CB8AC3E}">
        <p14:creationId xmlns:p14="http://schemas.microsoft.com/office/powerpoint/2010/main" val="262350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7</a:t>
            </a:fld>
            <a:endParaRPr lang="en-US"/>
          </a:p>
        </p:txBody>
      </p:sp>
    </p:spTree>
    <p:extLst>
      <p:ext uri="{BB962C8B-B14F-4D97-AF65-F5344CB8AC3E}">
        <p14:creationId xmlns:p14="http://schemas.microsoft.com/office/powerpoint/2010/main" val="258279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30073993-083E-9F4A-A2F9-6898258C8754}" type="slidenum">
              <a:rPr lang="en-US" smtClean="0"/>
              <a:pPr>
                <a:defRPr/>
              </a:pPr>
              <a:t>8</a:t>
            </a:fld>
            <a:endParaRPr lang="en-US"/>
          </a:p>
        </p:txBody>
      </p:sp>
    </p:spTree>
    <p:extLst>
      <p:ext uri="{BB962C8B-B14F-4D97-AF65-F5344CB8AC3E}">
        <p14:creationId xmlns:p14="http://schemas.microsoft.com/office/powerpoint/2010/main" val="154541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dirty="0"/>
          </a:p>
        </p:txBody>
      </p:sp>
    </p:spTree>
    <p:extLst>
      <p:ext uri="{BB962C8B-B14F-4D97-AF65-F5344CB8AC3E}">
        <p14:creationId xmlns:p14="http://schemas.microsoft.com/office/powerpoint/2010/main" val="70471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6433456" y="261257"/>
            <a:ext cx="5437415" cy="6346372"/>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583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5EDA92-F25F-5A40-A580-CF6731159420}"/>
              </a:ext>
            </a:extLst>
          </p:cNvPr>
          <p:cNvPicPr>
            <a:picLocks noChangeAspect="1"/>
          </p:cNvPicPr>
          <p:nvPr userDrawn="1"/>
        </p:nvPicPr>
        <p:blipFill>
          <a:blip r:embed="rId2"/>
          <a:stretch>
            <a:fillRect/>
          </a:stretch>
        </p:blipFill>
        <p:spPr>
          <a:xfrm>
            <a:off x="20088" y="1"/>
            <a:ext cx="4009536" cy="6926261"/>
          </a:xfrm>
          <a:prstGeom prst="rect">
            <a:avLst/>
          </a:prstGeom>
          <a:effectLst>
            <a:outerShdw blurRad="190500" dist="38100" algn="l" rotWithShape="0">
              <a:prstClr val="black">
                <a:alpha val="40000"/>
              </a:prstClr>
            </a:outerShdw>
          </a:effectLst>
        </p:spPr>
      </p:pic>
      <p:sp>
        <p:nvSpPr>
          <p:cNvPr id="7" name="Rectangle 6">
            <a:extLst>
              <a:ext uri="{FF2B5EF4-FFF2-40B4-BE49-F238E27FC236}">
                <a16:creationId xmlns:a16="http://schemas.microsoft.com/office/drawing/2014/main" id="{DBADC782-BE85-4445-9321-47516400A64D}"/>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8">
            <a:extLst>
              <a:ext uri="{FF2B5EF4-FFF2-40B4-BE49-F238E27FC236}">
                <a16:creationId xmlns:a16="http://schemas.microsoft.com/office/drawing/2014/main" id="{ABE602B3-E8D8-F641-86BE-6D8C8E81231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359229"/>
            <a:ext cx="3583461" cy="2334985"/>
          </a:xfrm>
        </p:spPr>
        <p:txBody>
          <a:bodyPr anchor="b">
            <a:normAutofit/>
          </a:bodyPr>
          <a:lstStyle>
            <a:lvl1pPr algn="ctr">
              <a:defRPr sz="3600">
                <a:solidFill>
                  <a:schemeClr val="accent1">
                    <a:lumMod val="75000"/>
                  </a:schemeClr>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70A298BB-739D-D640-A506-95939FB2745E}"/>
              </a:ext>
            </a:extLst>
          </p:cNvPr>
          <p:cNvSpPr>
            <a:spLocks noGrp="1"/>
          </p:cNvSpPr>
          <p:nvPr>
            <p:ph type="sldNum" sz="quarter" idx="10"/>
          </p:nvPr>
        </p:nvSpPr>
        <p:spPr>
          <a:xfrm>
            <a:off x="9890125" y="6356350"/>
            <a:ext cx="1143000" cy="368300"/>
          </a:xfrm>
        </p:spPr>
        <p:txBody>
          <a:bodyPr/>
          <a:lstStyle>
            <a:lvl1pPr>
              <a:defRPr>
                <a:solidFill>
                  <a:schemeClr val="tx2">
                    <a:lumMod val="50000"/>
                    <a:lumOff val="50000"/>
                  </a:schemeClr>
                </a:solidFill>
              </a:defRPr>
            </a:lvl1pPr>
          </a:lstStyle>
          <a:p>
            <a:pPr>
              <a:defRPr/>
            </a:pPr>
            <a:fld id="{C4C4B77B-E3A2-124F-9C36-E5015D3C417E}" type="slidenum">
              <a:rPr lang="en-US"/>
              <a:pPr>
                <a:defRPr/>
              </a:pPr>
              <a:t>‹#›</a:t>
            </a:fld>
            <a:endParaRPr lang="en-US"/>
          </a:p>
        </p:txBody>
      </p:sp>
    </p:spTree>
    <p:extLst>
      <p:ext uri="{BB962C8B-B14F-4D97-AF65-F5344CB8AC3E}">
        <p14:creationId xmlns:p14="http://schemas.microsoft.com/office/powerpoint/2010/main" val="193408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FE10BF-D740-584C-A6DD-CF5475F6EF88}"/>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5">
            <a:extLst>
              <a:ext uri="{FF2B5EF4-FFF2-40B4-BE49-F238E27FC236}">
                <a16:creationId xmlns:a16="http://schemas.microsoft.com/office/drawing/2014/main" id="{0FDB1D7E-03F7-0E4D-AAC0-F470B8C52E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solidFill>
                  <a:schemeClr val="accent1">
                    <a:lumMod val="75000"/>
                  </a:schemeClr>
                </a:solidFill>
              </a:defRPr>
            </a:lvl1pPr>
          </a:lstStyle>
          <a:p>
            <a:r>
              <a:rPr lang="en-US" dirty="0"/>
              <a:t>Click to Edit Page Title</a:t>
            </a:r>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7237B16A-A523-2C40-BC5B-DBC9FD863866}"/>
              </a:ext>
            </a:extLst>
          </p:cNvPr>
          <p:cNvSpPr>
            <a:spLocks noGrp="1"/>
          </p:cNvSpPr>
          <p:nvPr>
            <p:ph type="sldNum" sz="quarter" idx="10"/>
          </p:nvPr>
        </p:nvSpPr>
        <p:spPr/>
        <p:txBody>
          <a:bodyPr/>
          <a:lstStyle>
            <a:lvl1pPr>
              <a:defRPr/>
            </a:lvl1pPr>
          </a:lstStyle>
          <a:p>
            <a:pPr>
              <a:defRPr/>
            </a:pPr>
            <a:fld id="{76266C33-35A6-824B-8B86-C86CEAEC4360}" type="slidenum">
              <a:rPr lang="en-US"/>
              <a:pPr>
                <a:defRPr/>
              </a:pPr>
              <a:t>‹#›</a:t>
            </a:fld>
            <a:endParaRPr lang="en-US"/>
          </a:p>
        </p:txBody>
      </p:sp>
    </p:spTree>
    <p:extLst>
      <p:ext uri="{BB962C8B-B14F-4D97-AF65-F5344CB8AC3E}">
        <p14:creationId xmlns:p14="http://schemas.microsoft.com/office/powerpoint/2010/main" val="354316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A9FE76-9ED5-EC41-B721-E88BE7880AF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924DDA92-50B0-4A4F-9191-4249A46371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325563"/>
          </a:xfrm>
        </p:spPr>
        <p:txBody>
          <a:bodyPr anchor="b">
            <a:normAutofit/>
          </a:bodyPr>
          <a:lstStyle>
            <a:lvl1pPr>
              <a:defRPr sz="3600">
                <a:solidFill>
                  <a:schemeClr val="accent1">
                    <a:lumMod val="75000"/>
                  </a:schemeClr>
                </a:solidFill>
              </a:defRPr>
            </a:lvl1pPr>
          </a:lstStyle>
          <a:p>
            <a:r>
              <a:rPr lang="en-US" dirty="0"/>
              <a:t>Click to Edit Page Title</a:t>
            </a: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FC4D1BB-8820-5849-8DBB-A86913FCFFBD}"/>
              </a:ext>
            </a:extLst>
          </p:cNvPr>
          <p:cNvSpPr>
            <a:spLocks noGrp="1"/>
          </p:cNvSpPr>
          <p:nvPr>
            <p:ph type="sldNum" sz="quarter" idx="10"/>
          </p:nvPr>
        </p:nvSpPr>
        <p:spPr/>
        <p:txBody>
          <a:bodyPr/>
          <a:lstStyle>
            <a:lvl1pPr>
              <a:defRPr/>
            </a:lvl1pPr>
          </a:lstStyle>
          <a:p>
            <a:pPr>
              <a:defRPr/>
            </a:pPr>
            <a:fld id="{CB61B12B-3173-9F4E-AB77-40ADB7A04849}" type="slidenum">
              <a:rPr lang="en-US"/>
              <a:pPr>
                <a:defRPr/>
              </a:pPr>
              <a:t>‹#›</a:t>
            </a:fld>
            <a:endParaRPr lang="en-US"/>
          </a:p>
        </p:txBody>
      </p:sp>
    </p:spTree>
    <p:extLst>
      <p:ext uri="{BB962C8B-B14F-4D97-AF65-F5344CB8AC3E}">
        <p14:creationId xmlns:p14="http://schemas.microsoft.com/office/powerpoint/2010/main" val="267324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FA329E17-5745-604E-9216-3A0E85835E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C1A5FA4-15CE-804F-A658-9D5DF6708899}"/>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E49F58FD-2A1F-C145-8731-95F0A247CC8D}" type="slidenum">
              <a:rPr lang="en-US"/>
              <a:pPr>
                <a:defRPr/>
              </a:pPr>
              <a:t>‹#›</a:t>
            </a:fld>
            <a:endParaRPr lang="en-US"/>
          </a:p>
        </p:txBody>
      </p:sp>
    </p:spTree>
    <p:extLst>
      <p:ext uri="{BB962C8B-B14F-4D97-AF65-F5344CB8AC3E}">
        <p14:creationId xmlns:p14="http://schemas.microsoft.com/office/powerpoint/2010/main" val="84786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a:p>
        </p:txBody>
      </p:sp>
    </p:spTree>
    <p:extLst>
      <p:ext uri="{BB962C8B-B14F-4D97-AF65-F5344CB8AC3E}">
        <p14:creationId xmlns:p14="http://schemas.microsoft.com/office/powerpoint/2010/main" val="2322213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648A6C-3A2F-7544-8779-44EF386BEA72}"/>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C9D0EF05-462D-0B48-B9C4-B247CD1FC37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92411C80-B9C1-7341-A77D-512943232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dt="0"/>
  <p:txStyles>
    <p:titleStyle>
      <a:lvl1pPr algn="l" rtl="0" eaLnBrk="1" fontAlgn="base" hangingPunct="1">
        <a:lnSpc>
          <a:spcPct val="90000"/>
        </a:lnSpc>
        <a:spcBef>
          <a:spcPct val="0"/>
        </a:spcBef>
        <a:spcAft>
          <a:spcPct val="0"/>
        </a:spcAft>
        <a:defRPr sz="4400" kern="1200">
          <a:solidFill>
            <a:schemeClr val="accent1">
              <a:lumMod val="75000"/>
            </a:schemeClr>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socialcentric.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nytimes.com/interactive/2019/08/14/magazine/1619-america-slavery.html" TargetMode="External"/><Relationship Id="rId7"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hbo.com/specials/between-the-world-and-me" TargetMode="External"/><Relationship Id="rId4" Type="http://schemas.openxmlformats.org/officeDocument/2006/relationships/hyperlink" Target="https://libguides.colorado.edu/c.php?g=1031798&amp;p=756872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ites.google.com/view/eng-1-susanturnerjones-smc/hom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corsaironline.com/corsair/indigenous-peoples-da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mdp.com/santa-monica-may-recognize-indigenous-peoples-day/18142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zanartl@scc.losrios.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Turnerjones_susan@smc.ed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olonization#cite_note-1"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doi.org/10.4324%2F9780203992586" TargetMode="External"/><Relationship Id="rId4" Type="http://schemas.openxmlformats.org/officeDocument/2006/relationships/hyperlink" Target="https://en.wikipedia.org/wiki/Doi_(identifi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Trauma-Informed%20Teaching%20&amp;%20Learning%20in%20Times%20of%20Crisi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D80C-3745-AA40-A7CC-39E4C4DD9B85}"/>
              </a:ext>
            </a:extLst>
          </p:cNvPr>
          <p:cNvSpPr>
            <a:spLocks noGrp="1"/>
          </p:cNvSpPr>
          <p:nvPr>
            <p:ph type="title"/>
          </p:nvPr>
        </p:nvSpPr>
        <p:spPr/>
        <p:txBody>
          <a:bodyPr>
            <a:normAutofit/>
          </a:bodyPr>
          <a:lstStyle/>
          <a:p>
            <a:r>
              <a:rPr lang="en-US" altLang="en-US" dirty="0">
                <a:latin typeface="+mj-lt"/>
              </a:rPr>
              <a:t>Curricular Trauma </a:t>
            </a:r>
            <a:br>
              <a:rPr lang="en-US" altLang="en-US" dirty="0">
                <a:latin typeface="+mj-lt"/>
              </a:rPr>
            </a:br>
            <a:r>
              <a:rPr lang="en-US" altLang="en-US" dirty="0">
                <a:latin typeface="+mj-lt"/>
              </a:rPr>
              <a:t>&amp; Decolonizing Your Syllabus</a:t>
            </a:r>
            <a:br>
              <a:rPr lang="en-US" altLang="en-US" dirty="0">
                <a:latin typeface="+mj-lt"/>
              </a:rPr>
            </a:br>
            <a:br>
              <a:rPr lang="en-US" altLang="en-US" dirty="0"/>
            </a:br>
            <a:r>
              <a:rPr lang="en-US" altLang="en-US" sz="2800" dirty="0"/>
              <a:t>February 19,</a:t>
            </a:r>
            <a:br>
              <a:rPr lang="en-US" altLang="en-US" sz="2800" dirty="0"/>
            </a:br>
            <a:r>
              <a:rPr lang="en-US" altLang="en-US" sz="2800" dirty="0"/>
              <a:t> 9 -10 am</a:t>
            </a:r>
            <a:br>
              <a:rPr lang="en-US" altLang="en-US" sz="2800" dirty="0"/>
            </a:br>
            <a:br>
              <a:rPr lang="en-US" altLang="en-US" sz="2800" dirty="0"/>
            </a:br>
            <a:r>
              <a:rPr lang="en-US" altLang="en-US" sz="2000" dirty="0"/>
              <a:t>Luis Zanartu</a:t>
            </a:r>
            <a:br>
              <a:rPr lang="en-US" altLang="en-US" sz="1800" dirty="0"/>
            </a:br>
            <a:r>
              <a:rPr lang="en-US" altLang="en-US" sz="1600" dirty="0"/>
              <a:t>Sociology Department</a:t>
            </a:r>
            <a:br>
              <a:rPr lang="en-US" altLang="en-US" sz="1600" dirty="0"/>
            </a:br>
            <a:r>
              <a:rPr lang="en-US" altLang="en-US" sz="1600" dirty="0"/>
              <a:t>Sacramento City College</a:t>
            </a:r>
            <a:br>
              <a:rPr lang="en-US" altLang="en-US" sz="1400" dirty="0"/>
            </a:br>
            <a:br>
              <a:rPr lang="en-US" altLang="en-US" sz="1800" dirty="0"/>
            </a:br>
            <a:br>
              <a:rPr lang="en-US" altLang="en-US" sz="1800" dirty="0"/>
            </a:br>
            <a:r>
              <a:rPr lang="en-US" altLang="en-US" sz="2000" dirty="0"/>
              <a:t>Susan Turner Jones</a:t>
            </a:r>
            <a:br>
              <a:rPr lang="en-US" altLang="en-US" sz="1800" dirty="0"/>
            </a:br>
            <a:r>
              <a:rPr lang="en-US" altLang="en-US" sz="1600" dirty="0"/>
              <a:t>English Department</a:t>
            </a:r>
            <a:br>
              <a:rPr lang="en-US" altLang="en-US" sz="1600" dirty="0"/>
            </a:br>
            <a:r>
              <a:rPr lang="en-US" altLang="en-US" sz="1600" dirty="0"/>
              <a:t>Santa Monica College</a:t>
            </a:r>
            <a:endParaRPr lang="en-US" sz="1600" dirty="0"/>
          </a:p>
        </p:txBody>
      </p:sp>
      <p:sp>
        <p:nvSpPr>
          <p:cNvPr id="3" name="Cube 2">
            <a:extLst>
              <a:ext uri="{FF2B5EF4-FFF2-40B4-BE49-F238E27FC236}">
                <a16:creationId xmlns:a16="http://schemas.microsoft.com/office/drawing/2014/main" id="{BA8EE65A-E112-CC41-AF82-D93AE38C1239}"/>
              </a:ext>
            </a:extLst>
          </p:cNvPr>
          <p:cNvSpPr/>
          <p:nvPr/>
        </p:nvSpPr>
        <p:spPr>
          <a:xfrm>
            <a:off x="9047181" y="5334793"/>
            <a:ext cx="204932" cy="19417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be 5">
            <a:extLst>
              <a:ext uri="{FF2B5EF4-FFF2-40B4-BE49-F238E27FC236}">
                <a16:creationId xmlns:a16="http://schemas.microsoft.com/office/drawing/2014/main" id="{1C6C0629-5C58-5541-8E94-91AC55737A9D}"/>
              </a:ext>
            </a:extLst>
          </p:cNvPr>
          <p:cNvSpPr/>
          <p:nvPr/>
        </p:nvSpPr>
        <p:spPr>
          <a:xfrm>
            <a:off x="8998131" y="4104526"/>
            <a:ext cx="204932" cy="19417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be 6">
            <a:extLst>
              <a:ext uri="{FF2B5EF4-FFF2-40B4-BE49-F238E27FC236}">
                <a16:creationId xmlns:a16="http://schemas.microsoft.com/office/drawing/2014/main" id="{48E6C65B-3EEB-3745-8521-7A2956A81F37}"/>
              </a:ext>
            </a:extLst>
          </p:cNvPr>
          <p:cNvSpPr/>
          <p:nvPr/>
        </p:nvSpPr>
        <p:spPr>
          <a:xfrm>
            <a:off x="8949081" y="2751932"/>
            <a:ext cx="204932" cy="19417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872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22DE-D0F4-409C-B526-B98DDD0E54B5}"/>
              </a:ext>
            </a:extLst>
          </p:cNvPr>
          <p:cNvSpPr>
            <a:spLocks noGrp="1"/>
          </p:cNvSpPr>
          <p:nvPr>
            <p:ph type="title"/>
          </p:nvPr>
        </p:nvSpPr>
        <p:spPr>
          <a:xfrm>
            <a:off x="1277650" y="365126"/>
            <a:ext cx="10046043" cy="642040"/>
          </a:xfrm>
        </p:spPr>
        <p:txBody>
          <a:bodyPr/>
          <a:lstStyle/>
          <a:p>
            <a:r>
              <a:rPr lang="en-US" dirty="0"/>
              <a:t>Embarking on Decolonizing the Syllabus: </a:t>
            </a:r>
          </a:p>
        </p:txBody>
      </p:sp>
      <p:sp>
        <p:nvSpPr>
          <p:cNvPr id="3" name="Content Placeholder 2">
            <a:extLst>
              <a:ext uri="{FF2B5EF4-FFF2-40B4-BE49-F238E27FC236}">
                <a16:creationId xmlns:a16="http://schemas.microsoft.com/office/drawing/2014/main" id="{F50C6FFB-3FB6-498A-8E3B-8B03F6226E23}"/>
              </a:ext>
            </a:extLst>
          </p:cNvPr>
          <p:cNvSpPr>
            <a:spLocks noGrp="1"/>
          </p:cNvSpPr>
          <p:nvPr>
            <p:ph sz="half" idx="1"/>
          </p:nvPr>
        </p:nvSpPr>
        <p:spPr>
          <a:xfrm>
            <a:off x="1265293" y="1007166"/>
            <a:ext cx="10058400" cy="5025224"/>
          </a:xfrm>
        </p:spPr>
        <p:txBody>
          <a:bodyPr/>
          <a:lstStyle/>
          <a:p>
            <a:pPr marL="0" indent="0">
              <a:buNone/>
            </a:pPr>
            <a:r>
              <a:rPr lang="en-US" sz="1800" dirty="0"/>
              <a:t>With humility we take on this enormous subject and offer some of our own understanding and experience. Here are some notes from a recent incredibly mind-opening SMC session offered by </a:t>
            </a:r>
            <a:r>
              <a:rPr lang="en-US" sz="1800" b="1" dirty="0"/>
              <a:t>SMC Equity Practitioners Dr. Chante DeLoach and Dr. Tyffany Dowd </a:t>
            </a:r>
            <a:r>
              <a:rPr lang="en-US" sz="1800" dirty="0"/>
              <a:t>at the SMC Teacher Conference in January: </a:t>
            </a:r>
            <a:endParaRPr lang="en-US" dirty="0">
              <a:latin typeface="+mn-lt"/>
            </a:endParaRPr>
          </a:p>
          <a:p>
            <a:pPr marL="0" indent="0">
              <a:buNone/>
            </a:pPr>
            <a:r>
              <a:rPr lang="en-US" dirty="0">
                <a:solidFill>
                  <a:srgbClr val="FF0000"/>
                </a:solidFill>
                <a:latin typeface="+mn-lt"/>
              </a:rPr>
              <a:t>KEY QUESTIONS TO START THE PROCESS:</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mn-lt"/>
                <a:ea typeface="Times New Roman" panose="02020603050405020304" pitchFamily="18" charset="0"/>
              </a:rPr>
              <a:t>Who is included?</a:t>
            </a:r>
            <a:endParaRPr lang="en-US" dirty="0">
              <a:effectLst/>
              <a:latin typeface="+mn-lt"/>
              <a:ea typeface="Calibri" panose="020F0502020204030204" pitchFamily="34"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mn-lt"/>
                <a:ea typeface="Times New Roman" panose="02020603050405020304" pitchFamily="18" charset="0"/>
              </a:rPr>
              <a:t>What scholarship is offered through the curriculum for all levels of achievement?</a:t>
            </a:r>
            <a:endParaRPr lang="en-US" dirty="0">
              <a:effectLst/>
              <a:latin typeface="+mn-lt"/>
              <a:ea typeface="Calibri" panose="020F0502020204030204" pitchFamily="34"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mn-lt"/>
                <a:ea typeface="Times New Roman" panose="02020603050405020304" pitchFamily="18" charset="0"/>
              </a:rPr>
              <a:t>What voices are we teaching?</a:t>
            </a:r>
            <a:endParaRPr lang="en-US" dirty="0">
              <a:effectLst/>
              <a:latin typeface="+mn-lt"/>
              <a:ea typeface="Calibri" panose="020F0502020204030204" pitchFamily="34"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mn-lt"/>
                <a:ea typeface="Times New Roman" panose="02020603050405020304" pitchFamily="18" charset="0"/>
              </a:rPr>
              <a:t>How are we reaching across the racial diversity of our classrooms?</a:t>
            </a:r>
            <a:endParaRPr lang="en-US" dirty="0">
              <a:effectLst/>
              <a:latin typeface="+mn-lt"/>
              <a:ea typeface="Calibri" panose="020F0502020204030204" pitchFamily="34"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000000"/>
                </a:solidFill>
                <a:effectLst/>
                <a:latin typeface="+mn-lt"/>
                <a:ea typeface="Times New Roman" panose="02020603050405020304" pitchFamily="18" charset="0"/>
              </a:rPr>
              <a:t>What critical counter-narratives are we offering within our discipline?</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dirty="0">
                <a:effectLst/>
                <a:latin typeface="+mn-lt"/>
                <a:ea typeface="Calibri" panose="020F0502020204030204" pitchFamily="34" charset="0"/>
              </a:rPr>
              <a:t>Courses themselves should foster community by being student centered and encouraging participation</a:t>
            </a: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endParaRPr lang="en-US" dirty="0">
              <a:effectLst/>
              <a:latin typeface="Arial" panose="020B0604020202020204" pitchFamily="34" charset="0"/>
              <a:ea typeface="Calibri" panose="020F0502020204030204" pitchFamily="34"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endParaRPr lang="en-US" dirty="0">
              <a:effectLst/>
              <a:latin typeface="Arial" panose="020B0604020202020204" pitchFamily="34" charset="0"/>
              <a:ea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61626A40-B4E5-40A8-BDE4-B86BD47BBA23}"/>
              </a:ext>
            </a:extLst>
          </p:cNvPr>
          <p:cNvSpPr>
            <a:spLocks noGrp="1"/>
          </p:cNvSpPr>
          <p:nvPr>
            <p:ph type="sldNum" sz="quarter" idx="10"/>
          </p:nvPr>
        </p:nvSpPr>
        <p:spPr/>
        <p:txBody>
          <a:bodyPr/>
          <a:lstStyle/>
          <a:p>
            <a:pPr>
              <a:defRPr/>
            </a:pPr>
            <a:fld id="{CA86D19C-58E4-0C4B-866F-351E2232D695}" type="slidenum">
              <a:rPr lang="en-US" smtClean="0"/>
              <a:pPr>
                <a:defRPr/>
              </a:pPr>
              <a:t>10</a:t>
            </a:fld>
            <a:endParaRPr lang="en-US" dirty="0"/>
          </a:p>
        </p:txBody>
      </p:sp>
    </p:spTree>
    <p:extLst>
      <p:ext uri="{BB962C8B-B14F-4D97-AF65-F5344CB8AC3E}">
        <p14:creationId xmlns:p14="http://schemas.microsoft.com/office/powerpoint/2010/main" val="39420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5DCA-5115-4BA6-9E73-C5EB76553A6B}"/>
              </a:ext>
            </a:extLst>
          </p:cNvPr>
          <p:cNvSpPr>
            <a:spLocks noGrp="1"/>
          </p:cNvSpPr>
          <p:nvPr>
            <p:ph type="title"/>
          </p:nvPr>
        </p:nvSpPr>
        <p:spPr>
          <a:xfrm>
            <a:off x="247135" y="359229"/>
            <a:ext cx="3583461" cy="2334985"/>
          </a:xfrm>
        </p:spPr>
        <p:txBody>
          <a:bodyPr wrap="square" anchor="b">
            <a:normAutofit/>
          </a:bodyPr>
          <a:lstStyle/>
          <a:p>
            <a:r>
              <a:rPr lang="en-US" dirty="0"/>
              <a:t>Embarking on Decolonizing the Syllabus</a:t>
            </a:r>
          </a:p>
        </p:txBody>
      </p:sp>
      <p:sp>
        <p:nvSpPr>
          <p:cNvPr id="3" name="Content Placeholder 2">
            <a:extLst>
              <a:ext uri="{FF2B5EF4-FFF2-40B4-BE49-F238E27FC236}">
                <a16:creationId xmlns:a16="http://schemas.microsoft.com/office/drawing/2014/main" id="{AE46E509-E0E1-4BCD-8DEE-F70AAA747835}"/>
              </a:ext>
            </a:extLst>
          </p:cNvPr>
          <p:cNvSpPr>
            <a:spLocks noGrp="1"/>
          </p:cNvSpPr>
          <p:nvPr>
            <p:ph idx="1"/>
          </p:nvPr>
        </p:nvSpPr>
        <p:spPr>
          <a:xfrm>
            <a:off x="4360758" y="548640"/>
            <a:ext cx="7023521" cy="5669280"/>
          </a:xfrm>
        </p:spPr>
        <p:txBody>
          <a:bodyPr wrap="square" anchor="t">
            <a:normAutofit/>
          </a:bodyPr>
          <a:lstStyle/>
          <a:p>
            <a:pPr marL="0" marR="0" lvl="0" indent="0" fontAlgn="base">
              <a:spcBef>
                <a:spcPts val="0"/>
              </a:spcBef>
              <a:spcAft>
                <a:spcPts val="800"/>
              </a:spcAft>
              <a:buSzPts val="1000"/>
              <a:buNone/>
              <a:tabLst>
                <a:tab pos="457200" algn="l"/>
              </a:tabLst>
            </a:pPr>
            <a:r>
              <a:rPr lang="en-US" dirty="0">
                <a:solidFill>
                  <a:schemeClr val="accent1"/>
                </a:solidFill>
                <a:effectLst/>
              </a:rPr>
              <a:t>FOSTERING COMMUNITY MUST BE GOAL:</a:t>
            </a:r>
          </a:p>
          <a:p>
            <a:pPr marL="0" marR="0" lvl="0" indent="0" fontAlgn="base">
              <a:spcBef>
                <a:spcPts val="0"/>
              </a:spcBef>
              <a:spcAft>
                <a:spcPts val="800"/>
              </a:spcAft>
              <a:buSzPts val="1000"/>
              <a:buNone/>
              <a:tabLst>
                <a:tab pos="457200" algn="l"/>
              </a:tabLst>
            </a:pPr>
            <a:endParaRPr lang="en-US" dirty="0">
              <a:solidFill>
                <a:schemeClr val="accent1"/>
              </a:solidFill>
              <a:effectLst/>
            </a:endParaRPr>
          </a:p>
          <a:p>
            <a:pPr marL="800100" lvl="1" indent="-342900">
              <a:spcBef>
                <a:spcPts val="0"/>
              </a:spcBef>
              <a:spcAft>
                <a:spcPts val="800"/>
              </a:spcAft>
              <a:buSzPts val="1000"/>
              <a:buFont typeface="Symbol" panose="05050102010706020507" pitchFamily="18" charset="2"/>
              <a:buChar char=""/>
              <a:tabLst>
                <a:tab pos="457200" algn="l"/>
              </a:tabLst>
            </a:pPr>
            <a:r>
              <a:rPr lang="en-US" sz="2000" dirty="0">
                <a:effectLst/>
              </a:rPr>
              <a:t>Offer warm &amp; authentic welcoming videos to be knowable human beings. Send welcome letter.</a:t>
            </a:r>
          </a:p>
          <a:p>
            <a:pPr marL="800100" lvl="1" indent="-342900">
              <a:spcBef>
                <a:spcPts val="0"/>
              </a:spcBef>
              <a:spcAft>
                <a:spcPts val="800"/>
              </a:spcAft>
              <a:buSzPts val="1000"/>
              <a:buFont typeface="Symbol" panose="05050102010706020507" pitchFamily="18" charset="2"/>
              <a:buChar char=""/>
              <a:tabLst>
                <a:tab pos="457200" algn="l"/>
              </a:tabLst>
            </a:pPr>
            <a:r>
              <a:rPr lang="en-US" sz="2000" dirty="0">
                <a:effectLst/>
              </a:rPr>
              <a:t>Cultivate authentic learning &amp; growth</a:t>
            </a:r>
          </a:p>
          <a:p>
            <a:pPr marL="800100" lvl="1" indent="-342900">
              <a:spcBef>
                <a:spcPts val="0"/>
              </a:spcBef>
              <a:spcAft>
                <a:spcPts val="800"/>
              </a:spcAft>
              <a:buSzPts val="1000"/>
              <a:buFont typeface="Symbol" panose="05050102010706020507" pitchFamily="18" charset="2"/>
              <a:buChar char=""/>
              <a:tabLst>
                <a:tab pos="457200" algn="l"/>
              </a:tabLst>
            </a:pPr>
            <a:r>
              <a:rPr lang="en-US" sz="2000" dirty="0">
                <a:effectLst/>
              </a:rPr>
              <a:t>Connect to standards through building on the campus community and groups that build identity.</a:t>
            </a:r>
          </a:p>
          <a:p>
            <a:pPr marL="800100" lvl="1" indent="-342900">
              <a:spcBef>
                <a:spcPts val="0"/>
              </a:spcBef>
              <a:spcAft>
                <a:spcPts val="800"/>
              </a:spcAft>
              <a:buSzPts val="1000"/>
              <a:buFont typeface="Symbol" panose="05050102010706020507" pitchFamily="18" charset="2"/>
              <a:buChar char=""/>
              <a:tabLst>
                <a:tab pos="457200" algn="l"/>
              </a:tabLst>
            </a:pPr>
            <a:r>
              <a:rPr lang="en-US" sz="2000" dirty="0">
                <a:effectLst/>
              </a:rPr>
              <a:t>Offer Collaborative Learning Through —</a:t>
            </a:r>
          </a:p>
          <a:p>
            <a:pPr lvl="4">
              <a:spcBef>
                <a:spcPts val="0"/>
              </a:spcBef>
              <a:spcAft>
                <a:spcPts val="800"/>
              </a:spcAft>
              <a:buSzPts val="1000"/>
              <a:buFont typeface="Wingdings" panose="05000000000000000000" pitchFamily="2" charset="2"/>
              <a:buChar char=""/>
              <a:tabLst>
                <a:tab pos="1828800" algn="l"/>
              </a:tabLst>
            </a:pPr>
            <a:r>
              <a:rPr lang="en-US" dirty="0">
                <a:effectLst/>
              </a:rPr>
              <a:t>Discussions</a:t>
            </a:r>
          </a:p>
          <a:p>
            <a:pPr lvl="4">
              <a:spcBef>
                <a:spcPts val="0"/>
              </a:spcBef>
              <a:spcAft>
                <a:spcPts val="800"/>
              </a:spcAft>
              <a:buSzPts val="1000"/>
              <a:buFont typeface="Wingdings" panose="05000000000000000000" pitchFamily="2" charset="2"/>
              <a:buChar char=""/>
              <a:tabLst>
                <a:tab pos="1828800" algn="l"/>
              </a:tabLst>
            </a:pPr>
            <a:r>
              <a:rPr lang="en-US" dirty="0">
                <a:effectLst/>
              </a:rPr>
              <a:t>Shared Projects</a:t>
            </a:r>
          </a:p>
          <a:p>
            <a:pPr lvl="4">
              <a:spcBef>
                <a:spcPts val="0"/>
              </a:spcBef>
              <a:spcAft>
                <a:spcPts val="800"/>
              </a:spcAft>
              <a:buSzPts val="1000"/>
              <a:buFont typeface="Wingdings" panose="05000000000000000000" pitchFamily="2" charset="2"/>
              <a:buChar char=""/>
              <a:tabLst>
                <a:tab pos="1828800" algn="l"/>
              </a:tabLst>
            </a:pPr>
            <a:r>
              <a:rPr lang="en-US" dirty="0">
                <a:effectLst/>
              </a:rPr>
              <a:t>Real Life Applications </a:t>
            </a:r>
          </a:p>
          <a:p>
            <a:pPr lvl="4">
              <a:spcBef>
                <a:spcPts val="0"/>
              </a:spcBef>
              <a:spcAft>
                <a:spcPts val="800"/>
              </a:spcAft>
              <a:buSzPts val="1000"/>
              <a:buFont typeface="Wingdings" panose="05000000000000000000" pitchFamily="2" charset="2"/>
              <a:buChar char=""/>
              <a:tabLst>
                <a:tab pos="1828800" algn="l"/>
              </a:tabLst>
            </a:pPr>
            <a:r>
              <a:rPr lang="en-US" dirty="0">
                <a:effectLst/>
              </a:rPr>
              <a:t>Storytelling &amp; Narratives</a:t>
            </a:r>
          </a:p>
          <a:p>
            <a:pPr lvl="4">
              <a:spcBef>
                <a:spcPts val="0"/>
              </a:spcBef>
              <a:spcAft>
                <a:spcPts val="800"/>
              </a:spcAft>
              <a:buSzPts val="1000"/>
              <a:buFont typeface="Wingdings" panose="05000000000000000000" pitchFamily="2" charset="2"/>
              <a:buChar char=""/>
              <a:tabLst>
                <a:tab pos="1828800" algn="l"/>
              </a:tabLst>
            </a:pPr>
            <a:r>
              <a:rPr lang="en-US" dirty="0">
                <a:effectLst/>
              </a:rPr>
              <a:t>Culture and </a:t>
            </a:r>
            <a:r>
              <a:rPr lang="en-US" dirty="0"/>
              <a:t>H</a:t>
            </a:r>
            <a:r>
              <a:rPr lang="en-US" dirty="0">
                <a:effectLst/>
              </a:rPr>
              <a:t>istory infused lessons</a:t>
            </a:r>
          </a:p>
          <a:p>
            <a:pPr lvl="4">
              <a:spcBef>
                <a:spcPts val="0"/>
              </a:spcBef>
              <a:spcAft>
                <a:spcPts val="800"/>
              </a:spcAft>
              <a:buSzPts val="1000"/>
              <a:buFont typeface="Wingdings" panose="05000000000000000000" pitchFamily="2" charset="2"/>
              <a:buChar char=""/>
              <a:tabLst>
                <a:tab pos="1828800" algn="l"/>
              </a:tabLst>
            </a:pPr>
            <a:r>
              <a:rPr lang="en-US" dirty="0"/>
              <a:t>Guest Speakers &amp; Community events</a:t>
            </a:r>
            <a:endParaRPr lang="en-US" dirty="0">
              <a:effectLst/>
            </a:endParaRPr>
          </a:p>
          <a:p>
            <a:r>
              <a:rPr lang="en-US" sz="1600" b="1" dirty="0"/>
              <a:t>SMC Equity Practitioners Dr. Chante DeLoach and Dr. Tyffany Dowd</a:t>
            </a:r>
            <a:endParaRPr lang="en-US" sz="1600" dirty="0"/>
          </a:p>
        </p:txBody>
      </p:sp>
      <p:sp>
        <p:nvSpPr>
          <p:cNvPr id="4" name="Slide Number Placeholder 3">
            <a:extLst>
              <a:ext uri="{FF2B5EF4-FFF2-40B4-BE49-F238E27FC236}">
                <a16:creationId xmlns:a16="http://schemas.microsoft.com/office/drawing/2014/main" id="{18EABBC8-A41D-475C-AF94-7EEC7D05739C}"/>
              </a:ext>
            </a:extLst>
          </p:cNvPr>
          <p:cNvSpPr>
            <a:spLocks noGrp="1"/>
          </p:cNvSpPr>
          <p:nvPr>
            <p:ph type="sldNum" sz="quarter" idx="10"/>
          </p:nvPr>
        </p:nvSpPr>
        <p:spPr>
          <a:xfrm>
            <a:off x="9890125" y="6356350"/>
            <a:ext cx="1143000" cy="368300"/>
          </a:xfrm>
        </p:spPr>
        <p:txBody>
          <a:bodyPr anchor="ctr">
            <a:normAutofit/>
          </a:bodyPr>
          <a:lstStyle/>
          <a:p>
            <a:pPr>
              <a:spcAft>
                <a:spcPts val="600"/>
              </a:spcAft>
              <a:defRPr/>
            </a:pPr>
            <a:fld id="{CA86D19C-58E4-0C4B-866F-351E2232D695}" type="slidenum">
              <a:rPr lang="en-US" smtClean="0"/>
              <a:pPr>
                <a:spcAft>
                  <a:spcPts val="600"/>
                </a:spcAft>
                <a:defRPr/>
              </a:pPr>
              <a:t>11</a:t>
            </a:fld>
            <a:endParaRPr lang="en-US" dirty="0"/>
          </a:p>
        </p:txBody>
      </p:sp>
    </p:spTree>
    <p:extLst>
      <p:ext uri="{BB962C8B-B14F-4D97-AF65-F5344CB8AC3E}">
        <p14:creationId xmlns:p14="http://schemas.microsoft.com/office/powerpoint/2010/main" val="245519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D71B-F2D0-4B65-8919-E45EB619C621}"/>
              </a:ext>
            </a:extLst>
          </p:cNvPr>
          <p:cNvSpPr>
            <a:spLocks noGrp="1"/>
          </p:cNvSpPr>
          <p:nvPr>
            <p:ph type="title"/>
          </p:nvPr>
        </p:nvSpPr>
        <p:spPr>
          <a:xfrm>
            <a:off x="1277650" y="182787"/>
            <a:ext cx="10046043" cy="1063616"/>
          </a:xfrm>
        </p:spPr>
        <p:txBody>
          <a:bodyPr/>
          <a:lstStyle/>
          <a:p>
            <a:r>
              <a:rPr lang="en-US" dirty="0">
                <a:latin typeface="+mj-lt"/>
              </a:rPr>
              <a:t>Embarking: </a:t>
            </a:r>
            <a:r>
              <a:rPr lang="en-US" sz="2400" dirty="0">
                <a:latin typeface="+mj-lt"/>
              </a:rPr>
              <a:t>EQUITY &amp; TECHNOLOGY BEST PRACTICES:</a:t>
            </a:r>
            <a:br>
              <a:rPr lang="en-US" sz="2400" dirty="0">
                <a:latin typeface="+mj-lt"/>
              </a:rPr>
            </a:br>
            <a:endParaRPr lang="en-US" sz="2400" dirty="0">
              <a:latin typeface="+mj-lt"/>
            </a:endParaRPr>
          </a:p>
        </p:txBody>
      </p:sp>
      <p:sp>
        <p:nvSpPr>
          <p:cNvPr id="3" name="Content Placeholder 2">
            <a:extLst>
              <a:ext uri="{FF2B5EF4-FFF2-40B4-BE49-F238E27FC236}">
                <a16:creationId xmlns:a16="http://schemas.microsoft.com/office/drawing/2014/main" id="{7B8AF059-0FE6-4C3F-A911-F7FE12A96690}"/>
              </a:ext>
            </a:extLst>
          </p:cNvPr>
          <p:cNvSpPr>
            <a:spLocks noGrp="1"/>
          </p:cNvSpPr>
          <p:nvPr>
            <p:ph sz="half" idx="1"/>
          </p:nvPr>
        </p:nvSpPr>
        <p:spPr>
          <a:xfrm>
            <a:off x="1313033" y="1246402"/>
            <a:ext cx="10058400" cy="5292510"/>
          </a:xfrm>
        </p:spPr>
        <p:txBody>
          <a:bodyPr/>
          <a:lstStyle/>
          <a:p>
            <a:pPr marL="0" indent="0">
              <a:buNone/>
            </a:pPr>
            <a:r>
              <a:rPr lang="en-US" sz="2200" dirty="0">
                <a:latin typeface="+mn-lt"/>
              </a:rPr>
              <a:t>Teaching practices might consider embracing using the bare minimum of technology in order to make class opportunity equitable. </a:t>
            </a:r>
          </a:p>
          <a:p>
            <a:pPr lvl="2"/>
            <a:r>
              <a:rPr lang="en-US" sz="1800" dirty="0">
                <a:latin typeface="+mn-lt"/>
              </a:rPr>
              <a:t>Is the technology Accessible?</a:t>
            </a:r>
          </a:p>
          <a:p>
            <a:pPr lvl="2"/>
            <a:r>
              <a:rPr lang="en-US" sz="1800" dirty="0">
                <a:latin typeface="+mn-lt"/>
              </a:rPr>
              <a:t>Is it commonly used?</a:t>
            </a:r>
          </a:p>
          <a:p>
            <a:pPr lvl="2"/>
            <a:r>
              <a:rPr lang="en-US" sz="1800" dirty="0">
                <a:latin typeface="+mn-lt"/>
              </a:rPr>
              <a:t>Are teachers aware of technological gaps?</a:t>
            </a:r>
          </a:p>
          <a:p>
            <a:pPr lvl="2"/>
            <a:r>
              <a:rPr lang="en-US" sz="1800" dirty="0">
                <a:latin typeface="+mn-lt"/>
              </a:rPr>
              <a:t>Are students experiencing limited access? Loaner Chrome Books are often not enough</a:t>
            </a:r>
          </a:p>
          <a:p>
            <a:pPr lvl="2"/>
            <a:r>
              <a:rPr lang="en-US" sz="1800" dirty="0">
                <a:latin typeface="+mn-lt"/>
              </a:rPr>
              <a:t>Do we have mobile-phone friendly designs for students who are accessing school at work? </a:t>
            </a:r>
          </a:p>
          <a:p>
            <a:pPr marL="0" indent="0">
              <a:buNone/>
            </a:pPr>
            <a:r>
              <a:rPr lang="en-US" sz="2200" dirty="0">
                <a:solidFill>
                  <a:srgbClr val="FF0000"/>
                </a:solidFill>
                <a:latin typeface="+mn-lt"/>
                <a:ea typeface="Times New Roman" panose="02020603050405020304" pitchFamily="18" charset="0"/>
              </a:rPr>
              <a:t>Student Services need to be easily available and integrated into all we do</a:t>
            </a:r>
            <a:r>
              <a:rPr lang="en-US" sz="2200" dirty="0">
                <a:solidFill>
                  <a:srgbClr val="000000"/>
                </a:solidFill>
                <a:latin typeface="+mn-lt"/>
                <a:ea typeface="Times New Roman" panose="02020603050405020304" pitchFamily="18" charset="0"/>
              </a:rPr>
              <a:t>: </a:t>
            </a:r>
          </a:p>
          <a:p>
            <a:pPr lvl="1"/>
            <a:r>
              <a:rPr lang="en-US" sz="2000" dirty="0">
                <a:solidFill>
                  <a:srgbClr val="000000"/>
                </a:solidFill>
                <a:latin typeface="+mn-lt"/>
                <a:ea typeface="Times New Roman" panose="02020603050405020304" pitchFamily="18" charset="0"/>
              </a:rPr>
              <a:t>At SMC (for example) they have just developed a program called Direct Connect that addresses all aspects of human health and welfare, serving academic to physical needs. This also aligns with counseling services on campus.</a:t>
            </a:r>
          </a:p>
          <a:p>
            <a:pPr lvl="1"/>
            <a:r>
              <a:rPr lang="en-US" sz="2000" dirty="0">
                <a:solidFill>
                  <a:srgbClr val="000000"/>
                </a:solidFill>
                <a:latin typeface="+mn-lt"/>
                <a:ea typeface="Times New Roman" panose="02020603050405020304" pitchFamily="18" charset="0"/>
              </a:rPr>
              <a:t>What services do you have at your college or university that would help your students? Have those resources available and posted, at your fingertips &amp; on your Canvas shell.</a:t>
            </a:r>
          </a:p>
          <a:p>
            <a:r>
              <a:rPr lang="en-US" sz="1600" b="1" dirty="0"/>
              <a:t>SMC Equity Practitioners Dr. Chante DeLoach and Dr. Tyffany Dowd</a:t>
            </a:r>
            <a:endParaRPr lang="en-US" sz="1600" dirty="0"/>
          </a:p>
          <a:p>
            <a:endParaRPr lang="en-US" dirty="0"/>
          </a:p>
          <a:p>
            <a:pPr marL="0" marR="0" fontAlgn="base">
              <a:lnSpc>
                <a:spcPct val="107000"/>
              </a:lnSpc>
              <a:spcBef>
                <a:spcPts val="0"/>
              </a:spcBef>
              <a:spcAft>
                <a:spcPts val="0"/>
              </a:spcAft>
            </a:pPr>
            <a:endParaRPr lang="en-US" dirty="0">
              <a:effectLst/>
              <a:latin typeface="+mn-lt"/>
              <a:ea typeface="Calibri" panose="020F0502020204030204" pitchFamily="34" charset="0"/>
            </a:endParaRPr>
          </a:p>
          <a:p>
            <a:pPr marL="0" marR="0" indent="0" fontAlgn="base">
              <a:lnSpc>
                <a:spcPct val="107000"/>
              </a:lnSpc>
              <a:spcBef>
                <a:spcPts val="0"/>
              </a:spcBef>
              <a:spcAft>
                <a:spcPts val="0"/>
              </a:spcAft>
              <a:buNone/>
            </a:pPr>
            <a:endParaRPr lang="en-US" dirty="0">
              <a:effectLst/>
              <a:latin typeface="+mn-l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95CC1D37-D2B9-438E-82DF-C055C00EEFC6}"/>
              </a:ext>
            </a:extLst>
          </p:cNvPr>
          <p:cNvSpPr>
            <a:spLocks noGrp="1"/>
          </p:cNvSpPr>
          <p:nvPr>
            <p:ph type="sldNum" sz="quarter" idx="10"/>
          </p:nvPr>
        </p:nvSpPr>
        <p:spPr/>
        <p:txBody>
          <a:bodyPr/>
          <a:lstStyle/>
          <a:p>
            <a:pPr>
              <a:defRPr/>
            </a:pPr>
            <a:fld id="{CA86D19C-58E4-0C4B-866F-351E2232D695}" type="slidenum">
              <a:rPr lang="en-US" smtClean="0"/>
              <a:pPr>
                <a:defRPr/>
              </a:pPr>
              <a:t>12</a:t>
            </a:fld>
            <a:endParaRPr lang="en-US" dirty="0"/>
          </a:p>
        </p:txBody>
      </p:sp>
    </p:spTree>
    <p:extLst>
      <p:ext uri="{BB962C8B-B14F-4D97-AF65-F5344CB8AC3E}">
        <p14:creationId xmlns:p14="http://schemas.microsoft.com/office/powerpoint/2010/main" val="380501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E9DB-F4D2-4CB3-90E2-95C2D6033A32}"/>
              </a:ext>
            </a:extLst>
          </p:cNvPr>
          <p:cNvSpPr>
            <a:spLocks noGrp="1"/>
          </p:cNvSpPr>
          <p:nvPr>
            <p:ph type="title"/>
          </p:nvPr>
        </p:nvSpPr>
        <p:spPr>
          <a:xfrm>
            <a:off x="247135" y="359229"/>
            <a:ext cx="3583461" cy="2334985"/>
          </a:xfrm>
        </p:spPr>
        <p:txBody>
          <a:bodyPr wrap="square" anchor="b">
            <a:normAutofit/>
          </a:bodyPr>
          <a:lstStyle/>
          <a:p>
            <a:r>
              <a:rPr lang="en-US" sz="3300" b="1" dirty="0">
                <a:effectLst/>
              </a:rPr>
              <a:t>Decolonize your Syllabus takes PRACTICE:</a:t>
            </a:r>
            <a:br>
              <a:rPr lang="en-US" sz="3300" dirty="0">
                <a:effectLst/>
              </a:rPr>
            </a:br>
            <a:endParaRPr lang="en-US" sz="3300" dirty="0"/>
          </a:p>
        </p:txBody>
      </p:sp>
      <p:sp>
        <p:nvSpPr>
          <p:cNvPr id="3" name="Content Placeholder 2">
            <a:extLst>
              <a:ext uri="{FF2B5EF4-FFF2-40B4-BE49-F238E27FC236}">
                <a16:creationId xmlns:a16="http://schemas.microsoft.com/office/drawing/2014/main" id="{151197A1-043B-49F4-8C7D-1A8E9AA94186}"/>
              </a:ext>
            </a:extLst>
          </p:cNvPr>
          <p:cNvSpPr>
            <a:spLocks noGrp="1"/>
          </p:cNvSpPr>
          <p:nvPr>
            <p:ph idx="1"/>
          </p:nvPr>
        </p:nvSpPr>
        <p:spPr>
          <a:xfrm>
            <a:off x="4360759" y="359229"/>
            <a:ext cx="6672648" cy="5844623"/>
          </a:xfrm>
        </p:spPr>
        <p:txBody>
          <a:bodyPr wrap="square" anchor="t">
            <a:normAutofit lnSpcReduction="10000"/>
          </a:bodyPr>
          <a:lstStyle/>
          <a:p>
            <a:pPr marL="0" marR="0">
              <a:spcBef>
                <a:spcPts val="0"/>
              </a:spcBef>
              <a:spcAft>
                <a:spcPts val="800"/>
              </a:spcAft>
            </a:pPr>
            <a:r>
              <a:rPr lang="en-US" sz="2200" b="0" dirty="0">
                <a:effectLst/>
              </a:rPr>
              <a:t>Be aware that a core aspect of decolonization is </a:t>
            </a:r>
            <a:r>
              <a:rPr lang="en-US" sz="2200" b="0" dirty="0">
                <a:solidFill>
                  <a:srgbClr val="FF0000"/>
                </a:solidFill>
                <a:effectLst/>
              </a:rPr>
              <a:t>self-examination of your institution and self </a:t>
            </a:r>
            <a:r>
              <a:rPr lang="en-US" sz="2200" b="0" dirty="0">
                <a:effectLst/>
              </a:rPr>
              <a:t>to challenge the idea that the syllabus and instructor are the ultimate authorities and holders of knowledge in the classroom and academia. </a:t>
            </a:r>
          </a:p>
          <a:p>
            <a:pPr marL="0" marR="0">
              <a:spcBef>
                <a:spcPts val="0"/>
              </a:spcBef>
              <a:spcAft>
                <a:spcPts val="800"/>
              </a:spcAft>
            </a:pPr>
            <a:endParaRPr lang="en-US" sz="2200" b="0" dirty="0">
              <a:effectLst/>
            </a:endParaRPr>
          </a:p>
          <a:p>
            <a:pPr lvl="1">
              <a:spcBef>
                <a:spcPts val="0"/>
              </a:spcBef>
              <a:spcAft>
                <a:spcPts val="800"/>
              </a:spcAft>
            </a:pPr>
            <a:r>
              <a:rPr lang="en-US" sz="2000" b="0" dirty="0">
                <a:effectLst/>
              </a:rPr>
              <a:t>Integrating your own </a:t>
            </a:r>
            <a:r>
              <a:rPr lang="en-US" sz="2000" b="0" dirty="0">
                <a:solidFill>
                  <a:srgbClr val="FF0000"/>
                </a:solidFill>
                <a:effectLst/>
              </a:rPr>
              <a:t>personal experience</a:t>
            </a:r>
            <a:r>
              <a:rPr lang="en-US" sz="2000" b="0" dirty="0">
                <a:effectLst/>
              </a:rPr>
              <a:t>, and those of your students into the learning space can serve as a tool for reformatory education. </a:t>
            </a:r>
          </a:p>
          <a:p>
            <a:pPr lvl="1">
              <a:spcBef>
                <a:spcPts val="0"/>
              </a:spcBef>
              <a:spcAft>
                <a:spcPts val="800"/>
              </a:spcAft>
            </a:pPr>
            <a:r>
              <a:rPr lang="en-US" sz="2000" b="0" dirty="0">
                <a:effectLst/>
              </a:rPr>
              <a:t>Promote fostering </a:t>
            </a:r>
            <a:r>
              <a:rPr lang="en-US" sz="2000" b="0" dirty="0">
                <a:solidFill>
                  <a:srgbClr val="FF0000"/>
                </a:solidFill>
                <a:effectLst/>
              </a:rPr>
              <a:t>empathy and interconnectedness </a:t>
            </a:r>
            <a:r>
              <a:rPr lang="en-US" sz="2000" b="0" dirty="0">
                <a:effectLst/>
              </a:rPr>
              <a:t>among students in the class, as well as towards communities outside of the classroom.</a:t>
            </a:r>
          </a:p>
          <a:p>
            <a:pPr lvl="1">
              <a:spcBef>
                <a:spcPts val="0"/>
              </a:spcBef>
              <a:spcAft>
                <a:spcPts val="1125"/>
              </a:spcAft>
            </a:pPr>
            <a:r>
              <a:rPr lang="en-US" sz="2000" b="0" dirty="0">
                <a:effectLst/>
              </a:rPr>
              <a:t>Include statements related to </a:t>
            </a:r>
            <a:r>
              <a:rPr lang="en-US" sz="2000" b="0" dirty="0">
                <a:solidFill>
                  <a:srgbClr val="FF0000"/>
                </a:solidFill>
                <a:effectLst/>
              </a:rPr>
              <a:t>equity and justice </a:t>
            </a:r>
            <a:r>
              <a:rPr lang="en-US" sz="2000" b="0" dirty="0">
                <a:effectLst/>
              </a:rPr>
              <a:t>(e.g., remind students that there are laws and protections in place guaranteed by The Constitution &amp; UDHR).  </a:t>
            </a:r>
            <a:endParaRPr lang="en-US" sz="2000" b="1" dirty="0">
              <a:effectLst/>
            </a:endParaRPr>
          </a:p>
          <a:p>
            <a:pPr lvl="1"/>
            <a:r>
              <a:rPr lang="en-US" sz="2000" dirty="0">
                <a:effectLst/>
              </a:rPr>
              <a:t>Include </a:t>
            </a:r>
            <a:r>
              <a:rPr lang="en-US" sz="2000" dirty="0">
                <a:solidFill>
                  <a:srgbClr val="FF0000"/>
                </a:solidFill>
                <a:effectLst/>
              </a:rPr>
              <a:t>policies</a:t>
            </a:r>
            <a:r>
              <a:rPr lang="en-US" sz="2000" dirty="0">
                <a:effectLst/>
              </a:rPr>
              <a:t> within the syllabus that encourage students </a:t>
            </a:r>
            <a:r>
              <a:rPr lang="en-US" sz="2000" dirty="0">
                <a:solidFill>
                  <a:srgbClr val="FF0000"/>
                </a:solidFill>
                <a:effectLst/>
              </a:rPr>
              <a:t>to engage </a:t>
            </a:r>
            <a:r>
              <a:rPr lang="en-US" sz="2000" dirty="0">
                <a:effectLst/>
              </a:rPr>
              <a:t>in the course </a:t>
            </a:r>
            <a:r>
              <a:rPr lang="en-US" sz="2000" dirty="0">
                <a:solidFill>
                  <a:srgbClr val="FF0000"/>
                </a:solidFill>
                <a:effectLst/>
              </a:rPr>
              <a:t>in ways that promote equity and democracy. </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775BF16D-A7F5-4848-952D-9CA1393825FA}"/>
              </a:ext>
            </a:extLst>
          </p:cNvPr>
          <p:cNvSpPr>
            <a:spLocks noGrp="1"/>
          </p:cNvSpPr>
          <p:nvPr>
            <p:ph type="sldNum" sz="quarter" idx="10"/>
          </p:nvPr>
        </p:nvSpPr>
        <p:spPr>
          <a:xfrm>
            <a:off x="9890125" y="6356350"/>
            <a:ext cx="1143000" cy="368300"/>
          </a:xfrm>
        </p:spPr>
        <p:txBody>
          <a:bodyPr anchor="ctr">
            <a:normAutofit/>
          </a:bodyPr>
          <a:lstStyle/>
          <a:p>
            <a:pPr>
              <a:spcAft>
                <a:spcPts val="600"/>
              </a:spcAft>
              <a:defRPr/>
            </a:pPr>
            <a:fld id="{CA86D19C-58E4-0C4B-866F-351E2232D695}" type="slidenum">
              <a:rPr lang="en-US" smtClean="0"/>
              <a:pPr>
                <a:spcAft>
                  <a:spcPts val="600"/>
                </a:spcAft>
                <a:defRPr/>
              </a:pPr>
              <a:t>13</a:t>
            </a:fld>
            <a:endParaRPr lang="en-US" dirty="0"/>
          </a:p>
        </p:txBody>
      </p:sp>
    </p:spTree>
    <p:extLst>
      <p:ext uri="{BB962C8B-B14F-4D97-AF65-F5344CB8AC3E}">
        <p14:creationId xmlns:p14="http://schemas.microsoft.com/office/powerpoint/2010/main" val="423645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B550-0A55-4A9D-94BB-A03AF3A988D8}"/>
              </a:ext>
            </a:extLst>
          </p:cNvPr>
          <p:cNvSpPr>
            <a:spLocks noGrp="1"/>
          </p:cNvSpPr>
          <p:nvPr>
            <p:ph type="title"/>
          </p:nvPr>
        </p:nvSpPr>
        <p:spPr>
          <a:xfrm>
            <a:off x="247135" y="359229"/>
            <a:ext cx="3583461" cy="2334985"/>
          </a:xfrm>
        </p:spPr>
        <p:txBody>
          <a:bodyPr wrap="square" anchor="b">
            <a:normAutofit/>
          </a:bodyPr>
          <a:lstStyle/>
          <a:p>
            <a:r>
              <a:rPr lang="en-US" b="1" dirty="0">
                <a:effectLst/>
              </a:rPr>
              <a:t>Decolonize your Syllabus Takes PATIENCE: </a:t>
            </a:r>
            <a:endParaRPr lang="en-US" dirty="0"/>
          </a:p>
        </p:txBody>
      </p:sp>
      <p:sp>
        <p:nvSpPr>
          <p:cNvPr id="3" name="Content Placeholder 2">
            <a:extLst>
              <a:ext uri="{FF2B5EF4-FFF2-40B4-BE49-F238E27FC236}">
                <a16:creationId xmlns:a16="http://schemas.microsoft.com/office/drawing/2014/main" id="{731ACAAD-B91F-47DA-8606-32E157F3C437}"/>
              </a:ext>
            </a:extLst>
          </p:cNvPr>
          <p:cNvSpPr>
            <a:spLocks noGrp="1"/>
          </p:cNvSpPr>
          <p:nvPr>
            <p:ph idx="1"/>
          </p:nvPr>
        </p:nvSpPr>
        <p:spPr>
          <a:xfrm>
            <a:off x="4360759" y="359229"/>
            <a:ext cx="6672648" cy="6498771"/>
          </a:xfrm>
        </p:spPr>
        <p:txBody>
          <a:bodyPr wrap="square" anchor="t">
            <a:normAutofit fontScale="92500" lnSpcReduction="10000"/>
          </a:bodyPr>
          <a:lstStyle/>
          <a:p>
            <a:pPr marL="0" marR="0">
              <a:spcBef>
                <a:spcPts val="0"/>
              </a:spcBef>
              <a:spcAft>
                <a:spcPts val="1125"/>
              </a:spcAft>
            </a:pPr>
            <a:r>
              <a:rPr lang="en-US" sz="2200" b="0" dirty="0">
                <a:effectLst/>
              </a:rPr>
              <a:t>Allow students opportunities to provide feedback on the syllabus. For example, allowing students to offer suggestions to modify syllabus, to provide input on course assignments, exam contents, and ways to evaluate qualities</a:t>
            </a:r>
            <a:endParaRPr lang="en-US" sz="2200" b="1" dirty="0">
              <a:effectLst/>
            </a:endParaRPr>
          </a:p>
          <a:p>
            <a:pPr marL="342900" marR="0" indent="-342900">
              <a:spcBef>
                <a:spcPts val="0"/>
              </a:spcBef>
              <a:spcAft>
                <a:spcPts val="1125"/>
              </a:spcAft>
              <a:buFont typeface="Arial" panose="020B0604020202020204" pitchFamily="34" charset="0"/>
              <a:buChar char="•"/>
            </a:pPr>
            <a:r>
              <a:rPr lang="en-US" sz="2200" b="0" dirty="0">
                <a:effectLst/>
              </a:rPr>
              <a:t>I have course goals, outcomes, and expectations that center on student learning that are connected to reducing harm to minority people and those on the margins. This may include identifying systems of oppression that cause harm to minority people and those on the margins and specific ways that this course addresses a system of oppression and marginalization.  </a:t>
            </a:r>
            <a:endParaRPr lang="en-US" sz="2200" b="1" dirty="0">
              <a:effectLst/>
            </a:endParaRPr>
          </a:p>
          <a:p>
            <a:pPr marL="342900" marR="0" indent="-342900">
              <a:spcBef>
                <a:spcPts val="0"/>
              </a:spcBef>
              <a:spcAft>
                <a:spcPts val="1125"/>
              </a:spcAft>
              <a:buFont typeface="Arial" panose="020B0604020202020204" pitchFamily="34" charset="0"/>
              <a:buChar char="•"/>
            </a:pPr>
            <a:r>
              <a:rPr lang="en-US" sz="2200" b="0" dirty="0">
                <a:effectLst/>
              </a:rPr>
              <a:t>Include information about processes for students to access this information in the event that oppressive conditions may have prevented them from having this access in the past.  </a:t>
            </a:r>
            <a:endParaRPr lang="en-US" sz="2200" b="1" dirty="0">
              <a:effectLst/>
            </a:endParaRPr>
          </a:p>
          <a:p>
            <a:pPr marL="342900" marR="0" indent="-342900">
              <a:spcBef>
                <a:spcPts val="0"/>
              </a:spcBef>
              <a:spcAft>
                <a:spcPts val="1125"/>
              </a:spcAft>
              <a:buFont typeface="Arial" panose="020B0604020202020204" pitchFamily="34" charset="0"/>
              <a:buChar char="•"/>
            </a:pPr>
            <a:r>
              <a:rPr lang="en-US" sz="2200" b="0" dirty="0">
                <a:effectLst/>
              </a:rPr>
              <a:t>Consider how and the course begins with theories, examples, case studies, and more rooted in white and western theories. For example, in Sociology the main sociological theories were grounded  on Western Eurocentric Values. </a:t>
            </a:r>
            <a:endParaRPr lang="en-US" sz="2200" b="1" dirty="0">
              <a:effectLst/>
            </a:endParaRPr>
          </a:p>
          <a:p>
            <a:endParaRPr lang="en-US" sz="1700" dirty="0"/>
          </a:p>
        </p:txBody>
      </p:sp>
      <p:sp>
        <p:nvSpPr>
          <p:cNvPr id="4" name="Slide Number Placeholder 3">
            <a:extLst>
              <a:ext uri="{FF2B5EF4-FFF2-40B4-BE49-F238E27FC236}">
                <a16:creationId xmlns:a16="http://schemas.microsoft.com/office/drawing/2014/main" id="{23FAB88F-6AD3-4718-B11D-4AE9C4EE2F33}"/>
              </a:ext>
            </a:extLst>
          </p:cNvPr>
          <p:cNvSpPr>
            <a:spLocks noGrp="1"/>
          </p:cNvSpPr>
          <p:nvPr>
            <p:ph type="sldNum" sz="quarter" idx="10"/>
          </p:nvPr>
        </p:nvSpPr>
        <p:spPr>
          <a:xfrm>
            <a:off x="9890125" y="6356350"/>
            <a:ext cx="1143000" cy="368300"/>
          </a:xfrm>
        </p:spPr>
        <p:txBody>
          <a:bodyPr anchor="ctr">
            <a:normAutofit/>
          </a:bodyPr>
          <a:lstStyle/>
          <a:p>
            <a:pPr>
              <a:spcAft>
                <a:spcPts val="600"/>
              </a:spcAft>
              <a:defRPr/>
            </a:pPr>
            <a:fld id="{CA86D19C-58E4-0C4B-866F-351E2232D695}" type="slidenum">
              <a:rPr lang="en-US" smtClean="0"/>
              <a:pPr>
                <a:spcAft>
                  <a:spcPts val="600"/>
                </a:spcAft>
                <a:defRPr/>
              </a:pPr>
              <a:t>14</a:t>
            </a:fld>
            <a:endParaRPr lang="en-US" dirty="0"/>
          </a:p>
        </p:txBody>
      </p:sp>
    </p:spTree>
    <p:extLst>
      <p:ext uri="{BB962C8B-B14F-4D97-AF65-F5344CB8AC3E}">
        <p14:creationId xmlns:p14="http://schemas.microsoft.com/office/powerpoint/2010/main" val="165258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53C4-3D85-3048-9F73-8CFBFD450534}"/>
              </a:ext>
            </a:extLst>
          </p:cNvPr>
          <p:cNvSpPr>
            <a:spLocks noGrp="1"/>
          </p:cNvSpPr>
          <p:nvPr>
            <p:ph type="title"/>
          </p:nvPr>
        </p:nvSpPr>
        <p:spPr/>
        <p:txBody>
          <a:bodyPr>
            <a:normAutofit/>
          </a:bodyPr>
          <a:lstStyle/>
          <a:p>
            <a:r>
              <a:rPr lang="en-US" dirty="0"/>
              <a:t>Generally Decolonizing Takes Additional Time </a:t>
            </a:r>
          </a:p>
        </p:txBody>
      </p:sp>
      <p:sp>
        <p:nvSpPr>
          <p:cNvPr id="3" name="Content Placeholder 2">
            <a:extLst>
              <a:ext uri="{FF2B5EF4-FFF2-40B4-BE49-F238E27FC236}">
                <a16:creationId xmlns:a16="http://schemas.microsoft.com/office/drawing/2014/main" id="{8B61ADAC-B959-614F-BF48-9A6588C733E1}"/>
              </a:ext>
            </a:extLst>
          </p:cNvPr>
          <p:cNvSpPr>
            <a:spLocks noGrp="1"/>
          </p:cNvSpPr>
          <p:nvPr>
            <p:ph idx="1"/>
          </p:nvPr>
        </p:nvSpPr>
        <p:spPr>
          <a:xfrm>
            <a:off x="4385058" y="133350"/>
            <a:ext cx="6672648" cy="6223000"/>
          </a:xfrm>
        </p:spPr>
        <p:txBody>
          <a:bodyPr/>
          <a:lstStyle/>
          <a:p>
            <a:r>
              <a:rPr lang="en-US" dirty="0">
                <a:solidFill>
                  <a:srgbClr val="FF0000"/>
                </a:solidFill>
                <a:latin typeface="+mn-lt"/>
              </a:rPr>
              <a:t>THE PROCESS of Dismantling:</a:t>
            </a:r>
          </a:p>
          <a:p>
            <a:pPr marL="1257300" lvl="2" indent="-342900">
              <a:buFont typeface="+mj-lt"/>
              <a:buAutoNum type="arabicPeriod"/>
            </a:pPr>
            <a:r>
              <a:rPr lang="en-US" sz="1600" dirty="0">
                <a:latin typeface="+mn-lt"/>
              </a:rPr>
              <a:t>IDENTIFICATION of Colonialism </a:t>
            </a:r>
          </a:p>
          <a:p>
            <a:pPr marL="1257300" lvl="2" indent="-342900">
              <a:buFont typeface="+mj-lt"/>
              <a:buAutoNum type="arabicPeriod"/>
            </a:pPr>
            <a:r>
              <a:rPr lang="en-US" sz="1600" dirty="0">
                <a:latin typeface="+mn-lt"/>
              </a:rPr>
              <a:t>INTERROGATION of Its Role and Impact</a:t>
            </a:r>
          </a:p>
          <a:p>
            <a:pPr marL="1257300" lvl="2" indent="-342900">
              <a:buFont typeface="+mj-lt"/>
              <a:buAutoNum type="arabicPeriod"/>
            </a:pPr>
            <a:r>
              <a:rPr lang="en-US" sz="1600" dirty="0">
                <a:latin typeface="+mn-lt"/>
              </a:rPr>
              <a:t>DISMANTLING OF POWER STRUCTURES (Systems) that carry legacies of racism, imperialism, and colonialism in production of knowledge.</a:t>
            </a:r>
          </a:p>
          <a:p>
            <a:pPr marL="1257300" lvl="2" indent="-342900">
              <a:buFont typeface="+mj-lt"/>
              <a:buAutoNum type="arabicPeriod"/>
            </a:pPr>
            <a:r>
              <a:rPr lang="en-US" sz="1600" dirty="0">
                <a:latin typeface="+mn-lt"/>
              </a:rPr>
              <a:t>REFRAMING: Redesigning Curriculum</a:t>
            </a:r>
          </a:p>
          <a:p>
            <a:pPr marL="285750" indent="-285750">
              <a:buFont typeface="Arial" panose="020B0604020202020204" pitchFamily="34" charset="0"/>
              <a:buChar char="•"/>
            </a:pPr>
            <a:r>
              <a:rPr lang="en-US" sz="1600" dirty="0">
                <a:solidFill>
                  <a:srgbClr val="FF0000"/>
                </a:solidFill>
                <a:latin typeface="+mn-lt"/>
              </a:rPr>
              <a:t>REFRAMING: </a:t>
            </a:r>
            <a:r>
              <a:rPr lang="en-US" sz="1600" dirty="0">
                <a:latin typeface="+mn-lt"/>
              </a:rPr>
              <a:t>We must make a conscious effort to change the way we understand how and where knowledge is produced and what knowledge we make dominant by its placement in our course syllabus. In English and Humanities classes, much depends on what literature you choose &amp; the PURPOSE you create.</a:t>
            </a:r>
          </a:p>
          <a:p>
            <a:pPr marL="285750" indent="-285750">
              <a:buFont typeface="Arial" panose="020B0604020202020204" pitchFamily="34" charset="0"/>
              <a:buChar char="•"/>
            </a:pPr>
            <a:r>
              <a:rPr lang="en-US" sz="1600" dirty="0">
                <a:latin typeface="+mn-lt"/>
              </a:rPr>
              <a:t>Writer and Scholar Yvette DeChavez discusses choosing a syllabus for an American Literature class that does not include any white men, and being told that her class was clearly an “Ethnic Studies Class” rather than American Literature. Without Hemingway, Twain, Faulkner and others, is it no longer American Literature?</a:t>
            </a:r>
          </a:p>
          <a:p>
            <a:pPr marL="285750" indent="-285750">
              <a:buFont typeface="Arial" panose="020B0604020202020204" pitchFamily="34" charset="0"/>
              <a:buChar char="•"/>
            </a:pPr>
            <a:r>
              <a:rPr lang="en-US" sz="1600" dirty="0"/>
              <a:t>“</a:t>
            </a:r>
            <a:r>
              <a:rPr lang="en-US" sz="1600" dirty="0">
                <a:solidFill>
                  <a:srgbClr val="FF0000"/>
                </a:solidFill>
              </a:rPr>
              <a:t>The fact is, if academia continues to uphold white men as the pinnacle of literature, they’re also continuing to uphold white supremacy. </a:t>
            </a:r>
            <a:r>
              <a:rPr lang="en-US" sz="1600" dirty="0"/>
              <a:t>And when you teach mostly white men, you perpetuate the falsehood that only their voices matter, that only their voices shape America. </a:t>
            </a:r>
            <a:r>
              <a:rPr lang="en-US" sz="1600" dirty="0">
                <a:solidFill>
                  <a:srgbClr val="FF0000"/>
                </a:solidFill>
              </a:rPr>
              <a:t>So far, this kind of thinking has led us to the current mess we’re in</a:t>
            </a:r>
            <a:r>
              <a:rPr lang="en-US" sz="1600" dirty="0"/>
              <a:t>.”—DeChavez in LA Times, “It’s Time to Dismantle that Syllabus”, 10/2018</a:t>
            </a:r>
            <a:endParaRPr lang="en-US" sz="1600" dirty="0">
              <a:latin typeface="+mn-lt"/>
            </a:endParaRPr>
          </a:p>
          <a:p>
            <a:r>
              <a:rPr lang="en-US" sz="1600" dirty="0">
                <a:latin typeface="+mn-lt"/>
              </a:rPr>
              <a:t> </a:t>
            </a:r>
            <a:r>
              <a:rPr lang="en-US" dirty="0"/>
              <a:t> </a:t>
            </a:r>
          </a:p>
        </p:txBody>
      </p:sp>
      <p:sp>
        <p:nvSpPr>
          <p:cNvPr id="4" name="Slide Number Placeholder 3">
            <a:extLst>
              <a:ext uri="{FF2B5EF4-FFF2-40B4-BE49-F238E27FC236}">
                <a16:creationId xmlns:a16="http://schemas.microsoft.com/office/drawing/2014/main" id="{17F68481-488F-B447-95F8-D78D59883B02}"/>
              </a:ext>
            </a:extLst>
          </p:cNvPr>
          <p:cNvSpPr>
            <a:spLocks noGrp="1"/>
          </p:cNvSpPr>
          <p:nvPr>
            <p:ph type="sldNum" sz="quarter" idx="10"/>
          </p:nvPr>
        </p:nvSpPr>
        <p:spPr/>
        <p:txBody>
          <a:bodyPr/>
          <a:lstStyle/>
          <a:p>
            <a:pPr>
              <a:defRPr/>
            </a:pPr>
            <a:fld id="{C4C4B77B-E3A2-124F-9C36-E5015D3C417E}" type="slidenum">
              <a:rPr lang="en-US" smtClean="0"/>
              <a:pPr>
                <a:defRPr/>
              </a:pPr>
              <a:t>15</a:t>
            </a:fld>
            <a:endParaRPr lang="en-US" dirty="0"/>
          </a:p>
        </p:txBody>
      </p:sp>
    </p:spTree>
    <p:extLst>
      <p:ext uri="{BB962C8B-B14F-4D97-AF65-F5344CB8AC3E}">
        <p14:creationId xmlns:p14="http://schemas.microsoft.com/office/powerpoint/2010/main" val="19572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F6A0-51A2-7449-AADD-BFF331EB975B}"/>
              </a:ext>
            </a:extLst>
          </p:cNvPr>
          <p:cNvSpPr>
            <a:spLocks noGrp="1"/>
          </p:cNvSpPr>
          <p:nvPr>
            <p:ph type="title"/>
          </p:nvPr>
        </p:nvSpPr>
        <p:spPr/>
        <p:txBody>
          <a:bodyPr>
            <a:normAutofit fontScale="90000"/>
          </a:bodyPr>
          <a:lstStyle/>
          <a:p>
            <a:r>
              <a:rPr lang="en-US" dirty="0"/>
              <a:t>REFRAMING &amp; Transformative Practices in Teaching English &amp; Beyond</a:t>
            </a:r>
          </a:p>
        </p:txBody>
      </p:sp>
      <p:sp>
        <p:nvSpPr>
          <p:cNvPr id="3" name="Content Placeholder 2">
            <a:extLst>
              <a:ext uri="{FF2B5EF4-FFF2-40B4-BE49-F238E27FC236}">
                <a16:creationId xmlns:a16="http://schemas.microsoft.com/office/drawing/2014/main" id="{9F26E340-4018-F34B-8E52-A2A42B3D0E44}"/>
              </a:ext>
            </a:extLst>
          </p:cNvPr>
          <p:cNvSpPr>
            <a:spLocks noGrp="1"/>
          </p:cNvSpPr>
          <p:nvPr>
            <p:ph idx="1"/>
          </p:nvPr>
        </p:nvSpPr>
        <p:spPr>
          <a:xfrm>
            <a:off x="4360759" y="226252"/>
            <a:ext cx="6672648" cy="6498398"/>
          </a:xfrm>
        </p:spPr>
        <p:txBody>
          <a:bodyPr/>
          <a:lstStyle/>
          <a:p>
            <a:r>
              <a:rPr lang="en-US" dirty="0">
                <a:solidFill>
                  <a:srgbClr val="FF0000"/>
                </a:solidFill>
              </a:rPr>
              <a:t>USING JOURNALS in Comp &amp;  Lit Classes:</a:t>
            </a:r>
          </a:p>
          <a:p>
            <a:pPr fontAlgn="base"/>
            <a:r>
              <a:rPr lang="en-US" sz="2000" dirty="0">
                <a:latin typeface="+mn-lt"/>
              </a:rPr>
              <a:t>Journaling can teach students to improve their own writing experience through </a:t>
            </a:r>
            <a:r>
              <a:rPr lang="en-US" sz="2000" dirty="0">
                <a:solidFill>
                  <a:srgbClr val="FF0000"/>
                </a:solidFill>
                <a:latin typeface="+mn-lt"/>
              </a:rPr>
              <a:t>meta writing </a:t>
            </a:r>
            <a:r>
              <a:rPr lang="en-US" sz="2000" dirty="0">
                <a:latin typeface="+mn-lt"/>
              </a:rPr>
              <a:t>and to evaluate their own thought process essential in teaching them how to improve their critical thinking.</a:t>
            </a:r>
          </a:p>
          <a:p>
            <a:pPr marL="285750" indent="-285750" fontAlgn="base">
              <a:buFont typeface="Arial" panose="020B0604020202020204" pitchFamily="34" charset="0"/>
              <a:buChar char="•"/>
            </a:pPr>
            <a:r>
              <a:rPr lang="en-US" sz="2000" dirty="0">
                <a:latin typeface="+mn-lt"/>
              </a:rPr>
              <a:t>Journals, if not penalized for grammar, become a discussion forum, that if commented upon, create a two-way street between teacher and student. Avoid </a:t>
            </a:r>
            <a:r>
              <a:rPr lang="en-US" sz="2000" dirty="0"/>
              <a:t>marking up the journal for grammar, spelling, correctness in any way in order to create a </a:t>
            </a:r>
            <a:r>
              <a:rPr lang="en-US" sz="2000" dirty="0">
                <a:solidFill>
                  <a:srgbClr val="FF0000"/>
                </a:solidFill>
              </a:rPr>
              <a:t>safe haven </a:t>
            </a:r>
            <a:r>
              <a:rPr lang="en-US" sz="2000" dirty="0"/>
              <a:t>for students to express their views.</a:t>
            </a:r>
            <a:endParaRPr lang="en-US" sz="2000" dirty="0">
              <a:latin typeface="+mn-lt"/>
            </a:endParaRPr>
          </a:p>
          <a:p>
            <a:pPr marL="285750" indent="-285750" fontAlgn="base">
              <a:buFont typeface="Arial" panose="020B0604020202020204" pitchFamily="34" charset="0"/>
              <a:buChar char="•"/>
            </a:pPr>
            <a:r>
              <a:rPr lang="en-US" sz="2000" dirty="0">
                <a:latin typeface="+mn-lt"/>
              </a:rPr>
              <a:t>Journal responses open a </a:t>
            </a:r>
            <a:r>
              <a:rPr lang="en-US" sz="2000" dirty="0">
                <a:solidFill>
                  <a:srgbClr val="FF0000"/>
                </a:solidFill>
                <a:latin typeface="+mn-lt"/>
              </a:rPr>
              <a:t>gateway</a:t>
            </a:r>
            <a:r>
              <a:rPr lang="en-US" sz="2000" dirty="0">
                <a:latin typeface="+mn-lt"/>
              </a:rPr>
              <a:t> to a more collegial and democratic conversation where student and teacher alike come to know the challenges and thought process of the student writer.</a:t>
            </a:r>
          </a:p>
          <a:p>
            <a:pPr marL="285750" indent="-285750" fontAlgn="base">
              <a:buFont typeface="Arial" panose="020B0604020202020204" pitchFamily="34" charset="0"/>
              <a:buChar char="•"/>
            </a:pPr>
            <a:r>
              <a:rPr lang="en-US" sz="2000" dirty="0">
                <a:latin typeface="+mn-lt"/>
              </a:rPr>
              <a:t>Use the journal regularly in order to have students grow to feel safe and to recognize that their </a:t>
            </a:r>
            <a:r>
              <a:rPr lang="en-US" sz="2000" dirty="0">
                <a:solidFill>
                  <a:srgbClr val="FF0000"/>
                </a:solidFill>
                <a:latin typeface="+mn-lt"/>
              </a:rPr>
              <a:t>authentic</a:t>
            </a:r>
            <a:r>
              <a:rPr lang="en-US" sz="2000" dirty="0">
                <a:latin typeface="+mn-lt"/>
              </a:rPr>
              <a:t> voice is acceptable for this space.</a:t>
            </a:r>
          </a:p>
          <a:p>
            <a:pPr marL="285750" indent="-285750" fontAlgn="base">
              <a:buFont typeface="Arial" panose="020B0604020202020204" pitchFamily="34" charset="0"/>
              <a:buChar char="•"/>
            </a:pPr>
            <a:r>
              <a:rPr lang="en-US" sz="2000" dirty="0">
                <a:latin typeface="+mn-lt"/>
              </a:rPr>
              <a:t>Make grading points easy to receive and rewarding. Respond to the content and intent. </a:t>
            </a:r>
            <a:r>
              <a:rPr lang="en-US" sz="2000" dirty="0">
                <a:solidFill>
                  <a:srgbClr val="FF0000"/>
                </a:solidFill>
                <a:latin typeface="+mn-lt"/>
              </a:rPr>
              <a:t>Focus on ideas</a:t>
            </a:r>
            <a:r>
              <a:rPr lang="en-US" sz="2000" dirty="0">
                <a:latin typeface="+mn-lt"/>
              </a:rPr>
              <a:t>.</a:t>
            </a:r>
          </a:p>
          <a:p>
            <a:endParaRPr lang="en-US" dirty="0"/>
          </a:p>
        </p:txBody>
      </p:sp>
      <p:sp>
        <p:nvSpPr>
          <p:cNvPr id="4" name="Slide Number Placeholder 3">
            <a:extLst>
              <a:ext uri="{FF2B5EF4-FFF2-40B4-BE49-F238E27FC236}">
                <a16:creationId xmlns:a16="http://schemas.microsoft.com/office/drawing/2014/main" id="{F2F5B96E-CE6A-AD4A-98C4-7F9CCBF4B1C6}"/>
              </a:ext>
            </a:extLst>
          </p:cNvPr>
          <p:cNvSpPr>
            <a:spLocks noGrp="1"/>
          </p:cNvSpPr>
          <p:nvPr>
            <p:ph type="sldNum" sz="quarter" idx="10"/>
          </p:nvPr>
        </p:nvSpPr>
        <p:spPr/>
        <p:txBody>
          <a:bodyPr/>
          <a:lstStyle/>
          <a:p>
            <a:pPr>
              <a:defRPr/>
            </a:pPr>
            <a:fld id="{C4C4B77B-E3A2-124F-9C36-E5015D3C417E}" type="slidenum">
              <a:rPr lang="en-US" smtClean="0"/>
              <a:pPr>
                <a:defRPr/>
              </a:pPr>
              <a:t>16</a:t>
            </a:fld>
            <a:endParaRPr lang="en-US" dirty="0"/>
          </a:p>
        </p:txBody>
      </p:sp>
    </p:spTree>
    <p:extLst>
      <p:ext uri="{BB962C8B-B14F-4D97-AF65-F5344CB8AC3E}">
        <p14:creationId xmlns:p14="http://schemas.microsoft.com/office/powerpoint/2010/main" val="11210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754108-7493-5446-9A3E-59C723413D74}"/>
              </a:ext>
            </a:extLst>
          </p:cNvPr>
          <p:cNvSpPr>
            <a:spLocks noGrp="1"/>
          </p:cNvSpPr>
          <p:nvPr>
            <p:ph type="title"/>
          </p:nvPr>
        </p:nvSpPr>
        <p:spPr>
          <a:xfrm>
            <a:off x="1307757" y="136525"/>
            <a:ext cx="10046043" cy="695578"/>
          </a:xfrm>
        </p:spPr>
        <p:txBody>
          <a:bodyPr>
            <a:normAutofit/>
          </a:bodyPr>
          <a:lstStyle/>
          <a:p>
            <a:r>
              <a:rPr lang="en-US" dirty="0">
                <a:latin typeface="+mj-lt"/>
              </a:rPr>
              <a:t>REFRAMING: </a:t>
            </a:r>
            <a:r>
              <a:rPr lang="en-US" sz="2000" dirty="0">
                <a:latin typeface="+mj-lt"/>
              </a:rPr>
              <a:t>Sample Journal Entries — Thanksgiving Conversations</a:t>
            </a:r>
          </a:p>
        </p:txBody>
      </p:sp>
      <p:sp>
        <p:nvSpPr>
          <p:cNvPr id="7" name="Content Placeholder 6">
            <a:extLst>
              <a:ext uri="{FF2B5EF4-FFF2-40B4-BE49-F238E27FC236}">
                <a16:creationId xmlns:a16="http://schemas.microsoft.com/office/drawing/2014/main" id="{C8FE0926-307E-024A-A7E8-AA3AF986131E}"/>
              </a:ext>
            </a:extLst>
          </p:cNvPr>
          <p:cNvSpPr>
            <a:spLocks noGrp="1"/>
          </p:cNvSpPr>
          <p:nvPr>
            <p:ph sz="half" idx="1"/>
          </p:nvPr>
        </p:nvSpPr>
        <p:spPr>
          <a:xfrm>
            <a:off x="1295400" y="844167"/>
            <a:ext cx="10058400" cy="5758513"/>
          </a:xfrm>
        </p:spPr>
        <p:txBody>
          <a:bodyPr/>
          <a:lstStyle/>
          <a:p>
            <a:r>
              <a:rPr lang="en-US" sz="1800" dirty="0">
                <a:latin typeface="+mn-lt"/>
              </a:rPr>
              <a:t>If I was asked how school was going at my family’s Thanksgiving dinner I would tell them what I was writing about for my english class final essay. </a:t>
            </a:r>
            <a:r>
              <a:rPr lang="en-US" sz="1800" dirty="0">
                <a:solidFill>
                  <a:schemeClr val="tx2"/>
                </a:solidFill>
                <a:highlight>
                  <a:srgbClr val="FFFF00"/>
                </a:highlight>
                <a:latin typeface="+mn-lt"/>
              </a:rPr>
              <a:t>My topic is immigration this topic is important and heartfelt to my family because our mother is an immigrant. Knowing that my mom did not have it easy growing up makes me want to learn more about immigration</a:t>
            </a:r>
            <a:r>
              <a:rPr lang="en-US" sz="1800" dirty="0">
                <a:latin typeface="+mn-lt"/>
              </a:rPr>
              <a:t>. I would explain that how over the years there has been an increase in illegal immigration is due to poverty. </a:t>
            </a:r>
          </a:p>
          <a:p>
            <a:r>
              <a:rPr lang="en-US" sz="1500" dirty="0">
                <a:solidFill>
                  <a:schemeClr val="tx2"/>
                </a:solidFill>
                <a:highlight>
                  <a:srgbClr val="FFFF00"/>
                </a:highlight>
                <a:latin typeface="+mn-lt"/>
              </a:rPr>
              <a:t>I would break the football talk and discuss the possible systematic racism behind the Flint Water Crisis. </a:t>
            </a:r>
            <a:r>
              <a:rPr lang="en-US" sz="1500" dirty="0">
                <a:latin typeface="+mn-lt"/>
              </a:rPr>
              <a:t>If there is not enough evidence, we cannot conclude that it was true, however, I like hearing the possibilities of what my uncle and cousins have to say about this crisis. They’d probably ask as to what I am referring to and I would just say, “It’s a paper that I am writing about in my English class for Professor Jones,” and they’d drink their fountain drinks while I slowly start surfacing the topic. These discussion lessons have been attributed to the Joe Rogan Podcast and it has influenced me in the manner in how I dictate my discussions with friends and family. </a:t>
            </a:r>
            <a:r>
              <a:rPr lang="en-US" sz="1500" dirty="0">
                <a:solidFill>
                  <a:schemeClr val="tx2"/>
                </a:solidFill>
                <a:highlight>
                  <a:srgbClr val="FFFF00"/>
                </a:highlight>
                <a:latin typeface="+mn-lt"/>
              </a:rPr>
              <a:t>I let them provide their narrative and if they are forgetting something along the lines of what their brain is telling them to say, I’d jump in and add helpful information. My uncle is very scripted as to what he says at times because it could cause some tension amongst other family members and I totally agree with the way he handles it because it isn’t easy being the black sheep amongst the rest.</a:t>
            </a:r>
          </a:p>
          <a:p>
            <a:r>
              <a:rPr lang="en-US" sz="1500" dirty="0">
                <a:latin typeface="+mn-lt"/>
              </a:rPr>
              <a:t>My recent essay was better than crap, but not better than good. I went back and read it a few times. After all of the cringing and facepalms were over, I realized what I need to work on. I have a really poor planning schedule with my work. Now that I have assessed the damage, it will  be easier to patch the holes.  </a:t>
            </a:r>
            <a:r>
              <a:rPr lang="en-US" sz="1500" dirty="0">
                <a:solidFill>
                  <a:schemeClr val="tx2"/>
                </a:solidFill>
                <a:highlight>
                  <a:srgbClr val="FFFF00"/>
                </a:highlight>
                <a:latin typeface="+mn-lt"/>
              </a:rPr>
              <a:t>My research started out with a basic idea; how is obesity affecting minority communities  more than others? However, I ended with what I actually want to do with my life. </a:t>
            </a:r>
            <a:r>
              <a:rPr lang="en-US" sz="1500" dirty="0">
                <a:latin typeface="+mn-lt"/>
              </a:rPr>
              <a:t>My research  topic lead me into specialized areas like preventive medicine, spiritual fitness, and exercise  science. These areas are a direct intersection of who I am. I want to see people be healthy and  live their lives to their full potential. I have dedicated my life to those purposes. </a:t>
            </a:r>
            <a:r>
              <a:rPr lang="en-US" sz="1500" dirty="0">
                <a:solidFill>
                  <a:schemeClr val="tx2"/>
                </a:solidFill>
                <a:highlight>
                  <a:srgbClr val="FFFF00"/>
                </a:highlight>
                <a:latin typeface="+mn-lt"/>
              </a:rPr>
              <a:t>Somehow, I did  not see that my topic was perfect for my future career path until I started researching. I am so  thankful that I took the time to sit down and think about what I wanted to write about. Now I  know what to say when people ask what I am in college for; I want to be a doctor.</a:t>
            </a:r>
          </a:p>
          <a:p>
            <a:br>
              <a:rPr lang="en-US" sz="1500" dirty="0"/>
            </a:br>
            <a:endParaRPr lang="en-US" sz="1500" dirty="0"/>
          </a:p>
        </p:txBody>
      </p:sp>
      <p:sp>
        <p:nvSpPr>
          <p:cNvPr id="5" name="Slide Number Placeholder 4">
            <a:extLst>
              <a:ext uri="{FF2B5EF4-FFF2-40B4-BE49-F238E27FC236}">
                <a16:creationId xmlns:a16="http://schemas.microsoft.com/office/drawing/2014/main" id="{A75C258D-21B6-6C42-ADAC-63F06229DF0C}"/>
              </a:ext>
            </a:extLst>
          </p:cNvPr>
          <p:cNvSpPr>
            <a:spLocks noGrp="1"/>
          </p:cNvSpPr>
          <p:nvPr>
            <p:ph type="sldNum" sz="quarter" idx="10"/>
          </p:nvPr>
        </p:nvSpPr>
        <p:spPr/>
        <p:txBody>
          <a:bodyPr/>
          <a:lstStyle/>
          <a:p>
            <a:pPr>
              <a:defRPr/>
            </a:pPr>
            <a:fld id="{76266C33-35A6-824B-8B86-C86CEAEC4360}" type="slidenum">
              <a:rPr lang="en-US" smtClean="0"/>
              <a:pPr>
                <a:defRPr/>
              </a:pPr>
              <a:t>17</a:t>
            </a:fld>
            <a:endParaRPr lang="en-US" dirty="0"/>
          </a:p>
        </p:txBody>
      </p:sp>
    </p:spTree>
    <p:extLst>
      <p:ext uri="{BB962C8B-B14F-4D97-AF65-F5344CB8AC3E}">
        <p14:creationId xmlns:p14="http://schemas.microsoft.com/office/powerpoint/2010/main" val="58296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966A-5FB7-C745-B1B2-ED0284724533}"/>
              </a:ext>
            </a:extLst>
          </p:cNvPr>
          <p:cNvSpPr>
            <a:spLocks noGrp="1"/>
          </p:cNvSpPr>
          <p:nvPr>
            <p:ph type="title"/>
          </p:nvPr>
        </p:nvSpPr>
        <p:spPr/>
        <p:txBody>
          <a:bodyPr wrap="square" anchor="b">
            <a:normAutofit fontScale="90000"/>
          </a:bodyPr>
          <a:lstStyle/>
          <a:p>
            <a:r>
              <a:rPr lang="en-US" dirty="0"/>
              <a:t>REFRAMING: Use Discussion Tool Impactfully</a:t>
            </a:r>
            <a:br>
              <a:rPr lang="en-US" dirty="0"/>
            </a:br>
            <a:r>
              <a:rPr lang="en-US" dirty="0"/>
              <a:t>Ask Meaningful Questions &amp; Challenging Discussions</a:t>
            </a:r>
          </a:p>
        </p:txBody>
      </p:sp>
      <p:sp>
        <p:nvSpPr>
          <p:cNvPr id="3" name="Content Placeholder 2">
            <a:extLst>
              <a:ext uri="{FF2B5EF4-FFF2-40B4-BE49-F238E27FC236}">
                <a16:creationId xmlns:a16="http://schemas.microsoft.com/office/drawing/2014/main" id="{BF1533AA-1A42-FC49-B7B8-69B927D5C1BC}"/>
              </a:ext>
            </a:extLst>
          </p:cNvPr>
          <p:cNvSpPr>
            <a:spLocks noGrp="1"/>
          </p:cNvSpPr>
          <p:nvPr>
            <p:ph sz="half" idx="2"/>
          </p:nvPr>
        </p:nvSpPr>
        <p:spPr/>
        <p:txBody>
          <a:bodyPr wrap="square" anchor="t">
            <a:normAutofit/>
          </a:bodyPr>
          <a:lstStyle/>
          <a:p>
            <a:pPr marL="285750" indent="-285750" fontAlgn="base">
              <a:buFont typeface="Arial" panose="020B0604020202020204" pitchFamily="34" charset="0"/>
              <a:buChar char="•"/>
            </a:pPr>
            <a:r>
              <a:rPr lang="en-US" sz="2000" dirty="0"/>
              <a:t>Create a </a:t>
            </a:r>
            <a:r>
              <a:rPr lang="en-US" sz="2000" dirty="0">
                <a:solidFill>
                  <a:srgbClr val="FF0000"/>
                </a:solidFill>
              </a:rPr>
              <a:t>safe and respected space </a:t>
            </a:r>
            <a:r>
              <a:rPr lang="en-US" sz="2000" dirty="0"/>
              <a:t>for shared ideas, where students can be part of building the discussion by </a:t>
            </a:r>
            <a:r>
              <a:rPr lang="en-US" sz="2000" dirty="0">
                <a:solidFill>
                  <a:srgbClr val="FF0000"/>
                </a:solidFill>
              </a:rPr>
              <a:t>including questions to shape the discussion.</a:t>
            </a:r>
          </a:p>
          <a:p>
            <a:pPr marL="285750" indent="-285750" fontAlgn="base">
              <a:buFont typeface="Arial" panose="020B0604020202020204" pitchFamily="34" charset="0"/>
              <a:buChar char="•"/>
            </a:pPr>
            <a:r>
              <a:rPr lang="en-US" sz="2000" dirty="0">
                <a:solidFill>
                  <a:srgbClr val="FF0000"/>
                </a:solidFill>
              </a:rPr>
              <a:t>Consider it satisfactory that students will hear from each other. </a:t>
            </a:r>
            <a:r>
              <a:rPr lang="en-US" sz="2000" dirty="0"/>
              <a:t>It is easier for the teacher to respond with the grading rubric and allow the dialogue itself to be between peers so it is real.</a:t>
            </a:r>
          </a:p>
          <a:p>
            <a:pPr marL="285750" indent="-285750" fontAlgn="base">
              <a:buFont typeface="Arial" panose="020B0604020202020204" pitchFamily="34" charset="0"/>
              <a:buChar char="•"/>
            </a:pPr>
            <a:r>
              <a:rPr lang="en-US" sz="2000" dirty="0">
                <a:solidFill>
                  <a:srgbClr val="FF0000"/>
                </a:solidFill>
              </a:rPr>
              <a:t>Ask questions that are interesting and challenging </a:t>
            </a:r>
            <a:r>
              <a:rPr lang="en-US" sz="2000" dirty="0"/>
              <a:t>enough that students are actually eager to answer them.</a:t>
            </a:r>
          </a:p>
          <a:p>
            <a:endParaRPr lang="en-US" sz="1500" dirty="0"/>
          </a:p>
        </p:txBody>
      </p:sp>
      <p:sp>
        <p:nvSpPr>
          <p:cNvPr id="5" name="Content Placeholder 4">
            <a:extLst>
              <a:ext uri="{FF2B5EF4-FFF2-40B4-BE49-F238E27FC236}">
                <a16:creationId xmlns:a16="http://schemas.microsoft.com/office/drawing/2014/main" id="{6E4BF377-39D3-604D-AB2F-D6DC3DEBBB89}"/>
              </a:ext>
            </a:extLst>
          </p:cNvPr>
          <p:cNvSpPr>
            <a:spLocks noGrp="1"/>
          </p:cNvSpPr>
          <p:nvPr>
            <p:ph sz="quarter" idx="4"/>
          </p:nvPr>
        </p:nvSpPr>
        <p:spPr/>
        <p:txBody>
          <a:bodyPr/>
          <a:lstStyle/>
          <a:p>
            <a:pPr marL="285750" indent="-285750"/>
            <a:r>
              <a:rPr lang="en-US" sz="1800" dirty="0"/>
              <a:t>Be </a:t>
            </a:r>
            <a:r>
              <a:rPr lang="en-US" sz="1800" dirty="0">
                <a:solidFill>
                  <a:srgbClr val="FF0000"/>
                </a:solidFill>
              </a:rPr>
              <a:t>authentic and generous </a:t>
            </a:r>
            <a:r>
              <a:rPr lang="en-US" sz="1800" dirty="0"/>
              <a:t>in your responses to the way they engage with peers.</a:t>
            </a:r>
          </a:p>
          <a:p>
            <a:pPr marL="285750" indent="-285750"/>
            <a:r>
              <a:rPr lang="en-US" sz="1800" dirty="0"/>
              <a:t>Ask </a:t>
            </a:r>
            <a:r>
              <a:rPr lang="en-US" sz="1800" dirty="0">
                <a:solidFill>
                  <a:srgbClr val="FF0000"/>
                </a:solidFill>
              </a:rPr>
              <a:t>challenging, thought-provoking questions based on the material that do not have an easy yes </a:t>
            </a:r>
            <a:r>
              <a:rPr lang="en-US" sz="1800" dirty="0"/>
              <a:t>or no answer.</a:t>
            </a:r>
          </a:p>
          <a:p>
            <a:pPr marL="285750" indent="-285750"/>
            <a:r>
              <a:rPr lang="en-US" sz="1800" dirty="0"/>
              <a:t>Don’t worry as much about if they are right </a:t>
            </a:r>
            <a:r>
              <a:rPr lang="en-US" sz="1800" dirty="0">
                <a:solidFill>
                  <a:srgbClr val="FF0000"/>
                </a:solidFill>
              </a:rPr>
              <a:t>as if they are thinking</a:t>
            </a:r>
            <a:r>
              <a:rPr lang="en-US" sz="1800" dirty="0"/>
              <a:t>.</a:t>
            </a:r>
          </a:p>
          <a:p>
            <a:pPr marL="285750" indent="-285750"/>
            <a:r>
              <a:rPr lang="en-US" sz="1800" dirty="0">
                <a:solidFill>
                  <a:srgbClr val="FF0000"/>
                </a:solidFill>
              </a:rPr>
              <a:t>Compliment them on their generosity </a:t>
            </a:r>
            <a:r>
              <a:rPr lang="en-US" sz="1800" dirty="0"/>
              <a:t>when they give more than what is needed in response to their peers.</a:t>
            </a:r>
          </a:p>
          <a:p>
            <a:pPr marL="285750" indent="-285750"/>
            <a:r>
              <a:rPr lang="en-US" sz="1800" dirty="0">
                <a:solidFill>
                  <a:srgbClr val="FF0000"/>
                </a:solidFill>
              </a:rPr>
              <a:t>Listen to their ideas and refer to them in class lectures </a:t>
            </a:r>
            <a:r>
              <a:rPr lang="en-US" sz="1800" dirty="0"/>
              <a:t>when possible.</a:t>
            </a:r>
          </a:p>
          <a:p>
            <a:endParaRPr lang="en-US" dirty="0"/>
          </a:p>
        </p:txBody>
      </p:sp>
      <p:sp>
        <p:nvSpPr>
          <p:cNvPr id="4" name="Slide Number Placeholder 3">
            <a:extLst>
              <a:ext uri="{FF2B5EF4-FFF2-40B4-BE49-F238E27FC236}">
                <a16:creationId xmlns:a16="http://schemas.microsoft.com/office/drawing/2014/main" id="{68F9234B-19D9-6040-9E08-E9D73DA03A7A}"/>
              </a:ext>
            </a:extLst>
          </p:cNvPr>
          <p:cNvSpPr>
            <a:spLocks noGrp="1"/>
          </p:cNvSpPr>
          <p:nvPr>
            <p:ph type="sldNum" sz="quarter" idx="10"/>
          </p:nvPr>
        </p:nvSpPr>
        <p:spPr/>
        <p:txBody>
          <a:bodyPr anchor="ctr">
            <a:normAutofit/>
          </a:bodyPr>
          <a:lstStyle/>
          <a:p>
            <a:pPr>
              <a:spcAft>
                <a:spcPts val="600"/>
              </a:spcAft>
              <a:defRPr/>
            </a:pPr>
            <a:fld id="{C4C4B77B-E3A2-124F-9C36-E5015D3C417E}" type="slidenum">
              <a:rPr lang="en-US" smtClean="0"/>
              <a:pPr>
                <a:spcAft>
                  <a:spcPts val="600"/>
                </a:spcAft>
                <a:defRPr/>
              </a:pPr>
              <a:t>18</a:t>
            </a:fld>
            <a:endParaRPr lang="en-US" dirty="0"/>
          </a:p>
        </p:txBody>
      </p:sp>
    </p:spTree>
    <p:extLst>
      <p:ext uri="{BB962C8B-B14F-4D97-AF65-F5344CB8AC3E}">
        <p14:creationId xmlns:p14="http://schemas.microsoft.com/office/powerpoint/2010/main" val="148018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00DD-AE52-C84F-95FE-122BB9291A50}"/>
              </a:ext>
            </a:extLst>
          </p:cNvPr>
          <p:cNvSpPr>
            <a:spLocks noGrp="1"/>
          </p:cNvSpPr>
          <p:nvPr>
            <p:ph type="title"/>
          </p:nvPr>
        </p:nvSpPr>
        <p:spPr>
          <a:xfrm>
            <a:off x="1365237" y="237506"/>
            <a:ext cx="10046043" cy="814689"/>
          </a:xfrm>
        </p:spPr>
        <p:txBody>
          <a:bodyPr>
            <a:normAutofit fontScale="90000"/>
          </a:bodyPr>
          <a:lstStyle/>
          <a:p>
            <a:r>
              <a:rPr lang="en-US" dirty="0"/>
              <a:t>REFRAMING: Directions Set Tone for Discussions</a:t>
            </a:r>
          </a:p>
        </p:txBody>
      </p:sp>
      <p:sp>
        <p:nvSpPr>
          <p:cNvPr id="3" name="Content Placeholder 2">
            <a:extLst>
              <a:ext uri="{FF2B5EF4-FFF2-40B4-BE49-F238E27FC236}">
                <a16:creationId xmlns:a16="http://schemas.microsoft.com/office/drawing/2014/main" id="{2EB1DF96-EEB3-7448-8992-8231C1134AE6}"/>
              </a:ext>
            </a:extLst>
          </p:cNvPr>
          <p:cNvSpPr>
            <a:spLocks noGrp="1"/>
          </p:cNvSpPr>
          <p:nvPr>
            <p:ph sz="half" idx="2"/>
          </p:nvPr>
        </p:nvSpPr>
        <p:spPr>
          <a:xfrm>
            <a:off x="1465721" y="1026738"/>
            <a:ext cx="4922537" cy="5694737"/>
          </a:xfrm>
        </p:spPr>
        <p:txBody>
          <a:bodyPr/>
          <a:lstStyle/>
          <a:p>
            <a:r>
              <a:rPr lang="en-US" sz="1400" dirty="0"/>
              <a:t>In the last third of </a:t>
            </a:r>
            <a:r>
              <a:rPr lang="en-US" sz="1400" i="1" dirty="0">
                <a:solidFill>
                  <a:srgbClr val="FF0000"/>
                </a:solidFill>
              </a:rPr>
              <a:t>Between the World and Me</a:t>
            </a:r>
            <a:r>
              <a:rPr lang="en-US" sz="1400" dirty="0">
                <a:solidFill>
                  <a:srgbClr val="FF0000"/>
                </a:solidFill>
              </a:rPr>
              <a:t>, Ta-Nehisi Coates </a:t>
            </a:r>
            <a:r>
              <a:rPr lang="en-US" sz="1400" dirty="0"/>
              <a:t>talks about the iron in Dr. Jones eyes, the way she put the "pedal to the floor</a:t>
            </a:r>
            <a:r>
              <a:rPr lang="en-US" sz="1400" dirty="0">
                <a:solidFill>
                  <a:srgbClr val="FF0000"/>
                </a:solidFill>
              </a:rPr>
              <a:t>" to become the  best example of her race</a:t>
            </a:r>
            <a:r>
              <a:rPr lang="en-US" sz="1400" dirty="0"/>
              <a:t>, the most successful doctor she is with the wealthy home, who raised her kids to be able to go to Harvard or anywhere</a:t>
            </a:r>
            <a:r>
              <a:rPr lang="en-US" sz="1400" dirty="0">
                <a:solidFill>
                  <a:srgbClr val="FF0000"/>
                </a:solidFill>
              </a:rPr>
              <a:t>, and yet how in a moment it was all erased: "Her Rocky was plundered, </a:t>
            </a:r>
            <a:r>
              <a:rPr lang="en-US" sz="1400" dirty="0"/>
              <a:t>since her lineage was robbed (143). "And one racist act is all it takes" (145). Ultimately this is part of the final words Coates shares with his son and reveals his authorial purpose in examining how racism erases identity.</a:t>
            </a:r>
          </a:p>
          <a:p>
            <a:pPr marL="342900" indent="-342900">
              <a:buFont typeface="+mj-lt"/>
              <a:buAutoNum type="arabicPeriod"/>
            </a:pPr>
            <a:r>
              <a:rPr lang="en-US" sz="1600" dirty="0">
                <a:solidFill>
                  <a:schemeClr val="tx2"/>
                </a:solidFill>
              </a:rPr>
              <a:t>Use the two charts (next slide) </a:t>
            </a:r>
            <a:r>
              <a:rPr lang="en-US" sz="1600" dirty="0">
                <a:solidFill>
                  <a:srgbClr val="FF0000"/>
                </a:solidFill>
              </a:rPr>
              <a:t>to consider how </a:t>
            </a:r>
            <a:r>
              <a:rPr lang="en-US" sz="1600" u="sng" dirty="0">
                <a:solidFill>
                  <a:srgbClr val="FF0000"/>
                </a:solidFill>
              </a:rPr>
              <a:t>you desire to be recognized</a:t>
            </a:r>
            <a:r>
              <a:rPr lang="en-US" sz="1600" dirty="0">
                <a:solidFill>
                  <a:srgbClr val="FF0000"/>
                </a:solidFill>
              </a:rPr>
              <a:t>. What do you consider first &amp; foremost in your identity? What intersections are essential to who you are?</a:t>
            </a:r>
          </a:p>
          <a:p>
            <a:pPr marL="342900" indent="-342900">
              <a:buFont typeface="+mj-lt"/>
              <a:buAutoNum type="arabicPeriod"/>
            </a:pPr>
            <a:r>
              <a:rPr lang="en-US" sz="1600" i="1" dirty="0">
                <a:solidFill>
                  <a:schemeClr val="tx2"/>
                </a:solidFill>
              </a:rPr>
              <a:t>For the sake of this exercise </a:t>
            </a:r>
            <a:r>
              <a:rPr lang="en-US" sz="1600" dirty="0">
                <a:solidFill>
                  <a:schemeClr val="tx2"/>
                </a:solidFill>
              </a:rPr>
              <a:t>Number the order the components to place them in the order of importance to reflect what is important to you in your identity</a:t>
            </a:r>
            <a:r>
              <a:rPr lang="en-US" sz="1600" dirty="0">
                <a:solidFill>
                  <a:srgbClr val="FF0000"/>
                </a:solidFill>
              </a:rPr>
              <a:t> </a:t>
            </a:r>
            <a:r>
              <a:rPr lang="en-US" sz="1600" i="1" dirty="0">
                <a:solidFill>
                  <a:schemeClr val="tx2"/>
                </a:solidFill>
              </a:rPr>
              <a:t>at this time in your life. If some components are </a:t>
            </a:r>
            <a:r>
              <a:rPr lang="en-US" sz="1600" i="1" u="sng" dirty="0">
                <a:solidFill>
                  <a:schemeClr val="tx2"/>
                </a:solidFill>
              </a:rPr>
              <a:t>equal</a:t>
            </a:r>
            <a:r>
              <a:rPr lang="en-US" sz="1600" i="1" dirty="0">
                <a:solidFill>
                  <a:schemeClr val="tx2"/>
                </a:solidFill>
              </a:rPr>
              <a:t>, then say so.</a:t>
            </a:r>
          </a:p>
          <a:p>
            <a:pPr marL="342900" indent="-342900">
              <a:buFont typeface="+mj-lt"/>
              <a:buAutoNum type="arabicPeriod"/>
            </a:pPr>
            <a:r>
              <a:rPr lang="en-US" sz="1600" b="1" dirty="0"/>
              <a:t>Explain your experience, reality, or feelings that informed the order you created. </a:t>
            </a:r>
            <a:r>
              <a:rPr lang="en-US" sz="1600" dirty="0"/>
              <a:t>Add other essential qualities that may not be listed</a:t>
            </a:r>
            <a:r>
              <a:rPr lang="en-US" sz="1600" b="1" dirty="0"/>
              <a:t>, such as Disability or Culture or Profession, as list is just a starter list</a:t>
            </a:r>
            <a:r>
              <a:rPr lang="en-US" sz="1600" dirty="0"/>
              <a:t>.</a:t>
            </a:r>
          </a:p>
          <a:p>
            <a:endParaRPr lang="en-US" dirty="0"/>
          </a:p>
        </p:txBody>
      </p:sp>
      <p:sp>
        <p:nvSpPr>
          <p:cNvPr id="4" name="Content Placeholder 3">
            <a:extLst>
              <a:ext uri="{FF2B5EF4-FFF2-40B4-BE49-F238E27FC236}">
                <a16:creationId xmlns:a16="http://schemas.microsoft.com/office/drawing/2014/main" id="{1BC61D39-CAD1-5D4E-88CB-AC5CBD3E203A}"/>
              </a:ext>
            </a:extLst>
          </p:cNvPr>
          <p:cNvSpPr>
            <a:spLocks noGrp="1"/>
          </p:cNvSpPr>
          <p:nvPr>
            <p:ph sz="quarter" idx="4"/>
          </p:nvPr>
        </p:nvSpPr>
        <p:spPr>
          <a:xfrm>
            <a:off x="6425328" y="1052195"/>
            <a:ext cx="4948881" cy="5387166"/>
          </a:xfrm>
        </p:spPr>
        <p:txBody>
          <a:bodyPr/>
          <a:lstStyle/>
          <a:p>
            <a:r>
              <a:rPr lang="en-US" sz="1400" dirty="0"/>
              <a:t>If some categories don't apply to your sense of self, then leave them out and/or explain in discussion to whatever degree you are comfortable in expressing. </a:t>
            </a:r>
          </a:p>
          <a:p>
            <a:r>
              <a:rPr lang="en-US" sz="1400" dirty="0">
                <a:solidFill>
                  <a:srgbClr val="FF0000"/>
                </a:solidFill>
              </a:rPr>
              <a:t>Comment, if you choose to, on what it would be like or has been like for you if people were to </a:t>
            </a:r>
            <a:r>
              <a:rPr lang="en-US" sz="1400" b="1" dirty="0">
                <a:solidFill>
                  <a:schemeClr val="tx2"/>
                </a:solidFill>
              </a:rPr>
              <a:t>ignore some part of your key intersections </a:t>
            </a:r>
            <a:r>
              <a:rPr lang="en-US" sz="1400" dirty="0">
                <a:solidFill>
                  <a:srgbClr val="FF0000"/>
                </a:solidFill>
              </a:rPr>
              <a:t>and only see you as the color of your skin or your gender or your body or your appearance or your age or your economic status, etc.</a:t>
            </a:r>
          </a:p>
          <a:p>
            <a:r>
              <a:rPr lang="en-US" sz="1400" b="1" dirty="0"/>
              <a:t>Consider how can we break down these barriers through discussion and how essential it is to be </a:t>
            </a:r>
            <a:r>
              <a:rPr lang="en-US" sz="1400" b="1" dirty="0">
                <a:solidFill>
                  <a:srgbClr val="FF0000"/>
                </a:solidFill>
              </a:rPr>
              <a:t>SEEN</a:t>
            </a:r>
            <a:r>
              <a:rPr lang="en-US" sz="1400" b="1" dirty="0"/>
              <a:t> and to be </a:t>
            </a:r>
            <a:r>
              <a:rPr lang="en-US" sz="1400" b="1" dirty="0">
                <a:solidFill>
                  <a:srgbClr val="FF0000"/>
                </a:solidFill>
              </a:rPr>
              <a:t>HEARD</a:t>
            </a:r>
            <a:r>
              <a:rPr lang="en-US" sz="1400" b="1" dirty="0"/>
              <a:t> and to be </a:t>
            </a:r>
            <a:r>
              <a:rPr lang="en-US" sz="1400" b="1" dirty="0">
                <a:solidFill>
                  <a:srgbClr val="FF0000"/>
                </a:solidFill>
              </a:rPr>
              <a:t>RECOGNIZED</a:t>
            </a:r>
            <a:r>
              <a:rPr lang="en-US" sz="1400" b="1" dirty="0"/>
              <a:t>.</a:t>
            </a:r>
          </a:p>
          <a:p>
            <a:pPr marL="0" indent="0">
              <a:buNone/>
            </a:pPr>
            <a:r>
              <a:rPr lang="en-US" sz="1400" b="1" dirty="0"/>
              <a:t>Learning Goal</a:t>
            </a:r>
          </a:p>
          <a:p>
            <a:r>
              <a:rPr lang="en-US" sz="1400" dirty="0"/>
              <a:t>To consider the reality of intersectionality, of identity.</a:t>
            </a:r>
          </a:p>
          <a:p>
            <a:r>
              <a:rPr lang="en-US" sz="1400" dirty="0"/>
              <a:t>To learn to understand the perspective of others and determine what defines who we each are. To speak with compassion and empathy and to listen respectfully.</a:t>
            </a:r>
          </a:p>
          <a:p>
            <a:pPr marL="0" indent="0">
              <a:buNone/>
            </a:pPr>
            <a:r>
              <a:rPr lang="en-US" sz="1400" b="1" dirty="0"/>
              <a:t>Instructions &amp; Reminders</a:t>
            </a:r>
          </a:p>
          <a:p>
            <a:r>
              <a:rPr lang="en-US" sz="1400" dirty="0">
                <a:solidFill>
                  <a:srgbClr val="FF0000"/>
                </a:solidFill>
              </a:rPr>
              <a:t>Compassion, Empathy and Warmth are key in an assignment like this as well as authenticity in your own interrogation of self.</a:t>
            </a:r>
          </a:p>
        </p:txBody>
      </p:sp>
      <p:sp>
        <p:nvSpPr>
          <p:cNvPr id="5" name="Slide Number Placeholder 4">
            <a:extLst>
              <a:ext uri="{FF2B5EF4-FFF2-40B4-BE49-F238E27FC236}">
                <a16:creationId xmlns:a16="http://schemas.microsoft.com/office/drawing/2014/main" id="{D3C7E830-7053-474D-9712-A62B4F22D400}"/>
              </a:ext>
            </a:extLst>
          </p:cNvPr>
          <p:cNvSpPr>
            <a:spLocks noGrp="1"/>
          </p:cNvSpPr>
          <p:nvPr>
            <p:ph type="sldNum" sz="quarter" idx="10"/>
          </p:nvPr>
        </p:nvSpPr>
        <p:spPr/>
        <p:txBody>
          <a:bodyPr/>
          <a:lstStyle/>
          <a:p>
            <a:pPr>
              <a:defRPr/>
            </a:pPr>
            <a:fld id="{76266C33-35A6-824B-8B86-C86CEAEC4360}" type="slidenum">
              <a:rPr lang="en-US" smtClean="0"/>
              <a:pPr>
                <a:defRPr/>
              </a:pPr>
              <a:t>19</a:t>
            </a:fld>
            <a:endParaRPr lang="en-US" dirty="0"/>
          </a:p>
        </p:txBody>
      </p:sp>
    </p:spTree>
    <p:extLst>
      <p:ext uri="{BB962C8B-B14F-4D97-AF65-F5344CB8AC3E}">
        <p14:creationId xmlns:p14="http://schemas.microsoft.com/office/powerpoint/2010/main" val="156771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64B9-EA3E-4D4B-8330-1A83C1EE1B91}"/>
              </a:ext>
            </a:extLst>
          </p:cNvPr>
          <p:cNvSpPr>
            <a:spLocks noGrp="1"/>
          </p:cNvSpPr>
          <p:nvPr>
            <p:ph type="title"/>
          </p:nvPr>
        </p:nvSpPr>
        <p:spPr/>
        <p:txBody>
          <a:bodyPr/>
          <a:lstStyle/>
          <a:p>
            <a:r>
              <a:rPr lang="en-US" dirty="0"/>
              <a:t>Session Description –The </a:t>
            </a:r>
            <a:r>
              <a:rPr lang="en-US" i="1" dirty="0"/>
              <a:t>3-part </a:t>
            </a:r>
            <a:r>
              <a:rPr lang="en-US" dirty="0"/>
              <a:t>Challenge</a:t>
            </a:r>
          </a:p>
        </p:txBody>
      </p:sp>
      <p:sp>
        <p:nvSpPr>
          <p:cNvPr id="3" name="Content Placeholder 2">
            <a:extLst>
              <a:ext uri="{FF2B5EF4-FFF2-40B4-BE49-F238E27FC236}">
                <a16:creationId xmlns:a16="http://schemas.microsoft.com/office/drawing/2014/main" id="{F3D5A257-F355-1C43-A7D7-139D41B1B48D}"/>
              </a:ext>
            </a:extLst>
          </p:cNvPr>
          <p:cNvSpPr>
            <a:spLocks noGrp="1"/>
          </p:cNvSpPr>
          <p:nvPr>
            <p:ph idx="1"/>
          </p:nvPr>
        </p:nvSpPr>
        <p:spPr/>
        <p:txBody>
          <a:bodyPr/>
          <a:lstStyle/>
          <a:p>
            <a:r>
              <a:rPr lang="en-US" sz="2000" dirty="0">
                <a:solidFill>
                  <a:srgbClr val="000000"/>
                </a:solidFill>
                <a:latin typeface="Palatino" pitchFamily="2" charset="0"/>
                <a:ea typeface="Calibri" panose="020F0502020204030204" pitchFamily="34" charset="0"/>
                <a:cs typeface="Candara" panose="020E0502030303020204" pitchFamily="34" charset="0"/>
              </a:rPr>
              <a:t>The constant development of the syllabus can be an onerous process, especially for new adjunct faculty, who are </a:t>
            </a:r>
            <a:r>
              <a:rPr lang="en-US" sz="2000" b="1" dirty="0">
                <a:solidFill>
                  <a:srgbClr val="FF0000"/>
                </a:solidFill>
                <a:latin typeface="Palatino" pitchFamily="2" charset="0"/>
                <a:ea typeface="Calibri" panose="020F0502020204030204" pitchFamily="34" charset="0"/>
                <a:cs typeface="Candara" panose="020E0502030303020204" pitchFamily="34" charset="0"/>
              </a:rPr>
              <a:t>often compelled to quickly adapt to changing requirements</a:t>
            </a:r>
            <a:r>
              <a:rPr lang="en-US" sz="2000" dirty="0">
                <a:solidFill>
                  <a:srgbClr val="FF0000"/>
                </a:solidFill>
                <a:latin typeface="Palatino" pitchFamily="2" charset="0"/>
                <a:ea typeface="Calibri" panose="020F0502020204030204" pitchFamily="34" charset="0"/>
                <a:cs typeface="Candara" panose="020E0502030303020204" pitchFamily="34" charset="0"/>
              </a:rPr>
              <a:t>. </a:t>
            </a:r>
          </a:p>
          <a:p>
            <a:r>
              <a:rPr lang="en-US" sz="2000" dirty="0">
                <a:solidFill>
                  <a:srgbClr val="000000"/>
                </a:solidFill>
                <a:latin typeface="Palatino" pitchFamily="2" charset="0"/>
                <a:ea typeface="Calibri" panose="020F0502020204030204" pitchFamily="34" charset="0"/>
                <a:cs typeface="Candara" panose="020E0502030303020204" pitchFamily="34" charset="0"/>
              </a:rPr>
              <a:t>The process of matching Student Learning Outcomes and shifting the focus </a:t>
            </a:r>
            <a:r>
              <a:rPr lang="en-US" sz="2000" b="1" dirty="0">
                <a:solidFill>
                  <a:srgbClr val="FF0000"/>
                </a:solidFill>
                <a:latin typeface="Palatino" pitchFamily="2" charset="0"/>
                <a:ea typeface="Calibri" panose="020F0502020204030204" pitchFamily="34" charset="0"/>
                <a:cs typeface="Candara" panose="020E0502030303020204" pitchFamily="34" charset="0"/>
              </a:rPr>
              <a:t>intentionally to include multiple perspectives and to celebrate communities of color </a:t>
            </a:r>
            <a:r>
              <a:rPr lang="en-US" sz="2000" dirty="0">
                <a:solidFill>
                  <a:srgbClr val="000000"/>
                </a:solidFill>
                <a:latin typeface="Palatino" pitchFamily="2" charset="0"/>
                <a:ea typeface="Calibri" panose="020F0502020204030204" pitchFamily="34" charset="0"/>
                <a:cs typeface="Candara" panose="020E0502030303020204" pitchFamily="34" charset="0"/>
              </a:rPr>
              <a:t>may seem complicated but is </a:t>
            </a:r>
            <a:r>
              <a:rPr lang="en-US" sz="2000" b="1" dirty="0">
                <a:solidFill>
                  <a:srgbClr val="FF0000"/>
                </a:solidFill>
                <a:latin typeface="Palatino" pitchFamily="2" charset="0"/>
                <a:ea typeface="Calibri" panose="020F0502020204030204" pitchFamily="34" charset="0"/>
                <a:cs typeface="Candara" panose="020E0502030303020204" pitchFamily="34" charset="0"/>
              </a:rPr>
              <a:t>necessary to avoid the harm </a:t>
            </a:r>
            <a:r>
              <a:rPr lang="en-US" sz="2000" dirty="0">
                <a:solidFill>
                  <a:srgbClr val="000000"/>
                </a:solidFill>
                <a:latin typeface="Palatino" pitchFamily="2" charset="0"/>
                <a:ea typeface="Calibri" panose="020F0502020204030204" pitchFamily="34" charset="0"/>
                <a:cs typeface="Candara" panose="020E0502030303020204" pitchFamily="34" charset="0"/>
              </a:rPr>
              <a:t>and trauma of Eurocentric curriculum on students of color. </a:t>
            </a:r>
          </a:p>
          <a:p>
            <a:r>
              <a:rPr lang="en-US" sz="2000" dirty="0">
                <a:solidFill>
                  <a:srgbClr val="000000"/>
                </a:solidFill>
                <a:latin typeface="Palatino" pitchFamily="2" charset="0"/>
                <a:ea typeface="Calibri" panose="020F0502020204030204" pitchFamily="34" charset="0"/>
                <a:cs typeface="Candara" panose="020E0502030303020204" pitchFamily="34" charset="0"/>
              </a:rPr>
              <a:t>Giving students opportunities to see themselves and to voice their perspective is critical. This session will discuss </a:t>
            </a:r>
            <a:r>
              <a:rPr lang="en-US" sz="2000" b="1" dirty="0">
                <a:solidFill>
                  <a:srgbClr val="FF0000"/>
                </a:solidFill>
                <a:latin typeface="Palatino" pitchFamily="2" charset="0"/>
                <a:ea typeface="Calibri" panose="020F0502020204030204" pitchFamily="34" charset="0"/>
                <a:cs typeface="Candara" panose="020E0502030303020204" pitchFamily="34" charset="0"/>
              </a:rPr>
              <a:t>ways to meet the requirements, using Canvas tools and curated curriculum, to make the syllabus student-centered</a:t>
            </a:r>
            <a:r>
              <a:rPr lang="en-US" sz="2000" dirty="0">
                <a:solidFill>
                  <a:srgbClr val="000000"/>
                </a:solidFill>
                <a:latin typeface="Palatino" pitchFamily="2" charset="0"/>
                <a:ea typeface="Calibri" panose="020F0502020204030204" pitchFamily="34" charset="0"/>
                <a:cs typeface="Candara" panose="020E0502030303020204" pitchFamily="34" charset="0"/>
              </a:rPr>
              <a:t>, while </a:t>
            </a:r>
            <a:r>
              <a:rPr lang="en-US" sz="2000" b="1" dirty="0">
                <a:solidFill>
                  <a:srgbClr val="FF0000"/>
                </a:solidFill>
                <a:latin typeface="Palatino" pitchFamily="2" charset="0"/>
                <a:ea typeface="Calibri" panose="020F0502020204030204" pitchFamily="34" charset="0"/>
                <a:cs typeface="Candara" panose="020E0502030303020204" pitchFamily="34" charset="0"/>
              </a:rPr>
              <a:t>challenging traditional ideas </a:t>
            </a:r>
            <a:r>
              <a:rPr lang="en-US" sz="2000" dirty="0">
                <a:solidFill>
                  <a:srgbClr val="000000"/>
                </a:solidFill>
                <a:latin typeface="Palatino" pitchFamily="2" charset="0"/>
                <a:ea typeface="Calibri" panose="020F0502020204030204" pitchFamily="34" charset="0"/>
                <a:cs typeface="Candara" panose="020E0502030303020204" pitchFamily="34" charset="0"/>
              </a:rPr>
              <a:t>to meet the important need to decolonize the syllabus. </a:t>
            </a:r>
          </a:p>
          <a:p>
            <a:endParaRPr lang="en-US" dirty="0">
              <a:latin typeface="Palatino" pitchFamily="2" charset="0"/>
            </a:endParaRPr>
          </a:p>
        </p:txBody>
      </p:sp>
      <p:sp>
        <p:nvSpPr>
          <p:cNvPr id="4" name="Slide Number Placeholder 3">
            <a:extLst>
              <a:ext uri="{FF2B5EF4-FFF2-40B4-BE49-F238E27FC236}">
                <a16:creationId xmlns:a16="http://schemas.microsoft.com/office/drawing/2014/main" id="{18B09D8D-915B-EC45-9DE1-2436D51E5D72}"/>
              </a:ext>
            </a:extLst>
          </p:cNvPr>
          <p:cNvSpPr>
            <a:spLocks noGrp="1"/>
          </p:cNvSpPr>
          <p:nvPr>
            <p:ph type="sldNum" sz="quarter" idx="10"/>
          </p:nvPr>
        </p:nvSpPr>
        <p:spPr/>
        <p:txBody>
          <a:bodyPr/>
          <a:lstStyle/>
          <a:p>
            <a:pPr>
              <a:defRPr/>
            </a:pPr>
            <a:fld id="{C4C4B77B-E3A2-124F-9C36-E5015D3C417E}" type="slidenum">
              <a:rPr lang="en-US" smtClean="0"/>
              <a:pPr>
                <a:defRPr/>
              </a:pPr>
              <a:t>2</a:t>
            </a:fld>
            <a:endParaRPr lang="en-US" dirty="0"/>
          </a:p>
        </p:txBody>
      </p:sp>
      <p:sp>
        <p:nvSpPr>
          <p:cNvPr id="5" name="TextBox 4">
            <a:extLst>
              <a:ext uri="{FF2B5EF4-FFF2-40B4-BE49-F238E27FC236}">
                <a16:creationId xmlns:a16="http://schemas.microsoft.com/office/drawing/2014/main" id="{F9EE2D0C-93F0-8142-9B71-7D3E74C3E9FC}"/>
              </a:ext>
            </a:extLst>
          </p:cNvPr>
          <p:cNvSpPr txBox="1"/>
          <p:nvPr/>
        </p:nvSpPr>
        <p:spPr>
          <a:xfrm>
            <a:off x="11630025" y="1357313"/>
            <a:ext cx="442913" cy="461665"/>
          </a:xfrm>
          <a:prstGeom prst="rect">
            <a:avLst/>
          </a:prstGeom>
          <a:noFill/>
        </p:spPr>
        <p:txBody>
          <a:bodyPr wrap="square" rtlCol="0">
            <a:spAutoFit/>
          </a:bodyPr>
          <a:lstStyle/>
          <a:p>
            <a:r>
              <a:rPr lang="en-US" b="1" dirty="0">
                <a:solidFill>
                  <a:srgbClr val="FF0000"/>
                </a:solidFill>
              </a:rPr>
              <a:t> </a:t>
            </a:r>
            <a:r>
              <a:rPr lang="en-US" sz="2400" b="1" dirty="0">
                <a:solidFill>
                  <a:srgbClr val="FF0000"/>
                </a:solidFill>
              </a:rPr>
              <a:t>1</a:t>
            </a:r>
          </a:p>
        </p:txBody>
      </p:sp>
      <p:sp>
        <p:nvSpPr>
          <p:cNvPr id="6" name="TextBox 5">
            <a:extLst>
              <a:ext uri="{FF2B5EF4-FFF2-40B4-BE49-F238E27FC236}">
                <a16:creationId xmlns:a16="http://schemas.microsoft.com/office/drawing/2014/main" id="{307657AF-4590-8F46-BC5F-A4A1E13073F3}"/>
              </a:ext>
            </a:extLst>
          </p:cNvPr>
          <p:cNvSpPr txBox="1"/>
          <p:nvPr/>
        </p:nvSpPr>
        <p:spPr>
          <a:xfrm>
            <a:off x="11658600" y="2694214"/>
            <a:ext cx="400050" cy="461665"/>
          </a:xfrm>
          <a:prstGeom prst="rect">
            <a:avLst/>
          </a:prstGeom>
          <a:noFill/>
        </p:spPr>
        <p:txBody>
          <a:bodyPr wrap="square" rtlCol="0">
            <a:spAutoFit/>
          </a:bodyPr>
          <a:lstStyle/>
          <a:p>
            <a:r>
              <a:rPr lang="en-US" sz="2400" b="1" dirty="0">
                <a:solidFill>
                  <a:srgbClr val="FF0000"/>
                </a:solidFill>
              </a:rPr>
              <a:t>2</a:t>
            </a:r>
          </a:p>
        </p:txBody>
      </p:sp>
      <p:sp>
        <p:nvSpPr>
          <p:cNvPr id="7" name="TextBox 6">
            <a:extLst>
              <a:ext uri="{FF2B5EF4-FFF2-40B4-BE49-F238E27FC236}">
                <a16:creationId xmlns:a16="http://schemas.microsoft.com/office/drawing/2014/main" id="{5D20FCEF-958B-3E41-913A-22587875EA26}"/>
              </a:ext>
            </a:extLst>
          </p:cNvPr>
          <p:cNvSpPr txBox="1"/>
          <p:nvPr/>
        </p:nvSpPr>
        <p:spPr>
          <a:xfrm>
            <a:off x="11658600" y="4614863"/>
            <a:ext cx="400050" cy="461665"/>
          </a:xfrm>
          <a:prstGeom prst="rect">
            <a:avLst/>
          </a:prstGeom>
          <a:noFill/>
        </p:spPr>
        <p:txBody>
          <a:bodyPr wrap="square" rtlCol="0">
            <a:spAutoFit/>
          </a:bodyPr>
          <a:lstStyle/>
          <a:p>
            <a:r>
              <a:rPr lang="en-US" sz="2400" b="1" dirty="0">
                <a:solidFill>
                  <a:srgbClr val="FF0000"/>
                </a:solidFill>
              </a:rPr>
              <a:t>3</a:t>
            </a:r>
          </a:p>
        </p:txBody>
      </p:sp>
    </p:spTree>
    <p:extLst>
      <p:ext uri="{BB962C8B-B14F-4D97-AF65-F5344CB8AC3E}">
        <p14:creationId xmlns:p14="http://schemas.microsoft.com/office/powerpoint/2010/main" val="77930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F2A7-72D6-E240-9E72-468926FEAB4F}"/>
              </a:ext>
            </a:extLst>
          </p:cNvPr>
          <p:cNvSpPr>
            <a:spLocks noGrp="1"/>
          </p:cNvSpPr>
          <p:nvPr>
            <p:ph type="title"/>
          </p:nvPr>
        </p:nvSpPr>
        <p:spPr>
          <a:xfrm>
            <a:off x="1264950" y="0"/>
            <a:ext cx="10046043" cy="1524277"/>
          </a:xfrm>
        </p:spPr>
        <p:txBody>
          <a:bodyPr>
            <a:normAutofit fontScale="90000"/>
          </a:bodyPr>
          <a:lstStyle/>
          <a:p>
            <a:r>
              <a:rPr lang="en-US" dirty="0"/>
              <a:t>REFRAMING: </a:t>
            </a:r>
            <a:r>
              <a:rPr lang="en-US" b="1" dirty="0"/>
              <a:t>Race &amp; Identity by Recognizing Erasure vs. Intersectionality </a:t>
            </a:r>
            <a:br>
              <a:rPr lang="en-US" b="1" dirty="0"/>
            </a:br>
            <a:r>
              <a:rPr lang="en-US" b="1" dirty="0"/>
              <a:t>Discussion </a:t>
            </a:r>
            <a:r>
              <a:rPr lang="en-US" dirty="0"/>
              <a:t>on </a:t>
            </a:r>
            <a:r>
              <a:rPr lang="en-US" i="1" dirty="0"/>
              <a:t>Between the World and Me </a:t>
            </a:r>
            <a:r>
              <a:rPr lang="en-US" dirty="0"/>
              <a:t>by Coates</a:t>
            </a:r>
          </a:p>
        </p:txBody>
      </p:sp>
      <p:pic>
        <p:nvPicPr>
          <p:cNvPr id="7" name="Content Placeholder 6">
            <a:extLst>
              <a:ext uri="{FF2B5EF4-FFF2-40B4-BE49-F238E27FC236}">
                <a16:creationId xmlns:a16="http://schemas.microsoft.com/office/drawing/2014/main" id="{15A631A1-F2F0-E149-8B02-39B28B98562E}"/>
              </a:ext>
            </a:extLst>
          </p:cNvPr>
          <p:cNvPicPr>
            <a:picLocks noGrp="1" noChangeAspect="1"/>
          </p:cNvPicPr>
          <p:nvPr>
            <p:ph sz="half" idx="2"/>
          </p:nvPr>
        </p:nvPicPr>
        <p:blipFill>
          <a:blip r:embed="rId3"/>
          <a:stretch>
            <a:fillRect/>
          </a:stretch>
        </p:blipFill>
        <p:spPr>
          <a:xfrm>
            <a:off x="1277650" y="1611630"/>
            <a:ext cx="3252966" cy="1843847"/>
          </a:xfrm>
        </p:spPr>
      </p:pic>
      <p:sp>
        <p:nvSpPr>
          <p:cNvPr id="5" name="Slide Number Placeholder 4">
            <a:extLst>
              <a:ext uri="{FF2B5EF4-FFF2-40B4-BE49-F238E27FC236}">
                <a16:creationId xmlns:a16="http://schemas.microsoft.com/office/drawing/2014/main" id="{2A54AE5A-92F3-2C44-A847-DE051AE80862}"/>
              </a:ext>
            </a:extLst>
          </p:cNvPr>
          <p:cNvSpPr>
            <a:spLocks noGrp="1"/>
          </p:cNvSpPr>
          <p:nvPr>
            <p:ph type="sldNum" sz="quarter" idx="10"/>
          </p:nvPr>
        </p:nvSpPr>
        <p:spPr/>
        <p:txBody>
          <a:bodyPr/>
          <a:lstStyle/>
          <a:p>
            <a:pPr>
              <a:defRPr/>
            </a:pPr>
            <a:fld id="{76266C33-35A6-824B-8B86-C86CEAEC4360}" type="slidenum">
              <a:rPr lang="en-US" smtClean="0"/>
              <a:pPr>
                <a:defRPr/>
              </a:pPr>
              <a:t>20</a:t>
            </a:fld>
            <a:endParaRPr lang="en-US" dirty="0"/>
          </a:p>
        </p:txBody>
      </p:sp>
      <p:sp>
        <p:nvSpPr>
          <p:cNvPr id="10" name="TextBox 9">
            <a:extLst>
              <a:ext uri="{FF2B5EF4-FFF2-40B4-BE49-F238E27FC236}">
                <a16:creationId xmlns:a16="http://schemas.microsoft.com/office/drawing/2014/main" id="{23F799F5-7A51-D047-9F7F-06F0772CC7F8}"/>
              </a:ext>
            </a:extLst>
          </p:cNvPr>
          <p:cNvSpPr txBox="1"/>
          <p:nvPr/>
        </p:nvSpPr>
        <p:spPr>
          <a:xfrm>
            <a:off x="1277650" y="5676405"/>
            <a:ext cx="5110450" cy="646331"/>
          </a:xfrm>
          <a:prstGeom prst="rect">
            <a:avLst/>
          </a:prstGeom>
          <a:noFill/>
        </p:spPr>
        <p:txBody>
          <a:bodyPr wrap="square" rtlCol="0">
            <a:spAutoFit/>
          </a:bodyPr>
          <a:lstStyle/>
          <a:p>
            <a:r>
              <a:rPr lang="en-US" dirty="0">
                <a:solidFill>
                  <a:schemeClr val="tx2"/>
                </a:solidFill>
              </a:rPr>
              <a:t>From Calvin Terrell &amp; </a:t>
            </a:r>
          </a:p>
          <a:p>
            <a:r>
              <a:rPr lang="en-US" dirty="0">
                <a:solidFill>
                  <a:schemeClr val="tx2"/>
                </a:solidFill>
              </a:rPr>
              <a:t>The </a:t>
            </a:r>
            <a:r>
              <a:rPr lang="en-US" dirty="0">
                <a:solidFill>
                  <a:schemeClr val="tx2"/>
                </a:solidFill>
                <a:hlinkClick r:id="rId4">
                  <a:extLst>
                    <a:ext uri="{A12FA001-AC4F-418D-AE19-62706E023703}">
                      <ahyp:hlinkClr xmlns:ahyp="http://schemas.microsoft.com/office/drawing/2018/hyperlinkcolor" val="tx"/>
                    </a:ext>
                  </a:extLst>
                </a:hlinkClick>
              </a:rPr>
              <a:t>Social-Centric Institute</a:t>
            </a:r>
            <a:endParaRPr lang="en-US" dirty="0">
              <a:solidFill>
                <a:schemeClr val="tx2"/>
              </a:solidFill>
            </a:endParaRPr>
          </a:p>
        </p:txBody>
      </p:sp>
      <p:pic>
        <p:nvPicPr>
          <p:cNvPr id="13" name="Content Placeholder 12">
            <a:extLst>
              <a:ext uri="{FF2B5EF4-FFF2-40B4-BE49-F238E27FC236}">
                <a16:creationId xmlns:a16="http://schemas.microsoft.com/office/drawing/2014/main" id="{62A321D4-CC3C-AC42-B35D-4AF8CC571FB3}"/>
              </a:ext>
            </a:extLst>
          </p:cNvPr>
          <p:cNvPicPr>
            <a:picLocks noGrp="1" noChangeAspect="1"/>
          </p:cNvPicPr>
          <p:nvPr>
            <p:ph sz="quarter" idx="4"/>
          </p:nvPr>
        </p:nvPicPr>
        <p:blipFill>
          <a:blip r:embed="rId5"/>
          <a:stretch>
            <a:fillRect/>
          </a:stretch>
        </p:blipFill>
        <p:spPr>
          <a:xfrm>
            <a:off x="4673260" y="2071868"/>
            <a:ext cx="7342162" cy="4197129"/>
          </a:xfrm>
        </p:spPr>
      </p:pic>
    </p:spTree>
    <p:extLst>
      <p:ext uri="{BB962C8B-B14F-4D97-AF65-F5344CB8AC3E}">
        <p14:creationId xmlns:p14="http://schemas.microsoft.com/office/powerpoint/2010/main" val="291589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736C-605F-A443-823C-C015DA6A944E}"/>
              </a:ext>
            </a:extLst>
          </p:cNvPr>
          <p:cNvSpPr>
            <a:spLocks noGrp="1"/>
          </p:cNvSpPr>
          <p:nvPr>
            <p:ph type="title"/>
          </p:nvPr>
        </p:nvSpPr>
        <p:spPr>
          <a:xfrm>
            <a:off x="1365237" y="136525"/>
            <a:ext cx="10046043" cy="601980"/>
          </a:xfrm>
        </p:spPr>
        <p:txBody>
          <a:bodyPr>
            <a:noAutofit/>
          </a:bodyPr>
          <a:lstStyle/>
          <a:p>
            <a:r>
              <a:rPr lang="en-US" sz="3200" dirty="0"/>
              <a:t>REFRAMING: </a:t>
            </a:r>
            <a:r>
              <a:rPr lang="en-US" sz="2400" dirty="0">
                <a:latin typeface="+mj-lt"/>
              </a:rPr>
              <a:t>Student Discussion Responses on Identity</a:t>
            </a:r>
          </a:p>
        </p:txBody>
      </p:sp>
      <p:sp>
        <p:nvSpPr>
          <p:cNvPr id="3" name="Content Placeholder 2">
            <a:extLst>
              <a:ext uri="{FF2B5EF4-FFF2-40B4-BE49-F238E27FC236}">
                <a16:creationId xmlns:a16="http://schemas.microsoft.com/office/drawing/2014/main" id="{719F6B34-1940-8F4B-A58F-CAD4FE7B65DB}"/>
              </a:ext>
            </a:extLst>
          </p:cNvPr>
          <p:cNvSpPr>
            <a:spLocks noGrp="1"/>
          </p:cNvSpPr>
          <p:nvPr>
            <p:ph sz="half" idx="2"/>
          </p:nvPr>
        </p:nvSpPr>
        <p:spPr>
          <a:xfrm>
            <a:off x="1365237" y="772952"/>
            <a:ext cx="4922537" cy="5583397"/>
          </a:xfrm>
        </p:spPr>
        <p:txBody>
          <a:bodyPr/>
          <a:lstStyle/>
          <a:p>
            <a:pPr marL="0" indent="0">
              <a:buNone/>
            </a:pPr>
            <a:r>
              <a:rPr lang="en-US" sz="1400" dirty="0">
                <a:latin typeface="+mn-lt"/>
              </a:rPr>
              <a:t>1.) </a:t>
            </a:r>
            <a:r>
              <a:rPr lang="en-US" sz="1800" dirty="0">
                <a:latin typeface="+mn-lt"/>
              </a:rPr>
              <a:t>Character: </a:t>
            </a:r>
            <a:r>
              <a:rPr lang="en-US" sz="1800" dirty="0">
                <a:solidFill>
                  <a:schemeClr val="tx2"/>
                </a:solidFill>
                <a:highlight>
                  <a:srgbClr val="FFFF00"/>
                </a:highlight>
                <a:latin typeface="+mn-lt"/>
              </a:rPr>
              <a:t>My character is the core of who I am as a person and overall encompasses all other components. How I carry myself based on my morality and beliefs is purely based on what aligns with my personal happiness. </a:t>
            </a:r>
          </a:p>
          <a:p>
            <a:r>
              <a:rPr lang="en-US" sz="1400" dirty="0">
                <a:solidFill>
                  <a:schemeClr val="tx2"/>
                </a:solidFill>
                <a:latin typeface="+mn-lt"/>
              </a:rPr>
              <a:t>My appearance would be described as a nerdy, casual hipster that has some sense and appreciation of fashion.</a:t>
            </a:r>
          </a:p>
          <a:p>
            <a:r>
              <a:rPr lang="en-US" sz="1400" dirty="0">
                <a:solidFill>
                  <a:schemeClr val="tx2"/>
                </a:solidFill>
                <a:latin typeface="+mn-lt"/>
              </a:rPr>
              <a:t>My nationality is Latino being half Mexican and half Puerto Rican and while I am of lighter skin, I take the cultures of my ancestors and hold the proudly in my life overall</a:t>
            </a:r>
            <a:r>
              <a:rPr lang="en-US" sz="1400" dirty="0">
                <a:solidFill>
                  <a:srgbClr val="FF0000"/>
                </a:solidFill>
                <a:latin typeface="+mn-lt"/>
              </a:rPr>
              <a:t>.</a:t>
            </a:r>
          </a:p>
          <a:p>
            <a:r>
              <a:rPr lang="en-US" sz="1400" dirty="0">
                <a:latin typeface="+mn-lt"/>
              </a:rPr>
              <a:t>My sexuality is classified as Pansexual because based on my personal beliefs, I have the capacity to love any individual regardless of their own race, creed, color, sexuality, and beliefs. </a:t>
            </a:r>
          </a:p>
          <a:p>
            <a:r>
              <a:rPr lang="en-US" sz="1400" dirty="0">
                <a:latin typeface="+mn-lt"/>
              </a:rPr>
              <a:t>My disability is centrally my Major Generalized Anxiety Disorder (GAD), while it has posed a challenge for certain aspects of my life, I choose to let it be apart of my character and not define and limit what it allows me to be or do. </a:t>
            </a:r>
          </a:p>
          <a:p>
            <a:r>
              <a:rPr lang="en-US" sz="1400" dirty="0">
                <a:latin typeface="+mn-lt"/>
              </a:rPr>
              <a:t>My physicality is described as a slim fit and I am comfortable with my body and do not hold it against myself because I'm not as in shape as Tom Holland, yet I strive to be as fit and healthy. </a:t>
            </a:r>
          </a:p>
        </p:txBody>
      </p:sp>
      <p:sp>
        <p:nvSpPr>
          <p:cNvPr id="5" name="Content Placeholder 4">
            <a:extLst>
              <a:ext uri="{FF2B5EF4-FFF2-40B4-BE49-F238E27FC236}">
                <a16:creationId xmlns:a16="http://schemas.microsoft.com/office/drawing/2014/main" id="{229F0378-5FEB-ED48-B156-E8C1013DFE9C}"/>
              </a:ext>
            </a:extLst>
          </p:cNvPr>
          <p:cNvSpPr>
            <a:spLocks noGrp="1"/>
          </p:cNvSpPr>
          <p:nvPr>
            <p:ph sz="quarter" idx="4"/>
          </p:nvPr>
        </p:nvSpPr>
        <p:spPr>
          <a:xfrm>
            <a:off x="6526530" y="772953"/>
            <a:ext cx="4710125" cy="5583396"/>
          </a:xfrm>
        </p:spPr>
        <p:txBody>
          <a:bodyPr/>
          <a:lstStyle/>
          <a:p>
            <a:r>
              <a:rPr lang="en-US" sz="1400" dirty="0"/>
              <a:t>My belief is that everybody should have equal representation and you should live your life according to your happiness and the betterment of all. </a:t>
            </a:r>
          </a:p>
          <a:p>
            <a:r>
              <a:rPr lang="en-US" sz="1400" dirty="0"/>
              <a:t>My intellect is decided and based on my love for pop culture through movies, comic books, video games, and music. These are all based on what I choose how they represent and identify me.</a:t>
            </a:r>
          </a:p>
          <a:p>
            <a:pPr marL="0" indent="0">
              <a:buNone/>
            </a:pPr>
            <a:r>
              <a:rPr lang="en-US" dirty="0"/>
              <a:t>2.) </a:t>
            </a:r>
            <a:r>
              <a:rPr lang="en-US" sz="2000" dirty="0"/>
              <a:t>Family: Family has always been taught to me as such an important and vital part of life. </a:t>
            </a:r>
            <a:r>
              <a:rPr lang="en-US" sz="2000" dirty="0">
                <a:highlight>
                  <a:srgbClr val="FFFF00"/>
                </a:highlight>
              </a:rPr>
              <a:t>Those we share blood with, are the foundations of what we learn to be community and the beginning lessons of compassion, empathy, and morality.</a:t>
            </a:r>
            <a:r>
              <a:rPr lang="en-US" sz="2000" dirty="0"/>
              <a:t> Whether it is a good or bad upbringing, you take those experiences to then determine a family in which you choose to create with trustworthy friends as well as significant others whom we decide to be our life mates and partners.</a:t>
            </a:r>
          </a:p>
          <a:p>
            <a:endParaRPr lang="en-US" dirty="0"/>
          </a:p>
        </p:txBody>
      </p:sp>
      <p:sp>
        <p:nvSpPr>
          <p:cNvPr id="4" name="Slide Number Placeholder 3">
            <a:extLst>
              <a:ext uri="{FF2B5EF4-FFF2-40B4-BE49-F238E27FC236}">
                <a16:creationId xmlns:a16="http://schemas.microsoft.com/office/drawing/2014/main" id="{8BF4F1FE-ACBA-7446-B872-B4CF91E09FAD}"/>
              </a:ext>
            </a:extLst>
          </p:cNvPr>
          <p:cNvSpPr>
            <a:spLocks noGrp="1"/>
          </p:cNvSpPr>
          <p:nvPr>
            <p:ph type="sldNum" sz="quarter" idx="10"/>
          </p:nvPr>
        </p:nvSpPr>
        <p:spPr/>
        <p:txBody>
          <a:bodyPr/>
          <a:lstStyle/>
          <a:p>
            <a:pPr>
              <a:defRPr/>
            </a:pPr>
            <a:fld id="{CB61B12B-3173-9F4E-AB77-40ADB7A04849}" type="slidenum">
              <a:rPr lang="en-US" smtClean="0"/>
              <a:pPr>
                <a:defRPr/>
              </a:pPr>
              <a:t>21</a:t>
            </a:fld>
            <a:endParaRPr lang="en-US" dirty="0"/>
          </a:p>
        </p:txBody>
      </p:sp>
    </p:spTree>
    <p:extLst>
      <p:ext uri="{BB962C8B-B14F-4D97-AF65-F5344CB8AC3E}">
        <p14:creationId xmlns:p14="http://schemas.microsoft.com/office/powerpoint/2010/main" val="251071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6FDF-D2E8-174F-8B1B-F4F224CECD4C}"/>
              </a:ext>
            </a:extLst>
          </p:cNvPr>
          <p:cNvSpPr>
            <a:spLocks noGrp="1"/>
          </p:cNvSpPr>
          <p:nvPr>
            <p:ph type="title"/>
          </p:nvPr>
        </p:nvSpPr>
        <p:spPr>
          <a:xfrm>
            <a:off x="1365237" y="-273368"/>
            <a:ext cx="10046043" cy="1325563"/>
          </a:xfrm>
        </p:spPr>
        <p:txBody>
          <a:bodyPr/>
          <a:lstStyle/>
          <a:p>
            <a:r>
              <a:rPr lang="en-US" dirty="0"/>
              <a:t>Student Discussion Responses (Continued)</a:t>
            </a:r>
          </a:p>
        </p:txBody>
      </p:sp>
      <p:sp>
        <p:nvSpPr>
          <p:cNvPr id="3" name="Content Placeholder 2">
            <a:extLst>
              <a:ext uri="{FF2B5EF4-FFF2-40B4-BE49-F238E27FC236}">
                <a16:creationId xmlns:a16="http://schemas.microsoft.com/office/drawing/2014/main" id="{8E8727BB-F4DC-0641-B8FA-372B886BD8E7}"/>
              </a:ext>
            </a:extLst>
          </p:cNvPr>
          <p:cNvSpPr>
            <a:spLocks noGrp="1"/>
          </p:cNvSpPr>
          <p:nvPr>
            <p:ph sz="half" idx="2"/>
          </p:nvPr>
        </p:nvSpPr>
        <p:spPr>
          <a:xfrm>
            <a:off x="1365237" y="1050290"/>
            <a:ext cx="4922537" cy="5306060"/>
          </a:xfrm>
        </p:spPr>
        <p:txBody>
          <a:bodyPr/>
          <a:lstStyle/>
          <a:p>
            <a:pPr marL="0" indent="0">
              <a:buNone/>
            </a:pPr>
            <a:r>
              <a:rPr lang="en-US" sz="2000" dirty="0"/>
              <a:t>3.  Age: While age does stand as a marker for how many years my body has been on this planet, I also think that it does not define what I have an interest in or what I have knowledge of. While 21 is still very young in consideration of a full life</a:t>
            </a:r>
            <a:r>
              <a:rPr lang="en-US" sz="2000" dirty="0">
                <a:highlight>
                  <a:srgbClr val="FFFF00"/>
                </a:highlight>
              </a:rPr>
              <a:t>, I am of the belief that the first 21 years of my life has been in the construction and preparation of being a contributing member of the larger community/society as well as the blueprint of what I choose my life to be. </a:t>
            </a:r>
            <a:r>
              <a:rPr lang="en-US" sz="2000" dirty="0"/>
              <a:t>I want to be creative. I enjoy pop culture. I detest and oppose oppression. I decide how I want to act and will not limit myself based on the idea of " You're only 21. You don't know what you're talking about because you are still young."</a:t>
            </a:r>
          </a:p>
          <a:p>
            <a:endParaRPr lang="en-US" dirty="0"/>
          </a:p>
        </p:txBody>
      </p:sp>
      <p:sp>
        <p:nvSpPr>
          <p:cNvPr id="4" name="Content Placeholder 3">
            <a:extLst>
              <a:ext uri="{FF2B5EF4-FFF2-40B4-BE49-F238E27FC236}">
                <a16:creationId xmlns:a16="http://schemas.microsoft.com/office/drawing/2014/main" id="{A563A392-FC87-2F41-8ADF-CAE6CA0F6C1A}"/>
              </a:ext>
            </a:extLst>
          </p:cNvPr>
          <p:cNvSpPr>
            <a:spLocks noGrp="1"/>
          </p:cNvSpPr>
          <p:nvPr>
            <p:ph sz="quarter" idx="4"/>
          </p:nvPr>
        </p:nvSpPr>
        <p:spPr>
          <a:xfrm>
            <a:off x="6462399" y="1050290"/>
            <a:ext cx="4948881" cy="6536373"/>
          </a:xfrm>
        </p:spPr>
        <p:txBody>
          <a:bodyPr/>
          <a:lstStyle/>
          <a:p>
            <a:pPr marL="0" indent="0">
              <a:buNone/>
            </a:pPr>
            <a:r>
              <a:rPr lang="en-US" sz="2000" dirty="0"/>
              <a:t>4. Class: What class allows for me is the ability to appreciate what I have and how fortunate I am to have it. To understand how while some can afford Tesla's and Maestro's, others struggle to just have clean water and a safe place to sleep. </a:t>
            </a:r>
            <a:r>
              <a:rPr lang="en-US" sz="2000" dirty="0">
                <a:highlight>
                  <a:srgbClr val="FFFF00"/>
                </a:highlight>
              </a:rPr>
              <a:t>I'm very fortunate to have a safe place to sleep, eat, bathe, and thrive creatively as well as enjoy the amenities of life.</a:t>
            </a:r>
          </a:p>
          <a:p>
            <a:r>
              <a:rPr lang="en-US" sz="2000" dirty="0"/>
              <a:t>ALLOW FOR DISSENT: </a:t>
            </a:r>
            <a:r>
              <a:rPr lang="en-US" sz="2000" dirty="0">
                <a:solidFill>
                  <a:srgbClr val="FF0000"/>
                </a:solidFill>
              </a:rPr>
              <a:t>All responses are good responses. </a:t>
            </a:r>
          </a:p>
          <a:p>
            <a:r>
              <a:rPr lang="en-US" sz="1600" dirty="0"/>
              <a:t>I'm not going to number any of these because they're all equally important to my identity as a Black Latinx woman in America</a:t>
            </a:r>
            <a:r>
              <a:rPr lang="en-US" sz="1600" dirty="0">
                <a:highlight>
                  <a:srgbClr val="FFFF00"/>
                </a:highlight>
              </a:rPr>
              <a:t>. I'm not putting them in order because no one should have anyone try to rank what's the most important part of their identity because it's their identity. </a:t>
            </a:r>
            <a:r>
              <a:rPr lang="en-US" sz="1600" dirty="0"/>
              <a:t>everything about a person is equally important nothing is more important than the other at least to me. </a:t>
            </a:r>
          </a:p>
          <a:p>
            <a:endParaRPr lang="en-US" sz="2000" dirty="0"/>
          </a:p>
          <a:p>
            <a:endParaRPr lang="en-US" dirty="0"/>
          </a:p>
        </p:txBody>
      </p:sp>
      <p:sp>
        <p:nvSpPr>
          <p:cNvPr id="5" name="Slide Number Placeholder 4">
            <a:extLst>
              <a:ext uri="{FF2B5EF4-FFF2-40B4-BE49-F238E27FC236}">
                <a16:creationId xmlns:a16="http://schemas.microsoft.com/office/drawing/2014/main" id="{315E9971-4183-3B4F-854C-FF631F0A1926}"/>
              </a:ext>
            </a:extLst>
          </p:cNvPr>
          <p:cNvSpPr>
            <a:spLocks noGrp="1"/>
          </p:cNvSpPr>
          <p:nvPr>
            <p:ph type="sldNum" sz="quarter" idx="10"/>
          </p:nvPr>
        </p:nvSpPr>
        <p:spPr/>
        <p:txBody>
          <a:bodyPr/>
          <a:lstStyle/>
          <a:p>
            <a:pPr>
              <a:defRPr/>
            </a:pPr>
            <a:fld id="{76266C33-35A6-824B-8B86-C86CEAEC4360}" type="slidenum">
              <a:rPr lang="en-US" smtClean="0"/>
              <a:pPr>
                <a:defRPr/>
              </a:pPr>
              <a:t>22</a:t>
            </a:fld>
            <a:endParaRPr lang="en-US" dirty="0"/>
          </a:p>
        </p:txBody>
      </p:sp>
    </p:spTree>
    <p:extLst>
      <p:ext uri="{BB962C8B-B14F-4D97-AF65-F5344CB8AC3E}">
        <p14:creationId xmlns:p14="http://schemas.microsoft.com/office/powerpoint/2010/main" val="282411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6890-18AF-EB4B-9CF7-C4D8A3B68BE8}"/>
              </a:ext>
            </a:extLst>
          </p:cNvPr>
          <p:cNvSpPr>
            <a:spLocks noGrp="1"/>
          </p:cNvSpPr>
          <p:nvPr>
            <p:ph type="title"/>
          </p:nvPr>
        </p:nvSpPr>
        <p:spPr>
          <a:xfrm>
            <a:off x="1177165" y="-303961"/>
            <a:ext cx="10046043" cy="1325563"/>
          </a:xfrm>
        </p:spPr>
        <p:txBody>
          <a:bodyPr/>
          <a:lstStyle/>
          <a:p>
            <a:r>
              <a:rPr lang="en-US" dirty="0"/>
              <a:t>Curriculum Choices: Choose wisely</a:t>
            </a:r>
          </a:p>
        </p:txBody>
      </p:sp>
      <p:sp>
        <p:nvSpPr>
          <p:cNvPr id="3" name="Content Placeholder 2">
            <a:extLst>
              <a:ext uri="{FF2B5EF4-FFF2-40B4-BE49-F238E27FC236}">
                <a16:creationId xmlns:a16="http://schemas.microsoft.com/office/drawing/2014/main" id="{5CBCD6CD-5508-654A-9D31-211F8B9CF14F}"/>
              </a:ext>
            </a:extLst>
          </p:cNvPr>
          <p:cNvSpPr>
            <a:spLocks noGrp="1"/>
          </p:cNvSpPr>
          <p:nvPr>
            <p:ph sz="half" idx="2"/>
          </p:nvPr>
        </p:nvSpPr>
        <p:spPr>
          <a:xfrm>
            <a:off x="1177165" y="1081722"/>
            <a:ext cx="5453729" cy="5639753"/>
          </a:xfrm>
        </p:spPr>
        <p:txBody>
          <a:bodyPr/>
          <a:lstStyle/>
          <a:p>
            <a:r>
              <a:rPr lang="en-US" sz="1600" dirty="0"/>
              <a:t>Choose materials for which there are not yet any notes (so new that they are relevant). Choose books that represent a diversity of voices. Don’t ignore challenges. </a:t>
            </a:r>
          </a:p>
          <a:p>
            <a:r>
              <a:rPr lang="en-US" sz="1600" dirty="0"/>
              <a:t>1619 NY TIMES: Establish Context for books. </a:t>
            </a:r>
            <a:r>
              <a:rPr lang="en-US" sz="1600" dirty="0">
                <a:hlinkClick r:id="rId3"/>
              </a:rPr>
              <a:t>Bring in timely relevant current material, related to issues of the day.</a:t>
            </a:r>
            <a:endParaRPr lang="en-US" sz="1600" dirty="0"/>
          </a:p>
          <a:p>
            <a:r>
              <a:rPr lang="en-US" sz="1600" dirty="0"/>
              <a:t>Teach using multi-media to represent all aspects of the culture surrounding that text. For example, </a:t>
            </a:r>
            <a:r>
              <a:rPr lang="en-US" sz="1600" i="1" dirty="0"/>
              <a:t>Sabrina and Corina</a:t>
            </a:r>
            <a:r>
              <a:rPr lang="en-US" sz="1600" dirty="0"/>
              <a:t> by Kali Fajardo-Anstine takes place in Southwest Colorado. Find resources that show the geography of Denver, </a:t>
            </a:r>
            <a:r>
              <a:rPr lang="en-US" sz="1600" dirty="0">
                <a:hlinkClick r:id="rId4"/>
              </a:rPr>
              <a:t>the challenges the author faced, the history of racism</a:t>
            </a:r>
            <a:r>
              <a:rPr lang="en-US" sz="1600" dirty="0"/>
              <a:t> and colonialism and patriarchy on the people in the stories. Let sense of place be primary.</a:t>
            </a:r>
          </a:p>
          <a:p>
            <a:r>
              <a:rPr lang="en-US" sz="1600" dirty="0"/>
              <a:t>Example: For Coates, discuss related articles on Reparations, use timely audio clips, </a:t>
            </a:r>
            <a:r>
              <a:rPr lang="en-US" sz="1600" dirty="0">
                <a:hlinkClick r:id="rId5"/>
              </a:rPr>
              <a:t>discuss </a:t>
            </a:r>
            <a:r>
              <a:rPr lang="en-US" sz="1600" dirty="0"/>
              <a:t>HBO Film, include related films such as 13</a:t>
            </a:r>
            <a:r>
              <a:rPr lang="en-US" sz="1600" baseline="30000" dirty="0"/>
              <a:t>th</a:t>
            </a:r>
            <a:r>
              <a:rPr lang="en-US" sz="1600" dirty="0"/>
              <a:t> and Malcolm. </a:t>
            </a:r>
          </a:p>
          <a:p>
            <a:r>
              <a:rPr lang="en-US" sz="1600" dirty="0"/>
              <a:t>Allow students CHOICES in what they WRITE about and what research they do.</a:t>
            </a:r>
          </a:p>
          <a:p>
            <a:r>
              <a:rPr lang="en-US" sz="1600" dirty="0"/>
              <a:t>Show the influences on each author. Develop a 3D sense of their world and the factors that compelled them to write. Recognize how their conversations as authors fit in the context of the current world situation.</a:t>
            </a:r>
          </a:p>
          <a:p>
            <a:endParaRPr lang="en-US" dirty="0"/>
          </a:p>
          <a:p>
            <a:endParaRPr lang="en-US" dirty="0"/>
          </a:p>
        </p:txBody>
      </p:sp>
      <p:sp>
        <p:nvSpPr>
          <p:cNvPr id="5" name="Slide Number Placeholder 4">
            <a:extLst>
              <a:ext uri="{FF2B5EF4-FFF2-40B4-BE49-F238E27FC236}">
                <a16:creationId xmlns:a16="http://schemas.microsoft.com/office/drawing/2014/main" id="{7F0BAB65-C3E1-D04E-9E45-2FFBC18D1D1A}"/>
              </a:ext>
            </a:extLst>
          </p:cNvPr>
          <p:cNvSpPr>
            <a:spLocks noGrp="1"/>
          </p:cNvSpPr>
          <p:nvPr>
            <p:ph type="sldNum" sz="quarter" idx="10"/>
          </p:nvPr>
        </p:nvSpPr>
        <p:spPr/>
        <p:txBody>
          <a:bodyPr/>
          <a:lstStyle/>
          <a:p>
            <a:pPr>
              <a:defRPr/>
            </a:pPr>
            <a:fld id="{76266C33-35A6-824B-8B86-C86CEAEC4360}" type="slidenum">
              <a:rPr lang="en-US" smtClean="0"/>
              <a:pPr>
                <a:defRPr/>
              </a:pPr>
              <a:t>23</a:t>
            </a:fld>
            <a:endParaRPr lang="en-US" dirty="0"/>
          </a:p>
        </p:txBody>
      </p:sp>
      <p:pic>
        <p:nvPicPr>
          <p:cNvPr id="10" name="Picture 9">
            <a:extLst>
              <a:ext uri="{FF2B5EF4-FFF2-40B4-BE49-F238E27FC236}">
                <a16:creationId xmlns:a16="http://schemas.microsoft.com/office/drawing/2014/main" id="{4606E089-FEC6-554A-AFC2-F2BBE20C8FEA}"/>
              </a:ext>
            </a:extLst>
          </p:cNvPr>
          <p:cNvPicPr>
            <a:picLocks noChangeAspect="1"/>
          </p:cNvPicPr>
          <p:nvPr/>
        </p:nvPicPr>
        <p:blipFill>
          <a:blip r:embed="rId6"/>
          <a:stretch>
            <a:fillRect/>
          </a:stretch>
        </p:blipFill>
        <p:spPr>
          <a:xfrm>
            <a:off x="7173820" y="4335341"/>
            <a:ext cx="3013848" cy="2025022"/>
          </a:xfrm>
          <a:prstGeom prst="rect">
            <a:avLst/>
          </a:prstGeom>
        </p:spPr>
      </p:pic>
      <p:pic>
        <p:nvPicPr>
          <p:cNvPr id="13" name="Content Placeholder 12">
            <a:extLst>
              <a:ext uri="{FF2B5EF4-FFF2-40B4-BE49-F238E27FC236}">
                <a16:creationId xmlns:a16="http://schemas.microsoft.com/office/drawing/2014/main" id="{BA82D2C0-3E68-6E4D-A92A-671E6ED47F62}"/>
              </a:ext>
            </a:extLst>
          </p:cNvPr>
          <p:cNvPicPr>
            <a:picLocks noGrp="1" noChangeAspect="1"/>
          </p:cNvPicPr>
          <p:nvPr>
            <p:ph sz="quarter" idx="4"/>
          </p:nvPr>
        </p:nvPicPr>
        <p:blipFill>
          <a:blip r:embed="rId7"/>
          <a:stretch>
            <a:fillRect/>
          </a:stretch>
        </p:blipFill>
        <p:spPr>
          <a:xfrm>
            <a:off x="7281863" y="1785711"/>
            <a:ext cx="2905805" cy="1921706"/>
          </a:xfrm>
        </p:spPr>
      </p:pic>
      <p:pic>
        <p:nvPicPr>
          <p:cNvPr id="15" name="Picture 14">
            <a:hlinkClick r:id="rId3"/>
            <a:extLst>
              <a:ext uri="{FF2B5EF4-FFF2-40B4-BE49-F238E27FC236}">
                <a16:creationId xmlns:a16="http://schemas.microsoft.com/office/drawing/2014/main" id="{B4736C03-D1C7-E94E-8A87-1AC284EAA8F9}"/>
              </a:ext>
            </a:extLst>
          </p:cNvPr>
          <p:cNvPicPr>
            <a:picLocks noChangeAspect="1"/>
          </p:cNvPicPr>
          <p:nvPr/>
        </p:nvPicPr>
        <p:blipFill>
          <a:blip r:embed="rId8"/>
          <a:stretch>
            <a:fillRect/>
          </a:stretch>
        </p:blipFill>
        <p:spPr>
          <a:xfrm>
            <a:off x="8652101" y="-1"/>
            <a:ext cx="1785711" cy="1785711"/>
          </a:xfrm>
          <a:prstGeom prst="rect">
            <a:avLst/>
          </a:prstGeom>
        </p:spPr>
      </p:pic>
      <p:sp>
        <p:nvSpPr>
          <p:cNvPr id="4" name="TextBox 3">
            <a:extLst>
              <a:ext uri="{FF2B5EF4-FFF2-40B4-BE49-F238E27FC236}">
                <a16:creationId xmlns:a16="http://schemas.microsoft.com/office/drawing/2014/main" id="{E527EE7D-8A9A-A041-9213-1F8C70D8A9BB}"/>
              </a:ext>
            </a:extLst>
          </p:cNvPr>
          <p:cNvSpPr txBox="1"/>
          <p:nvPr/>
        </p:nvSpPr>
        <p:spPr>
          <a:xfrm>
            <a:off x="7281863" y="1377538"/>
            <a:ext cx="1766887" cy="369332"/>
          </a:xfrm>
          <a:prstGeom prst="rect">
            <a:avLst/>
          </a:prstGeom>
          <a:noFill/>
        </p:spPr>
        <p:txBody>
          <a:bodyPr wrap="square" rtlCol="0">
            <a:spAutoFit/>
          </a:bodyPr>
          <a:lstStyle/>
          <a:p>
            <a:r>
              <a:rPr lang="en-US" dirty="0"/>
              <a:t>The Reality:</a:t>
            </a:r>
          </a:p>
        </p:txBody>
      </p:sp>
      <p:sp>
        <p:nvSpPr>
          <p:cNvPr id="6" name="TextBox 5">
            <a:extLst>
              <a:ext uri="{FF2B5EF4-FFF2-40B4-BE49-F238E27FC236}">
                <a16:creationId xmlns:a16="http://schemas.microsoft.com/office/drawing/2014/main" id="{3F01B153-F3DB-3C4B-97A7-D632DA258D82}"/>
              </a:ext>
            </a:extLst>
          </p:cNvPr>
          <p:cNvSpPr txBox="1"/>
          <p:nvPr/>
        </p:nvSpPr>
        <p:spPr>
          <a:xfrm>
            <a:off x="7281863" y="3966009"/>
            <a:ext cx="3013847" cy="369332"/>
          </a:xfrm>
          <a:prstGeom prst="rect">
            <a:avLst/>
          </a:prstGeom>
          <a:noFill/>
        </p:spPr>
        <p:txBody>
          <a:bodyPr wrap="square" rtlCol="0">
            <a:spAutoFit/>
          </a:bodyPr>
          <a:lstStyle/>
          <a:p>
            <a:r>
              <a:rPr lang="en-US" dirty="0"/>
              <a:t>Participate in the dialogue</a:t>
            </a:r>
          </a:p>
        </p:txBody>
      </p:sp>
    </p:spTree>
    <p:extLst>
      <p:ext uri="{BB962C8B-B14F-4D97-AF65-F5344CB8AC3E}">
        <p14:creationId xmlns:p14="http://schemas.microsoft.com/office/powerpoint/2010/main" val="2957821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8625-A591-6344-9458-D6A43571DA25}"/>
              </a:ext>
            </a:extLst>
          </p:cNvPr>
          <p:cNvSpPr>
            <a:spLocks noGrp="1"/>
          </p:cNvSpPr>
          <p:nvPr>
            <p:ph type="title"/>
          </p:nvPr>
        </p:nvSpPr>
        <p:spPr>
          <a:xfrm>
            <a:off x="258565" y="133350"/>
            <a:ext cx="3583461" cy="2334985"/>
          </a:xfrm>
        </p:spPr>
        <p:txBody>
          <a:bodyPr/>
          <a:lstStyle/>
          <a:p>
            <a:r>
              <a:rPr lang="en-US" dirty="0">
                <a:latin typeface="+mj-lt"/>
              </a:rPr>
              <a:t>A few “</a:t>
            </a:r>
            <a:r>
              <a:rPr lang="en-US" i="1" dirty="0">
                <a:latin typeface="+mj-lt"/>
              </a:rPr>
              <a:t>Best Decolonizing Teaching Practices”</a:t>
            </a:r>
          </a:p>
        </p:txBody>
      </p:sp>
      <p:sp>
        <p:nvSpPr>
          <p:cNvPr id="3" name="Content Placeholder 2">
            <a:extLst>
              <a:ext uri="{FF2B5EF4-FFF2-40B4-BE49-F238E27FC236}">
                <a16:creationId xmlns:a16="http://schemas.microsoft.com/office/drawing/2014/main" id="{5E55CEAF-B281-3E4B-A012-112FD2216907}"/>
              </a:ext>
            </a:extLst>
          </p:cNvPr>
          <p:cNvSpPr>
            <a:spLocks noGrp="1"/>
          </p:cNvSpPr>
          <p:nvPr>
            <p:ph idx="1"/>
          </p:nvPr>
        </p:nvSpPr>
        <p:spPr>
          <a:xfrm>
            <a:off x="4360477" y="133350"/>
            <a:ext cx="6672648" cy="6828282"/>
          </a:xfrm>
        </p:spPr>
        <p:txBody>
          <a:bodyPr/>
          <a:lstStyle/>
          <a:p>
            <a:pPr fontAlgn="base"/>
            <a:r>
              <a:rPr lang="en-US" sz="1800" dirty="0">
                <a:latin typeface="+mn-lt"/>
              </a:rPr>
              <a:t>Have a flow to course plan. Introduce each week and end each week with review and clarity. Make the class feel safe.</a:t>
            </a:r>
          </a:p>
          <a:p>
            <a:pPr marL="342900" indent="-342900" fontAlgn="base">
              <a:buFont typeface="Arial" panose="020B0604020202020204" pitchFamily="34" charset="0"/>
              <a:buChar char="•"/>
            </a:pPr>
            <a:r>
              <a:rPr lang="en-US" sz="1800" dirty="0">
                <a:latin typeface="+mn-lt"/>
              </a:rPr>
              <a:t>Ask questions. On Zoom and in class, ask questions and wait for answers. Use Google Docs for interconnected work.</a:t>
            </a:r>
          </a:p>
          <a:p>
            <a:pPr marL="342900" indent="-342900" fontAlgn="base">
              <a:buFont typeface="Arial" panose="020B0604020202020204" pitchFamily="34" charset="0"/>
              <a:buChar char="•"/>
            </a:pPr>
            <a:r>
              <a:rPr lang="en-US" sz="1800" dirty="0">
                <a:latin typeface="+mn-lt"/>
              </a:rPr>
              <a:t>Use Chat to create connection during a lecture class.</a:t>
            </a:r>
          </a:p>
          <a:p>
            <a:pPr marL="342900" indent="-342900" fontAlgn="base">
              <a:buFont typeface="Arial" panose="020B0604020202020204" pitchFamily="34" charset="0"/>
              <a:buChar char="•"/>
            </a:pPr>
            <a:r>
              <a:rPr lang="en-US" sz="1800" dirty="0">
                <a:latin typeface="+mn-lt"/>
              </a:rPr>
              <a:t>Use group work approaches that include students teaching each other. Break assignments down into groupings where students can circle around instructing others.</a:t>
            </a:r>
          </a:p>
          <a:p>
            <a:pPr marL="342900" indent="-342900" fontAlgn="base">
              <a:buFont typeface="Arial" panose="020B0604020202020204" pitchFamily="34" charset="0"/>
              <a:buChar char="•"/>
            </a:pPr>
            <a:r>
              <a:rPr lang="en-US" sz="1800" dirty="0">
                <a:latin typeface="+mn-lt"/>
              </a:rPr>
              <a:t>Use student presentation approaches where students must lead the classroom.</a:t>
            </a:r>
          </a:p>
          <a:p>
            <a:pPr marL="342900" indent="-342900" fontAlgn="base">
              <a:buFont typeface="Arial" panose="020B0604020202020204" pitchFamily="34" charset="0"/>
              <a:buChar char="•"/>
            </a:pPr>
            <a:r>
              <a:rPr lang="en-US" sz="1800" dirty="0">
                <a:latin typeface="+mn-lt"/>
              </a:rPr>
              <a:t>Use approaches in group work where students come up with methods for evaluation of the material.</a:t>
            </a:r>
          </a:p>
          <a:p>
            <a:pPr marL="342900" indent="-342900" fontAlgn="base">
              <a:buFont typeface="Arial" panose="020B0604020202020204" pitchFamily="34" charset="0"/>
              <a:buChar char="•"/>
            </a:pPr>
            <a:r>
              <a:rPr lang="en-US" sz="1800" dirty="0">
                <a:latin typeface="+mn-lt"/>
              </a:rPr>
              <a:t>Use Open-Ended subjects with room for diversification of topics</a:t>
            </a:r>
          </a:p>
          <a:p>
            <a:pPr marL="342900" indent="-342900" fontAlgn="base">
              <a:buFont typeface="Arial" panose="020B0604020202020204" pitchFamily="34" charset="0"/>
              <a:buChar char="•"/>
            </a:pPr>
            <a:r>
              <a:rPr lang="en-US" sz="1800" dirty="0">
                <a:latin typeface="+mn-lt"/>
              </a:rPr>
              <a:t>Bring Openness to different approaches to material</a:t>
            </a:r>
          </a:p>
          <a:p>
            <a:pPr marL="342900" indent="-342900" fontAlgn="base">
              <a:buFont typeface="Arial" panose="020B0604020202020204" pitchFamily="34" charset="0"/>
              <a:buChar char="•"/>
            </a:pPr>
            <a:r>
              <a:rPr lang="en-US" sz="1800" dirty="0">
                <a:latin typeface="+mn-lt"/>
              </a:rPr>
              <a:t>Explain challenging assignments clearly in multiple ways</a:t>
            </a:r>
          </a:p>
          <a:p>
            <a:pPr marL="342900" indent="-342900" fontAlgn="base">
              <a:buFont typeface="Arial" panose="020B0604020202020204" pitchFamily="34" charset="0"/>
              <a:buChar char="•"/>
            </a:pPr>
            <a:r>
              <a:rPr lang="en-US" sz="1800" dirty="0">
                <a:latin typeface="+mn-lt"/>
              </a:rPr>
              <a:t>Use Peer Review whenever possible</a:t>
            </a:r>
          </a:p>
          <a:p>
            <a:pPr marL="342900" indent="-342900" fontAlgn="base">
              <a:buFont typeface="Arial" panose="020B0604020202020204" pitchFamily="34" charset="0"/>
              <a:buChar char="•"/>
            </a:pPr>
            <a:r>
              <a:rPr lang="en-US" sz="1800" dirty="0">
                <a:latin typeface="+mn-lt"/>
                <a:hlinkClick r:id="rId3"/>
              </a:rPr>
              <a:t>Have a “Liquid Syllabus” that is mobile-friendly</a:t>
            </a:r>
            <a:r>
              <a:rPr lang="en-US" sz="1800" dirty="0">
                <a:latin typeface="+mn-lt"/>
              </a:rPr>
              <a:t> (Take an @One class to learn how to do this)</a:t>
            </a:r>
          </a:p>
          <a:p>
            <a:r>
              <a:rPr lang="en-US" sz="1600" dirty="0">
                <a:solidFill>
                  <a:srgbClr val="FF0000"/>
                </a:solidFill>
              </a:rPr>
              <a:t>     If you have more “best practices tips”, please add them to the chat. </a:t>
            </a:r>
            <a:br>
              <a:rPr lang="en-US" dirty="0">
                <a:solidFill>
                  <a:srgbClr val="FF0000"/>
                </a:solidFill>
              </a:rPr>
            </a:br>
            <a:endParaRPr lang="en-US" dirty="0">
              <a:solidFill>
                <a:srgbClr val="FF0000"/>
              </a:solidFill>
            </a:endParaRPr>
          </a:p>
        </p:txBody>
      </p:sp>
      <p:sp>
        <p:nvSpPr>
          <p:cNvPr id="4" name="Slide Number Placeholder 3">
            <a:extLst>
              <a:ext uri="{FF2B5EF4-FFF2-40B4-BE49-F238E27FC236}">
                <a16:creationId xmlns:a16="http://schemas.microsoft.com/office/drawing/2014/main" id="{380E29AC-4230-B344-A234-81C8C437D597}"/>
              </a:ext>
            </a:extLst>
          </p:cNvPr>
          <p:cNvSpPr>
            <a:spLocks noGrp="1"/>
          </p:cNvSpPr>
          <p:nvPr>
            <p:ph type="sldNum" sz="quarter" idx="10"/>
          </p:nvPr>
        </p:nvSpPr>
        <p:spPr/>
        <p:txBody>
          <a:bodyPr/>
          <a:lstStyle/>
          <a:p>
            <a:pPr>
              <a:defRPr/>
            </a:pPr>
            <a:fld id="{C4C4B77B-E3A2-124F-9C36-E5015D3C417E}" type="slidenum">
              <a:rPr lang="en-US" smtClean="0"/>
              <a:pPr>
                <a:defRPr/>
              </a:pPr>
              <a:t>24</a:t>
            </a:fld>
            <a:endParaRPr lang="en-US" dirty="0"/>
          </a:p>
        </p:txBody>
      </p:sp>
    </p:spTree>
    <p:extLst>
      <p:ext uri="{BB962C8B-B14F-4D97-AF65-F5344CB8AC3E}">
        <p14:creationId xmlns:p14="http://schemas.microsoft.com/office/powerpoint/2010/main" val="112432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BAD3-EFF6-8247-AC0B-F0036CDED3A0}"/>
              </a:ext>
            </a:extLst>
          </p:cNvPr>
          <p:cNvSpPr>
            <a:spLocks noGrp="1"/>
          </p:cNvSpPr>
          <p:nvPr>
            <p:ph type="title"/>
          </p:nvPr>
        </p:nvSpPr>
        <p:spPr>
          <a:xfrm>
            <a:off x="2560319" y="403412"/>
            <a:ext cx="8793479" cy="1685768"/>
          </a:xfrm>
        </p:spPr>
        <p:txBody>
          <a:bodyPr wrap="square" anchor="b">
            <a:normAutofit/>
          </a:bodyPr>
          <a:lstStyle/>
          <a:p>
            <a:r>
              <a:rPr lang="en-US" dirty="0"/>
              <a:t>Wrap Up: </a:t>
            </a:r>
            <a:r>
              <a:rPr lang="en-US" dirty="0">
                <a:solidFill>
                  <a:srgbClr val="FF0000"/>
                </a:solidFill>
              </a:rPr>
              <a:t>The Paradigm Shift</a:t>
            </a:r>
          </a:p>
        </p:txBody>
      </p:sp>
      <p:sp>
        <p:nvSpPr>
          <p:cNvPr id="3" name="Content Placeholder 2">
            <a:extLst>
              <a:ext uri="{FF2B5EF4-FFF2-40B4-BE49-F238E27FC236}">
                <a16:creationId xmlns:a16="http://schemas.microsoft.com/office/drawing/2014/main" id="{C10AC6E9-CD6A-FF49-A69F-5A04FC00262A}"/>
              </a:ext>
            </a:extLst>
          </p:cNvPr>
          <p:cNvSpPr>
            <a:spLocks noGrp="1"/>
          </p:cNvSpPr>
          <p:nvPr>
            <p:ph idx="1"/>
          </p:nvPr>
        </p:nvSpPr>
        <p:spPr>
          <a:xfrm>
            <a:off x="829994" y="2662568"/>
            <a:ext cx="10523806" cy="3569419"/>
          </a:xfrm>
        </p:spPr>
        <p:txBody>
          <a:bodyPr wrap="square" anchor="t">
            <a:normAutofit fontScale="92500" lnSpcReduction="20000"/>
          </a:bodyPr>
          <a:lstStyle/>
          <a:p>
            <a:r>
              <a:rPr lang="en-US" sz="2200" dirty="0"/>
              <a:t>To be a Trauma Informed Educator in any context means to be working on Decolonizing the Syllabus: </a:t>
            </a:r>
          </a:p>
          <a:p>
            <a:endParaRPr lang="en-US" sz="2600" dirty="0"/>
          </a:p>
          <a:p>
            <a:pPr marL="457200" indent="-457200">
              <a:buAutoNum type="alphaLcParenR"/>
            </a:pPr>
            <a:r>
              <a:rPr lang="en-US" sz="2600" dirty="0"/>
              <a:t>To understand the ways in which violence, victimization, and other forms of trauma (AND HISTORY) can impact individuals, families, and communities. </a:t>
            </a:r>
          </a:p>
          <a:p>
            <a:pPr marL="457200" indent="-457200">
              <a:buAutoNum type="alphaLcParenR"/>
            </a:pPr>
            <a:r>
              <a:rPr lang="en-US" sz="2600" dirty="0"/>
              <a:t>To use that understanding to inform policies and practices in order to prevent (re)traumatization and promote resilience and growth. </a:t>
            </a:r>
          </a:p>
          <a:p>
            <a:pPr marL="457200" indent="-457200">
              <a:buAutoNum type="alphaLcParenR"/>
            </a:pPr>
            <a:endParaRPr lang="en-US" sz="2200" dirty="0"/>
          </a:p>
          <a:p>
            <a:r>
              <a:rPr lang="en-US" sz="2200" dirty="0"/>
              <a:t>(adapted from Butler, Critelli, &amp; Rinfrette, 2011; Harris &amp; Fallot, 2001) by Janice Carello, PhD, LMSW April 2020</a:t>
            </a:r>
          </a:p>
        </p:txBody>
      </p:sp>
      <p:sp>
        <p:nvSpPr>
          <p:cNvPr id="4" name="Slide Number Placeholder 3">
            <a:extLst>
              <a:ext uri="{FF2B5EF4-FFF2-40B4-BE49-F238E27FC236}">
                <a16:creationId xmlns:a16="http://schemas.microsoft.com/office/drawing/2014/main" id="{BCF5DF8C-5AFD-7C42-B379-1B5658CFC148}"/>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4C4B77B-E3A2-124F-9C36-E5015D3C417E}" type="slidenum">
              <a:rPr lang="en-US" smtClean="0"/>
              <a:pPr>
                <a:spcAft>
                  <a:spcPts val="600"/>
                </a:spcAft>
                <a:defRPr/>
              </a:pPr>
              <a:t>25</a:t>
            </a:fld>
            <a:endParaRPr lang="en-US" dirty="0"/>
          </a:p>
        </p:txBody>
      </p:sp>
    </p:spTree>
    <p:extLst>
      <p:ext uri="{BB962C8B-B14F-4D97-AF65-F5344CB8AC3E}">
        <p14:creationId xmlns:p14="http://schemas.microsoft.com/office/powerpoint/2010/main" val="151552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4302-2145-2647-AC96-3FC399BFE1EE}"/>
              </a:ext>
            </a:extLst>
          </p:cNvPr>
          <p:cNvSpPr>
            <a:spLocks noGrp="1"/>
          </p:cNvSpPr>
          <p:nvPr>
            <p:ph type="title"/>
          </p:nvPr>
        </p:nvSpPr>
        <p:spPr>
          <a:xfrm>
            <a:off x="235260" y="522526"/>
            <a:ext cx="3583461" cy="2334985"/>
          </a:xfrm>
        </p:spPr>
        <p:txBody>
          <a:bodyPr>
            <a:normAutofit fontScale="90000"/>
          </a:bodyPr>
          <a:lstStyle/>
          <a:p>
            <a:pPr algn="l"/>
            <a:r>
              <a:rPr lang="en-US" dirty="0"/>
              <a:t>October 2019 —</a:t>
            </a:r>
            <a:br>
              <a:rPr lang="en-US" dirty="0"/>
            </a:br>
            <a:r>
              <a:rPr lang="en-US" sz="3100" dirty="0">
                <a:latin typeface="+mj-lt"/>
                <a:hlinkClick r:id="rId3"/>
              </a:rPr>
              <a:t>Santa Monica College celebrated first ever Indigenous People Day</a:t>
            </a:r>
            <a:endParaRPr lang="en-US" sz="3100" dirty="0">
              <a:latin typeface="+mj-lt"/>
            </a:endParaRPr>
          </a:p>
        </p:txBody>
      </p:sp>
      <p:sp>
        <p:nvSpPr>
          <p:cNvPr id="3" name="Content Placeholder 2">
            <a:extLst>
              <a:ext uri="{FF2B5EF4-FFF2-40B4-BE49-F238E27FC236}">
                <a16:creationId xmlns:a16="http://schemas.microsoft.com/office/drawing/2014/main" id="{8BE8CA7B-0B11-2745-B0BA-1C66DAC1D3E7}"/>
              </a:ext>
            </a:extLst>
          </p:cNvPr>
          <p:cNvSpPr>
            <a:spLocks noGrp="1"/>
          </p:cNvSpPr>
          <p:nvPr>
            <p:ph idx="1"/>
          </p:nvPr>
        </p:nvSpPr>
        <p:spPr>
          <a:xfrm>
            <a:off x="4360477" y="133350"/>
            <a:ext cx="6672648" cy="6591300"/>
          </a:xfrm>
        </p:spPr>
        <p:txBody>
          <a:bodyPr/>
          <a:lstStyle/>
          <a:p>
            <a:r>
              <a:rPr lang="en-US" dirty="0"/>
              <a:t>… </a:t>
            </a:r>
            <a:r>
              <a:rPr lang="en-US" dirty="0">
                <a:hlinkClick r:id="rId4"/>
              </a:rPr>
              <a:t>Santa Monica voted to join Los Angeles in honoring this day, merely a year ago.</a:t>
            </a:r>
            <a:endParaRPr lang="en-US" dirty="0"/>
          </a:p>
          <a:p>
            <a:pPr fontAlgn="base"/>
            <a:r>
              <a:rPr lang="en-US" sz="1800" dirty="0"/>
              <a:t>“Santa Monica’s most recent move to recognize the indigenous community was the naming of Tongva Park in </a:t>
            </a:r>
            <a:r>
              <a:rPr lang="en-US" sz="1800" dirty="0">
                <a:solidFill>
                  <a:srgbClr val="FF0000"/>
                </a:solidFill>
              </a:rPr>
              <a:t>2013</a:t>
            </a:r>
            <a:r>
              <a:rPr lang="en-US" sz="1800" dirty="0"/>
              <a:t>. The 6.2-acre park across from City Hall was named in honor of the Gabrieleño Tongva tribe, which lived in the Santa Monica area for millennia </a:t>
            </a:r>
            <a:r>
              <a:rPr lang="en-US" sz="1800" dirty="0">
                <a:solidFill>
                  <a:srgbClr val="FF0000"/>
                </a:solidFill>
              </a:rPr>
              <a:t>before Spanish colonization.</a:t>
            </a:r>
          </a:p>
          <a:p>
            <a:pPr marL="285750" indent="-285750" fontAlgn="base">
              <a:buFont typeface="Arial" panose="020B0604020202020204" pitchFamily="34" charset="0"/>
              <a:buChar char="•"/>
            </a:pPr>
            <a:r>
              <a:rPr lang="en-US" sz="1800" dirty="0"/>
              <a:t>Today, at least 400 Native Americans and Hawai’ians live in Santa Monica, as well as thousands of descendants of the indigenous peoples of Latin America, according to census data.</a:t>
            </a:r>
          </a:p>
          <a:p>
            <a:pPr marL="285750" indent="-285750" fontAlgn="base">
              <a:buFont typeface="Arial" panose="020B0604020202020204" pitchFamily="34" charset="0"/>
              <a:buChar char="•"/>
            </a:pPr>
            <a:r>
              <a:rPr lang="en-US" sz="1800" dirty="0"/>
              <a:t>“Recognizing Indigenous Peoples’ Day would be a positive step in acknowledging the historic oppression of Indigenous People, to celebrate their resiliency and contributions to our communities while also acknowledging the current issues still facing their communities,” city staff wrote.</a:t>
            </a:r>
          </a:p>
          <a:p>
            <a:pPr marL="285750" indent="-285750">
              <a:buFont typeface="Arial" panose="020B0604020202020204" pitchFamily="34" charset="0"/>
              <a:buChar char="•"/>
            </a:pPr>
            <a:r>
              <a:rPr lang="en-US" sz="1600" dirty="0"/>
              <a:t>Only recently have people started to acknowledge the Tongva peoples as the traditional land caretakers of </a:t>
            </a:r>
            <a:r>
              <a:rPr lang="en-US" sz="1600" i="1" dirty="0"/>
              <a:t>Tovaangar</a:t>
            </a:r>
            <a:r>
              <a:rPr lang="en-US" sz="1600" dirty="0"/>
              <a:t> (Los Angeles basin, Southern Channel Islands</a:t>
            </a:r>
            <a:r>
              <a:rPr lang="en-US" dirty="0"/>
              <a:t>) </a:t>
            </a:r>
            <a:r>
              <a:rPr lang="en-US" dirty="0">
                <a:solidFill>
                  <a:srgbClr val="FF0000"/>
                </a:solidFill>
              </a:rPr>
              <a:t>&amp; acknowledge Indigenous peoples of this area</a:t>
            </a:r>
            <a:r>
              <a:rPr lang="en-US" dirty="0"/>
              <a:t>, </a:t>
            </a:r>
            <a:r>
              <a:rPr lang="en-US" sz="1600" dirty="0"/>
              <a:t>including Gabrielino-Tongva Tribe, the Gabrielino/Tongva Tribe, the Gabrieleño Band of Mission Indians, Kizh and others.</a:t>
            </a:r>
          </a:p>
          <a:p>
            <a:r>
              <a:rPr lang="en-US" sz="1600" b="1" dirty="0">
                <a:solidFill>
                  <a:srgbClr val="FF0000"/>
                </a:solidFill>
              </a:rPr>
              <a:t>	                                        This is where we are right now.</a:t>
            </a:r>
          </a:p>
        </p:txBody>
      </p:sp>
      <p:sp>
        <p:nvSpPr>
          <p:cNvPr id="4" name="Slide Number Placeholder 3">
            <a:extLst>
              <a:ext uri="{FF2B5EF4-FFF2-40B4-BE49-F238E27FC236}">
                <a16:creationId xmlns:a16="http://schemas.microsoft.com/office/drawing/2014/main" id="{A1DC5CF2-0DE2-EE46-A842-05223D477C7C}"/>
              </a:ext>
            </a:extLst>
          </p:cNvPr>
          <p:cNvSpPr>
            <a:spLocks noGrp="1"/>
          </p:cNvSpPr>
          <p:nvPr>
            <p:ph type="sldNum" sz="quarter" idx="10"/>
          </p:nvPr>
        </p:nvSpPr>
        <p:spPr/>
        <p:txBody>
          <a:bodyPr/>
          <a:lstStyle/>
          <a:p>
            <a:pPr>
              <a:defRPr/>
            </a:pPr>
            <a:fld id="{C4C4B77B-E3A2-124F-9C36-E5015D3C417E}" type="slidenum">
              <a:rPr lang="en-US" smtClean="0"/>
              <a:pPr>
                <a:defRPr/>
              </a:pPr>
              <a:t>26</a:t>
            </a:fld>
            <a:endParaRPr lang="en-US" dirty="0"/>
          </a:p>
        </p:txBody>
      </p:sp>
    </p:spTree>
    <p:extLst>
      <p:ext uri="{BB962C8B-B14F-4D97-AF65-F5344CB8AC3E}">
        <p14:creationId xmlns:p14="http://schemas.microsoft.com/office/powerpoint/2010/main" val="2483599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FB07-4B8B-4874-8730-30C9BAC6B467}"/>
              </a:ext>
            </a:extLst>
          </p:cNvPr>
          <p:cNvSpPr>
            <a:spLocks noGrp="1"/>
          </p:cNvSpPr>
          <p:nvPr>
            <p:ph type="title"/>
          </p:nvPr>
        </p:nvSpPr>
        <p:spPr/>
        <p:txBody>
          <a:bodyPr/>
          <a:lstStyle/>
          <a:p>
            <a:r>
              <a:rPr lang="en-US" b="1" dirty="0">
                <a:solidFill>
                  <a:srgbClr val="0070C0"/>
                </a:solidFill>
              </a:rPr>
              <a:t>Questions Please? Or Email…</a:t>
            </a:r>
            <a:endParaRPr lang="en-US" dirty="0"/>
          </a:p>
        </p:txBody>
      </p:sp>
      <p:sp>
        <p:nvSpPr>
          <p:cNvPr id="3" name="Content Placeholder 2">
            <a:extLst>
              <a:ext uri="{FF2B5EF4-FFF2-40B4-BE49-F238E27FC236}">
                <a16:creationId xmlns:a16="http://schemas.microsoft.com/office/drawing/2014/main" id="{083152E4-712F-49D5-9F53-4D14419D6FED}"/>
              </a:ext>
            </a:extLst>
          </p:cNvPr>
          <p:cNvSpPr>
            <a:spLocks noGrp="1"/>
          </p:cNvSpPr>
          <p:nvPr>
            <p:ph idx="1"/>
          </p:nvPr>
        </p:nvSpPr>
        <p:spPr/>
        <p:txBody>
          <a:bodyPr/>
          <a:lstStyle/>
          <a:p>
            <a:pPr algn="ctr"/>
            <a:endParaRPr lang="en-US" dirty="0">
              <a:latin typeface="Palatino" pitchFamily="2" charset="0"/>
            </a:endParaRPr>
          </a:p>
          <a:p>
            <a:pPr algn="ctr"/>
            <a:r>
              <a:rPr lang="en-US" dirty="0">
                <a:solidFill>
                  <a:schemeClr val="accent1"/>
                </a:solidFill>
                <a:latin typeface="Palatino" pitchFamily="2" charset="0"/>
              </a:rPr>
              <a:t>Luis Zanartu,</a:t>
            </a:r>
          </a:p>
          <a:p>
            <a:pPr algn="ctr"/>
            <a:r>
              <a:rPr lang="en-US" dirty="0">
                <a:latin typeface="Palatino" pitchFamily="2" charset="0"/>
              </a:rPr>
              <a:t>Sociology Department </a:t>
            </a:r>
          </a:p>
          <a:p>
            <a:pPr algn="ctr"/>
            <a:r>
              <a:rPr lang="en-US" dirty="0">
                <a:latin typeface="Palatino" pitchFamily="2" charset="0"/>
              </a:rPr>
              <a:t>Sacramento City College</a:t>
            </a:r>
          </a:p>
          <a:p>
            <a:pPr marL="0" indent="0" algn="ctr">
              <a:buNone/>
            </a:pPr>
            <a:r>
              <a:rPr lang="en-US" dirty="0">
                <a:latin typeface="Palatino" pitchFamily="2" charset="0"/>
                <a:hlinkClick r:id="rId3"/>
              </a:rPr>
              <a:t>zanartl@scc.losrios.edu</a:t>
            </a:r>
            <a:endParaRPr lang="en-US" dirty="0">
              <a:latin typeface="Palatino" pitchFamily="2" charset="0"/>
            </a:endParaRPr>
          </a:p>
          <a:p>
            <a:pPr marL="0" indent="0" algn="ctr">
              <a:buNone/>
            </a:pPr>
            <a:endParaRPr lang="en-US" dirty="0">
              <a:latin typeface="Palatino" pitchFamily="2" charset="0"/>
            </a:endParaRPr>
          </a:p>
          <a:p>
            <a:pPr algn="ctr"/>
            <a:r>
              <a:rPr lang="en-US" dirty="0">
                <a:solidFill>
                  <a:schemeClr val="accent1"/>
                </a:solidFill>
                <a:latin typeface="Palatino" pitchFamily="2" charset="0"/>
              </a:rPr>
              <a:t>Susan Turner Jones,</a:t>
            </a:r>
          </a:p>
          <a:p>
            <a:pPr algn="ctr"/>
            <a:r>
              <a:rPr lang="en-US" dirty="0">
                <a:latin typeface="Palatino" pitchFamily="2" charset="0"/>
              </a:rPr>
              <a:t>English Department </a:t>
            </a:r>
          </a:p>
          <a:p>
            <a:pPr algn="ctr"/>
            <a:r>
              <a:rPr lang="en-US" dirty="0">
                <a:latin typeface="Palatino" pitchFamily="2" charset="0"/>
              </a:rPr>
              <a:t>Santa Monica College</a:t>
            </a:r>
          </a:p>
          <a:p>
            <a:pPr marL="0" indent="0" algn="ctr">
              <a:buNone/>
            </a:pPr>
            <a:r>
              <a:rPr lang="en-US" dirty="0">
                <a:latin typeface="Palatino" pitchFamily="2" charset="0"/>
                <a:hlinkClick r:id="rId4"/>
              </a:rPr>
              <a:t>Turnerjones_susan@smc.edu</a:t>
            </a:r>
            <a:endParaRPr lang="en-US" dirty="0">
              <a:latin typeface="Palatino" pitchFamily="2" charset="0"/>
            </a:endParaRPr>
          </a:p>
          <a:p>
            <a:pPr marL="0" indent="0" algn="ctr">
              <a:buNone/>
            </a:pPr>
            <a:endParaRPr lang="en-US" dirty="0">
              <a:latin typeface="Palatino" pitchFamily="2" charset="0"/>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442342F-604C-4187-8D76-1FF74B679BFD}"/>
              </a:ext>
            </a:extLst>
          </p:cNvPr>
          <p:cNvSpPr>
            <a:spLocks noGrp="1"/>
          </p:cNvSpPr>
          <p:nvPr>
            <p:ph type="sldNum" sz="quarter" idx="10"/>
          </p:nvPr>
        </p:nvSpPr>
        <p:spPr/>
        <p:txBody>
          <a:bodyPr/>
          <a:lstStyle/>
          <a:p>
            <a:pPr>
              <a:defRPr/>
            </a:pPr>
            <a:fld id="{CA86D19C-58E4-0C4B-866F-351E2232D695}" type="slidenum">
              <a:rPr lang="en-US" smtClean="0"/>
              <a:pPr>
                <a:defRPr/>
              </a:pPr>
              <a:t>27</a:t>
            </a:fld>
            <a:endParaRPr lang="en-US" dirty="0"/>
          </a:p>
        </p:txBody>
      </p:sp>
    </p:spTree>
    <p:extLst>
      <p:ext uri="{BB962C8B-B14F-4D97-AF65-F5344CB8AC3E}">
        <p14:creationId xmlns:p14="http://schemas.microsoft.com/office/powerpoint/2010/main" val="1094719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CDA9-1504-6347-AA7C-FBE13A332AA3}"/>
              </a:ext>
            </a:extLst>
          </p:cNvPr>
          <p:cNvSpPr>
            <a:spLocks noGrp="1"/>
          </p:cNvSpPr>
          <p:nvPr>
            <p:ph type="title"/>
          </p:nvPr>
        </p:nvSpPr>
        <p:spPr>
          <a:xfrm>
            <a:off x="6433456" y="171450"/>
            <a:ext cx="5437415" cy="6436179"/>
          </a:xfrm>
        </p:spPr>
        <p:txBody>
          <a:bodyPr>
            <a:normAutofit fontScale="90000"/>
          </a:bodyPr>
          <a:lstStyle/>
          <a:p>
            <a:pPr algn="l"/>
            <a:br>
              <a:rPr lang="en-US" sz="2700" dirty="0">
                <a:latin typeface="+mj-lt"/>
              </a:rPr>
            </a:br>
            <a:r>
              <a:rPr lang="en-US" sz="2700" dirty="0">
                <a:latin typeface="+mj-lt"/>
              </a:rPr>
              <a:t>Works Cited and Resources</a:t>
            </a:r>
            <a:br>
              <a:rPr lang="en-US" sz="1400" dirty="0"/>
            </a:br>
            <a:br>
              <a:rPr lang="en-US" sz="1400" dirty="0"/>
            </a:br>
            <a:r>
              <a:rPr lang="en-US" sz="1400" dirty="0" err="1"/>
              <a:t>Ahadi</a:t>
            </a:r>
            <a:r>
              <a:rPr lang="en-US" sz="1400" dirty="0"/>
              <a:t>, </a:t>
            </a:r>
            <a:r>
              <a:rPr lang="en-US" sz="1400" dirty="0" err="1"/>
              <a:t>Hossna</a:t>
            </a:r>
            <a:r>
              <a:rPr lang="en-US" sz="1400" dirty="0"/>
              <a:t> Sadat, and Luis A. Guerrero. “Decolonizing Your Syllabus, an Anti-Racist Guide for Your College | ASCCC.” Academic Senate for California Community Colleges, Academic Senate for California Colleges, Nov. 2020, </a:t>
            </a:r>
            <a:r>
              <a:rPr lang="en-US" sz="1400" dirty="0" err="1"/>
              <a:t>www.asccc.org</a:t>
            </a:r>
            <a:r>
              <a:rPr lang="en-US" sz="1400" dirty="0"/>
              <a:t>/content/decolonizing-your-syllabus-anti-racist-guide-your-college.</a:t>
            </a:r>
            <a:br>
              <a:rPr lang="en-US" sz="1400" dirty="0"/>
            </a:br>
            <a:br>
              <a:rPr lang="en-US" sz="1400" dirty="0"/>
            </a:br>
            <a:r>
              <a:rPr lang="en-US" sz="1400" dirty="0"/>
              <a:t>Chavez, Felicia Rose. The Anti-Racist Writing Workshop: How To Decolonize the Creative Classroom (</a:t>
            </a:r>
            <a:r>
              <a:rPr lang="en-US" sz="1400" dirty="0" err="1"/>
              <a:t>BreakBeat</a:t>
            </a:r>
            <a:r>
              <a:rPr lang="en-US" sz="1400" dirty="0"/>
              <a:t> Poets). Haymarket Books, 2021.</a:t>
            </a:r>
            <a:br>
              <a:rPr lang="en-US" sz="1400" dirty="0"/>
            </a:br>
            <a:br>
              <a:rPr lang="en-US" sz="1400" dirty="0"/>
            </a:br>
            <a:r>
              <a:rPr lang="en-US" sz="1400" dirty="0" err="1"/>
              <a:t>DeChavez</a:t>
            </a:r>
            <a:r>
              <a:rPr lang="en-US" sz="1400" dirty="0"/>
              <a:t>, Yvette. “It’s Time to Decolonize That Syllabus.” Los Angeles Times [Los Angeles, CA], 8 Oct. 2018, </a:t>
            </a:r>
            <a:r>
              <a:rPr lang="en-US" sz="1400" dirty="0" err="1"/>
              <a:t>www.latimes.com</a:t>
            </a:r>
            <a:r>
              <a:rPr lang="en-US" sz="1400" dirty="0"/>
              <a:t>/books/la-et-jc-decolonize-syllabus-20181008-story.html.</a:t>
            </a:r>
            <a:br>
              <a:rPr lang="en-US" sz="1400" dirty="0"/>
            </a:br>
            <a:br>
              <a:rPr lang="en-US" sz="1400" dirty="0"/>
            </a:br>
            <a:r>
              <a:rPr lang="en-US" sz="1400" dirty="0"/>
              <a:t>Jones, Stephanie, et al. “Ending Curriculum Violence.” Teaching Tolerance, 2020, </a:t>
            </a:r>
            <a:r>
              <a:rPr lang="en-US" sz="1400" dirty="0" err="1"/>
              <a:t>www.tolerance.org</a:t>
            </a:r>
            <a:r>
              <a:rPr lang="en-US" sz="1400" dirty="0"/>
              <a:t>/magazine/spring-2020/ending-curriculum-violence.</a:t>
            </a:r>
            <a:br>
              <a:rPr lang="en-US" sz="1400" dirty="0"/>
            </a:br>
            <a:br>
              <a:rPr lang="en-US" sz="1400" dirty="0"/>
            </a:br>
            <a:r>
              <a:rPr lang="en-US" sz="1400" dirty="0"/>
              <a:t>“Keele </a:t>
            </a:r>
            <a:r>
              <a:rPr lang="en-US" sz="1400" dirty="0" err="1"/>
              <a:t>Decolonising</a:t>
            </a:r>
            <a:r>
              <a:rPr lang="en-US" sz="1400" dirty="0"/>
              <a:t> the Curriculum Network.” Keele University, 2021, </a:t>
            </a:r>
            <a:r>
              <a:rPr lang="en-US" sz="1400" dirty="0" err="1"/>
              <a:t>www.keele.ac.uk</a:t>
            </a:r>
            <a:r>
              <a:rPr lang="en-US" sz="1400" dirty="0"/>
              <a:t>/</a:t>
            </a:r>
            <a:r>
              <a:rPr lang="en-US" sz="1400" dirty="0" err="1"/>
              <a:t>equalitydiversity</a:t>
            </a:r>
            <a:r>
              <a:rPr lang="en-US" sz="1400" dirty="0"/>
              <a:t>/</a:t>
            </a:r>
            <a:r>
              <a:rPr lang="en-US" sz="1400" dirty="0" err="1"/>
              <a:t>equalityframeworks</a:t>
            </a:r>
            <a:r>
              <a:rPr lang="en-US" sz="1400" dirty="0"/>
              <a:t> </a:t>
            </a:r>
            <a:r>
              <a:rPr lang="en-US" sz="1400" dirty="0" err="1"/>
              <a:t>andactivities</a:t>
            </a:r>
            <a:r>
              <a:rPr lang="en-US" sz="1400" dirty="0"/>
              <a:t>/equality </a:t>
            </a:r>
            <a:r>
              <a:rPr lang="en-US" sz="1400" dirty="0" err="1"/>
              <a:t>awardsandreports</a:t>
            </a:r>
            <a:r>
              <a:rPr lang="en-US" sz="1400" dirty="0"/>
              <a:t>/</a:t>
            </a:r>
            <a:r>
              <a:rPr lang="en-US" sz="1400" dirty="0" err="1"/>
              <a:t>equalityawards</a:t>
            </a:r>
            <a:r>
              <a:rPr lang="en-US" sz="1400" dirty="0"/>
              <a:t>/</a:t>
            </a:r>
            <a:r>
              <a:rPr lang="en-US" sz="1400" dirty="0" err="1"/>
              <a:t>raceequalitycharter</a:t>
            </a:r>
            <a:r>
              <a:rPr lang="en-US" sz="1400" dirty="0"/>
              <a:t> /</a:t>
            </a:r>
            <a:r>
              <a:rPr lang="en-US" sz="1400" dirty="0" err="1"/>
              <a:t>keeledecolonisingthecurriculumnetwork</a:t>
            </a:r>
            <a:r>
              <a:rPr lang="en-US" sz="1400" dirty="0"/>
              <a:t>/#</a:t>
            </a:r>
            <a:r>
              <a:rPr lang="en-US" sz="1400" dirty="0" err="1"/>
              <a:t>keele</a:t>
            </a:r>
            <a:r>
              <a:rPr lang="en-US" sz="1400" dirty="0"/>
              <a:t>-manifesto-for-</a:t>
            </a:r>
            <a:r>
              <a:rPr lang="en-US" sz="1400" dirty="0" err="1"/>
              <a:t>decolonising</a:t>
            </a:r>
            <a:r>
              <a:rPr lang="en-US" sz="1400" dirty="0"/>
              <a:t>-the-curriculum.</a:t>
            </a:r>
            <a:br>
              <a:rPr lang="en-US" sz="1400" dirty="0"/>
            </a:br>
            <a:br>
              <a:rPr lang="en-US" sz="1400" dirty="0"/>
            </a:br>
            <a:r>
              <a:rPr lang="en-US" sz="1400" dirty="0"/>
              <a:t>Tuck, Eve, and K. Wayne Yang. “Decolonization Is Not a Metaphor.” Decolonization: Indigeneity, Education &amp; Society, vol. 1, no. 1, 2012, pp. 1–40. https://</a:t>
            </a:r>
            <a:r>
              <a:rPr lang="en-US" sz="1400" dirty="0" err="1"/>
              <a:t>jps.library.utoronto.ca</a:t>
            </a:r>
            <a:r>
              <a:rPr lang="en-US" sz="1400" dirty="0"/>
              <a:t>/</a:t>
            </a:r>
            <a:r>
              <a:rPr lang="en-US" sz="1400" dirty="0" err="1"/>
              <a:t>index.php</a:t>
            </a:r>
            <a:r>
              <a:rPr lang="en-US" sz="1400" dirty="0"/>
              <a:t>/des/article</a:t>
            </a:r>
            <a:br>
              <a:rPr lang="en-US" sz="1400" dirty="0"/>
            </a:br>
            <a:r>
              <a:rPr lang="en-US" sz="1400" dirty="0"/>
              <a:t>/view/18630, </a:t>
            </a:r>
            <a:r>
              <a:rPr lang="en-US" sz="1400" dirty="0" err="1"/>
              <a:t>creativecommons.org</a:t>
            </a:r>
            <a:r>
              <a:rPr lang="en-US" sz="1400" dirty="0"/>
              <a:t>/licenses/by-</a:t>
            </a:r>
            <a:r>
              <a:rPr lang="en-US" sz="1400" dirty="0" err="1"/>
              <a:t>nc</a:t>
            </a:r>
            <a:r>
              <a:rPr lang="en-US" sz="1400" dirty="0"/>
              <a:t>/3.0.</a:t>
            </a:r>
            <a:br>
              <a:rPr lang="en-US" sz="1100" dirty="0"/>
            </a:br>
            <a:br>
              <a:rPr lang="en-US" sz="1100" dirty="0"/>
            </a:br>
            <a:endParaRPr lang="en-US" sz="1100" dirty="0"/>
          </a:p>
        </p:txBody>
      </p:sp>
    </p:spTree>
    <p:extLst>
      <p:ext uri="{BB962C8B-B14F-4D97-AF65-F5344CB8AC3E}">
        <p14:creationId xmlns:p14="http://schemas.microsoft.com/office/powerpoint/2010/main" val="376173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4643-29E3-4F20-B5F4-26232DBB046C}"/>
              </a:ext>
            </a:extLst>
          </p:cNvPr>
          <p:cNvSpPr>
            <a:spLocks noGrp="1"/>
          </p:cNvSpPr>
          <p:nvPr>
            <p:ph type="title"/>
          </p:nvPr>
        </p:nvSpPr>
        <p:spPr>
          <a:xfrm>
            <a:off x="2560319" y="403412"/>
            <a:ext cx="8793479" cy="1272988"/>
          </a:xfrm>
        </p:spPr>
        <p:txBody>
          <a:bodyPr/>
          <a:lstStyle/>
          <a:p>
            <a:r>
              <a:rPr lang="en-US" dirty="0"/>
              <a:t>What is Colonization? </a:t>
            </a:r>
            <a:br>
              <a:rPr lang="en-US" dirty="0"/>
            </a:br>
            <a:r>
              <a:rPr lang="en-US" dirty="0"/>
              <a:t>				</a:t>
            </a:r>
            <a:r>
              <a:rPr lang="en-US" dirty="0">
                <a:solidFill>
                  <a:srgbClr val="FF0000"/>
                </a:solidFill>
              </a:rPr>
              <a:t>What is Decolonization?</a:t>
            </a:r>
          </a:p>
        </p:txBody>
      </p:sp>
      <p:sp>
        <p:nvSpPr>
          <p:cNvPr id="3" name="Content Placeholder 2">
            <a:extLst>
              <a:ext uri="{FF2B5EF4-FFF2-40B4-BE49-F238E27FC236}">
                <a16:creationId xmlns:a16="http://schemas.microsoft.com/office/drawing/2014/main" id="{3CAA09D6-7370-4461-B57B-875E2BBA32CA}"/>
              </a:ext>
            </a:extLst>
          </p:cNvPr>
          <p:cNvSpPr>
            <a:spLocks noGrp="1"/>
          </p:cNvSpPr>
          <p:nvPr>
            <p:ph idx="1"/>
          </p:nvPr>
        </p:nvSpPr>
        <p:spPr>
          <a:xfrm>
            <a:off x="2057400" y="4958999"/>
            <a:ext cx="9296400" cy="1272988"/>
          </a:xfrm>
        </p:spPr>
        <p:txBody>
          <a:bodyPr/>
          <a:lstStyle/>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45727EF9-990F-4A95-9C91-60AEF50D9D66}"/>
              </a:ext>
            </a:extLst>
          </p:cNvPr>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
        <p:nvSpPr>
          <p:cNvPr id="7" name="TextBox 6">
            <a:extLst>
              <a:ext uri="{FF2B5EF4-FFF2-40B4-BE49-F238E27FC236}">
                <a16:creationId xmlns:a16="http://schemas.microsoft.com/office/drawing/2014/main" id="{01525184-FDC0-4F28-8D3E-924A8A56FA6B}"/>
              </a:ext>
            </a:extLst>
          </p:cNvPr>
          <p:cNvSpPr txBox="1"/>
          <p:nvPr/>
        </p:nvSpPr>
        <p:spPr>
          <a:xfrm>
            <a:off x="838199" y="2630630"/>
            <a:ext cx="10214113" cy="1292662"/>
          </a:xfrm>
          <a:prstGeom prst="rect">
            <a:avLst/>
          </a:prstGeom>
          <a:noFill/>
        </p:spPr>
        <p:txBody>
          <a:bodyPr wrap="square">
            <a:spAutoFit/>
          </a:bodyPr>
          <a:lstStyle/>
          <a:p>
            <a:pPr marL="342900" marR="0" indent="-342900">
              <a:buFont typeface="Arial" panose="020B0604020202020204" pitchFamily="34" charset="0"/>
              <a:buChar char="•"/>
            </a:pPr>
            <a:r>
              <a:rPr lang="en-US" sz="2400" b="0" dirty="0">
                <a:effectLst/>
                <a:latin typeface="Arial" panose="020B0604020202020204" pitchFamily="34" charset="0"/>
                <a:ea typeface="Times New Roman" panose="02020603050405020304" pitchFamily="18" charset="0"/>
              </a:rPr>
              <a:t>The term colonization according to Wikipedia</a:t>
            </a:r>
            <a:r>
              <a:rPr lang="en-US" b="0" dirty="0">
                <a:effectLst/>
                <a:latin typeface="Arial" panose="020B0604020202020204" pitchFamily="34" charset="0"/>
                <a:ea typeface="Times New Roman" panose="02020603050405020304" pitchFamily="18" charset="0"/>
              </a:rPr>
              <a:t>:</a:t>
            </a:r>
            <a:r>
              <a:rPr lang="en-US" b="0" dirty="0">
                <a:solidFill>
                  <a:srgbClr val="202122"/>
                </a:solidFill>
                <a:effectLst/>
                <a:latin typeface="Arial" panose="020B0604020202020204" pitchFamily="34" charset="0"/>
                <a:ea typeface="Times New Roman" panose="02020603050405020304" pitchFamily="18" charset="0"/>
              </a:rPr>
              <a:t> </a:t>
            </a:r>
            <a:r>
              <a:rPr lang="en-US" b="0" dirty="0">
                <a:solidFill>
                  <a:srgbClr val="000000"/>
                </a:solidFill>
                <a:effectLst/>
                <a:latin typeface="+mn-lt"/>
                <a:ea typeface="Times New Roman" panose="02020603050405020304" pitchFamily="18" charset="0"/>
              </a:rPr>
              <a:t>Colonization is the process of establishing foreign control over target </a:t>
            </a:r>
            <a:r>
              <a:rPr lang="en-US" b="0" dirty="0">
                <a:solidFill>
                  <a:schemeClr val="tx2"/>
                </a:solidFill>
                <a:effectLst/>
                <a:latin typeface="+mn-lt"/>
                <a:ea typeface="Times New Roman" panose="02020603050405020304" pitchFamily="18" charset="0"/>
              </a:rPr>
              <a:t>territories or people for the purpose of cultivation, often by creating colonies and possibly by settling them.  </a:t>
            </a:r>
            <a:r>
              <a:rPr lang="en-US" dirty="0">
                <a:solidFill>
                  <a:schemeClr val="tx2"/>
                </a:solidFill>
                <a:latin typeface="+mn-lt"/>
                <a:ea typeface="Times New Roman" panose="02020603050405020304" pitchFamily="18" charset="0"/>
              </a:rPr>
              <a:t>[</a:t>
            </a:r>
            <a:r>
              <a:rPr lang="en-US" b="1" dirty="0">
                <a:solidFill>
                  <a:srgbClr val="FF0000"/>
                </a:solidFill>
                <a:latin typeface="+mn-lt"/>
                <a:ea typeface="Times New Roman" panose="02020603050405020304" pitchFamily="18" charset="0"/>
              </a:rPr>
              <a:t>Exploitation</a:t>
            </a:r>
            <a:r>
              <a:rPr lang="en-US" dirty="0">
                <a:solidFill>
                  <a:schemeClr val="tx2"/>
                </a:solidFill>
                <a:latin typeface="+mn-lt"/>
                <a:ea typeface="Times New Roman" panose="02020603050405020304" pitchFamily="18" charset="0"/>
              </a:rPr>
              <a:t>]</a:t>
            </a:r>
            <a:endParaRPr lang="en-US" b="0" dirty="0">
              <a:solidFill>
                <a:schemeClr val="tx2"/>
              </a:solidFill>
              <a:effectLst/>
              <a:latin typeface="+mn-lt"/>
              <a:ea typeface="Times New Roman" panose="02020603050405020304" pitchFamily="18" charset="0"/>
            </a:endParaRPr>
          </a:p>
          <a:p>
            <a:pPr lvl="1"/>
            <a:r>
              <a:rPr lang="en-US" b="0" dirty="0">
                <a:solidFill>
                  <a:srgbClr val="000000"/>
                </a:solidFill>
                <a:effectLst/>
                <a:latin typeface="Arial" panose="020B0604020202020204" pitchFamily="34" charset="0"/>
                <a:ea typeface="Times New Roman" panose="02020603050405020304" pitchFamily="18" charset="0"/>
              </a:rPr>
              <a:t>(</a:t>
            </a:r>
            <a:r>
              <a:rPr lang="en-US" sz="1400" b="0" u="sng" baseline="30000" dirty="0">
                <a:solidFill>
                  <a:srgbClr val="000000"/>
                </a:solidFill>
                <a:effectLst/>
                <a:latin typeface="Arial" panose="020B0604020202020204" pitchFamily="34" charset="0"/>
                <a:ea typeface="Times New Roman" panose="02020603050405020304" pitchFamily="18" charset="0"/>
                <a:hlinkClick r:id="rId3"/>
              </a:rPr>
              <a:t>[1]</a:t>
            </a:r>
            <a:r>
              <a:rPr lang="en-US" sz="1600" b="1" dirty="0">
                <a:solidFill>
                  <a:srgbClr val="202122"/>
                </a:solidFill>
                <a:effectLst/>
                <a:latin typeface="Arial" panose="020B0604020202020204" pitchFamily="34" charset="0"/>
                <a:ea typeface="Times New Roman" panose="02020603050405020304" pitchFamily="18" charset="0"/>
              </a:rPr>
              <a:t> </a:t>
            </a:r>
            <a:r>
              <a:rPr lang="en-US" sz="1400" b="1" i="1" dirty="0">
                <a:solidFill>
                  <a:srgbClr val="202122"/>
                </a:solidFill>
                <a:effectLst/>
                <a:latin typeface="Arial" panose="020B0604020202020204" pitchFamily="34" charset="0"/>
                <a:ea typeface="Times New Roman" panose="02020603050405020304" pitchFamily="18" charset="0"/>
              </a:rPr>
              <a:t>Marc Ferro (1997). COLONIZATION: A GLOBAL HISTORY. Routledge. p. 1. </a:t>
            </a:r>
            <a:r>
              <a:rPr lang="en-US" sz="1400" b="1" i="1" u="sng" dirty="0">
                <a:solidFill>
                  <a:srgbClr val="0B0080"/>
                </a:solidFill>
                <a:effectLst/>
                <a:latin typeface="Arial" panose="020B0604020202020204" pitchFamily="34" charset="0"/>
                <a:ea typeface="Times New Roman" panose="02020603050405020304" pitchFamily="18" charset="0"/>
                <a:hlinkClick r:id="rId4" tooltip="Doi (identifier)"/>
              </a:rPr>
              <a:t>doi</a:t>
            </a:r>
            <a:r>
              <a:rPr lang="en-US" sz="1400" b="1" i="1" dirty="0">
                <a:solidFill>
                  <a:srgbClr val="202122"/>
                </a:solidFill>
                <a:effectLst/>
                <a:latin typeface="Arial" panose="020B0604020202020204" pitchFamily="34" charset="0"/>
                <a:ea typeface="Times New Roman" panose="02020603050405020304" pitchFamily="18" charset="0"/>
              </a:rPr>
              <a:t>:</a:t>
            </a:r>
            <a:r>
              <a:rPr lang="en-US" sz="1400" b="1" i="1" u="sng" dirty="0">
                <a:solidFill>
                  <a:srgbClr val="663366"/>
                </a:solidFill>
                <a:effectLst/>
                <a:latin typeface="Arial" panose="020B0604020202020204" pitchFamily="34" charset="0"/>
                <a:ea typeface="Times New Roman" panose="02020603050405020304" pitchFamily="18" charset="0"/>
                <a:hlinkClick r:id="rId5"/>
              </a:rPr>
              <a:t>10.4324/9780203992586</a:t>
            </a:r>
            <a:r>
              <a:rPr lang="en-US" sz="1400" b="1" i="1" dirty="0">
                <a:solidFill>
                  <a:srgbClr val="202122"/>
                </a:solidFill>
                <a:effectLst/>
                <a:latin typeface="Arial" panose="020B0604020202020204" pitchFamily="34" charset="0"/>
                <a:ea typeface="Times New Roman" panose="02020603050405020304" pitchFamily="18" charset="0"/>
              </a:rPr>
              <a:t>.</a:t>
            </a:r>
            <a:r>
              <a:rPr lang="en-US" sz="1400" b="1" dirty="0">
                <a:solidFill>
                  <a:srgbClr val="202122"/>
                </a:solidFill>
                <a:effectLst/>
                <a:latin typeface="Arial" panose="020B0604020202020204" pitchFamily="34"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19073AC-A1E8-F24C-97F4-C09C4989427F}"/>
              </a:ext>
            </a:extLst>
          </p:cNvPr>
          <p:cNvSpPr txBox="1"/>
          <p:nvPr/>
        </p:nvSpPr>
        <p:spPr>
          <a:xfrm>
            <a:off x="838199" y="4047655"/>
            <a:ext cx="10467973" cy="2123658"/>
          </a:xfrm>
          <a:prstGeom prst="rect">
            <a:avLst/>
          </a:prstGeom>
          <a:noFill/>
        </p:spPr>
        <p:txBody>
          <a:bodyPr wrap="square" rtlCol="0">
            <a:spAutoFit/>
          </a:bodyPr>
          <a:lstStyle/>
          <a:p>
            <a:pPr marL="285750" indent="-285750">
              <a:buFont typeface="Arial" panose="020B0604020202020204" pitchFamily="34" charset="0"/>
              <a:buChar char="•"/>
            </a:pPr>
            <a:r>
              <a:rPr lang="en-US" sz="2400" dirty="0"/>
              <a:t>Decolonization involves identifying colonial systems</a:t>
            </a:r>
            <a:r>
              <a:rPr lang="en-US" dirty="0">
                <a:solidFill>
                  <a:schemeClr val="tx2"/>
                </a:solidFill>
                <a:latin typeface="+mn-lt"/>
              </a:rPr>
              <a:t>, structures and relationships, and working to </a:t>
            </a:r>
            <a:r>
              <a:rPr lang="en-US" dirty="0">
                <a:solidFill>
                  <a:srgbClr val="FF0000"/>
                </a:solidFill>
                <a:latin typeface="+mn-lt"/>
              </a:rPr>
              <a:t>challenge</a:t>
            </a:r>
            <a:r>
              <a:rPr lang="en-US" dirty="0">
                <a:solidFill>
                  <a:schemeClr val="tx2"/>
                </a:solidFill>
                <a:latin typeface="+mn-lt"/>
              </a:rPr>
              <a:t> </a:t>
            </a:r>
            <a:r>
              <a:rPr lang="en-US" dirty="0">
                <a:solidFill>
                  <a:srgbClr val="FF0000"/>
                </a:solidFill>
                <a:latin typeface="+mn-lt"/>
              </a:rPr>
              <a:t>those systems</a:t>
            </a:r>
            <a:r>
              <a:rPr lang="en-US" dirty="0">
                <a:solidFill>
                  <a:schemeClr val="tx2"/>
                </a:solidFill>
                <a:latin typeface="+mn-lt"/>
              </a:rPr>
              <a:t>. It is not “integration” or simply the token inclusion of the intellectual achievements of non-white cultures. Rather, it involves a </a:t>
            </a:r>
            <a:r>
              <a:rPr lang="en-US" dirty="0">
                <a:solidFill>
                  <a:srgbClr val="FF0000"/>
                </a:solidFill>
                <a:latin typeface="+mn-lt"/>
              </a:rPr>
              <a:t>paradigm shift </a:t>
            </a:r>
            <a:r>
              <a:rPr lang="en-US" dirty="0">
                <a:solidFill>
                  <a:schemeClr val="tx2"/>
                </a:solidFill>
                <a:latin typeface="+mn-lt"/>
              </a:rPr>
              <a:t>from a culture of exclusion and denial to the making of space for other political philosophies and knowledge systems. It’s a culture shift to think more widely about why common knowledge is what it is, and in so doing </a:t>
            </a:r>
            <a:r>
              <a:rPr lang="en-US" dirty="0">
                <a:solidFill>
                  <a:srgbClr val="FF0000"/>
                </a:solidFill>
                <a:latin typeface="+mn-lt"/>
              </a:rPr>
              <a:t>adjusting cultural perceptions and power relations </a:t>
            </a:r>
            <a:r>
              <a:rPr lang="en-US" dirty="0">
                <a:solidFill>
                  <a:schemeClr val="tx2"/>
                </a:solidFill>
                <a:latin typeface="+mn-lt"/>
              </a:rPr>
              <a:t>in real and significant ways. </a:t>
            </a:r>
          </a:p>
          <a:p>
            <a:pPr marL="285750" indent="-285750">
              <a:buFont typeface="Arial" panose="020B0604020202020204" pitchFamily="34" charset="0"/>
              <a:buChar char="•"/>
            </a:pPr>
            <a:r>
              <a:rPr lang="en-US" sz="1400" dirty="0">
                <a:solidFill>
                  <a:schemeClr val="tx2"/>
                </a:solidFill>
              </a:rPr>
              <a:t>(Keele University Manifesto on Decolonization)</a:t>
            </a:r>
          </a:p>
        </p:txBody>
      </p:sp>
    </p:spTree>
    <p:extLst>
      <p:ext uri="{BB962C8B-B14F-4D97-AF65-F5344CB8AC3E}">
        <p14:creationId xmlns:p14="http://schemas.microsoft.com/office/powerpoint/2010/main" val="316976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4643-29E3-4F20-B5F4-26232DBB046C}"/>
              </a:ext>
            </a:extLst>
          </p:cNvPr>
          <p:cNvSpPr>
            <a:spLocks noGrp="1"/>
          </p:cNvSpPr>
          <p:nvPr>
            <p:ph type="title"/>
          </p:nvPr>
        </p:nvSpPr>
        <p:spPr/>
        <p:txBody>
          <a:bodyPr/>
          <a:lstStyle/>
          <a:p>
            <a:r>
              <a:rPr lang="en-US" dirty="0"/>
              <a:t>What is Curricular Trauma?</a:t>
            </a:r>
            <a:br>
              <a:rPr lang="en-US" dirty="0"/>
            </a:br>
            <a:r>
              <a:rPr lang="en-US" dirty="0">
                <a:solidFill>
                  <a:srgbClr val="FF0000"/>
                </a:solidFill>
              </a:rPr>
              <a:t>What is TI? </a:t>
            </a:r>
            <a:r>
              <a:rPr lang="en-US" dirty="0"/>
              <a:t>(Trauma Informed Education)</a:t>
            </a:r>
          </a:p>
        </p:txBody>
      </p:sp>
      <p:sp>
        <p:nvSpPr>
          <p:cNvPr id="3" name="Content Placeholder 2">
            <a:extLst>
              <a:ext uri="{FF2B5EF4-FFF2-40B4-BE49-F238E27FC236}">
                <a16:creationId xmlns:a16="http://schemas.microsoft.com/office/drawing/2014/main" id="{3CAA09D6-7370-4461-B57B-875E2BBA32CA}"/>
              </a:ext>
            </a:extLst>
          </p:cNvPr>
          <p:cNvSpPr>
            <a:spLocks noGrp="1"/>
          </p:cNvSpPr>
          <p:nvPr>
            <p:ph sz="half" idx="2"/>
          </p:nvPr>
        </p:nvSpPr>
        <p:spPr/>
        <p:txBody>
          <a:bodyPr/>
          <a:lstStyle/>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6" name="Content Placeholder 5">
            <a:extLst>
              <a:ext uri="{FF2B5EF4-FFF2-40B4-BE49-F238E27FC236}">
                <a16:creationId xmlns:a16="http://schemas.microsoft.com/office/drawing/2014/main" id="{84C99F3A-B8AF-424F-BDFD-3C798728CA0B}"/>
              </a:ext>
            </a:extLst>
          </p:cNvPr>
          <p:cNvSpPr>
            <a:spLocks noGrp="1"/>
          </p:cNvSpPr>
          <p:nvPr>
            <p:ph sz="quarter" idx="4"/>
          </p:nvPr>
        </p:nvSpPr>
        <p:spPr>
          <a:xfrm>
            <a:off x="6388259" y="1798320"/>
            <a:ext cx="5498941" cy="4923155"/>
          </a:xfrm>
        </p:spPr>
        <p:txBody>
          <a:bodyPr/>
          <a:lstStyle/>
          <a:p>
            <a:pPr marL="285750" indent="-285750"/>
            <a:r>
              <a:rPr lang="en-US" sz="1800" dirty="0">
                <a:solidFill>
                  <a:schemeClr val="tx2"/>
                </a:solidFill>
                <a:latin typeface="Palatino" pitchFamily="2" charset="0"/>
              </a:rPr>
              <a:t>Two Black scholars, Erhabor Ighodaro and Greg Wiggan, coined the term </a:t>
            </a:r>
            <a:r>
              <a:rPr lang="en-US" sz="1800" dirty="0">
                <a:solidFill>
                  <a:srgbClr val="FF0000"/>
                </a:solidFill>
                <a:latin typeface="Palatino" pitchFamily="2" charset="0"/>
              </a:rPr>
              <a:t>curriculum violence </a:t>
            </a:r>
            <a:r>
              <a:rPr lang="en-US" sz="1800" dirty="0">
                <a:solidFill>
                  <a:schemeClr val="tx2"/>
                </a:solidFill>
                <a:latin typeface="Palatino" pitchFamily="2" charset="0"/>
              </a:rPr>
              <a:t>in their 2010 work </a:t>
            </a:r>
            <a:r>
              <a:rPr lang="en-US" sz="1800" i="1" dirty="0">
                <a:solidFill>
                  <a:schemeClr val="tx2"/>
                </a:solidFill>
                <a:latin typeface="Palatino" pitchFamily="2" charset="0"/>
              </a:rPr>
              <a:t>Curriculum Violence: America’s </a:t>
            </a:r>
            <a:r>
              <a:rPr lang="en-US" sz="1800" i="1" dirty="0">
                <a:solidFill>
                  <a:srgbClr val="FF0000"/>
                </a:solidFill>
                <a:latin typeface="Palatino" pitchFamily="2" charset="0"/>
              </a:rPr>
              <a:t>New Civil Rights Issue</a:t>
            </a:r>
            <a:r>
              <a:rPr lang="en-US" sz="1800" dirty="0">
                <a:solidFill>
                  <a:srgbClr val="FF0000"/>
                </a:solidFill>
                <a:latin typeface="Palatino" pitchFamily="2" charset="0"/>
              </a:rPr>
              <a:t>. </a:t>
            </a:r>
            <a:r>
              <a:rPr lang="en-US" sz="1800" dirty="0">
                <a:solidFill>
                  <a:schemeClr val="tx2"/>
                </a:solidFill>
                <a:latin typeface="Palatino" pitchFamily="2" charset="0"/>
              </a:rPr>
              <a:t>They defined it as a “</a:t>
            </a:r>
            <a:r>
              <a:rPr lang="en-US" sz="1800" dirty="0">
                <a:solidFill>
                  <a:srgbClr val="FF0000"/>
                </a:solidFill>
                <a:latin typeface="Palatino" pitchFamily="2" charset="0"/>
              </a:rPr>
              <a:t>deliberate manipulation of academic programming” which “compromises the intellectual or psychological well-being of learners.”</a:t>
            </a:r>
          </a:p>
          <a:p>
            <a:pPr marL="285750" indent="-285750"/>
            <a:r>
              <a:rPr lang="en-US" sz="1800" dirty="0">
                <a:solidFill>
                  <a:schemeClr val="tx2"/>
                </a:solidFill>
                <a:latin typeface="Palatino" pitchFamily="2" charset="0"/>
              </a:rPr>
              <a:t>Curriculum violence is indeed detrimental, but it does not have to be deliberate or purposeful. The notion that a curriculum writer’s or teacher’s intention matters misses the point: </a:t>
            </a:r>
            <a:r>
              <a:rPr lang="en-US" sz="1800" dirty="0">
                <a:solidFill>
                  <a:srgbClr val="FF0000"/>
                </a:solidFill>
                <a:latin typeface="Palatino" pitchFamily="2" charset="0"/>
              </a:rPr>
              <a:t>Intentionality is not a prerequisite for harmful teaching. Intentionality is also not a prerequisite for racism. </a:t>
            </a:r>
            <a:r>
              <a:rPr lang="en-US" sz="1800" dirty="0">
                <a:solidFill>
                  <a:schemeClr val="tx2"/>
                </a:solidFill>
                <a:latin typeface="Palatino" pitchFamily="2" charset="0"/>
              </a:rPr>
              <a:t>As I define it in my work, curriculum violence occurs when educators and curriculum writers have constructed a set of lessons that damage or otherwise adversely affect students intellectually and emotionally.</a:t>
            </a:r>
          </a:p>
          <a:p>
            <a:endParaRPr lang="en-US" dirty="0"/>
          </a:p>
        </p:txBody>
      </p:sp>
      <p:sp>
        <p:nvSpPr>
          <p:cNvPr id="4" name="Slide Number Placeholder 3">
            <a:extLst>
              <a:ext uri="{FF2B5EF4-FFF2-40B4-BE49-F238E27FC236}">
                <a16:creationId xmlns:a16="http://schemas.microsoft.com/office/drawing/2014/main" id="{45727EF9-990F-4A95-9C91-60AEF50D9D66}"/>
              </a:ext>
            </a:extLst>
          </p:cNvPr>
          <p:cNvSpPr>
            <a:spLocks noGrp="1"/>
          </p:cNvSpPr>
          <p:nvPr>
            <p:ph type="sldNum" sz="quarter" idx="10"/>
          </p:nvPr>
        </p:nvSpPr>
        <p:spPr/>
        <p:txBody>
          <a:bodyPr/>
          <a:lstStyle/>
          <a:p>
            <a:pPr>
              <a:defRPr/>
            </a:pPr>
            <a:fld id="{6816004B-AEE5-9547-AC9B-0D5C79C3D978}" type="slidenum">
              <a:rPr lang="en-US" smtClean="0"/>
              <a:pPr>
                <a:defRPr/>
              </a:pPr>
              <a:t>4</a:t>
            </a:fld>
            <a:endParaRPr lang="en-US" dirty="0"/>
          </a:p>
        </p:txBody>
      </p:sp>
      <p:sp>
        <p:nvSpPr>
          <p:cNvPr id="5" name="TextBox 4">
            <a:extLst>
              <a:ext uri="{FF2B5EF4-FFF2-40B4-BE49-F238E27FC236}">
                <a16:creationId xmlns:a16="http://schemas.microsoft.com/office/drawing/2014/main" id="{C326E41D-A28A-224E-BA66-C6E25C21D5A5}"/>
              </a:ext>
            </a:extLst>
          </p:cNvPr>
          <p:cNvSpPr txBox="1"/>
          <p:nvPr/>
        </p:nvSpPr>
        <p:spPr>
          <a:xfrm>
            <a:off x="1114309" y="1798320"/>
            <a:ext cx="5186362" cy="504753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latin typeface="Palatino" pitchFamily="2" charset="0"/>
              </a:rPr>
              <a:t>Every level of education has been affected by the presence of racial trauma. K–12, private, public, parochial and higher education institutions are reporting racist incidents that include the isolation, bullying, taunting, stalking, intimidation and physical assault of Black and Brown students. Although identifying these types of harm is important in capturing a realistic landscape of what school is like for many students, it leaves out what is often a more subtle aspect of racial trauma: </a:t>
            </a:r>
            <a:r>
              <a:rPr lang="en-US" sz="2000" dirty="0">
                <a:solidFill>
                  <a:srgbClr val="FF0000"/>
                </a:solidFill>
                <a:latin typeface="Palatino" pitchFamily="2" charset="0"/>
              </a:rPr>
              <a:t>curriculum violence...</a:t>
            </a:r>
            <a:endParaRPr lang="en-US" sz="1600" dirty="0">
              <a:solidFill>
                <a:srgbClr val="FF0000"/>
              </a:solidFill>
              <a:latin typeface="Palatino" pitchFamily="2" charset="0"/>
            </a:endParaRPr>
          </a:p>
          <a:p>
            <a:pPr marL="285750" indent="-285750">
              <a:buFont typeface="Arial" panose="020B0604020202020204" pitchFamily="34" charset="0"/>
              <a:buChar char="•"/>
            </a:pPr>
            <a:r>
              <a:rPr lang="en-US" sz="1200" dirty="0">
                <a:solidFill>
                  <a:schemeClr val="tx2"/>
                </a:solidFill>
                <a:latin typeface="Palatino" pitchFamily="2" charset="0"/>
              </a:rPr>
              <a:t>—Stephanie P. Jones, Ending Curriculum Violence, Spring 2020, Teaching Tolerance</a:t>
            </a:r>
          </a:p>
          <a:p>
            <a:endParaRPr lang="en-US" dirty="0"/>
          </a:p>
        </p:txBody>
      </p:sp>
    </p:spTree>
    <p:extLst>
      <p:ext uri="{BB962C8B-B14F-4D97-AF65-F5344CB8AC3E}">
        <p14:creationId xmlns:p14="http://schemas.microsoft.com/office/powerpoint/2010/main" val="333189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11FB-7738-0D4C-A464-F30EB208B8CA}"/>
              </a:ext>
            </a:extLst>
          </p:cNvPr>
          <p:cNvSpPr>
            <a:spLocks noGrp="1"/>
          </p:cNvSpPr>
          <p:nvPr>
            <p:ph type="title"/>
          </p:nvPr>
        </p:nvSpPr>
        <p:spPr>
          <a:xfrm>
            <a:off x="2560319" y="228600"/>
            <a:ext cx="8793479" cy="1631980"/>
          </a:xfrm>
        </p:spPr>
        <p:txBody>
          <a:bodyPr>
            <a:normAutofit fontScale="90000"/>
          </a:bodyPr>
          <a:lstStyle/>
          <a:p>
            <a:r>
              <a:rPr lang="en-US" dirty="0">
                <a:latin typeface="+mj-lt"/>
              </a:rPr>
              <a:t>Curriculum Trauma: </a:t>
            </a:r>
            <a:r>
              <a:rPr lang="en-US" b="1" dirty="0">
                <a:latin typeface="+mj-lt"/>
              </a:rPr>
              <a:t>Reimagining Curriculum</a:t>
            </a:r>
            <a:br>
              <a:rPr lang="en-US" b="1" dirty="0">
                <a:latin typeface="+mj-lt"/>
              </a:rPr>
            </a:br>
            <a:r>
              <a:rPr lang="en-US" b="1" dirty="0">
                <a:latin typeface="+mj-lt"/>
              </a:rPr>
              <a:t>Ethnocentric vs. Cultural Relativism</a:t>
            </a:r>
            <a:br>
              <a:rPr lang="en-US" dirty="0">
                <a:latin typeface="+mj-lt"/>
              </a:rPr>
            </a:br>
            <a:r>
              <a:rPr lang="en-US" sz="2800" i="1" dirty="0">
                <a:solidFill>
                  <a:schemeClr val="tx2"/>
                </a:solidFill>
                <a:latin typeface="+mj-lt"/>
              </a:rPr>
              <a:t>New Emphasis on Trauma &amp; Resilience &amp; Decolonization </a:t>
            </a:r>
            <a:br>
              <a:rPr lang="en-US" sz="2800" dirty="0">
                <a:solidFill>
                  <a:srgbClr val="FF0000"/>
                </a:solidFill>
                <a:latin typeface="+mj-lt"/>
              </a:rPr>
            </a:br>
            <a:r>
              <a:rPr lang="en-US" sz="2800" b="1" dirty="0">
                <a:solidFill>
                  <a:srgbClr val="FF0000"/>
                </a:solidFill>
                <a:latin typeface="+mj-lt"/>
              </a:rPr>
              <a:t>As Sam Cooke sings “I Know a Change Gonna Come”</a:t>
            </a:r>
          </a:p>
        </p:txBody>
      </p:sp>
      <p:sp>
        <p:nvSpPr>
          <p:cNvPr id="3" name="Content Placeholder 2">
            <a:extLst>
              <a:ext uri="{FF2B5EF4-FFF2-40B4-BE49-F238E27FC236}">
                <a16:creationId xmlns:a16="http://schemas.microsoft.com/office/drawing/2014/main" id="{24EF51B1-60C8-4246-B755-55F56F10B563}"/>
              </a:ext>
            </a:extLst>
          </p:cNvPr>
          <p:cNvSpPr>
            <a:spLocks noGrp="1"/>
          </p:cNvSpPr>
          <p:nvPr>
            <p:ph idx="1"/>
          </p:nvPr>
        </p:nvSpPr>
        <p:spPr>
          <a:xfrm>
            <a:off x="841869" y="2662568"/>
            <a:ext cx="10523806" cy="3936536"/>
          </a:xfrm>
          <a:ln>
            <a:solidFill>
              <a:schemeClr val="accent1"/>
            </a:solidFill>
          </a:ln>
        </p:spPr>
        <p:txBody>
          <a:bodyPr/>
          <a:lstStyle/>
          <a:p>
            <a:r>
              <a:rPr lang="en-US" sz="1800" dirty="0"/>
              <a:t>“When curriculum violence is </a:t>
            </a:r>
            <a:r>
              <a:rPr lang="en-US" sz="1800" u="sng" dirty="0"/>
              <a:t>repeated</a:t>
            </a:r>
            <a:r>
              <a:rPr lang="en-US" sz="1800" dirty="0"/>
              <a:t> throughout a student’s school experience, these individual instances can contribute to a larger traumatic experience of school and a deep, </a:t>
            </a:r>
            <a:r>
              <a:rPr lang="en-US" sz="1800" dirty="0">
                <a:solidFill>
                  <a:srgbClr val="FF0000"/>
                </a:solidFill>
              </a:rPr>
              <a:t>false discord between the accurate historical narratives of groups of people and how their histories are being taught and absorbed in school.” </a:t>
            </a:r>
            <a:r>
              <a:rPr lang="en-US" sz="1800" dirty="0"/>
              <a:t>— Stephanie P. Jones, Ending Curriculum Trauma</a:t>
            </a:r>
          </a:p>
          <a:p>
            <a:pPr lvl="1"/>
            <a:r>
              <a:rPr lang="en-US" sz="1600" b="1" dirty="0">
                <a:latin typeface="+mn-lt"/>
              </a:rPr>
              <a:t>CHANGING MAJORS:</a:t>
            </a:r>
            <a:r>
              <a:rPr lang="en-US" sz="1600" dirty="0">
                <a:latin typeface="+mn-lt"/>
              </a:rPr>
              <a:t> Beginning 1/2018, students in Concordia University-Portland’s College of Education can complete an </a:t>
            </a:r>
            <a:r>
              <a:rPr lang="en-US" sz="1600" dirty="0">
                <a:solidFill>
                  <a:srgbClr val="FF0000"/>
                </a:solidFill>
                <a:latin typeface="+mn-lt"/>
              </a:rPr>
              <a:t>MEd in Curriculum &amp; Instruction with a concentration in Trauma and Resilience in Educational Settings,</a:t>
            </a:r>
            <a:r>
              <a:rPr lang="en-US" sz="1600" dirty="0">
                <a:latin typeface="+mn-lt"/>
              </a:rPr>
              <a:t> in just one year fully online. </a:t>
            </a:r>
            <a:r>
              <a:rPr lang="en-US" sz="1600" dirty="0">
                <a:solidFill>
                  <a:srgbClr val="FF0000"/>
                </a:solidFill>
                <a:latin typeface="+mn-lt"/>
              </a:rPr>
              <a:t>Trauma and Resilience is the newest concentration </a:t>
            </a:r>
            <a:r>
              <a:rPr lang="en-US" sz="1600" dirty="0">
                <a:latin typeface="+mn-lt"/>
              </a:rPr>
              <a:t>among 19 focus areas available to current and future teachers.</a:t>
            </a:r>
          </a:p>
          <a:p>
            <a:pPr lvl="1"/>
            <a:r>
              <a:rPr lang="en-US" sz="1600" b="1" dirty="0">
                <a:latin typeface="+mn-lt"/>
              </a:rPr>
              <a:t>SHIFTING PERSPECTIVES: </a:t>
            </a:r>
            <a:r>
              <a:rPr lang="en-US" sz="1600" dirty="0">
                <a:latin typeface="+mn-lt"/>
              </a:rPr>
              <a:t>NY Times Magazine Article 2/2/21 - Calling for dramatic change in Classics Education . Dan-el Padilla Peralta, one of the best Roman historians of his generation, of Dominican background states in his reexamination of the role of classics, </a:t>
            </a:r>
            <a:r>
              <a:rPr lang="en-US" sz="1600" b="1" dirty="0">
                <a:solidFill>
                  <a:srgbClr val="FF0000"/>
                </a:solidFill>
                <a:latin typeface="+mn-lt"/>
              </a:rPr>
              <a:t>“I had to actively engage in the decolonization of my mind.”</a:t>
            </a:r>
          </a:p>
          <a:p>
            <a:pPr lvl="1"/>
            <a:r>
              <a:rPr lang="en-US" sz="1600" b="1" dirty="0">
                <a:latin typeface="+mn-lt"/>
              </a:rPr>
              <a:t>DEMOGRAPHIC &amp; CULTURAL REALIGNMENTS: </a:t>
            </a:r>
            <a:r>
              <a:rPr lang="en-US" sz="1600" dirty="0">
                <a:latin typeface="+mn-lt"/>
              </a:rPr>
              <a:t>LA Times Article 2/8/21 - Announcing UCLA Revamps European Studies with Transcultural angles &amp; New Specialties: “The global and meteoric rise in Spanish and Asian languages, reflecting demographics and the global and cultural interests of 21</a:t>
            </a:r>
            <a:r>
              <a:rPr lang="en-US" sz="1600" baseline="30000" dirty="0">
                <a:latin typeface="+mn-lt"/>
              </a:rPr>
              <a:t>st</a:t>
            </a:r>
            <a:r>
              <a:rPr lang="en-US" sz="1600" dirty="0">
                <a:latin typeface="+mn-lt"/>
              </a:rPr>
              <a:t> century students.” </a:t>
            </a:r>
            <a:r>
              <a:rPr lang="en-US" sz="1600" dirty="0">
                <a:solidFill>
                  <a:srgbClr val="FF0000"/>
                </a:solidFill>
                <a:latin typeface="+mn-lt"/>
              </a:rPr>
              <a:t>Fastest growing language: KOREAN (partly due to popularity of K-Pop).</a:t>
            </a:r>
          </a:p>
        </p:txBody>
      </p:sp>
      <p:sp>
        <p:nvSpPr>
          <p:cNvPr id="4" name="Slide Number Placeholder 3">
            <a:extLst>
              <a:ext uri="{FF2B5EF4-FFF2-40B4-BE49-F238E27FC236}">
                <a16:creationId xmlns:a16="http://schemas.microsoft.com/office/drawing/2014/main" id="{9DEF765F-ADDE-D846-BCA1-1F73AD01C0AF}"/>
              </a:ext>
            </a:extLst>
          </p:cNvPr>
          <p:cNvSpPr>
            <a:spLocks noGrp="1"/>
          </p:cNvSpPr>
          <p:nvPr>
            <p:ph type="sldNum" sz="quarter" idx="10"/>
          </p:nvPr>
        </p:nvSpPr>
        <p:spPr/>
        <p:txBody>
          <a:bodyPr/>
          <a:lstStyle/>
          <a:p>
            <a:pPr>
              <a:defRPr/>
            </a:pPr>
            <a:fld id="{6816004B-AEE5-9547-AC9B-0D5C79C3D978}" type="slidenum">
              <a:rPr lang="en-US" smtClean="0"/>
              <a:pPr>
                <a:defRPr/>
              </a:pPr>
              <a:t>5</a:t>
            </a:fld>
            <a:endParaRPr lang="en-US" dirty="0"/>
          </a:p>
        </p:txBody>
      </p:sp>
    </p:spTree>
    <p:extLst>
      <p:ext uri="{BB962C8B-B14F-4D97-AF65-F5344CB8AC3E}">
        <p14:creationId xmlns:p14="http://schemas.microsoft.com/office/powerpoint/2010/main" val="282515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56F7-2075-FB47-A215-41A31C5B737E}"/>
              </a:ext>
            </a:extLst>
          </p:cNvPr>
          <p:cNvSpPr>
            <a:spLocks noGrp="1"/>
          </p:cNvSpPr>
          <p:nvPr>
            <p:ph type="title"/>
          </p:nvPr>
        </p:nvSpPr>
        <p:spPr>
          <a:xfrm>
            <a:off x="1277650" y="1"/>
            <a:ext cx="10046043" cy="1690688"/>
          </a:xfrm>
        </p:spPr>
        <p:txBody>
          <a:bodyPr>
            <a:normAutofit/>
          </a:bodyPr>
          <a:lstStyle/>
          <a:p>
            <a:r>
              <a:rPr lang="en-US" dirty="0"/>
              <a:t>Trauma-Informed Education Practical TIPS</a:t>
            </a:r>
            <a:br>
              <a:rPr lang="en-US" dirty="0"/>
            </a:br>
            <a:r>
              <a:rPr lang="en-US" sz="2000" dirty="0"/>
              <a:t>Organization, Conscious Student-Centered Planning Prevents Confusion &amp; Frustration</a:t>
            </a:r>
            <a:br>
              <a:rPr lang="en-US" sz="1200" dirty="0"/>
            </a:br>
            <a:br>
              <a:rPr lang="en-US" sz="1200" dirty="0"/>
            </a:br>
            <a:r>
              <a:rPr lang="en-US" sz="1200" dirty="0"/>
              <a:t>Edited list from a presentation by Janice Carello, PhD, LMSW April 2020, </a:t>
            </a:r>
            <a:r>
              <a:rPr lang="en-US" sz="1200" dirty="0">
                <a:hlinkClick r:id="rId3"/>
              </a:rPr>
              <a:t>“Trauma-Informed Teaching &amp; Learning in Times of Crisis”</a:t>
            </a:r>
            <a:br>
              <a:rPr lang="en-US" sz="1200" dirty="0"/>
            </a:br>
            <a:endParaRPr lang="en-US" sz="1200" dirty="0"/>
          </a:p>
        </p:txBody>
      </p:sp>
      <p:sp>
        <p:nvSpPr>
          <p:cNvPr id="3" name="Content Placeholder 2">
            <a:extLst>
              <a:ext uri="{FF2B5EF4-FFF2-40B4-BE49-F238E27FC236}">
                <a16:creationId xmlns:a16="http://schemas.microsoft.com/office/drawing/2014/main" id="{98FDA8DB-AF6D-104C-B6CD-249CF26AB5E5}"/>
              </a:ext>
            </a:extLst>
          </p:cNvPr>
          <p:cNvSpPr>
            <a:spLocks noGrp="1"/>
          </p:cNvSpPr>
          <p:nvPr>
            <p:ph sz="half" idx="2"/>
          </p:nvPr>
        </p:nvSpPr>
        <p:spPr>
          <a:xfrm>
            <a:off x="1277650" y="1798320"/>
            <a:ext cx="10076150" cy="4923155"/>
          </a:xfrm>
        </p:spPr>
        <p:txBody>
          <a:bodyPr numCol="2"/>
          <a:lstStyle/>
          <a:p>
            <a:pPr marL="342900" indent="-342900">
              <a:buAutoNum type="arabicPeriod"/>
            </a:pPr>
            <a:r>
              <a:rPr lang="en-US" sz="1800" dirty="0"/>
              <a:t>Keep communications </a:t>
            </a:r>
            <a:r>
              <a:rPr lang="en-US" sz="1800" dirty="0">
                <a:solidFill>
                  <a:srgbClr val="FF0000"/>
                </a:solidFill>
              </a:rPr>
              <a:t>brief.</a:t>
            </a:r>
            <a:r>
              <a:rPr lang="en-US" sz="1800" dirty="0"/>
              <a:t> Students are also being inundated with information. </a:t>
            </a:r>
          </a:p>
          <a:p>
            <a:pPr lvl="1"/>
            <a:r>
              <a:rPr lang="en-US" sz="1800" dirty="0"/>
              <a:t>Post weekly announcements &amp; module overviews. Limit # of emails.</a:t>
            </a:r>
          </a:p>
          <a:p>
            <a:pPr lvl="1"/>
            <a:r>
              <a:rPr lang="en-US" sz="1800" dirty="0"/>
              <a:t>Create a routine with clear due dates</a:t>
            </a:r>
          </a:p>
          <a:p>
            <a:pPr lvl="1"/>
            <a:r>
              <a:rPr lang="en-US" sz="1800" dirty="0"/>
              <a:t>Provide clarification/organization to foster connection. </a:t>
            </a:r>
          </a:p>
          <a:p>
            <a:pPr lvl="1"/>
            <a:r>
              <a:rPr lang="en-US" sz="1800" dirty="0"/>
              <a:t>Limit course changes &amp; always post changes.</a:t>
            </a:r>
          </a:p>
          <a:p>
            <a:pPr marL="342900" indent="-342900">
              <a:buAutoNum type="arabicPeriod"/>
            </a:pPr>
            <a:r>
              <a:rPr lang="en-US" sz="1800" dirty="0"/>
              <a:t>Reassure students you care by </a:t>
            </a:r>
            <a:r>
              <a:rPr lang="en-US" sz="1800" dirty="0">
                <a:solidFill>
                  <a:srgbClr val="FF0000"/>
                </a:solidFill>
              </a:rPr>
              <a:t>responding within 48 hours </a:t>
            </a:r>
            <a:r>
              <a:rPr lang="en-US" sz="1800" dirty="0"/>
              <a:t>or less to all emails and to    all questions. </a:t>
            </a:r>
          </a:p>
          <a:p>
            <a:pPr marL="342900" indent="-342900">
              <a:buFont typeface="Arial" panose="020B0604020202020204" pitchFamily="34" charset="0"/>
              <a:buAutoNum type="arabicPeriod"/>
            </a:pPr>
            <a:r>
              <a:rPr lang="en-US" sz="1800" dirty="0"/>
              <a:t>Consider making all remaining course modules </a:t>
            </a:r>
            <a:r>
              <a:rPr lang="en-US" sz="1800" dirty="0">
                <a:solidFill>
                  <a:srgbClr val="FF0000"/>
                </a:solidFill>
              </a:rPr>
              <a:t>available so students can work ahead if needed.</a:t>
            </a:r>
            <a:r>
              <a:rPr lang="en-US" sz="1800" dirty="0"/>
              <a:t> This may also help reduce the need for incompletes.</a:t>
            </a:r>
          </a:p>
          <a:p>
            <a:pPr marL="342900" indent="-342900">
              <a:buFont typeface="Arial" panose="020B0604020202020204" pitchFamily="34" charset="0"/>
              <a:buAutoNum type="arabicPeriod"/>
            </a:pPr>
            <a:endParaRPr lang="en-US" sz="1800" dirty="0"/>
          </a:p>
          <a:p>
            <a:pPr marL="342900" indent="-342900">
              <a:buFont typeface="Arial" panose="020B0604020202020204" pitchFamily="34" charset="0"/>
              <a:buAutoNum type="arabicPeriod"/>
            </a:pPr>
            <a:endParaRPr lang="en-US" sz="1800" dirty="0"/>
          </a:p>
          <a:p>
            <a:pPr marL="342900" indent="-342900">
              <a:buFont typeface="Arial" panose="020B0604020202020204" pitchFamily="34" charset="0"/>
              <a:buAutoNum type="arabicPeriod"/>
            </a:pPr>
            <a:endParaRPr lang="en-US" sz="1800" dirty="0"/>
          </a:p>
          <a:p>
            <a:pPr marL="342900" indent="-342900">
              <a:buFont typeface="Arial" panose="020B0604020202020204" pitchFamily="34" charset="0"/>
              <a:buAutoNum type="arabicPeriod"/>
            </a:pPr>
            <a:endParaRPr lang="en-US" sz="1800" dirty="0"/>
          </a:p>
          <a:p>
            <a:pPr marL="342900" indent="-342900">
              <a:buFont typeface="Arial" panose="020B0604020202020204" pitchFamily="34" charset="0"/>
              <a:buAutoNum type="arabicPeriod"/>
            </a:pPr>
            <a:endParaRPr lang="en-US" sz="1800" dirty="0"/>
          </a:p>
          <a:p>
            <a:pPr marL="342900" indent="-342900">
              <a:buFont typeface="Arial" panose="020B0604020202020204" pitchFamily="34" charset="0"/>
              <a:buAutoNum type="arabicPeriod"/>
            </a:pPr>
            <a:endParaRPr lang="en-US" sz="1800" dirty="0"/>
          </a:p>
          <a:p>
            <a:pPr marL="342900" indent="-342900">
              <a:buFont typeface="+mj-lt"/>
              <a:buAutoNum type="arabicPeriod"/>
            </a:pPr>
            <a:r>
              <a:rPr lang="en-US" sz="1800" dirty="0">
                <a:solidFill>
                  <a:srgbClr val="FF0000"/>
                </a:solidFill>
              </a:rPr>
              <a:t>Limit feedback </a:t>
            </a:r>
            <a:r>
              <a:rPr lang="en-US" sz="1800" dirty="0"/>
              <a:t>on assignments by speaking only to most important parts of an assignment. This will help you grade assignments in a timely manner and help students focus their learning. </a:t>
            </a:r>
            <a:r>
              <a:rPr lang="en-US" sz="1800" i="1" dirty="0"/>
              <a:t>If everything is important, nothing is important. </a:t>
            </a:r>
          </a:p>
          <a:p>
            <a:pPr marL="342900" indent="-342900">
              <a:buFont typeface="+mj-lt"/>
              <a:buAutoNum type="arabicPeriod"/>
            </a:pPr>
            <a:r>
              <a:rPr lang="en-US" sz="1800" dirty="0">
                <a:solidFill>
                  <a:srgbClr val="FF0000"/>
                </a:solidFill>
              </a:rPr>
              <a:t>Consider reducing or eliminating late penalties </a:t>
            </a:r>
            <a:r>
              <a:rPr lang="en-US" sz="1800" dirty="0"/>
              <a:t>so you can encourage students to meet deadlines but avoid unfairly punishing those who are unable to do so because of circumstances beyond their control. </a:t>
            </a:r>
          </a:p>
          <a:p>
            <a:pPr marL="342900" indent="-342900">
              <a:buFont typeface="+mj-lt"/>
              <a:buAutoNum type="arabicPeriod"/>
            </a:pPr>
            <a:r>
              <a:rPr lang="en-US" sz="1800" dirty="0"/>
              <a:t>Continue to hold </a:t>
            </a:r>
            <a:r>
              <a:rPr lang="en-US" sz="1800" dirty="0">
                <a:solidFill>
                  <a:srgbClr val="FF0000"/>
                </a:solidFill>
              </a:rPr>
              <a:t>high expectations and convey confidence</a:t>
            </a:r>
            <a:r>
              <a:rPr lang="en-US" sz="1800" dirty="0"/>
              <a:t> that students will meet their learning goals.</a:t>
            </a:r>
          </a:p>
          <a:p>
            <a:pPr marL="342900" indent="-342900">
              <a:buFont typeface="+mj-lt"/>
              <a:buAutoNum type="arabicPeriod"/>
            </a:pPr>
            <a:r>
              <a:rPr lang="en-US" sz="1800" dirty="0">
                <a:solidFill>
                  <a:srgbClr val="FF0000"/>
                </a:solidFill>
              </a:rPr>
              <a:t>Reach out </a:t>
            </a:r>
            <a:r>
              <a:rPr lang="en-US" sz="1800" dirty="0"/>
              <a:t>to students who start to fall behind. Call to check on students who go missing.  </a:t>
            </a:r>
          </a:p>
          <a:p>
            <a:pPr marL="0" indent="0">
              <a:buNone/>
            </a:pPr>
            <a:endParaRPr lang="en-US" sz="1800" dirty="0"/>
          </a:p>
          <a:p>
            <a:pPr marL="0" indent="0">
              <a:buNone/>
            </a:pPr>
            <a:r>
              <a:rPr lang="en-US" sz="2000" dirty="0"/>
              <a:t> </a:t>
            </a:r>
          </a:p>
          <a:p>
            <a:pPr marL="342900" indent="-342900">
              <a:buAutoNum type="arabicPeriod"/>
            </a:pPr>
            <a:endParaRPr lang="en-US" sz="1400" dirty="0"/>
          </a:p>
          <a:p>
            <a:pPr marL="342900" indent="-342900">
              <a:buAutoNum type="arabicPeriod"/>
            </a:pPr>
            <a:endParaRPr lang="en-US" sz="1400" dirty="0"/>
          </a:p>
          <a:p>
            <a:pPr marL="0" indent="0">
              <a:buNone/>
            </a:pPr>
            <a:endParaRPr lang="en-US" sz="1400" dirty="0"/>
          </a:p>
        </p:txBody>
      </p:sp>
      <p:sp>
        <p:nvSpPr>
          <p:cNvPr id="5" name="Content Placeholder 4">
            <a:extLst>
              <a:ext uri="{FF2B5EF4-FFF2-40B4-BE49-F238E27FC236}">
                <a16:creationId xmlns:a16="http://schemas.microsoft.com/office/drawing/2014/main" id="{E14AABB8-9FC4-9D47-B369-8A3BA79359B9}"/>
              </a:ext>
            </a:extLst>
          </p:cNvPr>
          <p:cNvSpPr>
            <a:spLocks noGrp="1"/>
          </p:cNvSpPr>
          <p:nvPr>
            <p:ph sz="quarter" idx="4"/>
          </p:nvPr>
        </p:nvSpPr>
        <p:spPr>
          <a:xfrm>
            <a:off x="6096000" y="1798321"/>
            <a:ext cx="4948881" cy="5059679"/>
          </a:xfrm>
        </p:spPr>
        <p:txBody>
          <a:bodyPr/>
          <a:lstStyle/>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
        <p:nvSpPr>
          <p:cNvPr id="4" name="Slide Number Placeholder 3">
            <a:extLst>
              <a:ext uri="{FF2B5EF4-FFF2-40B4-BE49-F238E27FC236}">
                <a16:creationId xmlns:a16="http://schemas.microsoft.com/office/drawing/2014/main" id="{AAD708F8-666D-6446-B501-0E4A4797EBD9}"/>
              </a:ext>
            </a:extLst>
          </p:cNvPr>
          <p:cNvSpPr>
            <a:spLocks noGrp="1"/>
          </p:cNvSpPr>
          <p:nvPr>
            <p:ph type="sldNum" sz="quarter" idx="10"/>
          </p:nvPr>
        </p:nvSpPr>
        <p:spPr/>
        <p:txBody>
          <a:bodyPr/>
          <a:lstStyle/>
          <a:p>
            <a:pPr>
              <a:defRPr/>
            </a:pPr>
            <a:fld id="{6816004B-AEE5-9547-AC9B-0D5C79C3D978}" type="slidenum">
              <a:rPr lang="en-US" smtClean="0"/>
              <a:pPr>
                <a:defRPr/>
              </a:pPr>
              <a:t>6</a:t>
            </a:fld>
            <a:endParaRPr lang="en-US" dirty="0"/>
          </a:p>
        </p:txBody>
      </p:sp>
    </p:spTree>
    <p:extLst>
      <p:ext uri="{BB962C8B-B14F-4D97-AF65-F5344CB8AC3E}">
        <p14:creationId xmlns:p14="http://schemas.microsoft.com/office/powerpoint/2010/main" val="427811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375F9-3F8C-DB47-A115-FCFD756440FE}"/>
              </a:ext>
            </a:extLst>
          </p:cNvPr>
          <p:cNvSpPr>
            <a:spLocks noGrp="1"/>
          </p:cNvSpPr>
          <p:nvPr>
            <p:ph type="title"/>
          </p:nvPr>
        </p:nvSpPr>
        <p:spPr>
          <a:xfrm>
            <a:off x="2425732" y="498415"/>
            <a:ext cx="9766268" cy="1685768"/>
          </a:xfrm>
        </p:spPr>
        <p:txBody>
          <a:bodyPr/>
          <a:lstStyle/>
          <a:p>
            <a:r>
              <a:rPr lang="en-US" dirty="0"/>
              <a:t>Colonization from </a:t>
            </a:r>
            <a:br>
              <a:rPr lang="en-US" dirty="0"/>
            </a:br>
            <a:r>
              <a:rPr lang="en-US" dirty="0"/>
              <a:t>the Sociological Perspective</a:t>
            </a:r>
          </a:p>
        </p:txBody>
      </p:sp>
      <p:sp>
        <p:nvSpPr>
          <p:cNvPr id="3" name="Content Placeholder 2">
            <a:extLst>
              <a:ext uri="{FF2B5EF4-FFF2-40B4-BE49-F238E27FC236}">
                <a16:creationId xmlns:a16="http://schemas.microsoft.com/office/drawing/2014/main" id="{A1899C2B-2C86-A644-BC81-7A45745F6995}"/>
              </a:ext>
            </a:extLst>
          </p:cNvPr>
          <p:cNvSpPr>
            <a:spLocks noGrp="1"/>
          </p:cNvSpPr>
          <p:nvPr>
            <p:ph idx="1"/>
          </p:nvPr>
        </p:nvSpPr>
        <p:spPr>
          <a:xfrm>
            <a:off x="1008119" y="2662568"/>
            <a:ext cx="10523806" cy="4058907"/>
          </a:xfrm>
        </p:spPr>
        <p:txBody>
          <a:bodyPr/>
          <a:lstStyle/>
          <a:p>
            <a:pPr marL="342900" indent="-342900" fontAlgn="base">
              <a:buFont typeface="Arial" panose="020B0604020202020204" pitchFamily="34" charset="0"/>
              <a:buChar char="•"/>
            </a:pPr>
            <a:r>
              <a:rPr lang="en-US" dirty="0"/>
              <a:t>Sociology was born out of 17</a:t>
            </a:r>
            <a:r>
              <a:rPr lang="en-US" baseline="30000" dirty="0"/>
              <a:t>th</a:t>
            </a:r>
            <a:r>
              <a:rPr lang="en-US" dirty="0"/>
              <a:t> century ideas and philosophies</a:t>
            </a:r>
          </a:p>
          <a:p>
            <a:pPr marL="342900" indent="-342900" fontAlgn="base">
              <a:buFont typeface="Arial" panose="020B0604020202020204" pitchFamily="34" charset="0"/>
              <a:buChar char="•"/>
            </a:pPr>
            <a:r>
              <a:rPr lang="en-US" dirty="0"/>
              <a:t>The main ideas promote Eurocentric Models of Society.</a:t>
            </a:r>
          </a:p>
          <a:p>
            <a:pPr marL="342900" indent="-342900" fontAlgn="base">
              <a:buFont typeface="Arial" panose="020B0604020202020204" pitchFamily="34" charset="0"/>
              <a:buChar char="•"/>
            </a:pPr>
            <a:r>
              <a:rPr lang="en-US" dirty="0"/>
              <a:t>These Ideas became the foundation of Sociological Theory and analytical practices</a:t>
            </a:r>
          </a:p>
          <a:p>
            <a:pPr marL="342900" indent="-342900" fontAlgn="base">
              <a:buFont typeface="Arial" panose="020B0604020202020204" pitchFamily="34" charset="0"/>
              <a:buChar char="•"/>
            </a:pPr>
            <a:r>
              <a:rPr lang="en-US" dirty="0"/>
              <a:t>One Sociological Perspective, Symbolic Interaction was born in American Universities</a:t>
            </a:r>
          </a:p>
          <a:p>
            <a:pPr marL="342900" indent="-342900" fontAlgn="base">
              <a:buFont typeface="Arial" panose="020B0604020202020204" pitchFamily="34" charset="0"/>
              <a:buChar char="•"/>
            </a:pPr>
            <a:r>
              <a:rPr lang="en-US" dirty="0"/>
              <a:t>The sociological analysis of Social Institutions is entirely based on Eurocentric Values(Including Colonization)</a:t>
            </a:r>
          </a:p>
          <a:p>
            <a:pPr marL="342900" indent="-342900" fontAlgn="base">
              <a:buFont typeface="Arial" panose="020B0604020202020204" pitchFamily="34" charset="0"/>
              <a:buChar char="•"/>
            </a:pPr>
            <a:r>
              <a:rPr lang="en-US" dirty="0"/>
              <a:t>Our social institution are </a:t>
            </a:r>
            <a:r>
              <a:rPr lang="en-US" dirty="0">
                <a:solidFill>
                  <a:srgbClr val="FF0000"/>
                </a:solidFill>
              </a:rPr>
              <a:t>patterned</a:t>
            </a:r>
            <a:r>
              <a:rPr lang="en-US" dirty="0"/>
              <a:t> after traditional values based on colonial thinking</a:t>
            </a:r>
          </a:p>
          <a:p>
            <a:endParaRPr lang="en-US" dirty="0"/>
          </a:p>
        </p:txBody>
      </p:sp>
      <p:sp>
        <p:nvSpPr>
          <p:cNvPr id="4" name="Slide Number Placeholder 3">
            <a:extLst>
              <a:ext uri="{FF2B5EF4-FFF2-40B4-BE49-F238E27FC236}">
                <a16:creationId xmlns:a16="http://schemas.microsoft.com/office/drawing/2014/main" id="{3C99B00A-CAB3-F145-AF88-6CB60DFDB9E3}"/>
              </a:ext>
            </a:extLst>
          </p:cNvPr>
          <p:cNvSpPr>
            <a:spLocks noGrp="1"/>
          </p:cNvSpPr>
          <p:nvPr>
            <p:ph type="sldNum" sz="quarter" idx="10"/>
          </p:nvPr>
        </p:nvSpPr>
        <p:spPr/>
        <p:txBody>
          <a:bodyPr/>
          <a:lstStyle/>
          <a:p>
            <a:pPr>
              <a:defRPr/>
            </a:pPr>
            <a:fld id="{6816004B-AEE5-9547-AC9B-0D5C79C3D978}" type="slidenum">
              <a:rPr lang="en-US" smtClean="0"/>
              <a:pPr>
                <a:defRPr/>
              </a:pPr>
              <a:t>7</a:t>
            </a:fld>
            <a:endParaRPr lang="en-US" dirty="0"/>
          </a:p>
        </p:txBody>
      </p:sp>
    </p:spTree>
    <p:extLst>
      <p:ext uri="{BB962C8B-B14F-4D97-AF65-F5344CB8AC3E}">
        <p14:creationId xmlns:p14="http://schemas.microsoft.com/office/powerpoint/2010/main" val="155025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74AE-57CD-4F0A-A03C-438E2DCEFF87}"/>
              </a:ext>
            </a:extLst>
          </p:cNvPr>
          <p:cNvSpPr>
            <a:spLocks noGrp="1"/>
          </p:cNvSpPr>
          <p:nvPr>
            <p:ph type="title"/>
          </p:nvPr>
        </p:nvSpPr>
        <p:spPr>
          <a:xfrm>
            <a:off x="2560319" y="136525"/>
            <a:ext cx="8793479" cy="1952655"/>
          </a:xfrm>
        </p:spPr>
        <p:txBody>
          <a:bodyPr>
            <a:normAutofit fontScale="90000"/>
          </a:bodyPr>
          <a:lstStyle/>
          <a:p>
            <a:pPr algn="ct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kern="1800" dirty="0">
                <a:effectLst/>
                <a:latin typeface="Arial" panose="020B0604020202020204" pitchFamily="34" charset="0"/>
                <a:ea typeface="Times New Roman" panose="02020603050405020304" pitchFamily="18" charset="0"/>
              </a:rPr>
            </a:br>
            <a:br>
              <a:rPr lang="en-US" sz="4000" b="1" dirty="0">
                <a:effectLst/>
                <a:latin typeface="Times New Roman" panose="02020603050405020304" pitchFamily="18" charset="0"/>
                <a:ea typeface="Times New Roman" panose="02020603050405020304" pitchFamily="18" charset="0"/>
              </a:rPr>
            </a:br>
            <a:br>
              <a:rPr lang="en-US" sz="4000" dirty="0"/>
            </a:br>
            <a:r>
              <a:rPr lang="en-US" sz="4000" b="1" kern="1800" dirty="0">
                <a:latin typeface="Arial" panose="020B0604020202020204" pitchFamily="34" charset="0"/>
                <a:ea typeface="Times New Roman" panose="02020603050405020304" pitchFamily="18" charset="0"/>
              </a:rPr>
              <a:t>Decolonizing Your Syllabus </a:t>
            </a:r>
            <a:r>
              <a:rPr lang="en-US" dirty="0"/>
              <a:t>	</a:t>
            </a:r>
            <a:br>
              <a:rPr lang="en-US" dirty="0"/>
            </a:br>
            <a:endParaRPr lang="en-US" dirty="0"/>
          </a:p>
        </p:txBody>
      </p:sp>
      <p:sp>
        <p:nvSpPr>
          <p:cNvPr id="3" name="Content Placeholder 2">
            <a:extLst>
              <a:ext uri="{FF2B5EF4-FFF2-40B4-BE49-F238E27FC236}">
                <a16:creationId xmlns:a16="http://schemas.microsoft.com/office/drawing/2014/main" id="{1410A63D-7265-4D97-A0F9-C08CEC7EE15F}"/>
              </a:ext>
            </a:extLst>
          </p:cNvPr>
          <p:cNvSpPr>
            <a:spLocks noGrp="1"/>
          </p:cNvSpPr>
          <p:nvPr>
            <p:ph idx="1"/>
          </p:nvPr>
        </p:nvSpPr>
        <p:spPr>
          <a:xfrm>
            <a:off x="829994" y="2662568"/>
            <a:ext cx="10523806" cy="4058907"/>
          </a:xfrm>
        </p:spPr>
        <p:txBody>
          <a:bodyPr/>
          <a:lstStyle/>
          <a:p>
            <a:pPr marL="285750" marR="0" indent="-285750">
              <a:lnSpc>
                <a:spcPct val="107000"/>
              </a:lnSpc>
              <a:spcBef>
                <a:spcPts val="0"/>
              </a:spcBef>
              <a:spcAft>
                <a:spcPts val="800"/>
              </a:spcAft>
              <a:buFont typeface="Arial" panose="020B0604020202020204" pitchFamily="34" charset="0"/>
              <a:buChar char="•"/>
            </a:pPr>
            <a:r>
              <a:rPr lang="en-US" sz="2200" dirty="0">
                <a:solidFill>
                  <a:srgbClr val="333333"/>
                </a:solidFill>
                <a:effectLst/>
                <a:latin typeface="+mn-lt"/>
                <a:ea typeface="Times New Roman" panose="02020603050405020304" pitchFamily="18" charset="0"/>
              </a:rPr>
              <a:t>Attempting to decolonize your syllabus is an ongoing complicated process. It means </a:t>
            </a:r>
            <a:r>
              <a:rPr lang="en-US" sz="2200" dirty="0">
                <a:solidFill>
                  <a:srgbClr val="FF0000"/>
                </a:solidFill>
                <a:effectLst/>
                <a:latin typeface="+mn-lt"/>
                <a:ea typeface="Times New Roman" panose="02020603050405020304" pitchFamily="18" charset="0"/>
              </a:rPr>
              <a:t>shifting</a:t>
            </a:r>
            <a:r>
              <a:rPr lang="en-US" sz="2200" dirty="0">
                <a:solidFill>
                  <a:srgbClr val="333333"/>
                </a:solidFill>
                <a:effectLst/>
                <a:latin typeface="+mn-lt"/>
                <a:ea typeface="Times New Roman" panose="02020603050405020304" pitchFamily="18" charset="0"/>
              </a:rPr>
              <a:t> your course outcomes, materials, assignments, and expectations to reflect a decolonized attitude, that entails </a:t>
            </a:r>
            <a:r>
              <a:rPr lang="en-US" sz="2200" dirty="0">
                <a:solidFill>
                  <a:srgbClr val="FF0000"/>
                </a:solidFill>
                <a:effectLst/>
                <a:latin typeface="+mn-lt"/>
                <a:ea typeface="Times New Roman" panose="02020603050405020304" pitchFamily="18" charset="0"/>
              </a:rPr>
              <a:t>resisting and unlearning </a:t>
            </a:r>
            <a:r>
              <a:rPr lang="en-US" sz="2200" dirty="0">
                <a:solidFill>
                  <a:srgbClr val="333333"/>
                </a:solidFill>
                <a:effectLst/>
                <a:latin typeface="+mn-lt"/>
                <a:ea typeface="Times New Roman" panose="02020603050405020304" pitchFamily="18" charset="0"/>
              </a:rPr>
              <a:t>the dangerous and harmful legacy of colonization, particularly the ideas that Black, Indigenous, and People of Color people are inferior to White Europeans.</a:t>
            </a:r>
            <a:r>
              <a:rPr lang="en-US" sz="2200" dirty="0">
                <a:solidFill>
                  <a:srgbClr val="333333"/>
                </a:solidFill>
                <a:effectLst/>
                <a:latin typeface="+mn-lt"/>
                <a:ea typeface="Calibri" panose="020F0502020204030204" pitchFamily="34" charset="0"/>
              </a:rPr>
              <a:t> </a:t>
            </a:r>
            <a:endParaRPr lang="en-US" sz="2200" dirty="0">
              <a:effectLst/>
              <a:latin typeface="+mn-lt"/>
              <a:ea typeface="Calibri" panose="020F050202020403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2200" dirty="0">
                <a:solidFill>
                  <a:srgbClr val="FF0000"/>
                </a:solidFill>
                <a:effectLst/>
                <a:latin typeface="+mn-lt"/>
                <a:ea typeface="Calibri" panose="020F0502020204030204" pitchFamily="34" charset="0"/>
              </a:rPr>
              <a:t>Ask yourself </a:t>
            </a:r>
            <a:r>
              <a:rPr lang="en-US" sz="2200" dirty="0">
                <a:solidFill>
                  <a:srgbClr val="333333"/>
                </a:solidFill>
                <a:effectLst/>
                <a:latin typeface="+mn-lt"/>
                <a:ea typeface="Calibri" panose="020F0502020204030204" pitchFamily="34" charset="0"/>
              </a:rPr>
              <a:t>how as an instructor you may go </a:t>
            </a:r>
            <a:r>
              <a:rPr lang="en-US" sz="2200" dirty="0">
                <a:solidFill>
                  <a:srgbClr val="FF0000"/>
                </a:solidFill>
                <a:effectLst/>
                <a:latin typeface="+mn-lt"/>
                <a:ea typeface="Calibri" panose="020F0502020204030204" pitchFamily="34" charset="0"/>
              </a:rPr>
              <a:t>beyond</a:t>
            </a:r>
            <a:r>
              <a:rPr lang="en-US" sz="2200" dirty="0">
                <a:solidFill>
                  <a:srgbClr val="333333"/>
                </a:solidFill>
                <a:effectLst/>
                <a:latin typeface="+mn-lt"/>
                <a:ea typeface="Calibri" panose="020F0502020204030204" pitchFamily="34" charset="0"/>
              </a:rPr>
              <a:t> the institutional </a:t>
            </a:r>
            <a:r>
              <a:rPr lang="en-US" sz="2200" dirty="0">
                <a:solidFill>
                  <a:srgbClr val="FF0000"/>
                </a:solidFill>
                <a:effectLst/>
                <a:latin typeface="+mn-lt"/>
                <a:ea typeface="Calibri" panose="020F0502020204030204" pitchFamily="34" charset="0"/>
              </a:rPr>
              <a:t>requirements</a:t>
            </a:r>
            <a:r>
              <a:rPr lang="en-US" sz="2200" dirty="0">
                <a:solidFill>
                  <a:srgbClr val="333333"/>
                </a:solidFill>
                <a:effectLst/>
                <a:latin typeface="+mn-lt"/>
                <a:ea typeface="Calibri" panose="020F0502020204030204" pitchFamily="34" charset="0"/>
              </a:rPr>
              <a:t> of your facilities,  your </a:t>
            </a:r>
            <a:r>
              <a:rPr lang="en-US" sz="2200" dirty="0">
                <a:solidFill>
                  <a:srgbClr val="FF0000"/>
                </a:solidFill>
                <a:effectLst/>
                <a:latin typeface="+mn-lt"/>
                <a:ea typeface="Calibri" panose="020F0502020204030204" pitchFamily="34" charset="0"/>
              </a:rPr>
              <a:t>past pedagogical ideas</a:t>
            </a:r>
            <a:r>
              <a:rPr lang="en-US" sz="2200" dirty="0">
                <a:solidFill>
                  <a:srgbClr val="333333"/>
                </a:solidFill>
                <a:effectLst/>
                <a:latin typeface="+mn-lt"/>
                <a:ea typeface="Calibri" panose="020F0502020204030204" pitchFamily="34" charset="0"/>
              </a:rPr>
              <a:t>, to move in the classroom towards </a:t>
            </a:r>
            <a:r>
              <a:rPr lang="en-US" sz="2200" dirty="0">
                <a:solidFill>
                  <a:srgbClr val="FF0000"/>
                </a:solidFill>
                <a:effectLst/>
                <a:latin typeface="+mn-lt"/>
                <a:ea typeface="Calibri" panose="020F0502020204030204" pitchFamily="34" charset="0"/>
              </a:rPr>
              <a:t>redevelopment of your course to provide adequate support for minority students and those on the margins.  </a:t>
            </a:r>
          </a:p>
          <a:p>
            <a:endParaRPr lang="en-US" dirty="0"/>
          </a:p>
        </p:txBody>
      </p:sp>
      <p:sp>
        <p:nvSpPr>
          <p:cNvPr id="4" name="Slide Number Placeholder 3">
            <a:extLst>
              <a:ext uri="{FF2B5EF4-FFF2-40B4-BE49-F238E27FC236}">
                <a16:creationId xmlns:a16="http://schemas.microsoft.com/office/drawing/2014/main" id="{2303D57E-0738-4751-9DFE-4780A2584335}"/>
              </a:ext>
            </a:extLst>
          </p:cNvPr>
          <p:cNvSpPr>
            <a:spLocks noGrp="1"/>
          </p:cNvSpPr>
          <p:nvPr>
            <p:ph type="sldNum" sz="quarter" idx="10"/>
          </p:nvPr>
        </p:nvSpPr>
        <p:spPr/>
        <p:txBody>
          <a:bodyPr/>
          <a:lstStyle/>
          <a:p>
            <a:pPr>
              <a:defRPr/>
            </a:pPr>
            <a:fld id="{6816004B-AEE5-9547-AC9B-0D5C79C3D978}" type="slidenum">
              <a:rPr lang="en-US" smtClean="0"/>
              <a:pPr>
                <a:defRPr/>
              </a:pPr>
              <a:t>8</a:t>
            </a:fld>
            <a:endParaRPr lang="en-US" dirty="0"/>
          </a:p>
        </p:txBody>
      </p:sp>
    </p:spTree>
    <p:extLst>
      <p:ext uri="{BB962C8B-B14F-4D97-AF65-F5344CB8AC3E}">
        <p14:creationId xmlns:p14="http://schemas.microsoft.com/office/powerpoint/2010/main" val="361506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DB33-B61F-4355-93F8-610EC4962F40}"/>
              </a:ext>
            </a:extLst>
          </p:cNvPr>
          <p:cNvSpPr>
            <a:spLocks noGrp="1"/>
          </p:cNvSpPr>
          <p:nvPr>
            <p:ph type="title"/>
          </p:nvPr>
        </p:nvSpPr>
        <p:spPr>
          <a:xfrm>
            <a:off x="247135" y="359229"/>
            <a:ext cx="3583461" cy="2334985"/>
          </a:xfrm>
        </p:spPr>
        <p:txBody>
          <a:bodyPr wrap="square" anchor="b">
            <a:normAutofit/>
          </a:bodyPr>
          <a:lstStyle/>
          <a:p>
            <a:br>
              <a:rPr lang="en-US" sz="2500" b="1" dirty="0">
                <a:effectLst/>
              </a:rPr>
            </a:br>
            <a:r>
              <a:rPr lang="en-US" sz="2500" b="1" dirty="0">
                <a:effectLst/>
              </a:rPr>
              <a:t>What Would It Mean to Decolonize</a:t>
            </a:r>
            <a:br>
              <a:rPr lang="en-US" sz="2500" b="1" dirty="0">
                <a:effectLst/>
              </a:rPr>
            </a:br>
            <a:r>
              <a:rPr lang="en-US" sz="2500" b="1" dirty="0">
                <a:effectLst/>
              </a:rPr>
              <a:t>The University CURRICULUM?</a:t>
            </a:r>
            <a:br>
              <a:rPr lang="en-US" sz="2500" dirty="0">
                <a:effectLst/>
              </a:rPr>
            </a:br>
            <a:endParaRPr lang="en-US" sz="2500" dirty="0"/>
          </a:p>
        </p:txBody>
      </p:sp>
      <p:sp>
        <p:nvSpPr>
          <p:cNvPr id="8" name="Content Placeholder 7">
            <a:extLst>
              <a:ext uri="{FF2B5EF4-FFF2-40B4-BE49-F238E27FC236}">
                <a16:creationId xmlns:a16="http://schemas.microsoft.com/office/drawing/2014/main" id="{C8E70FC6-ED3D-4B91-9D69-9DFBE6308D1A}"/>
              </a:ext>
            </a:extLst>
          </p:cNvPr>
          <p:cNvSpPr>
            <a:spLocks noGrp="1"/>
          </p:cNvSpPr>
          <p:nvPr>
            <p:ph idx="1"/>
          </p:nvPr>
        </p:nvSpPr>
        <p:spPr>
          <a:xfrm>
            <a:off x="4360759" y="359229"/>
            <a:ext cx="6672648" cy="6365421"/>
          </a:xfrm>
        </p:spPr>
        <p:txBody>
          <a:bodyPr wrap="square" anchor="t">
            <a:normAutofit/>
          </a:bodyPr>
          <a:lstStyle/>
          <a:p>
            <a:pPr marL="457200" marR="0" lvl="0" indent="-457200" defTabSz="914400" rtl="0" eaLnBrk="1" fontAlgn="base" latinLnBrk="0" hangingPunct="1">
              <a:spcBef>
                <a:spcPts val="1000"/>
              </a:spcBef>
              <a:spcAft>
                <a:spcPct val="0"/>
              </a:spcAft>
              <a:buClrTx/>
              <a:buSzTx/>
              <a:buFont typeface="+mj-lt"/>
              <a:buAutoNum type="arabicPeriod"/>
              <a:tabLst/>
              <a:defRPr/>
            </a:pPr>
            <a:r>
              <a:rPr lang="en-US" sz="2000" dirty="0">
                <a:effectLst/>
              </a:rPr>
              <a:t>Decolonizing the curriculum is to </a:t>
            </a:r>
            <a:r>
              <a:rPr lang="en-US" sz="2000" dirty="0">
                <a:solidFill>
                  <a:srgbClr val="FF0000"/>
                </a:solidFill>
                <a:effectLst/>
              </a:rPr>
              <a:t>recognize</a:t>
            </a:r>
            <a:r>
              <a:rPr lang="en-US" sz="2000" dirty="0">
                <a:effectLst/>
              </a:rPr>
              <a:t> that knowledge is inevitably marked by </a:t>
            </a:r>
            <a:r>
              <a:rPr lang="en-US" sz="2000" dirty="0">
                <a:solidFill>
                  <a:srgbClr val="FF0000"/>
                </a:solidFill>
                <a:effectLst/>
              </a:rPr>
              <a:t>power</a:t>
            </a:r>
            <a:r>
              <a:rPr lang="en-US" sz="2000" dirty="0">
                <a:effectLst/>
              </a:rPr>
              <a:t> relations.  </a:t>
            </a:r>
          </a:p>
          <a:p>
            <a:pPr marL="457200" marR="0" lvl="0" indent="-457200" defTabSz="914400" rtl="0" eaLnBrk="1" fontAlgn="base" latinLnBrk="0" hangingPunct="1">
              <a:spcBef>
                <a:spcPts val="1000"/>
              </a:spcBef>
              <a:spcAft>
                <a:spcPct val="0"/>
              </a:spcAft>
              <a:buClrTx/>
              <a:buSzTx/>
              <a:buFont typeface="+mj-lt"/>
              <a:buAutoNum type="arabicPeriod"/>
              <a:tabLst/>
              <a:defRPr/>
            </a:pPr>
            <a:r>
              <a:rPr lang="en-US" sz="2000" dirty="0">
                <a:effectLst/>
              </a:rPr>
              <a:t>Our universities exist in a </a:t>
            </a:r>
            <a:r>
              <a:rPr lang="en-US" sz="2000" dirty="0">
                <a:solidFill>
                  <a:srgbClr val="FF0000"/>
                </a:solidFill>
                <a:effectLst/>
              </a:rPr>
              <a:t>global economy </a:t>
            </a:r>
            <a:r>
              <a:rPr lang="en-US" sz="2000" dirty="0">
                <a:effectLst/>
              </a:rPr>
              <a:t>of knowledge, with a definite hegemonic center, reflecting hierarchies of race, class and gender. </a:t>
            </a:r>
          </a:p>
          <a:p>
            <a:pPr marL="457200" marR="0" lvl="0" indent="-457200" defTabSz="914400" rtl="0" eaLnBrk="1" fontAlgn="base" latinLnBrk="0" hangingPunct="1">
              <a:spcBef>
                <a:spcPts val="1000"/>
              </a:spcBef>
              <a:spcAft>
                <a:spcPct val="0"/>
              </a:spcAft>
              <a:buClrTx/>
              <a:buSzTx/>
              <a:buFont typeface="+mj-lt"/>
              <a:buAutoNum type="arabicPeriod"/>
              <a:tabLst/>
              <a:defRPr/>
            </a:pPr>
            <a:r>
              <a:rPr lang="en-US" sz="2000" dirty="0">
                <a:effectLst/>
              </a:rPr>
              <a:t>Decolonizing is about </a:t>
            </a:r>
            <a:r>
              <a:rPr lang="en-US" sz="2000" dirty="0">
                <a:solidFill>
                  <a:srgbClr val="FF0000"/>
                </a:solidFill>
                <a:effectLst/>
              </a:rPr>
              <a:t>rethinking, reframing and reconstructing</a:t>
            </a:r>
            <a:r>
              <a:rPr lang="en-US" sz="2000" dirty="0">
                <a:effectLst/>
              </a:rPr>
              <a:t> the current curriculum in order to make it better, and more inclusive.</a:t>
            </a:r>
          </a:p>
          <a:p>
            <a:pPr>
              <a:defRPr/>
            </a:pPr>
            <a:r>
              <a:rPr lang="en-US" sz="2000" dirty="0">
                <a:effectLst/>
              </a:rPr>
              <a:t>Decolonizing the curriculum means </a:t>
            </a:r>
            <a:r>
              <a:rPr lang="en-US" sz="2000" dirty="0">
                <a:solidFill>
                  <a:srgbClr val="FF0000"/>
                </a:solidFill>
                <a:effectLst/>
              </a:rPr>
              <a:t>creating spaces </a:t>
            </a:r>
            <a:r>
              <a:rPr lang="en-US" sz="2000" dirty="0">
                <a:effectLst/>
              </a:rPr>
              <a:t>and resources for a </a:t>
            </a:r>
            <a:r>
              <a:rPr lang="en-US" sz="2000" dirty="0">
                <a:solidFill>
                  <a:srgbClr val="FF0000"/>
                </a:solidFill>
                <a:effectLst/>
              </a:rPr>
              <a:t>dialogue among all members </a:t>
            </a:r>
            <a:r>
              <a:rPr lang="en-US" sz="2000" dirty="0">
                <a:effectLst/>
              </a:rPr>
              <a:t>of the university on </a:t>
            </a:r>
            <a:r>
              <a:rPr lang="en-US" sz="2000" dirty="0">
                <a:solidFill>
                  <a:srgbClr val="FF0000"/>
                </a:solidFill>
                <a:effectLst/>
              </a:rPr>
              <a:t>how to imagine and envision </a:t>
            </a:r>
            <a:r>
              <a:rPr lang="en-US" sz="2000" dirty="0">
                <a:effectLst/>
              </a:rPr>
              <a:t>all cultures and knowledge systems in the curriculum, and with respect to what is being taught and how it frames the world.</a:t>
            </a:r>
          </a:p>
          <a:p>
            <a:pPr>
              <a:defRPr/>
            </a:pPr>
            <a:r>
              <a:rPr lang="en-US" sz="2000" dirty="0">
                <a:effectLst/>
              </a:rPr>
              <a:t>Decolonizing requires </a:t>
            </a:r>
            <a:r>
              <a:rPr lang="en-US" sz="2000" dirty="0">
                <a:solidFill>
                  <a:srgbClr val="FF0000"/>
                </a:solidFill>
                <a:effectLst/>
              </a:rPr>
              <a:t>sustained collaboration, </a:t>
            </a:r>
            <a:r>
              <a:rPr lang="en-US" sz="2000" dirty="0">
                <a:effectLst/>
              </a:rPr>
              <a:t>discussion and </a:t>
            </a:r>
            <a:r>
              <a:rPr lang="en-US" sz="2000" dirty="0">
                <a:solidFill>
                  <a:srgbClr val="FF0000"/>
                </a:solidFill>
                <a:effectLst/>
              </a:rPr>
              <a:t>experimentation</a:t>
            </a:r>
            <a:r>
              <a:rPr lang="en-US" sz="2000" dirty="0">
                <a:effectLst/>
              </a:rPr>
              <a:t> among groups of teachers and students, who themselves have power to make things happen on the ground and think about what might be done differently.  The change will take different forms in different universities and disciplines. </a:t>
            </a:r>
            <a:r>
              <a:rPr lang="en-US" sz="2000" b="1" dirty="0">
                <a:solidFill>
                  <a:srgbClr val="FF0000"/>
                </a:solidFill>
                <a:effectLst/>
              </a:rPr>
              <a:t>There is no one-size-fits-all solution.</a:t>
            </a:r>
          </a:p>
          <a:p>
            <a:pPr marL="228600" marR="0" lvl="0" indent="-228600" defTabSz="914400" rtl="0" eaLnBrk="1" fontAlgn="base" latinLnBrk="0" hangingPunct="1">
              <a:spcBef>
                <a:spcPts val="1000"/>
              </a:spcBef>
              <a:spcAft>
                <a:spcPct val="0"/>
              </a:spcAft>
              <a:buClrTx/>
              <a:buSzTx/>
              <a:buFont typeface="Arial" panose="020B0604020202020204" pitchFamily="34" charset="0"/>
              <a:buChar char="•"/>
              <a:tabLst/>
              <a:defRPr/>
            </a:pPr>
            <a:endParaRPr kumimoji="0" lang="en-US" sz="1700" b="0" i="0" u="none" strike="noStrike" kern="1200" cap="none" spc="0" normalizeH="0" baseline="0" noProof="0" dirty="0">
              <a:ln>
                <a:noFill/>
              </a:ln>
              <a:effectLst/>
              <a:uLnTx/>
              <a:uFillTx/>
            </a:endParaRPr>
          </a:p>
        </p:txBody>
      </p:sp>
      <p:sp>
        <p:nvSpPr>
          <p:cNvPr id="4" name="Slide Number Placeholder 3">
            <a:extLst>
              <a:ext uri="{FF2B5EF4-FFF2-40B4-BE49-F238E27FC236}">
                <a16:creationId xmlns:a16="http://schemas.microsoft.com/office/drawing/2014/main" id="{D6481FC5-FB6F-440D-9E3A-0627EE18A086}"/>
              </a:ext>
            </a:extLst>
          </p:cNvPr>
          <p:cNvSpPr>
            <a:spLocks noGrp="1"/>
          </p:cNvSpPr>
          <p:nvPr>
            <p:ph type="sldNum" sz="quarter" idx="10"/>
          </p:nvPr>
        </p:nvSpPr>
        <p:spPr>
          <a:xfrm>
            <a:off x="9890125" y="6356350"/>
            <a:ext cx="1143000" cy="368300"/>
          </a:xfrm>
        </p:spPr>
        <p:txBody>
          <a:bodyPr anchor="ctr">
            <a:normAutofit/>
          </a:bodyPr>
          <a:lstStyle/>
          <a:p>
            <a:pPr>
              <a:spcAft>
                <a:spcPts val="600"/>
              </a:spcAft>
            </a:pPr>
            <a:fld id="{0CFEC368-1D7A-4F81-ABF6-AE0E36BAF64C}" type="slidenum">
              <a:rPr lang="en-US" smtClean="0"/>
              <a:pPr>
                <a:spcAft>
                  <a:spcPts val="600"/>
                </a:spcAft>
              </a:pPr>
              <a:t>9</a:t>
            </a:fld>
            <a:endParaRPr lang="en-US" dirty="0"/>
          </a:p>
        </p:txBody>
      </p:sp>
    </p:spTree>
    <p:extLst>
      <p:ext uri="{BB962C8B-B14F-4D97-AF65-F5344CB8AC3E}">
        <p14:creationId xmlns:p14="http://schemas.microsoft.com/office/powerpoint/2010/main" val="2344766909"/>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2" id="{7E7E0208-BE66-CF46-B267-25DA00C5E823}" vid="{C3660A62-E18E-5649-AD6C-A090D7F754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9413</TotalTime>
  <Words>6248</Words>
  <Application>Microsoft Macintosh PowerPoint</Application>
  <PresentationFormat>Widescreen</PresentationFormat>
  <Paragraphs>313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Palatino</vt:lpstr>
      <vt:lpstr>Symbol</vt:lpstr>
      <vt:lpstr>Times New Roman</vt:lpstr>
      <vt:lpstr>Wingdings</vt:lpstr>
      <vt:lpstr>ASCCC Curriculum Inst. 2020 Theme</vt:lpstr>
      <vt:lpstr>Curricular Trauma  &amp; Decolonizing Your Syllabus  February 19,  9 -10 am  Luis Zanartu Sociology Department Sacramento City College   Susan Turner Jones English Department Santa Monica College</vt:lpstr>
      <vt:lpstr>Session Description –The 3-part Challenge</vt:lpstr>
      <vt:lpstr>What is Colonization?      What is Decolonization?</vt:lpstr>
      <vt:lpstr>What is Curricular Trauma? What is TI? (Trauma Informed Education)</vt:lpstr>
      <vt:lpstr>Curriculum Trauma: Reimagining Curriculum Ethnocentric vs. Cultural Relativism New Emphasis on Trauma &amp; Resilience &amp; Decolonization  As Sam Cooke sings “I Know a Change Gonna Come”</vt:lpstr>
      <vt:lpstr>Trauma-Informed Education Practical TIPS Organization, Conscious Student-Centered Planning Prevents Confusion &amp; Frustration  Edited list from a presentation by Janice Carello, PhD, LMSW April 2020, “Trauma-Informed Teaching &amp; Learning in Times of Crisis” </vt:lpstr>
      <vt:lpstr>Colonization from  the Sociological Perspective</vt:lpstr>
      <vt:lpstr>           Decolonizing Your Syllabus   </vt:lpstr>
      <vt:lpstr> What Would It Mean to Decolonize The University CURRICULUM? </vt:lpstr>
      <vt:lpstr>Embarking on Decolonizing the Syllabus: </vt:lpstr>
      <vt:lpstr>Embarking on Decolonizing the Syllabus</vt:lpstr>
      <vt:lpstr>Embarking: EQUITY &amp; TECHNOLOGY BEST PRACTICES: </vt:lpstr>
      <vt:lpstr>Decolonize your Syllabus takes PRACTICE: </vt:lpstr>
      <vt:lpstr>Decolonize your Syllabus Takes PATIENCE: </vt:lpstr>
      <vt:lpstr>Generally Decolonizing Takes Additional Time </vt:lpstr>
      <vt:lpstr>REFRAMING &amp; Transformative Practices in Teaching English &amp; Beyond</vt:lpstr>
      <vt:lpstr>REFRAMING: Sample Journal Entries — Thanksgiving Conversations</vt:lpstr>
      <vt:lpstr>REFRAMING: Use Discussion Tool Impactfully Ask Meaningful Questions &amp; Challenging Discussions</vt:lpstr>
      <vt:lpstr>REFRAMING: Directions Set Tone for Discussions</vt:lpstr>
      <vt:lpstr>REFRAMING: Race &amp; Identity by Recognizing Erasure vs. Intersectionality  Discussion on Between the World and Me by Coates</vt:lpstr>
      <vt:lpstr>REFRAMING: Student Discussion Responses on Identity</vt:lpstr>
      <vt:lpstr>Student Discussion Responses (Continued)</vt:lpstr>
      <vt:lpstr>Curriculum Choices: Choose wisely</vt:lpstr>
      <vt:lpstr>A few “Best Decolonizing Teaching Practices”</vt:lpstr>
      <vt:lpstr>Wrap Up: The Paradigm Shift</vt:lpstr>
      <vt:lpstr>October 2019 — Santa Monica College celebrated first ever Indigenous People Day</vt:lpstr>
      <vt:lpstr>Questions Please? Or Email…</vt:lpstr>
      <vt:lpstr> Works Cited and Resources  Ahadi, Hossna Sadat, and Luis A. Guerrero. “Decolonizing Your Syllabus, an Anti-Racist Guide for Your College | ASCCC.” Academic Senate for California Community Colleges, Academic Senate for California Colleges, Nov. 2020, www.asccc.org/content/decolonizing-your-syllabus-anti-racist-guide-your-college.  Chavez, Felicia Rose. The Anti-Racist Writing Workshop: How To Decolonize the Creative Classroom (BreakBeat Poets). Haymarket Books, 2021.  DeChavez, Yvette. “It’s Time to Decolonize That Syllabus.” Los Angeles Times [Los Angeles, CA], 8 Oct. 2018, www.latimes.com/books/la-et-jc-decolonize-syllabus-20181008-story.html.  Jones, Stephanie, et al. “Ending Curriculum Violence.” Teaching Tolerance, 2020, www.tolerance.org/magazine/spring-2020/ending-curriculum-violence.  “Keele Decolonising the Curriculum Network.” Keele University, 2021, www.keele.ac.uk/equalitydiversity/equalityframeworks andactivities/equality awardsandreports/equalityawards/raceequalitycharter /keeledecolonisingthecurriculumnetwork/#keele-manifesto-for-decolonising-the-curriculum.  Tuck, Eve, and K. Wayne Yang. “Decolonization Is Not a Metaphor.” Decolonization: Indigeneity, Education &amp; Society, vol. 1, no. 1, 2012, pp. 1–40. https://jps.library.utoronto.ca/index.php/des/article /view/18630, creativecommons.org/licenses/by-nc/3.0.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Curricular Trauma  &amp;  Decolonizing Your Syllabus  Luis Zanartu Sociology Department Sacramento CommunityCollege  Susan Turner Jones English Department Santa Monica College</dc:title>
  <dc:creator>TURNERJONES_SUSAN</dc:creator>
  <cp:lastModifiedBy>TURNERJONES_SUSAN</cp:lastModifiedBy>
  <cp:revision>86</cp:revision>
  <cp:lastPrinted>2021-02-18T21:01:14Z</cp:lastPrinted>
  <dcterms:created xsi:type="dcterms:W3CDTF">2021-01-27T23:41:57Z</dcterms:created>
  <dcterms:modified xsi:type="dcterms:W3CDTF">2021-02-19T01:53:24Z</dcterms:modified>
</cp:coreProperties>
</file>