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32"/>
  </p:notesMasterIdLst>
  <p:sldIdLst>
    <p:sldId id="256" r:id="rId2"/>
    <p:sldId id="274" r:id="rId3"/>
    <p:sldId id="276" r:id="rId4"/>
    <p:sldId id="275" r:id="rId5"/>
    <p:sldId id="277" r:id="rId6"/>
    <p:sldId id="278" r:id="rId7"/>
    <p:sldId id="279" r:id="rId8"/>
    <p:sldId id="280" r:id="rId9"/>
    <p:sldId id="281" r:id="rId10"/>
    <p:sldId id="282" r:id="rId11"/>
    <p:sldId id="283" r:id="rId12"/>
    <p:sldId id="284" r:id="rId13"/>
    <p:sldId id="286" r:id="rId14"/>
    <p:sldId id="285" r:id="rId15"/>
    <p:sldId id="315" r:id="rId16"/>
    <p:sldId id="287" r:id="rId17"/>
    <p:sldId id="288" r:id="rId18"/>
    <p:sldId id="289" r:id="rId19"/>
    <p:sldId id="290" r:id="rId20"/>
    <p:sldId id="291" r:id="rId21"/>
    <p:sldId id="298" r:id="rId22"/>
    <p:sldId id="299" r:id="rId23"/>
    <p:sldId id="307" r:id="rId24"/>
    <p:sldId id="308" r:id="rId25"/>
    <p:sldId id="309" r:id="rId26"/>
    <p:sldId id="310" r:id="rId27"/>
    <p:sldId id="311" r:id="rId28"/>
    <p:sldId id="312" r:id="rId29"/>
    <p:sldId id="316" r:id="rId30"/>
    <p:sldId id="313"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Rockwell" panose="02060603020205020403" pitchFamily="18" charset="77"/>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i Rei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140" d="100"/>
          <a:sy n="140"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685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defTabSz="447919">
              <a:defRP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21</a:t>
            </a:fld>
            <a:endParaRPr lang="en-US"/>
          </a:p>
        </p:txBody>
      </p:sp>
    </p:spTree>
    <p:extLst>
      <p:ext uri="{BB962C8B-B14F-4D97-AF65-F5344CB8AC3E}">
        <p14:creationId xmlns:p14="http://schemas.microsoft.com/office/powerpoint/2010/main" val="330023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defTabSz="447919">
              <a:defRPr/>
            </a:pP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22</a:t>
            </a:fld>
            <a:endParaRPr lang="en-US"/>
          </a:p>
        </p:txBody>
      </p:sp>
    </p:spTree>
    <p:extLst>
      <p:ext uri="{BB962C8B-B14F-4D97-AF65-F5344CB8AC3E}">
        <p14:creationId xmlns:p14="http://schemas.microsoft.com/office/powerpoint/2010/main" val="403213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213BA-FFC7-B146-90AA-28F0E3F886B2}" type="slidenum">
              <a:rPr lang="en-US" smtClean="0"/>
              <a:t>23</a:t>
            </a:fld>
            <a:endParaRPr lang="en-US"/>
          </a:p>
        </p:txBody>
      </p:sp>
    </p:spTree>
    <p:extLst>
      <p:ext uri="{BB962C8B-B14F-4D97-AF65-F5344CB8AC3E}">
        <p14:creationId xmlns:p14="http://schemas.microsoft.com/office/powerpoint/2010/main" val="325457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22E083-F2A9-464C-BDAF-D8F77C073D7A}"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4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FD8BC-DBFF-A34B-B97C-EA9919A73650}"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968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E9A50-610D-0A46-8041-9D4926510A32}"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484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86C08-D1DF-E745-9C9E-41E2133C0E4E}"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184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3D575-9CCF-5C44-B5C2-5BA65ABF287A}" type="datetime2">
              <a:rPr lang="en-US" smtClean="0"/>
              <a:t>Friday, July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518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CFAB49-BD3E-C84C-9493-36EBE311B973}"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0491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4136C-1E04-5846-94D5-1A9A1EB07DD2}" type="datetime2">
              <a:rPr lang="en-US" smtClean="0"/>
              <a:t>Friday, July 12,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18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96476-9C4D-3C47-89BE-474D156BBFDA}" type="datetime2">
              <a:rPr lang="en-US" smtClean="0"/>
              <a:t>Friday, July 12,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25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56983-C916-D94A-9C1D-B12ADF74A3B9}" type="datetime2">
              <a:rPr lang="en-US" smtClean="0"/>
              <a:t>Friday, July 12,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1523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894620-991B-AF42-81C4-3670EA7175F3}"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9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C5500C1-4976-8841-9264-9D7ABDAF2950}" type="datetime2">
              <a:rPr lang="en-US" smtClean="0"/>
              <a:t>Friday, July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0422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900">
                <a:solidFill>
                  <a:srgbClr val="FFFFFF"/>
                </a:solidFill>
              </a:defRPr>
            </a:lvl1pPr>
          </a:lstStyle>
          <a:p>
            <a:fld id="{6B2FF75D-76FC-BE4A-8C7F-9DA22A2306D9}" type="datetime2">
              <a:rPr lang="en-US" smtClean="0"/>
              <a:t>Friday, July 12, 2019</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9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050" b="1">
                <a:solidFill>
                  <a:srgbClr val="FFFFFF"/>
                </a:solidFill>
              </a:defRPr>
            </a:lvl1pPr>
          </a:lstStyle>
          <a:p>
            <a:pPr marL="0" lvl="0" indent="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1139385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dmission.universityofcalifornia.edu/transfer/preparation-paths/chemistry-major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admission.universityofcalifornia.edu/transfer/preparation-paths/physics-major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ctrTitle"/>
          </p:nvPr>
        </p:nvSpPr>
        <p:spPr>
          <a:prstGeom prst="rect">
            <a:avLst/>
          </a:prstGeom>
        </p:spPr>
        <p:txBody>
          <a:bodyPr spcFirstLastPara="1" wrap="square" lIns="45700" tIns="45700" rIns="45700" bIns="45700" anchor="b" anchorCtr="0">
            <a:noAutofit/>
          </a:bodyPr>
          <a:lstStyle/>
          <a:p>
            <a:pPr marL="0" lvl="0" indent="0">
              <a:spcBef>
                <a:spcPts val="0"/>
              </a:spcBef>
              <a:spcAft>
                <a:spcPts val="0"/>
              </a:spcAft>
              <a:buNone/>
            </a:pPr>
            <a:r>
              <a:rPr lang="en-US" dirty="0">
                <a:latin typeface="Calibri" panose="020F0502020204030204" pitchFamily="34" charset="0"/>
                <a:cs typeface="Calibri" panose="020F0502020204030204" pitchFamily="34" charset="0"/>
              </a:rPr>
              <a:t>Credit degrees and certificates</a:t>
            </a:r>
            <a:endParaRPr dirty="0">
              <a:latin typeface="Calibri" panose="020F0502020204030204" pitchFamily="34" charset="0"/>
              <a:cs typeface="Calibri" panose="020F0502020204030204" pitchFamily="34" charset="0"/>
            </a:endParaRPr>
          </a:p>
        </p:txBody>
      </p:sp>
      <p:sp>
        <p:nvSpPr>
          <p:cNvPr id="368" name="Shape 368"/>
          <p:cNvSpPr txBox="1">
            <a:spLocks noGrp="1"/>
          </p:cNvSpPr>
          <p:nvPr>
            <p:ph type="subTitle" idx="1"/>
          </p:nvPr>
        </p:nvSpPr>
        <p:spPr>
          <a:xfrm>
            <a:off x="685800" y="2628900"/>
            <a:ext cx="7848600" cy="1860804"/>
          </a:xfrm>
          <a:prstGeom prst="rect">
            <a:avLst/>
          </a:prstGeom>
        </p:spPr>
        <p:txBody>
          <a:bodyPr spcFirstLastPara="1" wrap="square" lIns="45700" tIns="45700" rIns="45700" bIns="45700" anchor="t" anchorCtr="0">
            <a:noAutofit/>
          </a:bodyPr>
          <a:lstStyle/>
          <a:p>
            <a:pPr marL="0" lvl="0" indent="0">
              <a:spcBef>
                <a:spcPts val="700"/>
              </a:spcBef>
              <a:spcAft>
                <a:spcPts val="0"/>
              </a:spcAft>
              <a:buNone/>
            </a:pPr>
            <a:r>
              <a:rPr lang="en-US" dirty="0">
                <a:latin typeface="Calibri" panose="020F0502020204030204" pitchFamily="34" charset="0"/>
                <a:cs typeface="Calibri" panose="020F0502020204030204" pitchFamily="34" charset="0"/>
              </a:rPr>
              <a:t>Carol Farrar, Vice President of Academic Affairs, Riverside City College</a:t>
            </a:r>
          </a:p>
          <a:p>
            <a:pPr marL="0" lvl="0" indent="0">
              <a:spcBef>
                <a:spcPts val="700"/>
              </a:spcBef>
              <a:spcAft>
                <a:spcPts val="0"/>
              </a:spcAft>
              <a:buNone/>
            </a:pPr>
            <a:r>
              <a:rPr lang="en-US" dirty="0">
                <a:latin typeface="Calibri" panose="020F0502020204030204" pitchFamily="34" charset="0"/>
                <a:cs typeface="Calibri" panose="020F0502020204030204" pitchFamily="34" charset="0"/>
              </a:rPr>
              <a:t>Craig Rutan, ASCCC Data and Technology Specialist</a:t>
            </a:r>
          </a:p>
          <a:p>
            <a:pPr marL="0" lvl="0" indent="0">
              <a:spcBef>
                <a:spcPts val="700"/>
              </a:spcBef>
              <a:spcAft>
                <a:spcPts val="0"/>
              </a:spcAft>
              <a:buNone/>
            </a:pPr>
            <a:endParaRPr lang="en-US" dirty="0"/>
          </a:p>
          <a:p>
            <a:pPr marL="0" lvl="0" indent="0">
              <a:spcBef>
                <a:spcPts val="700"/>
              </a:spcBef>
              <a:spcAft>
                <a:spcPts val="0"/>
              </a:spcAft>
              <a:buNone/>
            </a:pPr>
            <a:endParaRPr lang="en-US" dirty="0"/>
          </a:p>
          <a:p>
            <a:pPr marL="0" lvl="0" indent="0" algn="r">
              <a:spcBef>
                <a:spcPts val="700"/>
              </a:spcBef>
              <a:spcAft>
                <a:spcPts val="0"/>
              </a:spcAft>
              <a:buNone/>
            </a:pPr>
            <a:r>
              <a:rPr lang="en-US" sz="1400" dirty="0">
                <a:solidFill>
                  <a:srgbClr val="0070C0"/>
                </a:solidFill>
              </a:rPr>
              <a:t>2019 ASCCC Curriculum Institute</a:t>
            </a:r>
            <a:endParaRPr sz="1400" dirty="0">
              <a:solidFill>
                <a:srgbClr val="0070C0"/>
              </a:solidFill>
            </a:endParaRPr>
          </a:p>
          <a:p>
            <a:pPr marL="0" lvl="0" indent="0">
              <a:spcBef>
                <a:spcPts val="700"/>
              </a:spcBef>
              <a:spcAft>
                <a:spcPts val="0"/>
              </a:spcAft>
              <a:buNone/>
            </a:pPr>
            <a:endParaRPr dirty="0"/>
          </a:p>
        </p:txBody>
      </p:sp>
      <p:pic>
        <p:nvPicPr>
          <p:cNvPr id="4" name="Picture 3" descr="ASCCC_Logo">
            <a:extLst>
              <a:ext uri="{FF2B5EF4-FFF2-40B4-BE49-F238E27FC236}">
                <a16:creationId xmlns:a16="http://schemas.microsoft.com/office/drawing/2014/main" id="{FB72A61B-7C4C-0B4E-856C-B0E64C311EA0}"/>
              </a:ext>
            </a:extLst>
          </p:cNvPr>
          <p:cNvPicPr/>
          <p:nvPr/>
        </p:nvPicPr>
        <p:blipFill>
          <a:blip r:embed="rId3"/>
          <a:srcRect/>
          <a:stretch>
            <a:fillRect/>
          </a:stretch>
        </p:blipFill>
        <p:spPr bwMode="auto">
          <a:xfrm>
            <a:off x="2357104" y="521630"/>
            <a:ext cx="4231671" cy="78647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7A51-B080-084A-B3FB-578F202E9A9C}"/>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Local Certificates of Achievement</a:t>
            </a:r>
            <a:endParaRPr lang="en-US" dirty="0"/>
          </a:p>
        </p:txBody>
      </p:sp>
      <p:sp>
        <p:nvSpPr>
          <p:cNvPr id="3" name="Content Placeholder 2">
            <a:extLst>
              <a:ext uri="{FF2B5EF4-FFF2-40B4-BE49-F238E27FC236}">
                <a16:creationId xmlns:a16="http://schemas.microsoft.com/office/drawing/2014/main" id="{A7E5680A-C0B7-AD4F-A61E-116135FA8338}"/>
              </a:ext>
            </a:extLst>
          </p:cNvPr>
          <p:cNvSpPr>
            <a:spLocks noGrp="1"/>
          </p:cNvSpPr>
          <p:nvPr>
            <p:ph idx="1"/>
          </p:nvPr>
        </p:nvSpPr>
        <p:spPr/>
        <p:txBody>
          <a:bodyPr/>
          <a:lstStyle/>
          <a:p>
            <a:r>
              <a:rPr lang="en-US" dirty="0">
                <a:cs typeface="Calibri" panose="020F0502020204030204" pitchFamily="34" charset="0"/>
              </a:rPr>
              <a:t>Option created in the 6</a:t>
            </a:r>
            <a:r>
              <a:rPr lang="en-US" baseline="30000" dirty="0">
                <a:cs typeface="Calibri" panose="020F0502020204030204" pitchFamily="34" charset="0"/>
              </a:rPr>
              <a:t>th</a:t>
            </a:r>
            <a:r>
              <a:rPr lang="en-US" dirty="0">
                <a:cs typeface="Calibri" panose="020F0502020204030204" pitchFamily="34" charset="0"/>
              </a:rPr>
              <a:t> edition of the Program and Course Approval Handbook (PCAH).</a:t>
            </a:r>
          </a:p>
          <a:p>
            <a:r>
              <a:rPr lang="en-US" dirty="0">
                <a:cs typeface="Calibri" panose="020F0502020204030204" pitchFamily="34" charset="0"/>
              </a:rPr>
              <a:t>Colleges can develop </a:t>
            </a:r>
            <a:r>
              <a:rPr lang="en-US" dirty="0" err="1">
                <a:cs typeface="Calibri" panose="020F0502020204030204" pitchFamily="34" charset="0"/>
              </a:rPr>
              <a:t>CoAs</a:t>
            </a:r>
            <a:r>
              <a:rPr lang="en-US" dirty="0">
                <a:cs typeface="Calibri" panose="020F0502020204030204" pitchFamily="34" charset="0"/>
              </a:rPr>
              <a:t> in non-CTE TOP codes to meet a local need.</a:t>
            </a:r>
          </a:p>
          <a:p>
            <a:r>
              <a:rPr lang="en-US" dirty="0">
                <a:cs typeface="Calibri" panose="020F0502020204030204" pitchFamily="34" charset="0"/>
              </a:rPr>
              <a:t>Some colleges have explored this option in some STEM disciplines where students are not required to complete their general education prior to transferring to a university.</a:t>
            </a:r>
          </a:p>
        </p:txBody>
      </p:sp>
    </p:spTree>
    <p:extLst>
      <p:ext uri="{BB962C8B-B14F-4D97-AF65-F5344CB8AC3E}">
        <p14:creationId xmlns:p14="http://schemas.microsoft.com/office/powerpoint/2010/main" val="5984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A808-776E-5045-88FC-DF761B06E3D9}"/>
              </a:ext>
            </a:extLst>
          </p:cNvPr>
          <p:cNvSpPr>
            <a:spLocks noGrp="1"/>
          </p:cNvSpPr>
          <p:nvPr>
            <p:ph type="title"/>
          </p:nvPr>
        </p:nvSpPr>
        <p:spPr/>
        <p:txBody>
          <a:bodyPr/>
          <a:lstStyle/>
          <a:p>
            <a:r>
              <a:rPr lang="en-US" dirty="0"/>
              <a:t>Local associate degrees</a:t>
            </a:r>
          </a:p>
        </p:txBody>
      </p:sp>
      <p:sp>
        <p:nvSpPr>
          <p:cNvPr id="3" name="Text Placeholder 2">
            <a:extLst>
              <a:ext uri="{FF2B5EF4-FFF2-40B4-BE49-F238E27FC236}">
                <a16:creationId xmlns:a16="http://schemas.microsoft.com/office/drawing/2014/main" id="{5DBB86EB-A51D-5343-9DCC-9DD8B1322D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88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AD4F-C5C0-1A43-834C-DFA567DF5F74}"/>
              </a:ext>
            </a:extLst>
          </p:cNvPr>
          <p:cNvSpPr>
            <a:spLocks noGrp="1"/>
          </p:cNvSpPr>
          <p:nvPr>
            <p:ph type="title"/>
          </p:nvPr>
        </p:nvSpPr>
        <p:spPr/>
        <p:txBody>
          <a:bodyPr/>
          <a:lstStyle/>
          <a:p>
            <a:r>
              <a:rPr lang="en-US" sz="3200" b="1" dirty="0">
                <a:solidFill>
                  <a:srgbClr val="0070C0"/>
                </a:solidFill>
                <a:latin typeface="Calibri"/>
                <a:ea typeface="Calibri"/>
                <a:cs typeface="Calibri"/>
                <a:sym typeface="Calibri"/>
              </a:rPr>
              <a:t>Requirements for Associate Degrees</a:t>
            </a:r>
            <a:endParaRPr lang="en-US" b="1" dirty="0">
              <a:solidFill>
                <a:srgbClr val="0070C0"/>
              </a:solidFill>
            </a:endParaRPr>
          </a:p>
        </p:txBody>
      </p:sp>
      <p:sp>
        <p:nvSpPr>
          <p:cNvPr id="3" name="Content Placeholder 2">
            <a:extLst>
              <a:ext uri="{FF2B5EF4-FFF2-40B4-BE49-F238E27FC236}">
                <a16:creationId xmlns:a16="http://schemas.microsoft.com/office/drawing/2014/main" id="{F89B7D0C-54E1-2F4E-998F-50969257F857}"/>
              </a:ext>
            </a:extLst>
          </p:cNvPr>
          <p:cNvSpPr>
            <a:spLocks noGrp="1"/>
          </p:cNvSpPr>
          <p:nvPr>
            <p:ph idx="1"/>
          </p:nvPr>
        </p:nvSpPr>
        <p:spPr/>
        <p:txBody>
          <a:bodyPr/>
          <a:lstStyle/>
          <a:p>
            <a:pPr marL="425450" indent="-342900">
              <a:spcBef>
                <a:spcPts val="0"/>
              </a:spcBef>
              <a:buClr>
                <a:srgbClr val="000000"/>
              </a:buClr>
              <a:buSzPts val="2300"/>
            </a:pPr>
            <a:r>
              <a:rPr lang="en-US" dirty="0">
                <a:solidFill>
                  <a:srgbClr val="000000"/>
                </a:solidFill>
                <a:ea typeface="Calibri"/>
                <a:cs typeface="Calibri" panose="020F0502020204030204" pitchFamily="34" charset="0"/>
                <a:sym typeface="Calibri"/>
              </a:rPr>
              <a:t>Defined in §55063 of Title 5</a:t>
            </a:r>
            <a:endParaRPr lang="en-US" dirty="0">
              <a:cs typeface="Calibri" panose="020F0502020204030204" pitchFamily="34" charset="0"/>
            </a:endParaRPr>
          </a:p>
          <a:p>
            <a:pPr marL="425450" indent="-342900">
              <a:spcBef>
                <a:spcPts val="0"/>
              </a:spcBef>
              <a:buClr>
                <a:srgbClr val="000000"/>
              </a:buClr>
              <a:buSzPts val="2300"/>
            </a:pPr>
            <a:r>
              <a:rPr lang="en-US" dirty="0">
                <a:solidFill>
                  <a:srgbClr val="000000"/>
                </a:solidFill>
                <a:ea typeface="Calibri"/>
                <a:cs typeface="Calibri" panose="020F0502020204030204" pitchFamily="34" charset="0"/>
                <a:sym typeface="Calibri"/>
              </a:rPr>
              <a:t>Requires the completion of:</a:t>
            </a:r>
            <a:endParaRPr lang="en-US" dirty="0">
              <a:cs typeface="Calibri" panose="020F0502020204030204" pitchFamily="34" charset="0"/>
            </a:endParaRPr>
          </a:p>
          <a:p>
            <a:pPr marL="895350" lvl="1" indent="-342900">
              <a:spcBef>
                <a:spcPts val="0"/>
              </a:spcBef>
              <a:buClr>
                <a:srgbClr val="000000"/>
              </a:buClr>
              <a:buSzPts val="2100"/>
            </a:pPr>
            <a:r>
              <a:rPr lang="en-US" sz="1800" dirty="0">
                <a:solidFill>
                  <a:srgbClr val="000000"/>
                </a:solidFill>
                <a:ea typeface="Calibri"/>
                <a:cs typeface="Calibri" panose="020F0502020204030204" pitchFamily="34" charset="0"/>
                <a:sym typeface="Calibri"/>
              </a:rPr>
              <a:t>At least 18 semester or 27 quarter units of study must be taken in a single discipline or related disciplines</a:t>
            </a:r>
            <a:endParaRPr lang="en-US" sz="1800" dirty="0">
              <a:cs typeface="Calibri" panose="020F0502020204030204" pitchFamily="34" charset="0"/>
            </a:endParaRPr>
          </a:p>
          <a:p>
            <a:pPr marL="895350" lvl="1" indent="-342900">
              <a:spcBef>
                <a:spcPts val="0"/>
              </a:spcBef>
              <a:buClr>
                <a:srgbClr val="000000"/>
              </a:buClr>
              <a:buSzPts val="2100"/>
            </a:pPr>
            <a:r>
              <a:rPr lang="en-US" sz="1800" dirty="0">
                <a:solidFill>
                  <a:srgbClr val="000000"/>
                </a:solidFill>
                <a:ea typeface="Calibri"/>
                <a:cs typeface="Calibri" panose="020F0502020204030204" pitchFamily="34" charset="0"/>
                <a:sym typeface="Calibri"/>
              </a:rPr>
              <a:t>Completion of a general education pattern (local, CSU GE Breadth, IGETC)</a:t>
            </a:r>
            <a:endParaRPr lang="en-US" sz="1800" dirty="0">
              <a:cs typeface="Calibri" panose="020F0502020204030204" pitchFamily="34" charset="0"/>
            </a:endParaRPr>
          </a:p>
          <a:p>
            <a:pPr marL="895350" lvl="1" indent="-342900">
              <a:spcBef>
                <a:spcPts val="0"/>
              </a:spcBef>
              <a:buClr>
                <a:srgbClr val="000000"/>
              </a:buClr>
              <a:buSzPts val="2100"/>
            </a:pPr>
            <a:r>
              <a:rPr lang="en-US" sz="1800" dirty="0">
                <a:solidFill>
                  <a:srgbClr val="000000"/>
                </a:solidFill>
                <a:ea typeface="Calibri"/>
                <a:cs typeface="Calibri" panose="020F0502020204030204" pitchFamily="34" charset="0"/>
                <a:sym typeface="Calibri"/>
              </a:rPr>
              <a:t>60 degree applicable units</a:t>
            </a:r>
            <a:endParaRPr lang="en-US" sz="1800" dirty="0">
              <a:cs typeface="Calibri" panose="020F0502020204030204" pitchFamily="34" charset="0"/>
            </a:endParaRPr>
          </a:p>
          <a:p>
            <a:pPr marL="895350" lvl="1" indent="-342900">
              <a:spcBef>
                <a:spcPts val="0"/>
              </a:spcBef>
              <a:buClr>
                <a:srgbClr val="000000"/>
              </a:buClr>
              <a:buSzPts val="2100"/>
            </a:pPr>
            <a:r>
              <a:rPr lang="en-US" sz="1800" dirty="0">
                <a:solidFill>
                  <a:srgbClr val="000000"/>
                </a:solidFill>
                <a:ea typeface="Calibri"/>
                <a:cs typeface="Calibri" panose="020F0502020204030204" pitchFamily="34" charset="0"/>
                <a:sym typeface="Calibri"/>
              </a:rPr>
              <a:t>Demonstrate competency in mathematics and written expression </a:t>
            </a:r>
            <a:endParaRPr lang="en-US" sz="1800" dirty="0">
              <a:cs typeface="Calibri" panose="020F0502020204030204" pitchFamily="34" charset="0"/>
            </a:endParaRPr>
          </a:p>
          <a:p>
            <a:endParaRPr lang="en-US" dirty="0"/>
          </a:p>
        </p:txBody>
      </p:sp>
    </p:spTree>
    <p:extLst>
      <p:ext uri="{BB962C8B-B14F-4D97-AF65-F5344CB8AC3E}">
        <p14:creationId xmlns:p14="http://schemas.microsoft.com/office/powerpoint/2010/main" val="38613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8A35-DC72-5F43-9A6D-84C618656BE4}"/>
              </a:ext>
            </a:extLst>
          </p:cNvPr>
          <p:cNvSpPr>
            <a:spLocks noGrp="1"/>
          </p:cNvSpPr>
          <p:nvPr>
            <p:ph type="title"/>
          </p:nvPr>
        </p:nvSpPr>
        <p:spPr/>
        <p:txBody>
          <a:bodyPr/>
          <a:lstStyle/>
          <a:p>
            <a:r>
              <a:rPr lang="en-US" sz="2800" b="1" dirty="0">
                <a:solidFill>
                  <a:srgbClr val="0070C0"/>
                </a:solidFill>
                <a:latin typeface="Calibri"/>
                <a:ea typeface="Calibri"/>
                <a:cs typeface="Calibri"/>
                <a:sym typeface="Calibri"/>
              </a:rPr>
              <a:t>Local Associate Degrees</a:t>
            </a:r>
            <a:endParaRPr lang="en-US" dirty="0"/>
          </a:p>
        </p:txBody>
      </p:sp>
      <p:sp>
        <p:nvSpPr>
          <p:cNvPr id="3" name="Content Placeholder 2">
            <a:extLst>
              <a:ext uri="{FF2B5EF4-FFF2-40B4-BE49-F238E27FC236}">
                <a16:creationId xmlns:a16="http://schemas.microsoft.com/office/drawing/2014/main" id="{33E99DE0-DA40-B449-8D41-1068FB4257AE}"/>
              </a:ext>
            </a:extLst>
          </p:cNvPr>
          <p:cNvSpPr>
            <a:spLocks noGrp="1"/>
          </p:cNvSpPr>
          <p:nvPr>
            <p:ph idx="1"/>
          </p:nvPr>
        </p:nvSpPr>
        <p:spPr/>
        <p:txBody>
          <a:bodyPr/>
          <a:lstStyle/>
          <a:p>
            <a:r>
              <a:rPr lang="en-US" dirty="0"/>
              <a:t>Associate degrees are allowed to meet CTE or local program goals and can be designated in both CTE and non-CTE TOP codes.</a:t>
            </a:r>
          </a:p>
          <a:p>
            <a:r>
              <a:rPr lang="en-US" dirty="0"/>
              <a:t>If a program is in a CTE TOP Code, it must be reviewed by the Regional Consortia and must be submitted with labor market data to the Chancellor’s Office for approval.</a:t>
            </a:r>
          </a:p>
          <a:p>
            <a:r>
              <a:rPr lang="en-US" dirty="0"/>
              <a:t>Local program goals are often in a area of emphasis or in a transfer discipline.</a:t>
            </a:r>
          </a:p>
        </p:txBody>
      </p:sp>
    </p:spTree>
    <p:extLst>
      <p:ext uri="{BB962C8B-B14F-4D97-AF65-F5344CB8AC3E}">
        <p14:creationId xmlns:p14="http://schemas.microsoft.com/office/powerpoint/2010/main" val="39411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46D1-3BA0-B946-8D8B-7647BF45E2AD}"/>
              </a:ext>
            </a:extLst>
          </p:cNvPr>
          <p:cNvSpPr>
            <a:spLocks noGrp="1"/>
          </p:cNvSpPr>
          <p:nvPr>
            <p:ph type="title"/>
          </p:nvPr>
        </p:nvSpPr>
        <p:spPr/>
        <p:txBody>
          <a:bodyPr/>
          <a:lstStyle/>
          <a:p>
            <a:r>
              <a:rPr lang="en-US" sz="2800" b="1" dirty="0">
                <a:solidFill>
                  <a:srgbClr val="0070C0"/>
                </a:solidFill>
                <a:latin typeface="Calibri"/>
                <a:ea typeface="Calibri"/>
                <a:cs typeface="Calibri"/>
                <a:sym typeface="Calibri"/>
              </a:rPr>
              <a:t>Local Associate Degrees and Guided Pathways</a:t>
            </a:r>
            <a:endParaRPr lang="en-US" dirty="0"/>
          </a:p>
        </p:txBody>
      </p:sp>
      <p:sp>
        <p:nvSpPr>
          <p:cNvPr id="3" name="Content Placeholder 2">
            <a:extLst>
              <a:ext uri="{FF2B5EF4-FFF2-40B4-BE49-F238E27FC236}">
                <a16:creationId xmlns:a16="http://schemas.microsoft.com/office/drawing/2014/main" id="{90A95F00-66A4-2F44-9FA9-5FEDD867BA76}"/>
              </a:ext>
            </a:extLst>
          </p:cNvPr>
          <p:cNvSpPr>
            <a:spLocks noGrp="1"/>
          </p:cNvSpPr>
          <p:nvPr>
            <p:ph idx="1"/>
          </p:nvPr>
        </p:nvSpPr>
        <p:spPr/>
        <p:txBody>
          <a:bodyPr/>
          <a:lstStyle/>
          <a:p>
            <a:r>
              <a:rPr lang="en-US" dirty="0"/>
              <a:t>A collaborative, integrated, and intentional approach to ensuring students meet their educational goals in a timely manner.</a:t>
            </a:r>
          </a:p>
          <a:p>
            <a:r>
              <a:rPr lang="en-US" dirty="0"/>
              <a:t>Faculty are in the Lead and the Core of Guided Pathways Work.</a:t>
            </a:r>
          </a:p>
          <a:p>
            <a:r>
              <a:rPr lang="en-US" dirty="0"/>
              <a:t>Local decisions to ensure effectiveness in serving unique needs of your students.</a:t>
            </a:r>
          </a:p>
          <a:p>
            <a:r>
              <a:rPr lang="en-US" dirty="0"/>
              <a:t>Some colleges have explored the development of Area of Emphasis degrees in the college specified </a:t>
            </a:r>
            <a:r>
              <a:rPr lang="en-US" dirty="0" err="1"/>
              <a:t>metamajors</a:t>
            </a:r>
            <a:endParaRPr lang="en-US" dirty="0"/>
          </a:p>
        </p:txBody>
      </p:sp>
    </p:spTree>
    <p:extLst>
      <p:ext uri="{BB962C8B-B14F-4D97-AF65-F5344CB8AC3E}">
        <p14:creationId xmlns:p14="http://schemas.microsoft.com/office/powerpoint/2010/main" val="33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46D1-3BA0-B946-8D8B-7647BF45E2AD}"/>
              </a:ext>
            </a:extLst>
          </p:cNvPr>
          <p:cNvSpPr>
            <a:spLocks noGrp="1"/>
          </p:cNvSpPr>
          <p:nvPr>
            <p:ph type="title"/>
          </p:nvPr>
        </p:nvSpPr>
        <p:spPr/>
        <p:txBody>
          <a:bodyPr/>
          <a:lstStyle/>
          <a:p>
            <a:pPr lvl="0">
              <a:spcBef>
                <a:spcPts val="0"/>
              </a:spcBef>
              <a:buClr>
                <a:srgbClr val="000000"/>
              </a:buClr>
              <a:buSzPts val="3200"/>
            </a:pPr>
            <a:r>
              <a:rPr lang="en-US" sz="2800" b="1" dirty="0">
                <a:solidFill>
                  <a:srgbClr val="0070C0"/>
                </a:solidFill>
                <a:latin typeface="Calibri" panose="020F0502020204030204" pitchFamily="34" charset="0"/>
                <a:ea typeface="Rockwell"/>
                <a:cs typeface="Calibri" panose="020F0502020204030204" pitchFamily="34" charset="0"/>
                <a:sym typeface="Rockwell"/>
              </a:rPr>
              <a:t>Key Elements of Guided Pathways</a:t>
            </a:r>
            <a:endParaRPr lang="en-US" sz="2800" b="1" dirty="0">
              <a:solidFill>
                <a:srgbClr val="0070C0"/>
              </a:solidFill>
              <a:latin typeface="Calibri" panose="020F0502020204030204" pitchFamily="34" charset="0"/>
              <a:cs typeface="Calibri" panose="020F0502020204030204" pitchFamily="34" charset="0"/>
            </a:endParaRPr>
          </a:p>
        </p:txBody>
      </p:sp>
      <p:pic>
        <p:nvPicPr>
          <p:cNvPr id="5" name="Shape 423" descr="Picture 3"/>
          <p:cNvPicPr preferRelativeResize="0"/>
          <p:nvPr/>
        </p:nvPicPr>
        <p:blipFill rotWithShape="1">
          <a:blip r:embed="rId2">
            <a:alphaModFix/>
          </a:blip>
          <a:srcRect/>
          <a:stretch/>
        </p:blipFill>
        <p:spPr>
          <a:xfrm>
            <a:off x="3341163" y="1185499"/>
            <a:ext cx="3918221" cy="3277635"/>
          </a:xfrm>
          <a:prstGeom prst="rect">
            <a:avLst/>
          </a:prstGeom>
          <a:noFill/>
          <a:ln>
            <a:noFill/>
          </a:ln>
        </p:spPr>
      </p:pic>
      <p:sp>
        <p:nvSpPr>
          <p:cNvPr id="6" name="Shape 425"/>
          <p:cNvSpPr txBox="1"/>
          <p:nvPr/>
        </p:nvSpPr>
        <p:spPr>
          <a:xfrm>
            <a:off x="6768035" y="2330656"/>
            <a:ext cx="2087700" cy="1111500"/>
          </a:xfrm>
          <a:prstGeom prst="rect">
            <a:avLst/>
          </a:prstGeom>
          <a:noFill/>
          <a:ln>
            <a:noFill/>
          </a:ln>
        </p:spPr>
        <p:txBody>
          <a:bodyPr spcFirstLastPara="1" wrap="square" lIns="28675" tIns="28675" rIns="28675" bIns="28675" anchor="t" anchorCtr="0">
            <a:noAutofit/>
          </a:bodyPr>
          <a:lstStyle/>
          <a:p>
            <a:pPr marL="0" marR="0" lvl="0" indent="0" algn="l" rtl="0">
              <a:lnSpc>
                <a:spcPct val="100000"/>
              </a:lnSpc>
              <a:spcBef>
                <a:spcPts val="0"/>
              </a:spcBef>
              <a:spcAft>
                <a:spcPts val="0"/>
              </a:spcAft>
              <a:buClr>
                <a:srgbClr val="242353"/>
              </a:buClr>
              <a:buSzPts val="1100"/>
              <a:buFont typeface="Rockwell"/>
              <a:buNone/>
            </a:pPr>
            <a:r>
              <a:rPr lang="en-US" sz="1100" b="1" i="0" u="none" strike="noStrike" cap="none" dirty="0">
                <a:solidFill>
                  <a:srgbClr val="242353"/>
                </a:solidFill>
                <a:latin typeface="Rockwell"/>
                <a:ea typeface="Rockwell"/>
                <a:cs typeface="Rockwell"/>
                <a:sym typeface="Rockwell"/>
              </a:rPr>
              <a:t>Structured onboarding process </a:t>
            </a:r>
            <a:br>
              <a:rPr lang="en-US" sz="900" b="1"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including improved placement tests</a:t>
            </a:r>
            <a:r>
              <a:rPr lang="en-US" sz="900" dirty="0">
                <a:latin typeface="Century Gothic"/>
                <a:ea typeface="Century Gothic"/>
                <a:cs typeface="Century Gothic"/>
                <a:sym typeface="Century Gothic"/>
              </a:rPr>
              <a:t> </a:t>
            </a:r>
            <a:r>
              <a:rPr lang="en-US" sz="900" b="0" i="0" u="none" strike="noStrike" cap="none" dirty="0">
                <a:solidFill>
                  <a:srgbClr val="242353"/>
                </a:solidFill>
                <a:latin typeface="Rockwell"/>
                <a:ea typeface="Rockwell"/>
                <a:cs typeface="Rockwell"/>
                <a:sym typeface="Rockwell"/>
              </a:rPr>
              <a:t>and co-requisite instruction that</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provide students with clear,</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actionable, and usable information</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they need to</a:t>
            </a:r>
            <a:r>
              <a:rPr lang="en-US" sz="900" dirty="0"/>
              <a:t> </a:t>
            </a:r>
            <a:r>
              <a:rPr lang="en-US" sz="900" b="0" i="0" u="none" strike="noStrike" cap="none" dirty="0">
                <a:solidFill>
                  <a:srgbClr val="242353"/>
                </a:solidFill>
                <a:latin typeface="Rockwell"/>
                <a:ea typeface="Rockwell"/>
                <a:cs typeface="Rockwell"/>
                <a:sym typeface="Rockwell"/>
              </a:rPr>
              <a:t>get to the right start in college.</a:t>
            </a:r>
            <a:endParaRPr sz="900" dirty="0"/>
          </a:p>
        </p:txBody>
      </p:sp>
      <p:sp>
        <p:nvSpPr>
          <p:cNvPr id="7" name="Shape 426"/>
          <p:cNvSpPr txBox="1"/>
          <p:nvPr/>
        </p:nvSpPr>
        <p:spPr>
          <a:xfrm>
            <a:off x="1600199" y="1046625"/>
            <a:ext cx="1953300" cy="1276500"/>
          </a:xfrm>
          <a:prstGeom prst="rect">
            <a:avLst/>
          </a:prstGeom>
          <a:noFill/>
          <a:ln>
            <a:noFill/>
          </a:ln>
        </p:spPr>
        <p:txBody>
          <a:bodyPr spcFirstLastPara="1" wrap="square" lIns="28675" tIns="28675" rIns="28675" bIns="28675" anchor="t" anchorCtr="0">
            <a:noAutofit/>
          </a:bodyPr>
          <a:lstStyle/>
          <a:p>
            <a:pPr marL="0" marR="0" lvl="0" indent="0" algn="r" rtl="0">
              <a:lnSpc>
                <a:spcPct val="100000"/>
              </a:lnSpc>
              <a:spcBef>
                <a:spcPts val="0"/>
              </a:spcBef>
              <a:spcAft>
                <a:spcPts val="0"/>
              </a:spcAft>
              <a:buClr>
                <a:srgbClr val="242353"/>
              </a:buClr>
              <a:buSzPts val="1100"/>
              <a:buFont typeface="Rockwell"/>
              <a:buNone/>
            </a:pPr>
            <a:r>
              <a:rPr lang="en-US" sz="1100" b="1" i="0" u="none" strike="noStrike" cap="none" dirty="0">
                <a:solidFill>
                  <a:srgbClr val="242353"/>
                </a:solidFill>
                <a:latin typeface="Rockwell"/>
                <a:ea typeface="Rockwell"/>
                <a:cs typeface="Rockwell"/>
                <a:sym typeface="Rockwell"/>
              </a:rPr>
              <a:t>Programs that are fully </a:t>
            </a:r>
            <a:br>
              <a:rPr lang="en-US" sz="1100" b="1" i="0" u="none" strike="noStrike" cap="none" dirty="0">
                <a:solidFill>
                  <a:srgbClr val="242353"/>
                </a:solidFill>
                <a:latin typeface="Rockwell"/>
                <a:ea typeface="Rockwell"/>
                <a:cs typeface="Rockwell"/>
                <a:sym typeface="Rockwell"/>
              </a:rPr>
            </a:br>
            <a:r>
              <a:rPr lang="en-US" sz="1100" b="1" i="0" u="none" strike="noStrike" cap="none" dirty="0">
                <a:solidFill>
                  <a:srgbClr val="242353"/>
                </a:solidFill>
                <a:latin typeface="Rockwell"/>
                <a:ea typeface="Rockwell"/>
                <a:cs typeface="Rockwell"/>
                <a:sym typeface="Rockwell"/>
              </a:rPr>
              <a:t>mapped out and aligned </a:t>
            </a:r>
            <a:r>
              <a:rPr lang="en-US" sz="900" b="0" i="0" u="none" strike="noStrike" cap="none" dirty="0">
                <a:solidFill>
                  <a:srgbClr val="242353"/>
                </a:solidFill>
                <a:latin typeface="Rockwell"/>
                <a:ea typeface="Rockwell"/>
                <a:cs typeface="Rockwell"/>
                <a:sym typeface="Rockwell"/>
              </a:rPr>
              <a:t>with further education and</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career advancement while also</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providing structured or guided</a:t>
            </a:r>
            <a:r>
              <a:rPr lang="en-US" sz="900" dirty="0">
                <a:solidFill>
                  <a:srgbClr val="242353"/>
                </a:solidFill>
                <a:latin typeface="Rockwell"/>
                <a:ea typeface="Rockwell"/>
                <a:cs typeface="Rockwell"/>
                <a:sym typeface="Rockwell"/>
              </a:rPr>
              <a:t> </a:t>
            </a:r>
            <a:r>
              <a:rPr lang="en-US" sz="900" b="0" i="0" u="none" strike="noStrike" cap="none" dirty="0">
                <a:solidFill>
                  <a:srgbClr val="242353"/>
                </a:solidFill>
                <a:latin typeface="Rockwell"/>
                <a:ea typeface="Rockwell"/>
                <a:cs typeface="Rockwell"/>
                <a:sym typeface="Rockwell"/>
              </a:rPr>
              <a:t>exploration for undecided students.</a:t>
            </a:r>
            <a:endParaRPr sz="1300" dirty="0"/>
          </a:p>
        </p:txBody>
      </p:sp>
      <p:sp>
        <p:nvSpPr>
          <p:cNvPr id="8" name="Shape 427"/>
          <p:cNvSpPr txBox="1"/>
          <p:nvPr/>
        </p:nvSpPr>
        <p:spPr>
          <a:xfrm>
            <a:off x="1666875" y="2255317"/>
            <a:ext cx="1607700" cy="971700"/>
          </a:xfrm>
          <a:prstGeom prst="rect">
            <a:avLst/>
          </a:prstGeom>
          <a:noFill/>
          <a:ln>
            <a:noFill/>
          </a:ln>
        </p:spPr>
        <p:txBody>
          <a:bodyPr spcFirstLastPara="1" wrap="square" lIns="28675" tIns="28675" rIns="28675" bIns="28675" anchor="t" anchorCtr="0">
            <a:noAutofit/>
          </a:bodyPr>
          <a:lstStyle/>
          <a:p>
            <a:pPr marL="0" marR="0" lvl="0" indent="0" algn="r" rtl="0">
              <a:lnSpc>
                <a:spcPct val="100000"/>
              </a:lnSpc>
              <a:spcBef>
                <a:spcPts val="0"/>
              </a:spcBef>
              <a:spcAft>
                <a:spcPts val="0"/>
              </a:spcAft>
              <a:buClr>
                <a:srgbClr val="242353"/>
              </a:buClr>
              <a:buSzPts val="1100"/>
              <a:buFont typeface="Rockwell"/>
              <a:buNone/>
            </a:pPr>
            <a:r>
              <a:rPr lang="en-US" sz="1100" b="1" i="0" u="none" strike="noStrike" cap="none">
                <a:solidFill>
                  <a:srgbClr val="242353"/>
                </a:solidFill>
                <a:latin typeface="Rockwell"/>
                <a:ea typeface="Rockwell"/>
                <a:cs typeface="Rockwell"/>
                <a:sym typeface="Rockwell"/>
              </a:rPr>
              <a:t>Proactive academic </a:t>
            </a:r>
            <a:br>
              <a:rPr lang="en-US" sz="1100" b="1" i="0" u="none" strike="noStrike" cap="none">
                <a:solidFill>
                  <a:srgbClr val="242353"/>
                </a:solidFill>
                <a:latin typeface="Rockwell"/>
                <a:ea typeface="Rockwell"/>
                <a:cs typeface="Rockwell"/>
                <a:sym typeface="Rockwell"/>
              </a:rPr>
            </a:br>
            <a:r>
              <a:rPr lang="en-US" sz="1100" b="1" i="0" u="none" strike="noStrike" cap="none">
                <a:solidFill>
                  <a:srgbClr val="242353"/>
                </a:solidFill>
                <a:latin typeface="Rockwell"/>
                <a:ea typeface="Rockwell"/>
                <a:cs typeface="Rockwell"/>
                <a:sym typeface="Rockwell"/>
              </a:rPr>
              <a:t>and career advising</a:t>
            </a:r>
            <a:br>
              <a:rPr lang="en-US" sz="1100" b="1" i="0" u="none" strike="noStrike" cap="none">
                <a:solidFill>
                  <a:srgbClr val="242353"/>
                </a:solidFill>
                <a:latin typeface="Rockwell"/>
                <a:ea typeface="Rockwell"/>
                <a:cs typeface="Rockwell"/>
                <a:sym typeface="Rockwell"/>
              </a:rPr>
            </a:br>
            <a:r>
              <a:rPr lang="en-US" sz="900" b="0" i="0" u="none" strike="noStrike" cap="none">
                <a:solidFill>
                  <a:srgbClr val="242353"/>
                </a:solidFill>
                <a:latin typeface="Rockwell"/>
                <a:ea typeface="Rockwell"/>
                <a:cs typeface="Rockwell"/>
                <a:sym typeface="Rockwell"/>
              </a:rPr>
              <a:t>from the start through </a:t>
            </a:r>
            <a:br>
              <a:rPr lang="en-US" sz="900" b="0" i="0" u="none" strike="noStrike" cap="none">
                <a:solidFill>
                  <a:srgbClr val="242353"/>
                </a:solidFill>
                <a:latin typeface="Rockwell"/>
                <a:ea typeface="Rockwell"/>
                <a:cs typeface="Rockwell"/>
                <a:sym typeface="Rockwell"/>
              </a:rPr>
            </a:br>
            <a:r>
              <a:rPr lang="en-US" sz="900" b="0" i="0" u="none" strike="noStrike" cap="none">
                <a:solidFill>
                  <a:srgbClr val="242353"/>
                </a:solidFill>
                <a:latin typeface="Rockwell"/>
                <a:ea typeface="Rockwell"/>
                <a:cs typeface="Rockwell"/>
                <a:sym typeface="Rockwell"/>
              </a:rPr>
              <a:t>completion and/or transfer, </a:t>
            </a:r>
            <a:br>
              <a:rPr lang="en-US" sz="900" b="0" i="0" u="none" strike="noStrike" cap="none">
                <a:solidFill>
                  <a:srgbClr val="242353"/>
                </a:solidFill>
                <a:latin typeface="Rockwell"/>
                <a:ea typeface="Rockwell"/>
                <a:cs typeface="Rockwell"/>
                <a:sym typeface="Rockwell"/>
              </a:rPr>
            </a:br>
            <a:r>
              <a:rPr lang="en-US" sz="900" b="0" i="0" u="none" strike="noStrike" cap="none">
                <a:solidFill>
                  <a:srgbClr val="242353"/>
                </a:solidFill>
                <a:latin typeface="Rockwell"/>
                <a:ea typeface="Rockwell"/>
                <a:cs typeface="Rockwell"/>
                <a:sym typeface="Rockwell"/>
              </a:rPr>
              <a:t>with assigned point of </a:t>
            </a:r>
            <a:br>
              <a:rPr lang="en-US" sz="900" b="0" i="0" u="none" strike="noStrike" cap="none">
                <a:solidFill>
                  <a:srgbClr val="242353"/>
                </a:solidFill>
                <a:latin typeface="Rockwell"/>
                <a:ea typeface="Rockwell"/>
                <a:cs typeface="Rockwell"/>
                <a:sym typeface="Rockwell"/>
              </a:rPr>
            </a:br>
            <a:r>
              <a:rPr lang="en-US" sz="900" b="0" i="0" u="none" strike="noStrike" cap="none">
                <a:solidFill>
                  <a:srgbClr val="242353"/>
                </a:solidFill>
                <a:latin typeface="Rockwell"/>
                <a:ea typeface="Rockwell"/>
                <a:cs typeface="Rockwell"/>
                <a:sym typeface="Rockwell"/>
              </a:rPr>
              <a:t>contact at each stage.</a:t>
            </a:r>
            <a:endParaRPr sz="900"/>
          </a:p>
        </p:txBody>
      </p:sp>
      <p:sp>
        <p:nvSpPr>
          <p:cNvPr id="9" name="Shape 428"/>
          <p:cNvSpPr txBox="1"/>
          <p:nvPr/>
        </p:nvSpPr>
        <p:spPr>
          <a:xfrm>
            <a:off x="1883225" y="3699545"/>
            <a:ext cx="1689300" cy="990172"/>
          </a:xfrm>
          <a:prstGeom prst="rect">
            <a:avLst/>
          </a:prstGeom>
          <a:noFill/>
          <a:ln>
            <a:noFill/>
          </a:ln>
        </p:spPr>
        <p:txBody>
          <a:bodyPr spcFirstLastPara="1" wrap="square" lIns="28675" tIns="28675" rIns="28675" bIns="28675" anchor="t" anchorCtr="0">
            <a:noAutofit/>
          </a:bodyPr>
          <a:lstStyle/>
          <a:p>
            <a:pPr marL="0" marR="0" lvl="0" indent="0" algn="r" rtl="0">
              <a:lnSpc>
                <a:spcPct val="100000"/>
              </a:lnSpc>
              <a:spcBef>
                <a:spcPts val="0"/>
              </a:spcBef>
              <a:spcAft>
                <a:spcPts val="0"/>
              </a:spcAft>
              <a:buClr>
                <a:srgbClr val="242353"/>
              </a:buClr>
              <a:buSzPts val="1100"/>
              <a:buFont typeface="Rockwell"/>
              <a:buNone/>
            </a:pPr>
            <a:r>
              <a:rPr lang="en-US" sz="1100" b="1" i="0" u="none" strike="noStrike" cap="none" dirty="0">
                <a:solidFill>
                  <a:srgbClr val="242353"/>
                </a:solidFill>
                <a:latin typeface="Rockwell"/>
                <a:ea typeface="Rockwell"/>
                <a:cs typeface="Rockwell"/>
                <a:sym typeface="Rockwell"/>
              </a:rPr>
              <a:t>Early alert systems</a:t>
            </a:r>
            <a:br>
              <a:rPr lang="en-US" sz="1100" b="1"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aligned with interventions </a:t>
            </a:r>
            <a:br>
              <a:rPr lang="en-US" sz="900" b="0"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and resources to help </a:t>
            </a:r>
            <a:br>
              <a:rPr lang="en-US" sz="900" b="0"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students stay on the pathway,</a:t>
            </a:r>
            <a:br>
              <a:rPr lang="en-US" sz="900" b="0"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persist, and progress.</a:t>
            </a:r>
            <a:endParaRPr sz="900" dirty="0"/>
          </a:p>
        </p:txBody>
      </p:sp>
      <p:sp>
        <p:nvSpPr>
          <p:cNvPr id="10" name="Shape 429"/>
          <p:cNvSpPr txBox="1"/>
          <p:nvPr/>
        </p:nvSpPr>
        <p:spPr>
          <a:xfrm>
            <a:off x="5873407" y="3989138"/>
            <a:ext cx="2437800" cy="666900"/>
          </a:xfrm>
          <a:prstGeom prst="rect">
            <a:avLst/>
          </a:prstGeom>
          <a:noFill/>
          <a:ln>
            <a:noFill/>
          </a:ln>
        </p:spPr>
        <p:txBody>
          <a:bodyPr spcFirstLastPara="1" wrap="square" lIns="28675" tIns="28675" rIns="28675" bIns="28675" anchor="t" anchorCtr="0">
            <a:noAutofit/>
          </a:bodyPr>
          <a:lstStyle/>
          <a:p>
            <a:pPr marL="0" marR="0" lvl="0" indent="0" algn="l" rtl="0">
              <a:lnSpc>
                <a:spcPct val="100000"/>
              </a:lnSpc>
              <a:spcBef>
                <a:spcPts val="0"/>
              </a:spcBef>
              <a:spcAft>
                <a:spcPts val="0"/>
              </a:spcAft>
              <a:buClr>
                <a:srgbClr val="242353"/>
              </a:buClr>
              <a:buSzPts val="1100"/>
              <a:buFont typeface="Rockwell"/>
              <a:buNone/>
            </a:pPr>
            <a:r>
              <a:rPr lang="en-US" sz="1100" b="1" i="0" u="none" strike="noStrike" cap="none" dirty="0">
                <a:solidFill>
                  <a:srgbClr val="242353"/>
                </a:solidFill>
                <a:latin typeface="Rockwell"/>
                <a:ea typeface="Rockwell"/>
                <a:cs typeface="Rockwell"/>
                <a:sym typeface="Rockwell"/>
              </a:rPr>
              <a:t>Instructional support and</a:t>
            </a:r>
            <a:endParaRPr dirty="0"/>
          </a:p>
          <a:p>
            <a:pPr marL="0" marR="0" lvl="0" indent="0" algn="l" rtl="0">
              <a:lnSpc>
                <a:spcPct val="100000"/>
              </a:lnSpc>
              <a:spcBef>
                <a:spcPts val="0"/>
              </a:spcBef>
              <a:spcAft>
                <a:spcPts val="0"/>
              </a:spcAft>
              <a:buClr>
                <a:srgbClr val="242353"/>
              </a:buClr>
              <a:buSzPts val="1100"/>
              <a:buFont typeface="Rockwell"/>
              <a:buNone/>
            </a:pPr>
            <a:r>
              <a:rPr lang="en-US" sz="1100" b="1" i="0" u="none" strike="noStrike" cap="none" dirty="0">
                <a:solidFill>
                  <a:srgbClr val="242353"/>
                </a:solidFill>
                <a:latin typeface="Rockwell"/>
                <a:ea typeface="Rockwell"/>
                <a:cs typeface="Rockwell"/>
                <a:sym typeface="Rockwell"/>
              </a:rPr>
              <a:t>co-curricular activities</a:t>
            </a:r>
            <a:br>
              <a:rPr lang="en-US" sz="1100" b="1"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aligned with classroom learning </a:t>
            </a:r>
            <a:br>
              <a:rPr lang="en-US" sz="900" b="0" i="0" u="none" strike="noStrike" cap="none" dirty="0">
                <a:solidFill>
                  <a:srgbClr val="242353"/>
                </a:solidFill>
                <a:latin typeface="Rockwell"/>
                <a:ea typeface="Rockwell"/>
                <a:cs typeface="Rockwell"/>
                <a:sym typeface="Rockwell"/>
              </a:rPr>
            </a:br>
            <a:r>
              <a:rPr lang="en-US" sz="900" b="0" i="0" u="none" strike="noStrike" cap="none" dirty="0">
                <a:solidFill>
                  <a:srgbClr val="242353"/>
                </a:solidFill>
                <a:latin typeface="Rockwell"/>
                <a:ea typeface="Rockwell"/>
                <a:cs typeface="Rockwell"/>
                <a:sym typeface="Rockwell"/>
              </a:rPr>
              <a:t>and career interests.</a:t>
            </a:r>
            <a:endParaRPr sz="900" dirty="0"/>
          </a:p>
        </p:txBody>
      </p:sp>
      <p:sp>
        <p:nvSpPr>
          <p:cNvPr id="11" name="Shape 430"/>
          <p:cNvSpPr txBox="1"/>
          <p:nvPr/>
        </p:nvSpPr>
        <p:spPr>
          <a:xfrm>
            <a:off x="6416030" y="1058969"/>
            <a:ext cx="2268600" cy="689700"/>
          </a:xfrm>
          <a:prstGeom prst="rect">
            <a:avLst/>
          </a:prstGeom>
          <a:noFill/>
          <a:ln>
            <a:noFill/>
          </a:ln>
        </p:spPr>
        <p:txBody>
          <a:bodyPr spcFirstLastPara="1" wrap="square" lIns="28675" tIns="28675" rIns="28675" bIns="28675" anchor="t" anchorCtr="0">
            <a:noAutofit/>
          </a:bodyPr>
          <a:lstStyle/>
          <a:p>
            <a:pPr marL="0" marR="0" lvl="0" indent="0" algn="l" rtl="0">
              <a:lnSpc>
                <a:spcPct val="100000"/>
              </a:lnSpc>
              <a:spcBef>
                <a:spcPts val="0"/>
              </a:spcBef>
              <a:spcAft>
                <a:spcPts val="0"/>
              </a:spcAft>
              <a:buClr>
                <a:srgbClr val="242353"/>
              </a:buClr>
              <a:buSzPts val="1100"/>
              <a:buFont typeface="Rockwell"/>
              <a:buNone/>
            </a:pPr>
            <a:r>
              <a:rPr lang="en-US" sz="1100" b="1" i="0" u="none" strike="noStrike" cap="none">
                <a:solidFill>
                  <a:srgbClr val="242353"/>
                </a:solidFill>
                <a:latin typeface="Rockwell"/>
                <a:ea typeface="Rockwell"/>
                <a:cs typeface="Rockwell"/>
                <a:sym typeface="Rockwell"/>
              </a:rPr>
              <a:t>Redesigning and integrating basic skills/developmental</a:t>
            </a:r>
            <a:endParaRPr/>
          </a:p>
          <a:p>
            <a:pPr marL="0" marR="0" lvl="0" indent="0" algn="l" rtl="0">
              <a:lnSpc>
                <a:spcPct val="100000"/>
              </a:lnSpc>
              <a:spcBef>
                <a:spcPts val="0"/>
              </a:spcBef>
              <a:spcAft>
                <a:spcPts val="0"/>
              </a:spcAft>
              <a:buClr>
                <a:srgbClr val="242353"/>
              </a:buClr>
              <a:buSzPts val="1100"/>
              <a:buFont typeface="Rockwell"/>
              <a:buNone/>
            </a:pPr>
            <a:r>
              <a:rPr lang="en-US" sz="1100" b="1" i="0" u="none" strike="noStrike" cap="none">
                <a:solidFill>
                  <a:srgbClr val="242353"/>
                </a:solidFill>
                <a:latin typeface="Rockwell"/>
                <a:ea typeface="Rockwell"/>
                <a:cs typeface="Rockwell"/>
                <a:sym typeface="Rockwell"/>
              </a:rPr>
              <a:t>education classes </a:t>
            </a:r>
            <a:r>
              <a:rPr lang="en-US" sz="1100" b="0" i="0" u="none" strike="noStrike" cap="none">
                <a:solidFill>
                  <a:srgbClr val="242353"/>
                </a:solidFill>
                <a:latin typeface="Rockwell"/>
                <a:ea typeface="Rockwell"/>
                <a:cs typeface="Rockwell"/>
                <a:sym typeface="Rockwell"/>
              </a:rPr>
              <a:t>to accelerate students to college-level classes.</a:t>
            </a:r>
            <a:endParaRPr/>
          </a:p>
        </p:txBody>
      </p:sp>
    </p:spTree>
    <p:extLst>
      <p:ext uri="{BB962C8B-B14F-4D97-AF65-F5344CB8AC3E}">
        <p14:creationId xmlns:p14="http://schemas.microsoft.com/office/powerpoint/2010/main" val="23530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8CDD-B818-BC4B-9A7A-E70ADE037923}"/>
              </a:ext>
            </a:extLst>
          </p:cNvPr>
          <p:cNvSpPr>
            <a:spLocks noGrp="1"/>
          </p:cNvSpPr>
          <p:nvPr>
            <p:ph type="title"/>
          </p:nvPr>
        </p:nvSpPr>
        <p:spPr/>
        <p:txBody>
          <a:bodyPr/>
          <a:lstStyle/>
          <a:p>
            <a:r>
              <a:rPr lang="en-US" dirty="0"/>
              <a:t>Associate degrees for transfer (ADT)</a:t>
            </a:r>
          </a:p>
        </p:txBody>
      </p:sp>
      <p:sp>
        <p:nvSpPr>
          <p:cNvPr id="3" name="Text Placeholder 2">
            <a:extLst>
              <a:ext uri="{FF2B5EF4-FFF2-40B4-BE49-F238E27FC236}">
                <a16:creationId xmlns:a16="http://schemas.microsoft.com/office/drawing/2014/main" id="{8D8E7464-D116-8A42-AFFF-CF3883A95D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200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C0CB-D4EB-6A4B-ADEC-F9D754E8FDAD}"/>
              </a:ext>
            </a:extLst>
          </p:cNvPr>
          <p:cNvSpPr>
            <a:spLocks noGrp="1"/>
          </p:cNvSpPr>
          <p:nvPr>
            <p:ph type="title"/>
          </p:nvPr>
        </p:nvSpPr>
        <p:spPr/>
        <p:txBody>
          <a:bodyPr/>
          <a:lstStyle/>
          <a:p>
            <a:r>
              <a:rPr lang="en-US" dirty="0">
                <a:solidFill>
                  <a:srgbClr val="0070C0"/>
                </a:solidFill>
                <a:latin typeface="Calibri" panose="020F0502020204030204" pitchFamily="34" charset="0"/>
                <a:cs typeface="Calibri" panose="020F0502020204030204" pitchFamily="34" charset="0"/>
              </a:rPr>
              <a:t>Associate Degree for Transfer (ADT)</a:t>
            </a:r>
          </a:p>
        </p:txBody>
      </p:sp>
      <p:sp>
        <p:nvSpPr>
          <p:cNvPr id="3" name="Content Placeholder 2">
            <a:extLst>
              <a:ext uri="{FF2B5EF4-FFF2-40B4-BE49-F238E27FC236}">
                <a16:creationId xmlns:a16="http://schemas.microsoft.com/office/drawing/2014/main" id="{6141780A-C077-7945-8EFE-80DB9EF8D190}"/>
              </a:ext>
            </a:extLst>
          </p:cNvPr>
          <p:cNvSpPr>
            <a:spLocks noGrp="1"/>
          </p:cNvSpPr>
          <p:nvPr>
            <p:ph idx="1"/>
          </p:nvPr>
        </p:nvSpPr>
        <p:spPr/>
        <p:txBody>
          <a:bodyPr/>
          <a:lstStyle/>
          <a:p>
            <a:r>
              <a:rPr lang="en-US" dirty="0">
                <a:cs typeface="Calibri" panose="020F0502020204030204" pitchFamily="34" charset="0"/>
              </a:rPr>
              <a:t>Created with the passage of SB 1440 (Padilla) and modified with the passage of SB 440 (Padilla).</a:t>
            </a:r>
          </a:p>
          <a:p>
            <a:r>
              <a:rPr lang="en-US" dirty="0">
                <a:cs typeface="Calibri" panose="020F0502020204030204" pitchFamily="34" charset="0"/>
              </a:rPr>
              <a:t>Degree guarantees students admission to the CSU </a:t>
            </a:r>
            <a:r>
              <a:rPr lang="en-US" b="1" i="1" dirty="0">
                <a:cs typeface="Calibri" panose="020F0502020204030204" pitchFamily="34" charset="0"/>
              </a:rPr>
              <a:t>system</a:t>
            </a:r>
            <a:r>
              <a:rPr lang="en-US" dirty="0">
                <a:cs typeface="Calibri" panose="020F0502020204030204" pitchFamily="34" charset="0"/>
              </a:rPr>
              <a:t> in a major similar to the degree completed (similar is determined by the CSU campuses) with junior standing and the student can only be required to completed 60 units after transfer.</a:t>
            </a:r>
          </a:p>
          <a:p>
            <a:r>
              <a:rPr lang="en-US" dirty="0">
                <a:cs typeface="Calibri" panose="020F0502020204030204" pitchFamily="34" charset="0"/>
              </a:rPr>
              <a:t>Students must complete CSU General Education Breadth or IGETC and the major requirements.</a:t>
            </a:r>
          </a:p>
          <a:p>
            <a:r>
              <a:rPr lang="en-US" dirty="0">
                <a:cs typeface="Calibri" panose="020F0502020204030204" pitchFamily="34" charset="0"/>
              </a:rPr>
              <a:t>There must be a way for students to complete in the degree in 60 units for the program to be approved by the Chancellor’s Office.</a:t>
            </a:r>
          </a:p>
        </p:txBody>
      </p:sp>
    </p:spTree>
    <p:extLst>
      <p:ext uri="{BB962C8B-B14F-4D97-AF65-F5344CB8AC3E}">
        <p14:creationId xmlns:p14="http://schemas.microsoft.com/office/powerpoint/2010/main" val="2068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2549-C9FE-A648-9A23-3E3774169851}"/>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Developing an ADT</a:t>
            </a:r>
            <a:endParaRPr lang="en-US" b="1" dirty="0"/>
          </a:p>
        </p:txBody>
      </p:sp>
      <p:sp>
        <p:nvSpPr>
          <p:cNvPr id="3" name="Content Placeholder 2">
            <a:extLst>
              <a:ext uri="{FF2B5EF4-FFF2-40B4-BE49-F238E27FC236}">
                <a16:creationId xmlns:a16="http://schemas.microsoft.com/office/drawing/2014/main" id="{EF1BDBBE-7E52-3248-8D45-D1A9CACD4B0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Each ADT is developed using a transfer model curriculum (</a:t>
            </a:r>
            <a:r>
              <a:rPr lang="en-US" b="1" dirty="0">
                <a:latin typeface="Calibri" panose="020F0502020204030204" pitchFamily="34" charset="0"/>
                <a:cs typeface="Calibri" panose="020F0502020204030204" pitchFamily="34" charset="0"/>
              </a:rPr>
              <a:t>TMC</a:t>
            </a:r>
            <a:r>
              <a:rPr lang="en-US" dirty="0">
                <a:latin typeface="Calibri" panose="020F0502020204030204" pitchFamily="34" charset="0"/>
                <a:cs typeface="Calibri" panose="020F0502020204030204" pitchFamily="34" charset="0"/>
              </a:rPr>
              <a:t>) that was developed by CCC and CSU discipline faculty and that lists the major requirements for the degree.</a:t>
            </a:r>
          </a:p>
          <a:p>
            <a:r>
              <a:rPr lang="en-US" dirty="0">
                <a:latin typeface="Calibri" panose="020F0502020204030204" pitchFamily="34" charset="0"/>
                <a:cs typeface="Calibri" panose="020F0502020204030204" pitchFamily="34" charset="0"/>
              </a:rPr>
              <a:t>Courses in the major </a:t>
            </a:r>
            <a:r>
              <a:rPr lang="en-US" b="1" dirty="0">
                <a:latin typeface="Calibri" panose="020F0502020204030204" pitchFamily="34" charset="0"/>
                <a:cs typeface="Calibri" panose="020F0502020204030204" pitchFamily="34" charset="0"/>
              </a:rPr>
              <a:t>require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C-ID</a:t>
            </a:r>
            <a:r>
              <a:rPr lang="en-US" dirty="0">
                <a:latin typeface="Calibri" panose="020F0502020204030204" pitchFamily="34" charset="0"/>
                <a:cs typeface="Calibri" panose="020F0502020204030204" pitchFamily="34" charset="0"/>
              </a:rPr>
              <a:t> approval (if a descriptor exists) or other articulation documentation (other documentation is not sufficient for all courses).</a:t>
            </a:r>
          </a:p>
          <a:p>
            <a:r>
              <a:rPr lang="en-US" dirty="0">
                <a:latin typeface="Calibri" panose="020F0502020204030204" pitchFamily="34" charset="0"/>
                <a:cs typeface="Calibri" panose="020F0502020204030204" pitchFamily="34" charset="0"/>
              </a:rPr>
              <a:t>All modifications and new ADTs are still reviewed and approved by the Chancellor’s Office</a:t>
            </a:r>
          </a:p>
          <a:p>
            <a:r>
              <a:rPr lang="en-US" dirty="0">
                <a:latin typeface="Calibri" panose="020F0502020204030204" pitchFamily="34" charset="0"/>
                <a:cs typeface="Calibri" panose="020F0502020204030204" pitchFamily="34" charset="0"/>
              </a:rPr>
              <a:t>ADTs may not be the best option for all students, but they are a good option for students considering transfer to a CSU campus.</a:t>
            </a:r>
          </a:p>
          <a:p>
            <a:r>
              <a:rPr lang="en-US" dirty="0">
                <a:latin typeface="Calibri" panose="020F0502020204030204" pitchFamily="34" charset="0"/>
                <a:cs typeface="Calibri" panose="020F0502020204030204" pitchFamily="34" charset="0"/>
              </a:rPr>
              <a:t>ADTs are </a:t>
            </a:r>
            <a:r>
              <a:rPr lang="en-US" b="1" dirty="0">
                <a:latin typeface="Calibri" panose="020F0502020204030204" pitchFamily="34" charset="0"/>
                <a:cs typeface="Calibri" panose="020F0502020204030204" pitchFamily="34" charset="0"/>
              </a:rPr>
              <a:t>currently</a:t>
            </a:r>
            <a:r>
              <a:rPr lang="en-US" dirty="0">
                <a:latin typeface="Calibri" panose="020F0502020204030204" pitchFamily="34" charset="0"/>
                <a:cs typeface="Calibri" panose="020F0502020204030204" pitchFamily="34" charset="0"/>
              </a:rPr>
              <a:t> worth more points in the SCFF than AA/AS degree</a:t>
            </a:r>
          </a:p>
        </p:txBody>
      </p:sp>
    </p:spTree>
    <p:extLst>
      <p:ext uri="{BB962C8B-B14F-4D97-AF65-F5344CB8AC3E}">
        <p14:creationId xmlns:p14="http://schemas.microsoft.com/office/powerpoint/2010/main" val="36475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9EB3-F197-9E49-B8A0-55D850692513}"/>
              </a:ext>
            </a:extLst>
          </p:cNvPr>
          <p:cNvSpPr>
            <a:spLocks noGrp="1"/>
          </p:cNvSpPr>
          <p:nvPr>
            <p:ph type="title"/>
          </p:nvPr>
        </p:nvSpPr>
        <p:spPr/>
        <p:txBody>
          <a:bodyPr/>
          <a:lstStyle/>
          <a:p>
            <a:r>
              <a:rPr lang="en-US" dirty="0"/>
              <a:t>UC transfer pilot</a:t>
            </a:r>
          </a:p>
        </p:txBody>
      </p:sp>
      <p:sp>
        <p:nvSpPr>
          <p:cNvPr id="3" name="Text Placeholder 2">
            <a:extLst>
              <a:ext uri="{FF2B5EF4-FFF2-40B4-BE49-F238E27FC236}">
                <a16:creationId xmlns:a16="http://schemas.microsoft.com/office/drawing/2014/main" id="{098890B5-6487-AD4C-BCEA-9CE2F0063E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2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603D-079D-5948-9856-188A57B5DFD3}"/>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22915911-EB72-C944-8B8E-805F08330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133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3291-1463-A141-86AF-8070BB85DDF4}"/>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Challenges with ADTs</a:t>
            </a:r>
          </a:p>
        </p:txBody>
      </p:sp>
      <p:sp>
        <p:nvSpPr>
          <p:cNvPr id="3" name="Content Placeholder 2">
            <a:extLst>
              <a:ext uri="{FF2B5EF4-FFF2-40B4-BE49-F238E27FC236}">
                <a16:creationId xmlns:a16="http://schemas.microsoft.com/office/drawing/2014/main" id="{2AAB896B-0698-DD47-B57E-6849F91B3ED8}"/>
              </a:ext>
            </a:extLst>
          </p:cNvPr>
          <p:cNvSpPr>
            <a:spLocks noGrp="1"/>
          </p:cNvSpPr>
          <p:nvPr>
            <p:ph idx="1"/>
          </p:nvPr>
        </p:nvSpPr>
        <p:spPr/>
        <p:txBody>
          <a:bodyPr/>
          <a:lstStyle/>
          <a:p>
            <a:r>
              <a:rPr lang="en-US" dirty="0">
                <a:cs typeface="Calibri" panose="020F0502020204030204" pitchFamily="34" charset="0"/>
              </a:rPr>
              <a:t>Several TMCs have created challenges for colleges. </a:t>
            </a:r>
          </a:p>
          <a:p>
            <a:r>
              <a:rPr lang="en-US" dirty="0">
                <a:cs typeface="Calibri" panose="020F0502020204030204" pitchFamily="34" charset="0"/>
              </a:rPr>
              <a:t>Some TMCs do not properly prepare students for transfer, some have too many units for the college to comply with the 60 unit limit.</a:t>
            </a:r>
          </a:p>
          <a:p>
            <a:r>
              <a:rPr lang="en-US" dirty="0">
                <a:cs typeface="Calibri" panose="020F0502020204030204" pitchFamily="34" charset="0"/>
              </a:rPr>
              <a:t>The University of California recently developed UC Transfer Pathways in the top 21 transfer majors that list the major preparation recommended for each of those majors and have been agreed upon by discipline faculty at all UC campuses.</a:t>
            </a:r>
          </a:p>
          <a:p>
            <a:r>
              <a:rPr lang="en-US" dirty="0">
                <a:cs typeface="Calibri" panose="020F0502020204030204" pitchFamily="34" charset="0"/>
              </a:rPr>
              <a:t>Is there a way to use the UC Transfer Pathways to address some of the issues with ADTs?</a:t>
            </a:r>
          </a:p>
        </p:txBody>
      </p:sp>
    </p:spTree>
    <p:extLst>
      <p:ext uri="{BB962C8B-B14F-4D97-AF65-F5344CB8AC3E}">
        <p14:creationId xmlns:p14="http://schemas.microsoft.com/office/powerpoint/2010/main" val="6086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42900" y="457201"/>
            <a:ext cx="8229600" cy="1154162"/>
          </a:xfrm>
          <a:prstGeom prst="rect">
            <a:avLst/>
          </a:prstGeom>
        </p:spPr>
        <p:txBody>
          <a:bodyPr/>
          <a:lstStyle/>
          <a:p>
            <a:pPr marL="0" indent="0" algn="r">
              <a:buNone/>
            </a:pPr>
            <a:r>
              <a:rPr lang="en-US" sz="3000" dirty="0">
                <a:solidFill>
                  <a:srgbClr val="00A1DF"/>
                </a:solidFill>
                <a:hlinkClick r:id="rId3"/>
              </a:rPr>
              <a:t>Chemistry Pathway</a:t>
            </a:r>
            <a:endParaRPr lang="en-US" sz="3000" dirty="0">
              <a:solidFill>
                <a:srgbClr val="00A1DF"/>
              </a:solidFill>
            </a:endParaRPr>
          </a:p>
          <a:p>
            <a:pPr algn="r"/>
            <a:endParaRPr lang="en-US" dirty="0"/>
          </a:p>
        </p:txBody>
      </p:sp>
      <p:sp>
        <p:nvSpPr>
          <p:cNvPr id="9" name="Content Placeholder 1"/>
          <p:cNvSpPr>
            <a:spLocks noGrp="1"/>
          </p:cNvSpPr>
          <p:nvPr>
            <p:ph idx="4294967295"/>
          </p:nvPr>
        </p:nvSpPr>
        <p:spPr>
          <a:xfrm>
            <a:off x="5743575" y="4154092"/>
            <a:ext cx="3400425" cy="782240"/>
          </a:xfrm>
          <a:prstGeom prst="rect">
            <a:avLst/>
          </a:prstGeom>
        </p:spPr>
        <p:txBody>
          <a:bodyPr>
            <a:normAutofit/>
          </a:bodyPr>
          <a:lstStyle/>
          <a:p>
            <a:pPr marL="0" indent="0">
              <a:buClr>
                <a:srgbClr val="0F7FC5"/>
              </a:buClr>
              <a:buNone/>
            </a:pPr>
            <a:r>
              <a:rPr lang="en-US" dirty="0"/>
              <a:t>Includes important notes for academic planning</a:t>
            </a:r>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6" name="Content Placeholder 1"/>
          <p:cNvSpPr>
            <a:spLocks noGrp="1"/>
          </p:cNvSpPr>
          <p:nvPr>
            <p:ph sz="quarter" idx="4294967295"/>
          </p:nvPr>
        </p:nvSpPr>
        <p:spPr>
          <a:xfrm>
            <a:off x="5743575" y="1982391"/>
            <a:ext cx="3400425" cy="673894"/>
          </a:xfrm>
          <a:prstGeom prst="rect">
            <a:avLst/>
          </a:prstGeom>
        </p:spPr>
        <p:txBody>
          <a:bodyPr>
            <a:normAutofit/>
          </a:bodyPr>
          <a:lstStyle/>
          <a:p>
            <a:pPr marL="0" indent="0">
              <a:buClr>
                <a:srgbClr val="0F7FC5"/>
              </a:buClr>
              <a:buNone/>
            </a:pPr>
            <a:r>
              <a:rPr lang="en-US" dirty="0"/>
              <a:t>Highlights the Pathway course expectations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7" name="Right Arrow 6"/>
          <p:cNvSpPr/>
          <p:nvPr/>
        </p:nvSpPr>
        <p:spPr>
          <a:xfrm rot="10800000">
            <a:off x="4253217" y="2064286"/>
            <a:ext cx="978408" cy="363474"/>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rgbClr val="00A1DF"/>
              </a:solidFill>
            </a:endParaRPr>
          </a:p>
        </p:txBody>
      </p:sp>
      <p:sp>
        <p:nvSpPr>
          <p:cNvPr id="8" name="Right Arrow 7"/>
          <p:cNvSpPr/>
          <p:nvPr/>
        </p:nvSpPr>
        <p:spPr>
          <a:xfrm rot="10800000">
            <a:off x="4253217" y="4249560"/>
            <a:ext cx="978408" cy="363474"/>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6" name="Picture 2" descr="C:\Users\mlin\Desktop\Chemistry UCTP.PNG"/>
          <p:cNvPicPr>
            <a:picLocks noChangeAspect="1" noChangeArrowheads="1"/>
          </p:cNvPicPr>
          <p:nvPr/>
        </p:nvPicPr>
        <p:blipFill rotWithShape="1">
          <a:blip r:embed="rId4">
            <a:extLst>
              <a:ext uri="{28A0092B-C50C-407E-A947-70E740481C1C}">
                <a14:useLocalDpi xmlns:a14="http://schemas.microsoft.com/office/drawing/2010/main" val="0"/>
              </a:ext>
            </a:extLst>
          </a:blip>
          <a:srcRect l="33632" t="16716" r="34318" b="1871"/>
          <a:stretch/>
        </p:blipFill>
        <p:spPr bwMode="auto">
          <a:xfrm>
            <a:off x="748145" y="270165"/>
            <a:ext cx="3257555" cy="45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6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42900" y="457201"/>
            <a:ext cx="8229600" cy="1154162"/>
          </a:xfrm>
          <a:prstGeom prst="rect">
            <a:avLst/>
          </a:prstGeom>
        </p:spPr>
        <p:txBody>
          <a:bodyPr/>
          <a:lstStyle/>
          <a:p>
            <a:pPr marL="0" indent="0" algn="r">
              <a:buNone/>
            </a:pPr>
            <a:r>
              <a:rPr lang="en-US" sz="3000" dirty="0">
                <a:solidFill>
                  <a:srgbClr val="00A1DF"/>
                </a:solidFill>
                <a:hlinkClick r:id="rId3"/>
              </a:rPr>
              <a:t>Physics Pathway</a:t>
            </a:r>
            <a:endParaRPr lang="en-US" sz="3000" dirty="0">
              <a:solidFill>
                <a:srgbClr val="00A1DF"/>
              </a:solidFill>
            </a:endParaRPr>
          </a:p>
          <a:p>
            <a:pPr algn="r"/>
            <a:endParaRPr lang="en-US" dirty="0"/>
          </a:p>
        </p:txBody>
      </p:sp>
      <p:sp>
        <p:nvSpPr>
          <p:cNvPr id="6" name="Content Placeholder 1"/>
          <p:cNvSpPr>
            <a:spLocks noGrp="1"/>
          </p:cNvSpPr>
          <p:nvPr>
            <p:ph sz="quarter" idx="4294967295"/>
          </p:nvPr>
        </p:nvSpPr>
        <p:spPr>
          <a:xfrm>
            <a:off x="5743575" y="2305050"/>
            <a:ext cx="3400425" cy="673894"/>
          </a:xfrm>
          <a:prstGeom prst="rect">
            <a:avLst/>
          </a:prstGeom>
        </p:spPr>
        <p:txBody>
          <a:bodyPr>
            <a:normAutofit/>
          </a:bodyPr>
          <a:lstStyle/>
          <a:p>
            <a:pPr marL="0" indent="0">
              <a:buClr>
                <a:srgbClr val="0F7FC5"/>
              </a:buClr>
              <a:buNone/>
            </a:pPr>
            <a:r>
              <a:rPr lang="en-US" dirty="0"/>
              <a:t>Highlights the Pathway course expectations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666666"/>
              </a:solidFill>
            </a:endParaRPr>
          </a:p>
          <a:p>
            <a:endParaRPr lang="en-US" dirty="0">
              <a:solidFill>
                <a:srgbClr val="666666"/>
              </a:solidFill>
            </a:endParaRPr>
          </a:p>
          <a:p>
            <a:endParaRPr lang="en-US" dirty="0">
              <a:solidFill>
                <a:srgbClr val="666666"/>
              </a:solidFill>
            </a:endParaRPr>
          </a:p>
          <a:p>
            <a:endParaRPr lang="en-US" dirty="0"/>
          </a:p>
        </p:txBody>
      </p:sp>
      <p:sp>
        <p:nvSpPr>
          <p:cNvPr id="7" name="Right Arrow 6"/>
          <p:cNvSpPr/>
          <p:nvPr/>
        </p:nvSpPr>
        <p:spPr>
          <a:xfrm rot="10800000">
            <a:off x="4253217" y="2387415"/>
            <a:ext cx="978408" cy="363474"/>
          </a:xfrm>
          <a:prstGeom prst="rightArrow">
            <a:avLst/>
          </a:prstGeom>
          <a:solidFill>
            <a:srgbClr val="00A1D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rgbClr val="00A1DF"/>
              </a:solidFill>
            </a:endParaRPr>
          </a:p>
        </p:txBody>
      </p:sp>
      <p:pic>
        <p:nvPicPr>
          <p:cNvPr id="2050" name="Picture 2" descr="C:\Users\mlin\Desktop\Physics UCTP.PNG"/>
          <p:cNvPicPr>
            <a:picLocks noChangeAspect="1" noChangeArrowheads="1"/>
          </p:cNvPicPr>
          <p:nvPr/>
        </p:nvPicPr>
        <p:blipFill rotWithShape="1">
          <a:blip r:embed="rId4">
            <a:extLst>
              <a:ext uri="{28A0092B-C50C-407E-A947-70E740481C1C}">
                <a14:useLocalDpi xmlns:a14="http://schemas.microsoft.com/office/drawing/2010/main" val="0"/>
              </a:ext>
            </a:extLst>
          </a:blip>
          <a:srcRect l="33407" t="26967" r="34829" b="2946"/>
          <a:stretch/>
        </p:blipFill>
        <p:spPr bwMode="auto">
          <a:xfrm>
            <a:off x="533399" y="400050"/>
            <a:ext cx="3719817" cy="442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63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8C60-B057-2A4B-A5BE-7E3585DF5B6D}"/>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Pilot UC Transfer Degrees</a:t>
            </a:r>
          </a:p>
        </p:txBody>
      </p:sp>
      <p:sp>
        <p:nvSpPr>
          <p:cNvPr id="3" name="Content Placeholder 2">
            <a:extLst>
              <a:ext uri="{FF2B5EF4-FFF2-40B4-BE49-F238E27FC236}">
                <a16:creationId xmlns:a16="http://schemas.microsoft.com/office/drawing/2014/main" id="{0A342177-5467-F346-A54A-3D4ABB581BBD}"/>
              </a:ext>
            </a:extLst>
          </p:cNvPr>
          <p:cNvSpPr>
            <a:spLocks noGrp="1"/>
          </p:cNvSpPr>
          <p:nvPr>
            <p:ph idx="1"/>
          </p:nvPr>
        </p:nvSpPr>
        <p:spPr/>
        <p:txBody>
          <a:bodyPr>
            <a:normAutofit/>
          </a:bodyPr>
          <a:lstStyle/>
          <a:p>
            <a:r>
              <a:rPr lang="en-US" dirty="0">
                <a:cs typeface="Calibri" panose="020F0502020204030204" pitchFamily="34" charset="0"/>
              </a:rPr>
              <a:t>The pilot will be in Chemistry and Physics.</a:t>
            </a:r>
          </a:p>
          <a:p>
            <a:pPr lvl="1"/>
            <a:r>
              <a:rPr lang="en-US" dirty="0">
                <a:cs typeface="Calibri" panose="020F0502020204030204" pitchFamily="34" charset="0"/>
              </a:rPr>
              <a:t>The Chemistry ADT has been difficult for many colleges to create because of units.</a:t>
            </a:r>
          </a:p>
          <a:p>
            <a:pPr lvl="1"/>
            <a:r>
              <a:rPr lang="en-US" dirty="0">
                <a:cs typeface="Calibri" panose="020F0502020204030204" pitchFamily="34" charset="0"/>
              </a:rPr>
              <a:t>The Physics ADT has significant differences with the UCTP, but physics faculty from all three segments agree that the UCTP is better preparation for junior level coursework.</a:t>
            </a:r>
          </a:p>
          <a:p>
            <a:r>
              <a:rPr lang="en-US" dirty="0">
                <a:cs typeface="Calibri" panose="020F0502020204030204" pitchFamily="34" charset="0"/>
              </a:rPr>
              <a:t>Colleges will create an AS that aligns to the UCTP. The Chancellor’s Office will publish templates (similar to TMCs). Students will be required to complete UCTP requirements plus a modified GE pattern (IGETC – 4 courses).</a:t>
            </a:r>
          </a:p>
          <a:p>
            <a:r>
              <a:rPr lang="en-US" dirty="0">
                <a:cs typeface="Calibri" panose="020F0502020204030204" pitchFamily="34" charset="0"/>
              </a:rPr>
              <a:t>Students would be required to meet a 3.5 GPA requirement.</a:t>
            </a:r>
          </a:p>
          <a:p>
            <a:r>
              <a:rPr lang="en-US" dirty="0">
                <a:cs typeface="Calibri" panose="020F0502020204030204" pitchFamily="34" charset="0"/>
              </a:rPr>
              <a:t>Memorandum AA 19-27: UC Guaranteed Transfer Pathways in Chemistry and Physics this week along with the templates!</a:t>
            </a:r>
          </a:p>
          <a:p>
            <a:r>
              <a:rPr lang="en-US" dirty="0">
                <a:cs typeface="Calibri" panose="020F0502020204030204" pitchFamily="34" charset="0"/>
              </a:rPr>
              <a:t>More templates to come...</a:t>
            </a:r>
            <a:endParaRPr lang="en-US" dirty="0"/>
          </a:p>
        </p:txBody>
      </p:sp>
    </p:spTree>
    <p:extLst>
      <p:ext uri="{BB962C8B-B14F-4D97-AF65-F5344CB8AC3E}">
        <p14:creationId xmlns:p14="http://schemas.microsoft.com/office/powerpoint/2010/main" val="26137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0D5-C54C-5448-839B-AB94C5776024}"/>
              </a:ext>
            </a:extLst>
          </p:cNvPr>
          <p:cNvSpPr>
            <a:spLocks noGrp="1"/>
          </p:cNvSpPr>
          <p:nvPr>
            <p:ph type="title"/>
          </p:nvPr>
        </p:nvSpPr>
        <p:spPr/>
        <p:txBody>
          <a:bodyPr/>
          <a:lstStyle/>
          <a:p>
            <a:r>
              <a:rPr lang="en-US" dirty="0"/>
              <a:t>Community college baccalaureate degrees</a:t>
            </a:r>
          </a:p>
        </p:txBody>
      </p:sp>
      <p:sp>
        <p:nvSpPr>
          <p:cNvPr id="3" name="Text Placeholder 2">
            <a:extLst>
              <a:ext uri="{FF2B5EF4-FFF2-40B4-BE49-F238E27FC236}">
                <a16:creationId xmlns:a16="http://schemas.microsoft.com/office/drawing/2014/main" id="{8F21CCC7-BD37-B84B-A81A-3BE9D54F44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914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AFB9-B54E-D845-ABE8-3E003C6EC85A}"/>
              </a:ext>
            </a:extLst>
          </p:cNvPr>
          <p:cNvSpPr>
            <a:spLocks noGrp="1"/>
          </p:cNvSpPr>
          <p:nvPr>
            <p:ph type="title"/>
          </p:nvPr>
        </p:nvSpPr>
        <p:spPr/>
        <p:txBody>
          <a:bodyPr/>
          <a:lstStyle/>
          <a:p>
            <a:r>
              <a:rPr lang="en-US" sz="3200" b="1" dirty="0">
                <a:solidFill>
                  <a:srgbClr val="0070C0"/>
                </a:solidFill>
                <a:latin typeface="Calibri" panose="020F0502020204030204" pitchFamily="34" charset="0"/>
                <a:cs typeface="Calibri" panose="020F0502020204030204" pitchFamily="34" charset="0"/>
              </a:rPr>
              <a:t>History of the Bachelor’s Degree Program</a:t>
            </a:r>
            <a:endParaRPr lang="en-US" b="1" dirty="0">
              <a:solidFill>
                <a:srgbClr val="0070C0"/>
              </a:solidFill>
            </a:endParaRPr>
          </a:p>
        </p:txBody>
      </p:sp>
      <p:sp>
        <p:nvSpPr>
          <p:cNvPr id="3" name="Content Placeholder 2">
            <a:extLst>
              <a:ext uri="{FF2B5EF4-FFF2-40B4-BE49-F238E27FC236}">
                <a16:creationId xmlns:a16="http://schemas.microsoft.com/office/drawing/2014/main" id="{7341F9AF-920D-054B-A5D0-1BA0208E0AF0}"/>
              </a:ext>
            </a:extLst>
          </p:cNvPr>
          <p:cNvSpPr>
            <a:spLocks noGrp="1"/>
          </p:cNvSpPr>
          <p:nvPr>
            <p:ph idx="1"/>
          </p:nvPr>
        </p:nvSpPr>
        <p:spPr/>
        <p:txBody>
          <a:bodyPr/>
          <a:lstStyle/>
          <a:p>
            <a:pPr marL="0" indent="0">
              <a:buNone/>
            </a:pPr>
            <a:r>
              <a:rPr lang="en-US" dirty="0">
                <a:cs typeface="Calibri" panose="020F0502020204030204" pitchFamily="34" charset="0"/>
              </a:rPr>
              <a:t>In </a:t>
            </a:r>
            <a:r>
              <a:rPr lang="en-US" b="1" u="sng" dirty="0">
                <a:cs typeface="Calibri" panose="020F0502020204030204" pitchFamily="34" charset="0"/>
              </a:rPr>
              <a:t>September 2014</a:t>
            </a:r>
            <a:r>
              <a:rPr lang="en-US" dirty="0">
                <a:cs typeface="Calibri" panose="020F0502020204030204" pitchFamily="34" charset="0"/>
              </a:rPr>
              <a:t>, Governor Jerry Brown signed </a:t>
            </a:r>
            <a:r>
              <a:rPr lang="en-US" b="1" u="sng" dirty="0">
                <a:cs typeface="Calibri" panose="020F0502020204030204" pitchFamily="34" charset="0"/>
              </a:rPr>
              <a:t>Senate Bill 850 (Block) </a:t>
            </a:r>
            <a:r>
              <a:rPr lang="en-US" dirty="0">
                <a:cs typeface="Calibri" panose="020F0502020204030204" pitchFamily="34" charset="0"/>
              </a:rPr>
              <a:t>in to law.  This legislation allowed up to 15 community colleges to be selected as </a:t>
            </a:r>
            <a:r>
              <a:rPr lang="en-US" b="1" u="sng" dirty="0">
                <a:cs typeface="Calibri" panose="020F0502020204030204" pitchFamily="34" charset="0"/>
              </a:rPr>
              <a:t>baccalaureate offering institutions.  </a:t>
            </a:r>
            <a:endParaRPr lang="en-US" b="1" u="sng" dirty="0">
              <a:solidFill>
                <a:srgbClr val="FF0000"/>
              </a:solidFill>
              <a:cs typeface="Calibri" panose="020F0502020204030204" pitchFamily="34" charset="0"/>
            </a:endParaRPr>
          </a:p>
          <a:p>
            <a:pPr marL="0" indent="0">
              <a:buNone/>
            </a:pPr>
            <a:endParaRPr lang="en-US" b="1" u="sng" dirty="0">
              <a:cs typeface="Calibri" panose="020F0502020204030204" pitchFamily="34" charset="0"/>
            </a:endParaRPr>
          </a:p>
          <a:p>
            <a:r>
              <a:rPr lang="en-US" dirty="0">
                <a:cs typeface="Calibri" panose="020F0502020204030204" pitchFamily="34" charset="0"/>
              </a:rPr>
              <a:t>The Chancellor’s Office received 34 applications to participate in </a:t>
            </a:r>
            <a:br>
              <a:rPr lang="en-US" dirty="0">
                <a:cs typeface="Calibri" panose="020F0502020204030204" pitchFamily="34" charset="0"/>
              </a:rPr>
            </a:br>
            <a:r>
              <a:rPr lang="en-US" dirty="0">
                <a:cs typeface="Calibri" panose="020F0502020204030204" pitchFamily="34" charset="0"/>
              </a:rPr>
              <a:t>the Baccalaureate Degree Pilot Program.</a:t>
            </a:r>
          </a:p>
          <a:p>
            <a:pPr marL="0" indent="0">
              <a:buNone/>
            </a:pPr>
            <a:endParaRPr lang="en-US" dirty="0">
              <a:cs typeface="Calibri" panose="020F0502020204030204" pitchFamily="34" charset="0"/>
            </a:endParaRPr>
          </a:p>
          <a:p>
            <a:r>
              <a:rPr lang="en-US" dirty="0">
                <a:cs typeface="Calibri" panose="020F0502020204030204" pitchFamily="34" charset="0"/>
              </a:rPr>
              <a:t>By May 2015 the Board of Governors approved the 15 Baccalaureate Degree Pilot Program colleges. </a:t>
            </a:r>
          </a:p>
        </p:txBody>
      </p:sp>
    </p:spTree>
    <p:extLst>
      <p:ext uri="{BB962C8B-B14F-4D97-AF65-F5344CB8AC3E}">
        <p14:creationId xmlns:p14="http://schemas.microsoft.com/office/powerpoint/2010/main" val="32116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5319-7216-A141-8F54-22B968879EDB}"/>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Structure of CCC Baccalaureate Degrees</a:t>
            </a:r>
          </a:p>
        </p:txBody>
      </p:sp>
      <p:sp>
        <p:nvSpPr>
          <p:cNvPr id="3" name="Content Placeholder 2">
            <a:extLst>
              <a:ext uri="{FF2B5EF4-FFF2-40B4-BE49-F238E27FC236}">
                <a16:creationId xmlns:a16="http://schemas.microsoft.com/office/drawing/2014/main" id="{C3925764-9CBE-6F48-AC96-E4B9333472BF}"/>
              </a:ext>
            </a:extLst>
          </p:cNvPr>
          <p:cNvSpPr>
            <a:spLocks noGrp="1"/>
          </p:cNvSpPr>
          <p:nvPr>
            <p:ph idx="1"/>
          </p:nvPr>
        </p:nvSpPr>
        <p:spPr/>
        <p:txBody>
          <a:bodyPr/>
          <a:lstStyle/>
          <a:p>
            <a:r>
              <a:rPr lang="en-US" dirty="0"/>
              <a:t>Most of the CCC Baccalaureate Degrees are designed to admit students that have already completed an AS degree at the college (or in some other college’s program). </a:t>
            </a:r>
          </a:p>
          <a:p>
            <a:r>
              <a:rPr lang="en-US" dirty="0"/>
              <a:t>Students complete upper division coursework in their major, upper division general education courses, and any lower division general education requirements that we not completed during their associate degree program (students are expected to complete CSU GE Breadth or IGETC).</a:t>
            </a:r>
          </a:p>
          <a:p>
            <a:r>
              <a:rPr lang="en-US" dirty="0"/>
              <a:t>Students are granted a baccalaureate degree and would be eligible to apply to graduate school, just like students completed a baccalaureate degree at a UC or CSU campus.</a:t>
            </a:r>
          </a:p>
        </p:txBody>
      </p:sp>
    </p:spTree>
    <p:extLst>
      <p:ext uri="{BB962C8B-B14F-4D97-AF65-F5344CB8AC3E}">
        <p14:creationId xmlns:p14="http://schemas.microsoft.com/office/powerpoint/2010/main" val="5666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0CFE-4678-BA41-812B-8830182AFB83}"/>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D07F3B3-2A6F-AF42-B792-52384B8CC7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645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287D-FECE-264D-8CFD-3310E48CE5EA}"/>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CBCEFA9C-BFC3-2340-ABF1-68142E30BCD2}"/>
              </a:ext>
            </a:extLst>
          </p:cNvPr>
          <p:cNvSpPr>
            <a:spLocks noGrp="1"/>
          </p:cNvSpPr>
          <p:nvPr>
            <p:ph idx="1"/>
          </p:nvPr>
        </p:nvSpPr>
        <p:spPr/>
        <p:txBody>
          <a:bodyPr/>
          <a:lstStyle/>
          <a:p>
            <a:r>
              <a:rPr lang="en-US" dirty="0">
                <a:cs typeface="Calibri" panose="020F0502020204030204" pitchFamily="34" charset="0"/>
              </a:rPr>
              <a:t>Community colleges have many different options for student awards and colleges should ensure that they have a wide selection of options.</a:t>
            </a:r>
          </a:p>
          <a:p>
            <a:r>
              <a:rPr lang="en-US" dirty="0">
                <a:cs typeface="Calibri" panose="020F0502020204030204" pitchFamily="34" charset="0"/>
              </a:rPr>
              <a:t>There are positives and negatives for every award type, so colleges should consider which options make the most sense for students.</a:t>
            </a:r>
          </a:p>
          <a:p>
            <a:r>
              <a:rPr lang="en-US" dirty="0">
                <a:cs typeface="Calibri" panose="020F0502020204030204" pitchFamily="34" charset="0"/>
              </a:rPr>
              <a:t>The creation of the SCFF gives the impression that colleges should create more awards that students can earn, but that might not be the best option for students. Make sure that the awards offered make sense.</a:t>
            </a:r>
          </a:p>
        </p:txBody>
      </p:sp>
    </p:spTree>
    <p:extLst>
      <p:ext uri="{BB962C8B-B14F-4D97-AF65-F5344CB8AC3E}">
        <p14:creationId xmlns:p14="http://schemas.microsoft.com/office/powerpoint/2010/main" val="16586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287D-FECE-264D-8CFD-3310E48CE5EA}"/>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CBCEFA9C-BFC3-2340-ABF1-68142E30BCD2}"/>
              </a:ext>
            </a:extLst>
          </p:cNvPr>
          <p:cNvSpPr>
            <a:spLocks noGrp="1"/>
          </p:cNvSpPr>
          <p:nvPr>
            <p:ph idx="1"/>
          </p:nvPr>
        </p:nvSpPr>
        <p:spPr>
          <a:xfrm>
            <a:off x="3548542" y="1200150"/>
            <a:ext cx="5138257" cy="3657600"/>
          </a:xfrm>
        </p:spPr>
        <p:txBody>
          <a:bodyPr/>
          <a:lstStyle/>
          <a:p>
            <a:pPr marL="0" indent="0">
              <a:buNone/>
            </a:pPr>
            <a:r>
              <a:rPr lang="en-US" dirty="0">
                <a:cs typeface="Calibri" panose="020F0502020204030204" pitchFamily="34" charset="0"/>
              </a:rPr>
              <a:t>Stay tuned for 7</a:t>
            </a:r>
            <a:r>
              <a:rPr lang="en-US" baseline="30000" dirty="0">
                <a:cs typeface="Calibri" panose="020F0502020204030204" pitchFamily="34" charset="0"/>
              </a:rPr>
              <a:t>th</a:t>
            </a:r>
            <a:r>
              <a:rPr lang="en-US" dirty="0">
                <a:cs typeface="Calibri" panose="020F0502020204030204" pitchFamily="34" charset="0"/>
              </a:rPr>
              <a:t> Edition! </a:t>
            </a:r>
          </a:p>
        </p:txBody>
      </p:sp>
      <p:pic>
        <p:nvPicPr>
          <p:cNvPr id="4" name="Content Placeholder 4"/>
          <p:cNvPicPr>
            <a:picLocks noChangeAspect="1"/>
          </p:cNvPicPr>
          <p:nvPr/>
        </p:nvPicPr>
        <p:blipFill>
          <a:blip r:embed="rId2"/>
          <a:stretch>
            <a:fillRect/>
          </a:stretch>
        </p:blipFill>
        <p:spPr>
          <a:xfrm>
            <a:off x="457200" y="1206700"/>
            <a:ext cx="2838957" cy="3644500"/>
          </a:xfrm>
          <a:prstGeom prst="rect">
            <a:avLst/>
          </a:prstGeom>
        </p:spPr>
      </p:pic>
    </p:spTree>
    <p:extLst>
      <p:ext uri="{BB962C8B-B14F-4D97-AF65-F5344CB8AC3E}">
        <p14:creationId xmlns:p14="http://schemas.microsoft.com/office/powerpoint/2010/main" val="21223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F9FF-54C9-0A45-B63F-6F853F1F7154}"/>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Community College Educational Program Awards</a:t>
            </a:r>
          </a:p>
        </p:txBody>
      </p:sp>
      <p:sp>
        <p:nvSpPr>
          <p:cNvPr id="3" name="Content Placeholder 2">
            <a:extLst>
              <a:ext uri="{FF2B5EF4-FFF2-40B4-BE49-F238E27FC236}">
                <a16:creationId xmlns:a16="http://schemas.microsoft.com/office/drawing/2014/main" id="{9E1359FC-F47C-8F41-9DBD-4A176EC4C832}"/>
              </a:ext>
            </a:extLst>
          </p:cNvPr>
          <p:cNvSpPr>
            <a:spLocks noGrp="1"/>
          </p:cNvSpPr>
          <p:nvPr>
            <p:ph idx="1"/>
          </p:nvPr>
        </p:nvSpPr>
        <p:spPr>
          <a:xfrm>
            <a:off x="457200" y="1200150"/>
            <a:ext cx="8229600" cy="3943350"/>
          </a:xfrm>
        </p:spPr>
        <p:txBody>
          <a:bodyPr>
            <a:normAutofit/>
          </a:bodyPr>
          <a:lstStyle/>
          <a:p>
            <a:r>
              <a:rPr lang="en-US" dirty="0">
                <a:latin typeface="Calibri" panose="020F0502020204030204" pitchFamily="34" charset="0"/>
                <a:cs typeface="Calibri" panose="020F0502020204030204" pitchFamily="34" charset="0"/>
              </a:rPr>
              <a:t>The California Community Colleges have many different educational programs resulting in awards to recognize the accomplishments of students.</a:t>
            </a:r>
          </a:p>
          <a:p>
            <a:r>
              <a:rPr lang="en-US" dirty="0">
                <a:latin typeface="Calibri" panose="020F0502020204030204" pitchFamily="34" charset="0"/>
                <a:cs typeface="Calibri" panose="020F0502020204030204" pitchFamily="34" charset="0"/>
              </a:rPr>
              <a:t>An educational program is “an organized sequence of courses leading to a defined objective, a degree, a certificate, a diploma, a license, or transfer to another institution of higher education.” </a:t>
            </a:r>
            <a:r>
              <a:rPr lang="en-US" b="1" i="1" dirty="0">
                <a:latin typeface="Calibri" panose="020F0502020204030204" pitchFamily="34" charset="0"/>
                <a:cs typeface="Calibri" panose="020F0502020204030204" pitchFamily="34" charset="0"/>
              </a:rPr>
              <a:t>Title 5, section 55000(m)</a:t>
            </a:r>
          </a:p>
          <a:p>
            <a:r>
              <a:rPr lang="en-US" dirty="0">
                <a:latin typeface="Calibri" panose="020F0502020204030204" pitchFamily="34" charset="0"/>
                <a:cs typeface="Calibri" panose="020F0502020204030204" pitchFamily="34" charset="0"/>
              </a:rPr>
              <a:t>Some educational programs are short term, while others take years to complete.</a:t>
            </a:r>
          </a:p>
          <a:p>
            <a:r>
              <a:rPr lang="en-US" dirty="0">
                <a:latin typeface="Calibri" panose="020F0502020204030204" pitchFamily="34" charset="0"/>
                <a:cs typeface="Calibri" panose="020F0502020204030204" pitchFamily="34" charset="0"/>
              </a:rPr>
              <a:t>Having different types of awards allows colleges to meet a wide range of educational goals.</a:t>
            </a:r>
          </a:p>
        </p:txBody>
      </p:sp>
    </p:spTree>
    <p:extLst>
      <p:ext uri="{BB962C8B-B14F-4D97-AF65-F5344CB8AC3E}">
        <p14:creationId xmlns:p14="http://schemas.microsoft.com/office/powerpoint/2010/main" val="33677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C7B-9C87-0C45-B9DC-AF48EDC211A7}"/>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Thank You for Coming</a:t>
            </a:r>
          </a:p>
        </p:txBody>
      </p:sp>
      <p:sp>
        <p:nvSpPr>
          <p:cNvPr id="3" name="Content Placeholder 2">
            <a:extLst>
              <a:ext uri="{FF2B5EF4-FFF2-40B4-BE49-F238E27FC236}">
                <a16:creationId xmlns:a16="http://schemas.microsoft.com/office/drawing/2014/main" id="{DF61E61F-141F-A848-9BCF-A154057B0D89}"/>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Do you have </a:t>
            </a:r>
            <a:r>
              <a:rPr lang="en-US" sz="2800">
                <a:latin typeface="Calibri" panose="020F0502020204030204" pitchFamily="34" charset="0"/>
                <a:cs typeface="Calibri" panose="020F0502020204030204" pitchFamily="34" charset="0"/>
              </a:rPr>
              <a:t>any questions?</a:t>
            </a:r>
          </a:p>
        </p:txBody>
      </p:sp>
    </p:spTree>
    <p:extLst>
      <p:ext uri="{BB962C8B-B14F-4D97-AF65-F5344CB8AC3E}">
        <p14:creationId xmlns:p14="http://schemas.microsoft.com/office/powerpoint/2010/main" val="53094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0198-E6F4-CC47-AEF6-232C11F50268}"/>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EE7A1147-9ECA-084C-A298-939EAABF0BEA}"/>
              </a:ext>
            </a:extLst>
          </p:cNvPr>
          <p:cNvSpPr>
            <a:spLocks noGrp="1"/>
          </p:cNvSpPr>
          <p:nvPr>
            <p:ph idx="1"/>
          </p:nvPr>
        </p:nvSpPr>
        <p:spPr/>
        <p:txBody>
          <a:bodyPr/>
          <a:lstStyle/>
          <a:p>
            <a:r>
              <a:rPr lang="en-US" dirty="0"/>
              <a:t>Certificate Programs</a:t>
            </a:r>
          </a:p>
          <a:p>
            <a:r>
              <a:rPr lang="en-US" dirty="0"/>
              <a:t>Local Associate Degrees</a:t>
            </a:r>
          </a:p>
          <a:p>
            <a:r>
              <a:rPr lang="en-US" dirty="0"/>
              <a:t>Associate Degrees for Transfer</a:t>
            </a:r>
          </a:p>
          <a:p>
            <a:r>
              <a:rPr lang="en-US" dirty="0"/>
              <a:t>UC Transfer Degree Pilot</a:t>
            </a:r>
          </a:p>
          <a:p>
            <a:r>
              <a:rPr lang="en-US" dirty="0"/>
              <a:t>Baccalaureate Degree Pilot Program</a:t>
            </a:r>
          </a:p>
        </p:txBody>
      </p:sp>
    </p:spTree>
    <p:extLst>
      <p:ext uri="{BB962C8B-B14F-4D97-AF65-F5344CB8AC3E}">
        <p14:creationId xmlns:p14="http://schemas.microsoft.com/office/powerpoint/2010/main" val="202839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CC3F-EEBA-AC43-A38F-46D01DC7C6AC}"/>
              </a:ext>
            </a:extLst>
          </p:cNvPr>
          <p:cNvSpPr>
            <a:spLocks noGrp="1"/>
          </p:cNvSpPr>
          <p:nvPr>
            <p:ph type="title"/>
          </p:nvPr>
        </p:nvSpPr>
        <p:spPr/>
        <p:txBody>
          <a:bodyPr/>
          <a:lstStyle/>
          <a:p>
            <a:r>
              <a:rPr lang="en-US" dirty="0"/>
              <a:t>Certificate programs</a:t>
            </a:r>
          </a:p>
        </p:txBody>
      </p:sp>
      <p:sp>
        <p:nvSpPr>
          <p:cNvPr id="3" name="Text Placeholder 2">
            <a:extLst>
              <a:ext uri="{FF2B5EF4-FFF2-40B4-BE49-F238E27FC236}">
                <a16:creationId xmlns:a16="http://schemas.microsoft.com/office/drawing/2014/main" id="{A2AA643B-F3EE-AD4C-92D0-E7E6D6E5AA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932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BDE4-DE60-9B49-88C6-90E897FE0BA8}"/>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Local Certificates</a:t>
            </a:r>
          </a:p>
        </p:txBody>
      </p:sp>
      <p:sp>
        <p:nvSpPr>
          <p:cNvPr id="3" name="Content Placeholder 2">
            <a:extLst>
              <a:ext uri="{FF2B5EF4-FFF2-40B4-BE49-F238E27FC236}">
                <a16:creationId xmlns:a16="http://schemas.microsoft.com/office/drawing/2014/main" id="{497FC950-B01D-0E4D-8770-F946BD96909D}"/>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Colleges may offer certificate programs that are composed of courses that total less than </a:t>
            </a:r>
            <a:r>
              <a:rPr lang="en-US" b="1" u="sng"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semester units</a:t>
            </a:r>
          </a:p>
          <a:p>
            <a:r>
              <a:rPr lang="en-US" dirty="0">
                <a:latin typeface="Calibri" panose="020F0502020204030204" pitchFamily="34" charset="0"/>
                <a:cs typeface="Calibri" panose="020F0502020204030204" pitchFamily="34" charset="0"/>
              </a:rPr>
              <a:t>Designed to help students meet CTE program goals that require fewer units to be completed.</a:t>
            </a:r>
          </a:p>
          <a:p>
            <a:r>
              <a:rPr lang="en-US" dirty="0">
                <a:latin typeface="Calibri" panose="020F0502020204030204" pitchFamily="34" charset="0"/>
                <a:cs typeface="Calibri" panose="020F0502020204030204" pitchFamily="34" charset="0"/>
              </a:rPr>
              <a:t>Colleges may create several local certificate programs that can be stacked/sequenced to comprise a longer Certificate of Achievement</a:t>
            </a:r>
          </a:p>
          <a:p>
            <a:r>
              <a:rPr lang="en-US" dirty="0">
                <a:latin typeface="Calibri" panose="020F0502020204030204" pitchFamily="34" charset="0"/>
                <a:cs typeface="Calibri" panose="020F0502020204030204" pitchFamily="34" charset="0"/>
              </a:rPr>
              <a:t>Local certificates</a:t>
            </a:r>
          </a:p>
          <a:p>
            <a:pPr lvl="1"/>
            <a:r>
              <a:rPr lang="en-US" sz="1600" dirty="0">
                <a:latin typeface="Calibri" panose="020F0502020204030204" pitchFamily="34" charset="0"/>
                <a:cs typeface="Calibri" panose="020F0502020204030204" pitchFamily="34" charset="0"/>
              </a:rPr>
              <a:t>are </a:t>
            </a:r>
            <a:r>
              <a:rPr lang="en-US" sz="1600" i="1" dirty="0">
                <a:latin typeface="Calibri" panose="020F0502020204030204" pitchFamily="34" charset="0"/>
                <a:cs typeface="Calibri" panose="020F0502020204030204" pitchFamily="34" charset="0"/>
              </a:rPr>
              <a:t>not</a:t>
            </a:r>
            <a:r>
              <a:rPr lang="en-US" sz="1600" dirty="0">
                <a:latin typeface="Calibri" panose="020F0502020204030204" pitchFamily="34" charset="0"/>
                <a:cs typeface="Calibri" panose="020F0502020204030204" pitchFamily="34" charset="0"/>
              </a:rPr>
              <a:t> submitted to the Chancellor’s Office for approval</a:t>
            </a:r>
          </a:p>
          <a:p>
            <a:pPr lvl="1"/>
            <a:r>
              <a:rPr lang="en-US" sz="1600" dirty="0">
                <a:latin typeface="Calibri" panose="020F0502020204030204" pitchFamily="34" charset="0"/>
                <a:cs typeface="Calibri" panose="020F0502020204030204" pitchFamily="34" charset="0"/>
              </a:rPr>
              <a:t>cannot be recorded on a student’s transcript</a:t>
            </a:r>
          </a:p>
          <a:p>
            <a:pPr lvl="1"/>
            <a:r>
              <a:rPr lang="en-US" sz="1600" dirty="0">
                <a:latin typeface="Calibri" panose="020F0502020204030204" pitchFamily="34" charset="0"/>
                <a:cs typeface="Calibri" panose="020F0502020204030204" pitchFamily="34" charset="0"/>
              </a:rPr>
              <a:t>cannot be called “Certificate of Achievement” or “Certificate of Completion” or “Certificate of Competency” </a:t>
            </a:r>
            <a:endParaRPr lang="en-US" dirty="0">
              <a:latin typeface="Calibri" panose="020F0502020204030204" pitchFamily="34" charset="0"/>
              <a:cs typeface="Calibri" panose="020F0502020204030204" pitchFamily="34" charset="0"/>
            </a:endParaRPr>
          </a:p>
          <a:p>
            <a:pPr marL="0" indent="0" algn="r">
              <a:buNone/>
            </a:pPr>
            <a:r>
              <a:rPr lang="en-US" sz="1600" dirty="0">
                <a:latin typeface="Calibri" panose="020F0502020204030204" pitchFamily="34" charset="0"/>
                <a:cs typeface="Calibri" panose="020F0502020204030204" pitchFamily="34" charset="0"/>
              </a:rPr>
              <a:t>* Certificate of Achievement </a:t>
            </a:r>
            <a:r>
              <a:rPr lang="en-US" sz="1600" b="1" i="1" dirty="0">
                <a:latin typeface="Calibri" panose="020F0502020204030204" pitchFamily="34" charset="0"/>
                <a:cs typeface="Calibri" panose="020F0502020204030204" pitchFamily="34" charset="0"/>
              </a:rPr>
              <a:t>must</a:t>
            </a:r>
            <a:r>
              <a:rPr lang="en-US" sz="1600" dirty="0">
                <a:latin typeface="Calibri" panose="020F0502020204030204" pitchFamily="34" charset="0"/>
                <a:cs typeface="Calibri" panose="020F0502020204030204" pitchFamily="34" charset="0"/>
              </a:rPr>
              <a:t> receive CCCCO approval</a:t>
            </a:r>
          </a:p>
        </p:txBody>
      </p:sp>
    </p:spTree>
    <p:extLst>
      <p:ext uri="{BB962C8B-B14F-4D97-AF65-F5344CB8AC3E}">
        <p14:creationId xmlns:p14="http://schemas.microsoft.com/office/powerpoint/2010/main" val="41722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BB6C-539C-F940-9E47-A9DEF206BA1E}"/>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Certificates of Achievement</a:t>
            </a:r>
          </a:p>
        </p:txBody>
      </p:sp>
      <p:sp>
        <p:nvSpPr>
          <p:cNvPr id="3" name="Content Placeholder 2">
            <a:extLst>
              <a:ext uri="{FF2B5EF4-FFF2-40B4-BE49-F238E27FC236}">
                <a16:creationId xmlns:a16="http://schemas.microsoft.com/office/drawing/2014/main" id="{C4BA5FB6-45D3-614F-8898-B8AAE2AC6843}"/>
              </a:ext>
            </a:extLst>
          </p:cNvPr>
          <p:cNvSpPr>
            <a:spLocks noGrp="1"/>
          </p:cNvSpPr>
          <p:nvPr>
            <p:ph idx="1"/>
          </p:nvPr>
        </p:nvSpPr>
        <p:spPr>
          <a:xfrm>
            <a:off x="457200" y="1200149"/>
            <a:ext cx="8229600" cy="3943351"/>
          </a:xfrm>
        </p:spPr>
        <p:txBody>
          <a:bodyPr>
            <a:noAutofit/>
          </a:bodyPr>
          <a:lstStyle/>
          <a:p>
            <a:r>
              <a:rPr lang="en-US" dirty="0">
                <a:latin typeface="Calibri" panose="020F0502020204030204" pitchFamily="34" charset="0"/>
                <a:cs typeface="Calibri" panose="020F0502020204030204" pitchFamily="34" charset="0"/>
              </a:rPr>
              <a:t>Represent a well-defined pattern of learning experiences designed to develop certain capabilities that may be oriented to career or General Education.</a:t>
            </a:r>
          </a:p>
          <a:p>
            <a:r>
              <a:rPr lang="en-US" dirty="0">
                <a:latin typeface="Calibri" panose="020F0502020204030204" pitchFamily="34" charset="0"/>
                <a:cs typeface="Calibri" panose="020F0502020204030204" pitchFamily="34" charset="0"/>
              </a:rPr>
              <a:t>A credit certificate program consisting of </a:t>
            </a:r>
            <a:r>
              <a:rPr lang="en-US" b="1" dirty="0">
                <a:latin typeface="Calibri" panose="020F0502020204030204" pitchFamily="34" charset="0"/>
                <a:cs typeface="Calibri" panose="020F0502020204030204" pitchFamily="34" charset="0"/>
              </a:rPr>
              <a:t>16 or more </a:t>
            </a:r>
            <a:r>
              <a:rPr lang="en-US" dirty="0">
                <a:latin typeface="Calibri" panose="020F0502020204030204" pitchFamily="34" charset="0"/>
                <a:cs typeface="Calibri" panose="020F0502020204030204" pitchFamily="34" charset="0"/>
              </a:rPr>
              <a:t>semester units</a:t>
            </a:r>
          </a:p>
          <a:p>
            <a:r>
              <a:rPr lang="en-US" dirty="0">
                <a:latin typeface="Calibri" panose="020F0502020204030204" pitchFamily="34" charset="0"/>
                <a:cs typeface="Calibri" panose="020F0502020204030204" pitchFamily="34" charset="0"/>
              </a:rPr>
              <a:t>Must be submitted to the Chancellor’s Office for approval</a:t>
            </a:r>
          </a:p>
          <a:p>
            <a:r>
              <a:rPr lang="en-US" dirty="0">
                <a:latin typeface="Calibri" panose="020F0502020204030204" pitchFamily="34" charset="0"/>
                <a:cs typeface="Calibri" panose="020F0502020204030204" pitchFamily="34" charset="0"/>
              </a:rPr>
              <a:t>Able to appear on a student’s transcript</a:t>
            </a:r>
          </a:p>
          <a:p>
            <a:r>
              <a:rPr lang="en-US" dirty="0">
                <a:latin typeface="Calibri" panose="020F0502020204030204" pitchFamily="34" charset="0"/>
                <a:cs typeface="Calibri" panose="020F0502020204030204" pitchFamily="34" charset="0"/>
              </a:rPr>
              <a:t>May </a:t>
            </a:r>
            <a:r>
              <a:rPr lang="en-US" b="1" i="1"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consist solely of basic skills and/or ESL courses </a:t>
            </a:r>
          </a:p>
          <a:p>
            <a:r>
              <a:rPr lang="en-US" dirty="0">
                <a:latin typeface="Calibri" panose="020F0502020204030204" pitchFamily="34" charset="0"/>
                <a:cs typeface="Calibri" panose="020F0502020204030204" pitchFamily="34" charset="0"/>
              </a:rPr>
              <a:t>Programs between 9 and 15.5 semester units </a:t>
            </a:r>
            <a:r>
              <a:rPr lang="en-US" i="1" dirty="0">
                <a:latin typeface="Calibri" panose="020F0502020204030204" pitchFamily="34" charset="0"/>
                <a:cs typeface="Calibri" panose="020F0502020204030204" pitchFamily="34" charset="0"/>
              </a:rPr>
              <a:t>may</a:t>
            </a:r>
            <a:r>
              <a:rPr lang="en-US" dirty="0">
                <a:latin typeface="Calibri" panose="020F0502020204030204" pitchFamily="34" charset="0"/>
                <a:cs typeface="Calibri" panose="020F0502020204030204" pitchFamily="34" charset="0"/>
              </a:rPr>
              <a:t> be a Certificate of Achievement if approved by the Chancellor’s Office.</a:t>
            </a:r>
          </a:p>
          <a:p>
            <a:r>
              <a:rPr lang="en-US" dirty="0">
                <a:latin typeface="Calibri" panose="020F0502020204030204" pitchFamily="34" charset="0"/>
                <a:cs typeface="Calibri" panose="020F0502020204030204" pitchFamily="34" charset="0"/>
              </a:rPr>
              <a:t>Must include a narrative that addresses (among others) a </a:t>
            </a:r>
            <a:r>
              <a:rPr lang="en-US" i="1" dirty="0">
                <a:latin typeface="Calibri" panose="020F0502020204030204" pitchFamily="34" charset="0"/>
                <a:cs typeface="Calibri" panose="020F0502020204030204" pitchFamily="34" charset="0"/>
              </a:rPr>
              <a:t>Program Goal </a:t>
            </a:r>
            <a:br>
              <a:rPr lang="en-US" i="1"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Either: </a:t>
            </a:r>
            <a:r>
              <a:rPr lang="en-US" dirty="0">
                <a:latin typeface="Calibri" panose="020F0502020204030204" pitchFamily="34" charset="0"/>
                <a:cs typeface="Calibri" panose="020F0502020204030204" pitchFamily="34" charset="0"/>
              </a:rPr>
              <a:t>transfer, CTE, or local</a:t>
            </a:r>
          </a:p>
          <a:p>
            <a:pPr marL="0" indent="0">
              <a:buNone/>
            </a:pPr>
            <a:endParaRPr lang="en-US" sz="1200"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Why??????       Title 5 §55070</a:t>
            </a:r>
          </a:p>
        </p:txBody>
      </p:sp>
    </p:spTree>
    <p:extLst>
      <p:ext uri="{BB962C8B-B14F-4D97-AF65-F5344CB8AC3E}">
        <p14:creationId xmlns:p14="http://schemas.microsoft.com/office/powerpoint/2010/main" val="35717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2933-FE9A-4F47-8B9B-4A4A67204232}"/>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Certificates of Achievement - Transfer </a:t>
            </a:r>
            <a:endParaRPr lang="en-US" dirty="0"/>
          </a:p>
        </p:txBody>
      </p:sp>
      <p:sp>
        <p:nvSpPr>
          <p:cNvPr id="3" name="Content Placeholder 2">
            <a:extLst>
              <a:ext uri="{FF2B5EF4-FFF2-40B4-BE49-F238E27FC236}">
                <a16:creationId xmlns:a16="http://schemas.microsoft.com/office/drawing/2014/main" id="{C51DA3D1-171B-D043-AF0C-E2EDEE0CA9FA}"/>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Title 5 allows for approval of Certificates of Achievement that satisfy transfer patterns of UC and CSU</a:t>
            </a:r>
          </a:p>
          <a:p>
            <a:r>
              <a:rPr lang="en-US" dirty="0">
                <a:latin typeface="Calibri" panose="020F0502020204030204" pitchFamily="34" charset="0"/>
                <a:cs typeface="Calibri" panose="020F0502020204030204" pitchFamily="34" charset="0"/>
              </a:rPr>
              <a:t>These certificates must be submitted to the Chancellor’s Office for approval</a:t>
            </a:r>
          </a:p>
          <a:p>
            <a:r>
              <a:rPr lang="en-US" dirty="0">
                <a:latin typeface="Calibri" panose="020F0502020204030204" pitchFamily="34" charset="0"/>
                <a:cs typeface="Calibri" panose="020F0502020204030204" pitchFamily="34" charset="0"/>
              </a:rPr>
              <a:t>To maintain statewide consistency, only permissible certificate titles are</a:t>
            </a:r>
          </a:p>
          <a:p>
            <a:pPr lvl="1"/>
            <a:r>
              <a:rPr lang="en-US" sz="1800" dirty="0">
                <a:latin typeface="Calibri" panose="020F0502020204030204" pitchFamily="34" charset="0"/>
                <a:cs typeface="Calibri" panose="020F0502020204030204" pitchFamily="34" charset="0"/>
              </a:rPr>
              <a:t>CSU GE-Breadth</a:t>
            </a:r>
          </a:p>
          <a:p>
            <a:pPr lvl="1"/>
            <a:r>
              <a:rPr lang="en-US" sz="1800" dirty="0">
                <a:latin typeface="Calibri" panose="020F0502020204030204" pitchFamily="34" charset="0"/>
                <a:cs typeface="Calibri" panose="020F0502020204030204" pitchFamily="34" charset="0"/>
              </a:rPr>
              <a:t>Intersegmental GE Transfer Curriculum (IGETC)</a:t>
            </a:r>
          </a:p>
          <a:p>
            <a:r>
              <a:rPr lang="en-US" dirty="0">
                <a:latin typeface="Calibri" panose="020F0502020204030204" pitchFamily="34" charset="0"/>
                <a:cs typeface="Calibri" panose="020F0502020204030204" pitchFamily="34" charset="0"/>
              </a:rPr>
              <a:t>Students who complete one of the transfer general education patterns and are GE certified may be granted one of these certificates.</a:t>
            </a:r>
          </a:p>
          <a:p>
            <a:r>
              <a:rPr lang="en-US" dirty="0">
                <a:latin typeface="Calibri" panose="020F0502020204030204" pitchFamily="34" charset="0"/>
                <a:cs typeface="Calibri" panose="020F0502020204030204" pitchFamily="34" charset="0"/>
              </a:rPr>
              <a:t>These certificates may be helpful for transfer students where a local degree doesn’t exist or doesn’t align with the major preparation that the student is expected to complete prior to transfer.</a:t>
            </a:r>
          </a:p>
        </p:txBody>
      </p:sp>
    </p:spTree>
    <p:extLst>
      <p:ext uri="{BB962C8B-B14F-4D97-AF65-F5344CB8AC3E}">
        <p14:creationId xmlns:p14="http://schemas.microsoft.com/office/powerpoint/2010/main" val="31397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DC46-27A7-7544-8247-2F0E067A7F1F}"/>
              </a:ext>
            </a:extLst>
          </p:cNvPr>
          <p:cNvSpPr>
            <a:spLocks noGrp="1"/>
          </p:cNvSpPr>
          <p:nvPr>
            <p:ph type="title"/>
          </p:nvPr>
        </p:nvSpPr>
        <p:spPr/>
        <p:txBody>
          <a:bodyPr/>
          <a:lstStyle/>
          <a:p>
            <a:r>
              <a:rPr lang="en-US" b="1" dirty="0">
                <a:solidFill>
                  <a:srgbClr val="0070C0"/>
                </a:solidFill>
                <a:latin typeface="Calibri" panose="020F0502020204030204" pitchFamily="34" charset="0"/>
                <a:cs typeface="Calibri" panose="020F0502020204030204" pitchFamily="34" charset="0"/>
              </a:rPr>
              <a:t>Certificates of Achievement - CTE </a:t>
            </a:r>
            <a:endParaRPr lang="en-US" dirty="0"/>
          </a:p>
        </p:txBody>
      </p:sp>
      <p:sp>
        <p:nvSpPr>
          <p:cNvPr id="3" name="Content Placeholder 2">
            <a:extLst>
              <a:ext uri="{FF2B5EF4-FFF2-40B4-BE49-F238E27FC236}">
                <a16:creationId xmlns:a16="http://schemas.microsoft.com/office/drawing/2014/main" id="{20E4E0A7-DE95-494E-928E-CD8D0545D21C}"/>
              </a:ext>
            </a:extLst>
          </p:cNvPr>
          <p:cNvSpPr>
            <a:spLocks noGrp="1"/>
          </p:cNvSpPr>
          <p:nvPr>
            <p:ph idx="1"/>
          </p:nvPr>
        </p:nvSpPr>
        <p:spPr/>
        <p:txBody>
          <a:bodyPr>
            <a:normAutofit/>
          </a:bodyPr>
          <a:lstStyle/>
          <a:p>
            <a:r>
              <a:rPr lang="en-US" dirty="0"/>
              <a:t>Career Technical Education Certificates must have a CTE designated TOP code, but the certificate may contain courses that are assigned to a transfer TOP code.</a:t>
            </a:r>
          </a:p>
          <a:p>
            <a:r>
              <a:rPr lang="en-US" dirty="0"/>
              <a:t>Must meet all previously mentioned submission requirements AND the narrative MUST ALSO include</a:t>
            </a:r>
          </a:p>
          <a:p>
            <a:pPr lvl="1"/>
            <a:r>
              <a:rPr lang="en-US" sz="1800" dirty="0"/>
              <a:t>Labor Market Information </a:t>
            </a:r>
          </a:p>
          <a:p>
            <a:pPr lvl="1"/>
            <a:r>
              <a:rPr lang="en-US" sz="1800" dirty="0"/>
              <a:t>Advisory Committee recommendation </a:t>
            </a:r>
          </a:p>
          <a:p>
            <a:pPr lvl="1"/>
            <a:r>
              <a:rPr lang="en-US" sz="1800" dirty="0"/>
              <a:t>Regional Consortia review</a:t>
            </a:r>
          </a:p>
          <a:p>
            <a:r>
              <a:rPr lang="en-US" dirty="0"/>
              <a:t>These programs typically represent the majority of the certificate programs in a college catalog and are helpful for students seeking instruction in a particular CTE area, but don’t necessarily need the general education courses that are required for an associate degree.</a:t>
            </a:r>
          </a:p>
        </p:txBody>
      </p:sp>
    </p:spTree>
    <p:extLst>
      <p:ext uri="{BB962C8B-B14F-4D97-AF65-F5344CB8AC3E}">
        <p14:creationId xmlns:p14="http://schemas.microsoft.com/office/powerpoint/2010/main" val="6692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Wisp">
  <a:themeElements>
    <a:clrScheme name="Wisp">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ASCCC</Template>
  <TotalTime>1682</TotalTime>
  <Words>1605</Words>
  <Application>Microsoft Macintosh PowerPoint</Application>
  <PresentationFormat>On-screen Show (16:9)</PresentationFormat>
  <Paragraphs>162</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Rockwell</vt:lpstr>
      <vt:lpstr>Century Gothic</vt:lpstr>
      <vt:lpstr>ASCCC</vt:lpstr>
      <vt:lpstr>Credit degrees and certificates</vt:lpstr>
      <vt:lpstr>Overview</vt:lpstr>
      <vt:lpstr>Community College Educational Program Awards</vt:lpstr>
      <vt:lpstr>Overview</vt:lpstr>
      <vt:lpstr>Certificate programs</vt:lpstr>
      <vt:lpstr>Local Certificates</vt:lpstr>
      <vt:lpstr>Certificates of Achievement</vt:lpstr>
      <vt:lpstr>Certificates of Achievement - Transfer </vt:lpstr>
      <vt:lpstr>Certificates of Achievement - CTE </vt:lpstr>
      <vt:lpstr>Local Certificates of Achievement</vt:lpstr>
      <vt:lpstr>Local associate degrees</vt:lpstr>
      <vt:lpstr>Requirements for Associate Degrees</vt:lpstr>
      <vt:lpstr>Local Associate Degrees</vt:lpstr>
      <vt:lpstr>Local Associate Degrees and Guided Pathways</vt:lpstr>
      <vt:lpstr>Key Elements of Guided Pathways</vt:lpstr>
      <vt:lpstr>Associate degrees for transfer (ADT)</vt:lpstr>
      <vt:lpstr>Associate Degree for Transfer (ADT)</vt:lpstr>
      <vt:lpstr>Developing an ADT</vt:lpstr>
      <vt:lpstr>UC transfer pilot</vt:lpstr>
      <vt:lpstr>Challenges with ADTs</vt:lpstr>
      <vt:lpstr>PowerPoint Presentation</vt:lpstr>
      <vt:lpstr>PowerPoint Presentation</vt:lpstr>
      <vt:lpstr>Pilot UC Transfer Degrees</vt:lpstr>
      <vt:lpstr>Community college baccalaureate degrees</vt:lpstr>
      <vt:lpstr>History of the Bachelor’s Degree Program</vt:lpstr>
      <vt:lpstr>Structure of CCC Baccalaureate Degrees</vt:lpstr>
      <vt:lpstr>Summary</vt:lpstr>
      <vt:lpstr>Summary</vt:lpstr>
      <vt:lpstr>Resources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Local Associate Degrees</dc:title>
  <dc:creator>Craig Rutan;Carol Farrar</dc:creator>
  <cp:lastModifiedBy>Rutan, Craig</cp:lastModifiedBy>
  <cp:revision>37</cp:revision>
  <dcterms:modified xsi:type="dcterms:W3CDTF">2019-07-13T15:37:32Z</dcterms:modified>
</cp:coreProperties>
</file>