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73" r:id="rId6"/>
    <p:sldId id="274" r:id="rId7"/>
    <p:sldId id="260" r:id="rId8"/>
    <p:sldId id="267" r:id="rId9"/>
    <p:sldId id="261" r:id="rId10"/>
    <p:sldId id="262" r:id="rId11"/>
    <p:sldId id="264" r:id="rId12"/>
    <p:sldId id="271" r:id="rId13"/>
    <p:sldId id="272" r:id="rId14"/>
    <p:sldId id="269" r:id="rId15"/>
    <p:sldId id="263" r:id="rId16"/>
    <p:sldId id="270" r:id="rId17"/>
    <p:sldId id="268" r:id="rId18"/>
    <p:sldId id="266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EEF8B-91E9-0749-B492-F34B6BDCA863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F73C-4577-AD4B-AA6E-68D3659E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52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DEE34-904F-9D48-B7EF-06CE9041C8E2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E4839-E2F7-204E-84C1-7F2013B8A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9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Who’s in the room?</a:t>
            </a:r>
          </a:p>
          <a:p>
            <a:r>
              <a:rPr lang="en-US" dirty="0" smtClean="0"/>
              <a:t>Definitions</a:t>
            </a:r>
            <a:r>
              <a:rPr lang="en-US" baseline="0" dirty="0" smtClean="0"/>
              <a:t> from Webster</a:t>
            </a:r>
          </a:p>
          <a:p>
            <a:r>
              <a:rPr lang="en-US" baseline="0" dirty="0" smtClean="0"/>
              <a:t>Culture “The way things are done around here”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93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Innovation cannot exist in certain cultures</a:t>
            </a:r>
          </a:p>
          <a:p>
            <a:r>
              <a:rPr lang="en-US" dirty="0" smtClean="0"/>
              <a:t>There is great external pressure to innovate right now…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5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87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works better for student learning?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example to think about culture of a small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78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</a:t>
            </a:r>
            <a:r>
              <a:rPr lang="en-US" baseline="0" dirty="0" smtClean="0"/>
              <a:t> this support student learning?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67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8E80666-FB37-4B36-9149-507F3B0178E3}" type="datetimeFigureOut">
              <a:rPr lang="en-US" smtClean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bes.com/sites/theyec/2012/12/31/6-ideas-to-promote-innovation-in-your-workplace-this-year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trengthstest.com/strengthsfinderthemes/strengths-themes.html" TargetMode="External"/><Relationship Id="rId4" Type="http://schemas.openxmlformats.org/officeDocument/2006/relationships/hyperlink" Target="http://www.ccl.org/Leadership/pdf/assessments/skills_intelligence.pd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jstanskas@valleycollege.edu" TargetMode="External"/><Relationship Id="rId2" Type="http://schemas.openxmlformats.org/officeDocument/2006/relationships/hyperlink" Target="mailto:sbangasser@valleycollege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70939"/>
            <a:ext cx="9019400" cy="2553209"/>
          </a:xfrm>
        </p:spPr>
        <p:txBody>
          <a:bodyPr/>
          <a:lstStyle/>
          <a:p>
            <a:r>
              <a:rPr lang="en-US" sz="3600" dirty="0" smtClean="0"/>
              <a:t>Fostering Innovation:  </a:t>
            </a:r>
            <a:br>
              <a:rPr lang="en-US" sz="3600" dirty="0" smtClean="0"/>
            </a:br>
            <a:r>
              <a:rPr lang="en-US" sz="3600" dirty="0" smtClean="0"/>
              <a:t>Effective Practices for </a:t>
            </a:r>
            <a:br>
              <a:rPr lang="en-US" sz="3600" dirty="0" smtClean="0"/>
            </a:br>
            <a:r>
              <a:rPr lang="en-US" sz="3600" dirty="0" smtClean="0"/>
              <a:t>Department Chairs </a:t>
            </a:r>
            <a:br>
              <a:rPr lang="en-US" sz="3600" dirty="0" smtClean="0"/>
            </a:br>
            <a:r>
              <a:rPr lang="en-US" sz="3600" dirty="0" smtClean="0"/>
              <a:t>Supporting a Student-Centered Culture</a:t>
            </a:r>
            <a:endParaRPr 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5084" y="5052545"/>
            <a:ext cx="8794316" cy="88211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Susan </a:t>
            </a:r>
            <a:r>
              <a:rPr lang="en-US" dirty="0" err="1" smtClean="0"/>
              <a:t>Bangasser</a:t>
            </a:r>
            <a:r>
              <a:rPr lang="en-US" dirty="0" smtClean="0"/>
              <a:t>, Dean of Science, San Bernardino Valley College</a:t>
            </a:r>
          </a:p>
          <a:p>
            <a:r>
              <a:rPr lang="en-US" dirty="0" smtClean="0"/>
              <a:t>John </a:t>
            </a:r>
            <a:r>
              <a:rPr lang="en-US" dirty="0" err="1" smtClean="0"/>
              <a:t>Stanskas</a:t>
            </a:r>
            <a:r>
              <a:rPr lang="en-US" dirty="0" smtClean="0"/>
              <a:t>, ASCCC Executive Committee</a:t>
            </a:r>
            <a:endParaRPr lang="en-US" dirty="0"/>
          </a:p>
        </p:txBody>
      </p:sp>
      <p:pic>
        <p:nvPicPr>
          <p:cNvPr id="5" name="Picture 4" descr="images-7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013" y="2824148"/>
            <a:ext cx="6773117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5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Department Chairs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Class Schedule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Identify adjunct faculty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Textbook orders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Run faculty meetings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Shepherd curriculum review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Programmatic review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Represent the department at institutional meetings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Other?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62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 amt="2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to Improve Culture of a 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Include adjunct in discussion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Schedules that facilitate informal interaction between faculty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Mentoring/coaching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Meetings at the beginning of term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Student celebration at the end of term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Experimental curriculum implementation support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Supporting professional development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Departmental goals – long and short term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6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187" y="569805"/>
            <a:ext cx="8229600" cy="2865300"/>
          </a:xfrm>
        </p:spPr>
        <p:txBody>
          <a:bodyPr/>
          <a:lstStyle/>
          <a:p>
            <a:r>
              <a:rPr lang="en-US" dirty="0" smtClean="0"/>
              <a:t>How Do Academic Deans And Department Chairs Support a Culture of Innovation?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79307"/>
            <a:ext cx="8229600" cy="244685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Mentor faculty during evaluation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Support minority opinions for change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Encourage observation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Book Club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69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187" y="569805"/>
            <a:ext cx="8229600" cy="2865300"/>
          </a:xfrm>
        </p:spPr>
        <p:txBody>
          <a:bodyPr/>
          <a:lstStyle/>
          <a:p>
            <a:r>
              <a:rPr lang="en-US" dirty="0" smtClean="0"/>
              <a:t>How Do Academic Deans And Department Chairs Support a Culture of Innovation?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79307"/>
            <a:ext cx="8229600" cy="2446856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What do you think?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huh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184" y="3907228"/>
            <a:ext cx="5245815" cy="295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7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Innovation occurs in a supportive and safe culture where faculty voices are valued – allows creativity</a:t>
            </a:r>
          </a:p>
          <a:p>
            <a:pPr marL="0" indent="0">
              <a:buNone/>
            </a:pPr>
            <a:endParaRPr lang="en-US" sz="3200" dirty="0" smtClean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Change is scary – need a safe environment to succeed </a:t>
            </a: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4" name="Picture 3" descr="domoargh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528" y="4533900"/>
            <a:ext cx="3152472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8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We can’t do that because…</a:t>
            </a:r>
          </a:p>
          <a:p>
            <a:pPr marL="0" indent="0">
              <a:buNone/>
            </a:pPr>
            <a:endParaRPr lang="en-US" sz="3200" dirty="0" smtClean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What have you heard?</a:t>
            </a:r>
          </a:p>
          <a:p>
            <a:endParaRPr lang="en-US" sz="3200" dirty="0"/>
          </a:p>
        </p:txBody>
      </p:sp>
      <p:pic>
        <p:nvPicPr>
          <p:cNvPr id="4" name="Picture 3" descr="slash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160" y="2794000"/>
            <a:ext cx="32385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3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When I get back to my college, I am going to…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idealightbulb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600" y="2625698"/>
            <a:ext cx="5702613" cy="379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29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When I get back to my college, I am going to…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inn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800" y="3568700"/>
            <a:ext cx="7061200" cy="32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65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9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“Six ideas to promote innovation in your workplace”</a:t>
            </a:r>
          </a:p>
          <a:p>
            <a:r>
              <a:rPr lang="en-US" dirty="0">
                <a:solidFill>
                  <a:srgbClr val="000000"/>
                </a:solidFill>
                <a:hlinkClick r:id="rId3"/>
              </a:rPr>
              <a:t>http://www.forbes.com/sites/theyec/2012/12/31/6-ideas-to-promote-innovation-in-your-workplace-this-year/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 </a:t>
            </a:r>
            <a:r>
              <a:rPr lang="en-US" dirty="0" smtClean="0">
                <a:solidFill>
                  <a:srgbClr val="000000"/>
                </a:solidFill>
              </a:rPr>
              <a:t>”</a:t>
            </a:r>
            <a:r>
              <a:rPr lang="en-US" smtClean="0">
                <a:solidFill>
                  <a:srgbClr val="000000"/>
                </a:solidFill>
              </a:rPr>
              <a:t>Leadership Skills </a:t>
            </a:r>
            <a:r>
              <a:rPr lang="en-US" dirty="0" smtClean="0">
                <a:solidFill>
                  <a:srgbClr val="000000"/>
                </a:solidFill>
              </a:rPr>
              <a:t>and </a:t>
            </a:r>
            <a:r>
              <a:rPr lang="en-US" dirty="0">
                <a:solidFill>
                  <a:srgbClr val="000000"/>
                </a:solidFill>
              </a:rPr>
              <a:t>Emotional </a:t>
            </a:r>
            <a:r>
              <a:rPr lang="en-US" dirty="0" smtClean="0">
                <a:solidFill>
                  <a:srgbClr val="000000"/>
                </a:solidFill>
              </a:rPr>
              <a:t>Intelligence” </a:t>
            </a:r>
            <a:r>
              <a:rPr lang="en-US" dirty="0" smtClean="0">
                <a:solidFill>
                  <a:srgbClr val="000000"/>
                </a:solidFill>
                <a:hlinkClick r:id="rId4"/>
              </a:rPr>
              <a:t>http</a:t>
            </a:r>
            <a:r>
              <a:rPr lang="en-US" dirty="0">
                <a:solidFill>
                  <a:srgbClr val="000000"/>
                </a:solidFill>
                <a:hlinkClick r:id="rId4"/>
              </a:rPr>
              <a:t>://</a:t>
            </a:r>
            <a:r>
              <a:rPr lang="en-US" dirty="0" smtClean="0">
                <a:solidFill>
                  <a:srgbClr val="000000"/>
                </a:solidFill>
                <a:hlinkClick r:id="rId4"/>
              </a:rPr>
              <a:t>www.ccl.org/Leadership/pdf/assessments/skills_intelligence.pdf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“Clifton Strengths </a:t>
            </a:r>
            <a:r>
              <a:rPr lang="en-US" dirty="0">
                <a:solidFill>
                  <a:srgbClr val="000000"/>
                </a:solidFill>
              </a:rPr>
              <a:t>Finder” </a:t>
            </a:r>
            <a:r>
              <a:rPr lang="en-US" dirty="0">
                <a:solidFill>
                  <a:srgbClr val="000000"/>
                </a:solidFill>
                <a:hlinkClick r:id="rId5"/>
              </a:rPr>
              <a:t>http://</a:t>
            </a:r>
            <a:r>
              <a:rPr lang="en-US" dirty="0" smtClean="0">
                <a:solidFill>
                  <a:srgbClr val="000000"/>
                </a:solidFill>
                <a:hlinkClick r:id="rId5"/>
              </a:rPr>
              <a:t>strengthstest.com/strengthsfinderthemes/strengths-themes.html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 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Books for further reading:</a:t>
            </a:r>
          </a:p>
          <a:p>
            <a:r>
              <a:rPr lang="en-US" u="sng" dirty="0">
                <a:solidFill>
                  <a:srgbClr val="000000"/>
                </a:solidFill>
              </a:rPr>
              <a:t>What the Best College Teachers Do</a:t>
            </a:r>
            <a:r>
              <a:rPr lang="en-US" dirty="0">
                <a:solidFill>
                  <a:srgbClr val="000000"/>
                </a:solidFill>
              </a:rPr>
              <a:t>  by Ken Bain</a:t>
            </a:r>
          </a:p>
          <a:p>
            <a:r>
              <a:rPr lang="en-US" u="sng" dirty="0">
                <a:solidFill>
                  <a:srgbClr val="000000"/>
                </a:solidFill>
              </a:rPr>
              <a:t>Learner Centered Teaching</a:t>
            </a:r>
            <a:r>
              <a:rPr lang="en-US" dirty="0">
                <a:solidFill>
                  <a:srgbClr val="000000"/>
                </a:solidFill>
              </a:rPr>
              <a:t> by Maryellen Weimer</a:t>
            </a:r>
          </a:p>
          <a:p>
            <a:r>
              <a:rPr lang="en-US" u="sng" dirty="0">
                <a:solidFill>
                  <a:srgbClr val="000000"/>
                </a:solidFill>
              </a:rPr>
              <a:t>The Engaged Teacher:  What Works with Today’s Students</a:t>
            </a:r>
            <a:r>
              <a:rPr lang="en-US" dirty="0">
                <a:solidFill>
                  <a:srgbClr val="000000"/>
                </a:solidFill>
              </a:rPr>
              <a:t> by Nancy Vader-McCormick</a:t>
            </a:r>
          </a:p>
          <a:p>
            <a:r>
              <a:rPr lang="en-US" u="sng" dirty="0">
                <a:solidFill>
                  <a:srgbClr val="000000"/>
                </a:solidFill>
              </a:rPr>
              <a:t>Teaching College in an Age of Accountability</a:t>
            </a:r>
            <a:r>
              <a:rPr lang="en-US" dirty="0">
                <a:solidFill>
                  <a:srgbClr val="000000"/>
                </a:solidFill>
              </a:rPr>
              <a:t>, Richard Lyons</a:t>
            </a:r>
          </a:p>
          <a:p>
            <a:r>
              <a:rPr lang="en-US" u="sng" dirty="0" smtClean="0">
                <a:solidFill>
                  <a:srgbClr val="000000"/>
                </a:solidFill>
              </a:rPr>
              <a:t>Make </a:t>
            </a:r>
            <a:r>
              <a:rPr lang="en-US" u="sng" dirty="0" smtClean="0">
                <a:solidFill>
                  <a:srgbClr val="000000"/>
                </a:solidFill>
              </a:rPr>
              <a:t>it Stick:  The Science of Successful Learning</a:t>
            </a:r>
            <a:r>
              <a:rPr lang="en-US" dirty="0" smtClean="0">
                <a:solidFill>
                  <a:srgbClr val="000000"/>
                </a:solidFill>
              </a:rPr>
              <a:t>,  </a:t>
            </a:r>
            <a:r>
              <a:rPr lang="en-US" dirty="0" smtClean="0">
                <a:solidFill>
                  <a:srgbClr val="000000"/>
                </a:solidFill>
              </a:rPr>
              <a:t>P. Brown, H. </a:t>
            </a:r>
            <a:r>
              <a:rPr lang="en-US" dirty="0" err="1" smtClean="0">
                <a:solidFill>
                  <a:srgbClr val="000000"/>
                </a:solidFill>
              </a:rPr>
              <a:t>Roediger</a:t>
            </a:r>
            <a:r>
              <a:rPr lang="en-US" dirty="0" smtClean="0">
                <a:solidFill>
                  <a:srgbClr val="000000"/>
                </a:solidFill>
              </a:rPr>
              <a:t>, and M. McDaniel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99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Susan </a:t>
            </a:r>
            <a:r>
              <a:rPr lang="en-US" dirty="0" err="1" smtClean="0">
                <a:solidFill>
                  <a:srgbClr val="000000"/>
                </a:solidFill>
              </a:rPr>
              <a:t>Bangasser</a:t>
            </a:r>
            <a:r>
              <a:rPr lang="en-US" dirty="0" smtClean="0">
                <a:solidFill>
                  <a:srgbClr val="000000"/>
                </a:solidFill>
              </a:rPr>
              <a:t>:  </a:t>
            </a:r>
            <a:r>
              <a:rPr lang="en-US" dirty="0" smtClean="0">
                <a:solidFill>
                  <a:srgbClr val="000000"/>
                </a:solidFill>
                <a:hlinkClick r:id="rId2"/>
              </a:rPr>
              <a:t>sbangasser@valleycollege.edu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John </a:t>
            </a:r>
            <a:r>
              <a:rPr lang="en-US" dirty="0" err="1" smtClean="0">
                <a:solidFill>
                  <a:srgbClr val="000000"/>
                </a:solidFill>
              </a:rPr>
              <a:t>Stanskas</a:t>
            </a:r>
            <a:r>
              <a:rPr lang="en-US" dirty="0" smtClean="0">
                <a:solidFill>
                  <a:srgbClr val="000000"/>
                </a:solidFill>
              </a:rPr>
              <a:t>:  </a:t>
            </a:r>
            <a:r>
              <a:rPr lang="en-US" dirty="0" smtClean="0">
                <a:solidFill>
                  <a:srgbClr val="000000"/>
                </a:solidFill>
                <a:hlinkClick r:id="rId3"/>
              </a:rPr>
              <a:t>jstanskas@valleycollege.edu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images-6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999" y="2447397"/>
            <a:ext cx="3132667" cy="418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79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00"/>
                </a:solidFill>
              </a:rPr>
              <a:t>What is innovation</a:t>
            </a:r>
            <a:r>
              <a:rPr lang="en-US" sz="4000" dirty="0">
                <a:solidFill>
                  <a:srgbClr val="000000"/>
                </a:solidFill>
              </a:rPr>
              <a:t>?</a:t>
            </a:r>
            <a:r>
              <a:rPr lang="en-US" sz="4000" dirty="0" smtClean="0">
                <a:solidFill>
                  <a:srgbClr val="000000"/>
                </a:solidFill>
              </a:rPr>
              <a:t> culture?</a:t>
            </a:r>
          </a:p>
          <a:p>
            <a:r>
              <a:rPr lang="en-US" sz="4000" dirty="0">
                <a:solidFill>
                  <a:srgbClr val="000000"/>
                </a:solidFill>
              </a:rPr>
              <a:t>D</a:t>
            </a:r>
            <a:r>
              <a:rPr lang="en-US" sz="4000" dirty="0" smtClean="0">
                <a:solidFill>
                  <a:srgbClr val="000000"/>
                </a:solidFill>
              </a:rPr>
              <a:t>epartment chairs &amp; Division Deans 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How to cultivate a culture of engaged and creative faculty</a:t>
            </a:r>
          </a:p>
          <a:p>
            <a:r>
              <a:rPr lang="en-US" sz="4000" dirty="0" smtClean="0">
                <a:solidFill>
                  <a:srgbClr val="000000"/>
                </a:solidFill>
              </a:rPr>
              <a:t>Discussion</a:t>
            </a:r>
            <a:endParaRPr lang="en-U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8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 amt="2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 &amp;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0000"/>
                </a:solidFill>
              </a:rPr>
              <a:t>Innovation:  The introduction of something new.  A new idea, method or device</a:t>
            </a:r>
          </a:p>
          <a:p>
            <a:pPr marL="0" indent="0">
              <a:buNone/>
            </a:pPr>
            <a:endParaRPr lang="en-US" sz="3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0000"/>
                </a:solidFill>
              </a:rPr>
              <a:t>Culture:  </a:t>
            </a:r>
            <a:r>
              <a:rPr lang="en-US" sz="3600" dirty="0">
                <a:solidFill>
                  <a:srgbClr val="000000"/>
                </a:solidFill>
              </a:rPr>
              <a:t>a way of thinking, behaving, or working that exists in a place or organization 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71586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 amt="2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Completely New Idea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Implementing something already in use elsewhere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Can be big (experimental curriculum)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Can be small (non-astounding teaching device)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205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608"/>
          </a:xfrm>
        </p:spPr>
        <p:txBody>
          <a:bodyPr/>
          <a:lstStyle/>
          <a:p>
            <a:r>
              <a:rPr lang="en-US" dirty="0" smtClean="0"/>
              <a:t>Pressure to Innovate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ages-8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3" y="1302410"/>
            <a:ext cx="9107947" cy="51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2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527"/>
            <a:ext cx="8326582" cy="2320637"/>
          </a:xfrm>
        </p:spPr>
        <p:txBody>
          <a:bodyPr/>
          <a:lstStyle/>
          <a:p>
            <a:r>
              <a:rPr lang="en-US" dirty="0" smtClean="0"/>
              <a:t>A Culture that Improves Student Engagement and Success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10" y="2906212"/>
            <a:ext cx="3165682" cy="2444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782291" y="4114800"/>
            <a:ext cx="1246909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771" y="3048000"/>
            <a:ext cx="3497391" cy="2161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472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 amt="2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What is the culture of your department?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Are there competitive subcultures/fragmentations?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Is your department hierarchical?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Are adjunct included in departmental dialog?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5764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Do you like each other?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Do you value each other?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Do you have a community of practitioners or </a:t>
            </a:r>
            <a:r>
              <a:rPr lang="en-US" sz="3200" dirty="0" smtClean="0">
                <a:solidFill>
                  <a:srgbClr val="000000"/>
                </a:solidFill>
              </a:rPr>
              <a:t>a </a:t>
            </a:r>
            <a:r>
              <a:rPr lang="en-US" sz="3200" dirty="0" smtClean="0">
                <a:solidFill>
                  <a:srgbClr val="000000"/>
                </a:solidFill>
              </a:rPr>
              <a:t>group of similarly assigned individuals?</a:t>
            </a: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4" name="Picture 3" descr="Comment-faire-de-l-insight-un-puissant-outil-d-innovation_knowledge_standar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924" y="4319065"/>
            <a:ext cx="4422076" cy="248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62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VF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710" t="-1860" r="-3294"/>
          <a:stretch/>
        </p:blipFill>
        <p:spPr>
          <a:xfrm>
            <a:off x="-584805" y="-113960"/>
            <a:ext cx="8686800" cy="624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43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330</TotalTime>
  <Words>452</Words>
  <Application>Microsoft Office PowerPoint</Application>
  <PresentationFormat>On-screen Show (4:3)</PresentationFormat>
  <Paragraphs>98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Executive</vt:lpstr>
      <vt:lpstr>Fostering Innovation:   Effective Practices for  Department Chairs  Supporting a Student-Centered Culture</vt:lpstr>
      <vt:lpstr>Overview</vt:lpstr>
      <vt:lpstr>Innovation &amp; Culture</vt:lpstr>
      <vt:lpstr>Innovation </vt:lpstr>
      <vt:lpstr>Pressure to Innovate</vt:lpstr>
      <vt:lpstr>A Culture that Improves Student Engagement and Success</vt:lpstr>
      <vt:lpstr>Culture</vt:lpstr>
      <vt:lpstr>Culture </vt:lpstr>
      <vt:lpstr>PowerPoint Presentation</vt:lpstr>
      <vt:lpstr>What do Department Chairs Do</vt:lpstr>
      <vt:lpstr>Strategies to Improve Culture of a Department</vt:lpstr>
      <vt:lpstr>How Do Academic Deans And Department Chairs Support a Culture of Innovation?</vt:lpstr>
      <vt:lpstr>How Do Academic Deans And Department Chairs Support a Culture of Innovation?</vt:lpstr>
      <vt:lpstr>Innovation </vt:lpstr>
      <vt:lpstr>Barriers to Innovation</vt:lpstr>
      <vt:lpstr>What Can You Do?</vt:lpstr>
      <vt:lpstr>What Can You Do?</vt:lpstr>
      <vt:lpstr>Resources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Fostering Innovation:   Effective Practices for  Department Chairs  Supporting a Student-Centered Culture</dc:title>
  <dc:creator>SBVC SBCCD</dc:creator>
  <cp:lastModifiedBy>Bangasser, Susan</cp:lastModifiedBy>
  <cp:revision>21</cp:revision>
  <cp:lastPrinted>2016-01-18T20:31:56Z</cp:lastPrinted>
  <dcterms:created xsi:type="dcterms:W3CDTF">2016-01-18T19:07:46Z</dcterms:created>
  <dcterms:modified xsi:type="dcterms:W3CDTF">2016-01-19T03:14:41Z</dcterms:modified>
</cp:coreProperties>
</file>