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6098"/>
  </p:normalViewPr>
  <p:slideViewPr>
    <p:cSldViewPr snapToGrid="0" snapToObjects="1">
      <p:cViewPr varScale="1">
        <p:scale>
          <a:sx n="67" d="100"/>
          <a:sy n="67" d="100"/>
        </p:scale>
        <p:origin x="6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5CB547-D8BB-5C48-8462-FD0CB901A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83E5D-00DF-F041-A84B-D6F1E6295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CC4D2D-8C89-0644-B639-64734A9AF3D2}" type="datetimeFigureOut">
              <a:rPr lang="en-US"/>
              <a:pPr>
                <a:defRPr/>
              </a:pPr>
              <a:t>10/8/2021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5CACD-274B-DE4E-99EE-46077CD0BC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FC012-AC68-714B-9724-7A479BC42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355F52-F447-F54A-961B-8E00CCF7250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915D97-8592-FF4E-9875-358BF4973D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2FB98-4577-9543-8172-332ACAD91F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A2E8F5-E4C1-6249-8084-6F16D0B19D74}" type="datetimeFigureOut">
              <a:rPr lang="en-US"/>
              <a:pPr>
                <a:defRPr/>
              </a:pPr>
              <a:t>10/8/2021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9F6430-99A5-C04A-A795-F657A57272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A5CFA7-3E9F-FA48-842F-93F2B1056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F7AEB-216D-7346-A3DF-4423C420B2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5396A-B27A-3E44-8659-67897C8AA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00586E-ECDB-F44A-B6A8-2831118B7B4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Stephanie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0a18b8b7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0a18b8b7a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0a18b8b7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0a18b8b7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Robert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0a18b8b7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0a18b8b7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Robert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0a18b8b7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0a18b8b7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Robert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0a18b8b7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0a18b8b7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0a18b8b7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0a18b8b7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Stephanie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0a18b8b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0a18b8b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0a18b8b7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0a18b8b7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LaTonya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0a18b8b7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0a18b8b7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Stephanie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2c7d6ac9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2c7d6ac9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0a18b8b7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0a18b8b7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LaTonya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0a18b8b7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0a18b8b7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LaTonya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0a18b8b7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0a18b8b7a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Robert will talk about applied learning in STEM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Stephanie talk about application to beyond traditional applied learning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9005" y="4683512"/>
            <a:ext cx="10432249" cy="1736660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1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88E9CC-3E5C-1A42-8F10-1C5F7D6F7DCB}"/>
              </a:ext>
            </a:extLst>
          </p:cNvPr>
          <p:cNvSpPr/>
          <p:nvPr userDrawn="1"/>
        </p:nvSpPr>
        <p:spPr>
          <a:xfrm>
            <a:off x="4241800" y="0"/>
            <a:ext cx="7950200" cy="2355850"/>
          </a:xfrm>
          <a:prstGeom prst="rect">
            <a:avLst/>
          </a:prstGeom>
          <a:solidFill>
            <a:srgbClr val="051D56"/>
          </a:solidFill>
          <a:ln>
            <a:noFill/>
          </a:ln>
          <a:effectLst>
            <a:outerShdw blurRad="228600" dist="635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7391352-1470-2746-A75A-339AC5C5BA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474345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E2055A4-D301-6F44-BF4D-9C69B0BAC2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235" y="403412"/>
            <a:ext cx="8398563" cy="168576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3C4D22D1-B652-3642-A8BF-57EE1D580D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9F06C-3E18-7D4A-8620-170A4BF719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314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53B915-8011-0845-8F57-66B3733FFC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06C4B8-BC79-8641-AAD2-E2366060EF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822325" cy="6858000"/>
          </a:xfrm>
          <a:prstGeom prst="rect">
            <a:avLst/>
          </a:prstGeom>
          <a:effectLst>
            <a:outerShdw blurRad="190500" dist="381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4E3D54CA-1BB6-5248-84C6-D1720C6901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79332-CAD7-7B44-A441-F122C39CA0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496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C30B6C9-9E5E-B142-BE67-0050E11B83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3E66A7-992B-CE4C-80D8-F3F889B683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822325" cy="6858000"/>
          </a:xfrm>
          <a:prstGeom prst="rect">
            <a:avLst/>
          </a:prstGeom>
          <a:effectLst>
            <a:outerShdw blurRad="190500" dist="381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BFE2F8CC-2327-B946-B58B-7820E3757D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297E-07AE-1449-BCEE-4C04EBDD19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239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C82E804-7C62-714B-934D-34CB036820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B9883AA-8376-3E4F-941E-9AB602480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0EA95-3868-B04B-BC44-37A0E4E4BD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382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340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624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2484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9F61EA3-B5F0-3549-9CDE-ACB309495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3E075BF-353E-F148-AA68-3CA99C93E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85FCD8D-1E30-B240-9C71-F2AE6C6B8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24BE405D-08E2-8A46-B448-98EC89699F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sccc.org/content/counseling-faculty-modeling-transformational-leadership-bring-about-change" TargetMode="External"/><Relationship Id="rId3" Type="http://schemas.openxmlformats.org/officeDocument/2006/relationships/hyperlink" Target="https://rpgroup.org/through-the-gate" TargetMode="External"/><Relationship Id="rId7" Type="http://schemas.openxmlformats.org/officeDocument/2006/relationships/hyperlink" Target="https://www.asccc.org/resolutions/adopt-paper-role-counseling-faculty-and-delivery-counseling-california-communit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sccc-oeri.org/" TargetMode="External"/><Relationship Id="rId5" Type="http://schemas.openxmlformats.org/officeDocument/2006/relationships/hyperlink" Target="https://www.asccc.org/guided-pathways" TargetMode="External"/><Relationship Id="rId4" Type="http://schemas.openxmlformats.org/officeDocument/2006/relationships/hyperlink" Target="https://www.asccc.org/sites/default/files/asccc_position_paper_transfer_practices_210525_media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4B549F50-4B9B-4D4D-9C9A-6CB993016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4683125"/>
            <a:ext cx="10433050" cy="1736725"/>
          </a:xfrm>
        </p:spPr>
        <p:txBody>
          <a:bodyPr/>
          <a:lstStyle/>
          <a:p>
            <a:r>
              <a:rPr lang="en" b="1" dirty="0"/>
              <a:t>Designing Support Structures to Facilitate Student Transfer</a:t>
            </a:r>
            <a:r>
              <a:rPr lang="en" dirty="0"/>
              <a:t> 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"/>
              <a:t>Experiential and Applied Learning </a:t>
            </a:r>
            <a:endParaRPr dirty="0"/>
          </a:p>
        </p:txBody>
      </p:sp>
      <p:sp>
        <p:nvSpPr>
          <p:cNvPr id="109" name="Google Shape;109;p21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en" dirty="0"/>
              <a:t>Encourages students to explore their career options </a:t>
            </a:r>
            <a:endParaRPr dirty="0"/>
          </a:p>
          <a:p>
            <a:r>
              <a:rPr lang="en" dirty="0"/>
              <a:t>Apply what they have learned in the classroom to real life scenarios </a:t>
            </a:r>
            <a:endParaRPr dirty="0"/>
          </a:p>
          <a:p>
            <a:r>
              <a:rPr lang="en" dirty="0"/>
              <a:t>Determine if their areas of interest what they really what to do in a career </a:t>
            </a:r>
            <a:endParaRPr dirty="0"/>
          </a:p>
          <a:p>
            <a:r>
              <a:rPr lang="en" dirty="0"/>
              <a:t>Reveal aptitude or areas of improvement for future careers </a:t>
            </a:r>
            <a:endParaRPr dirty="0"/>
          </a:p>
          <a:p>
            <a:r>
              <a:rPr lang="en" dirty="0"/>
              <a:t>Some program already have this type of learning built in...CTE and STEM </a:t>
            </a:r>
            <a:endParaRPr dirty="0"/>
          </a:p>
          <a:p>
            <a:r>
              <a:rPr lang="en" dirty="0"/>
              <a:t>Students can use this experience in application to transfer or scholarships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1493F1-5086-4FAC-A52D-AD4F0A24842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259" y="1356968"/>
            <a:ext cx="4972676" cy="4734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"/>
              <a:t>Supporting Transfer with Guided Pathways </a:t>
            </a:r>
            <a:endParaRPr dirty="0"/>
          </a:p>
        </p:txBody>
      </p:sp>
      <p:sp>
        <p:nvSpPr>
          <p:cNvPr id="117" name="Google Shape;117;p22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None/>
            </a:pPr>
            <a:r>
              <a:rPr lang="en" dirty="0"/>
              <a:t>Holistically supporting each student to complete their educational goals </a:t>
            </a:r>
            <a:endParaRPr dirty="0"/>
          </a:p>
          <a:p>
            <a:pPr indent="-445758">
              <a:spcBef>
                <a:spcPts val="1600"/>
              </a:spcBef>
              <a:buSzPct val="100000"/>
            </a:pPr>
            <a:r>
              <a:rPr lang="en" dirty="0"/>
              <a:t>Clear Program  Maps </a:t>
            </a:r>
            <a:endParaRPr dirty="0"/>
          </a:p>
          <a:p>
            <a:pPr indent="-445758">
              <a:buSzPct val="100000"/>
            </a:pPr>
            <a:r>
              <a:rPr lang="en" dirty="0"/>
              <a:t>Student Success Teams </a:t>
            </a:r>
            <a:endParaRPr dirty="0"/>
          </a:p>
          <a:p>
            <a:pPr indent="-445758">
              <a:buSzPct val="100000"/>
            </a:pPr>
            <a:r>
              <a:rPr lang="en" dirty="0"/>
              <a:t>Student Engagement in Pathways and Beyond </a:t>
            </a:r>
            <a:endParaRPr dirty="0"/>
          </a:p>
          <a:p>
            <a:pPr indent="-445758">
              <a:buSzPct val="100000"/>
            </a:pPr>
            <a:r>
              <a:rPr lang="en" dirty="0"/>
              <a:t>Intrusive Educational Advisement from Pathways Faculty </a:t>
            </a:r>
            <a:endParaRPr dirty="0"/>
          </a:p>
          <a:p>
            <a:pPr indent="-445758">
              <a:buSzPct val="100000"/>
            </a:pPr>
            <a:r>
              <a:rPr lang="en" dirty="0"/>
              <a:t>Wrap Around Student Services- Addressing Basic Needs </a:t>
            </a:r>
            <a:endParaRPr dirty="0"/>
          </a:p>
          <a:p>
            <a:pPr indent="-445758">
              <a:buSzPct val="100000"/>
            </a:pPr>
            <a:r>
              <a:rPr lang="en" dirty="0"/>
              <a:t>Transfer Support and Exploration Opportunities aligned to Pathways </a:t>
            </a:r>
            <a:endParaRPr dirty="0"/>
          </a:p>
          <a:p>
            <a:pPr indent="-445758">
              <a:buSzPct val="100000"/>
            </a:pPr>
            <a:r>
              <a:rPr lang="en" dirty="0"/>
              <a:t>Student Centered Pedagogy </a:t>
            </a:r>
            <a:endParaRPr dirty="0"/>
          </a:p>
          <a:p>
            <a:pPr indent="-445758">
              <a:buSzPct val="100000"/>
            </a:pPr>
            <a:r>
              <a:rPr lang="en" dirty="0"/>
              <a:t>Dismantling barriers to student transfer with policies, procedures and support 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"/>
              <a:t>OER </a:t>
            </a:r>
            <a:endParaRPr dirty="0"/>
          </a:p>
        </p:txBody>
      </p:sp>
      <p:sp>
        <p:nvSpPr>
          <p:cNvPr id="124" name="Google Shape;124;p23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" dirty="0"/>
              <a:t>OER gaining traction in the past 4 years </a:t>
            </a:r>
            <a:endParaRPr dirty="0"/>
          </a:p>
          <a:p>
            <a:pPr>
              <a:spcBef>
                <a:spcPts val="1600"/>
              </a:spcBef>
            </a:pPr>
            <a:r>
              <a:rPr lang="en" dirty="0"/>
              <a:t>Addresses textbook cost barriers for students (supporting basic skills) </a:t>
            </a:r>
            <a:endParaRPr dirty="0"/>
          </a:p>
          <a:p>
            <a:pPr>
              <a:spcBef>
                <a:spcPts val="1600"/>
              </a:spcBef>
            </a:pPr>
            <a:r>
              <a:rPr lang="en" dirty="0"/>
              <a:t>Students may be able to take more classes or complete classes if have access to textbooks </a:t>
            </a:r>
            <a:endParaRPr dirty="0"/>
          </a:p>
          <a:p>
            <a:pPr>
              <a:spcBef>
                <a:spcPts val="1600"/>
              </a:spcBef>
            </a:pPr>
            <a:r>
              <a:rPr lang="en" dirty="0"/>
              <a:t>Studies show students class patterns are significantly impacted by textbook costs (how many classes) </a:t>
            </a:r>
            <a:endParaRPr dirty="0"/>
          </a:p>
          <a:p>
            <a:pPr>
              <a:spcBef>
                <a:spcPts val="1600"/>
              </a:spcBef>
            </a:pPr>
            <a:r>
              <a:rPr lang="en" dirty="0"/>
              <a:t>Linked to increased retention (students need books from day one of class). Students will be less likely to drop courses if have textbooks </a:t>
            </a:r>
            <a:endParaRPr dirty="0"/>
          </a:p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" dirty="0"/>
              <a:t>May help with transfer rate and student completing programs in reasonable time </a:t>
            </a:r>
            <a:endParaRPr dirty="0"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4701" y="267067"/>
            <a:ext cx="3132167" cy="16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"/>
              <a:t>Online Education </a:t>
            </a:r>
            <a:endParaRPr dirty="0"/>
          </a:p>
        </p:txBody>
      </p:sp>
      <p:sp>
        <p:nvSpPr>
          <p:cNvPr id="131" name="Google Shape;131;p24"/>
          <p:cNvSpPr txBox="1">
            <a:spLocks noGrp="1"/>
          </p:cNvSpPr>
          <p:nvPr>
            <p:ph sz="half" idx="1"/>
          </p:nvPr>
        </p:nvSpPr>
        <p:spPr>
          <a:xfrm>
            <a:off x="1277650" y="1961964"/>
            <a:ext cx="10058400" cy="4255955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indent="-499521">
              <a:buSzPts val="2300"/>
            </a:pPr>
            <a:r>
              <a:rPr lang="en" sz="3067" dirty="0"/>
              <a:t>Provides flexibility of options for students  </a:t>
            </a:r>
            <a:endParaRPr sz="3067" dirty="0"/>
          </a:p>
          <a:p>
            <a:pPr indent="-499521">
              <a:buSzPts val="2300"/>
            </a:pPr>
            <a:r>
              <a:rPr lang="en" sz="3067" dirty="0"/>
              <a:t>Fewer disruptions to students path to transfer if they  have options for multiple modalities </a:t>
            </a:r>
            <a:endParaRPr sz="3067" dirty="0"/>
          </a:p>
          <a:p>
            <a:pPr indent="-499521">
              <a:buSzPts val="2300"/>
            </a:pPr>
            <a:r>
              <a:rPr lang="en" sz="3067" dirty="0"/>
              <a:t>Fully Online Pathways--options for students who need full flexibility </a:t>
            </a:r>
            <a:endParaRPr sz="3067" dirty="0"/>
          </a:p>
          <a:p>
            <a:pPr indent="-499521">
              <a:buSzPts val="2300"/>
            </a:pPr>
            <a:r>
              <a:rPr lang="en" sz="3067" dirty="0"/>
              <a:t>Lower Cost</a:t>
            </a:r>
            <a:endParaRPr sz="3067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0" y="-15"/>
            <a:ext cx="38100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"/>
              <a:t>Working together to Support Student Transfer </a:t>
            </a:r>
            <a:endParaRPr dirty="0"/>
          </a:p>
        </p:txBody>
      </p:sp>
      <p:sp>
        <p:nvSpPr>
          <p:cNvPr id="138" name="Google Shape;138;p25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" dirty="0"/>
              <a:t>Student does not see job titles just people who can help </a:t>
            </a:r>
            <a:endParaRPr dirty="0"/>
          </a:p>
          <a:p>
            <a:pPr>
              <a:spcBef>
                <a:spcPts val="1600"/>
              </a:spcBef>
            </a:pPr>
            <a:r>
              <a:rPr lang="en" dirty="0"/>
              <a:t>Recommend these groups for today's topics work together and with other groups to strategically plan how they can work together to support student transfer </a:t>
            </a:r>
            <a:endParaRPr dirty="0"/>
          </a:p>
          <a:p>
            <a:pPr>
              <a:spcBef>
                <a:spcPts val="1600"/>
              </a:spcBef>
            </a:pPr>
            <a:r>
              <a:rPr lang="en" dirty="0"/>
              <a:t>Bring in students to ask them what they need and how they can be supported </a:t>
            </a:r>
            <a:endParaRPr dirty="0"/>
          </a:p>
          <a:p>
            <a:pPr>
              <a:spcBef>
                <a:spcPts val="1600"/>
              </a:spcBef>
            </a:pPr>
            <a:r>
              <a:rPr lang="en" dirty="0"/>
              <a:t>Regularly look at transfer data and identify and act on how to address barriers 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0217" y="5184559"/>
            <a:ext cx="2816650" cy="1673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"/>
              <a:t>Resources </a:t>
            </a:r>
            <a:endParaRPr dirty="0"/>
          </a:p>
        </p:txBody>
      </p:sp>
      <p:sp>
        <p:nvSpPr>
          <p:cNvPr id="145" name="Google Shape;145;p26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Through the Gate (RP Studies) 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Effective and Equitable Transfer Practices in the California Community Colleges 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ASCCC Guided Pathways Page 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ASCCC OERI Webpage 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The Role of Counseling Faculty and Delivery of Counseling in the California Community Colleges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Counseling Faculty Modeling Transformational Leadership to Bring About Change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0133" dirty="0"/>
              <a:t>Presenters</a:t>
            </a:r>
            <a:endParaRPr sz="10133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indent="0" algn="l">
              <a:lnSpc>
                <a:spcPct val="115000"/>
              </a:lnSpc>
              <a:buClr>
                <a:schemeClr val="dk1"/>
              </a:buClr>
              <a:buSzPct val="26759"/>
            </a:pPr>
            <a:r>
              <a:rPr lang="en" sz="5480">
                <a:solidFill>
                  <a:srgbClr val="201F1E"/>
                </a:solidFill>
              </a:rPr>
              <a:t>Stephanie Curry, ASCCC Area A Representative</a:t>
            </a:r>
            <a:r>
              <a:rPr lang="en" sz="5480">
                <a:solidFill>
                  <a:srgbClr val="201F1E"/>
                </a:solidFill>
                <a:highlight>
                  <a:srgbClr val="FFFF00"/>
                </a:highlight>
              </a:rPr>
              <a:t> </a:t>
            </a:r>
            <a:endParaRPr sz="5480" dirty="0">
              <a:solidFill>
                <a:srgbClr val="201F1E"/>
              </a:solidFill>
            </a:endParaRPr>
          </a:p>
          <a:p>
            <a:pPr marL="0" indent="0" algn="l">
              <a:lnSpc>
                <a:spcPct val="115000"/>
              </a:lnSpc>
              <a:buClr>
                <a:schemeClr val="dk1"/>
              </a:buClr>
              <a:buSzPct val="26759"/>
            </a:pPr>
            <a:r>
              <a:rPr lang="en" sz="5480">
                <a:solidFill>
                  <a:srgbClr val="201F1E"/>
                </a:solidFill>
              </a:rPr>
              <a:t>LaTonya Parker, ASCCC Area D Representative </a:t>
            </a:r>
            <a:endParaRPr sz="5480" dirty="0">
              <a:solidFill>
                <a:srgbClr val="201F1E"/>
              </a:solidFill>
            </a:endParaRPr>
          </a:p>
          <a:p>
            <a:pPr marL="0" indent="0" algn="l">
              <a:lnSpc>
                <a:spcPct val="115000"/>
              </a:lnSpc>
              <a:buClr>
                <a:schemeClr val="dk1"/>
              </a:buClr>
              <a:buSzPct val="26759"/>
            </a:pPr>
            <a:r>
              <a:rPr lang="en" sz="5480">
                <a:solidFill>
                  <a:srgbClr val="201F1E"/>
                </a:solidFill>
              </a:rPr>
              <a:t>Robert L. Stewart Jr, ASCCC Area C Representative </a:t>
            </a:r>
            <a:endParaRPr sz="5480" dirty="0">
              <a:solidFill>
                <a:srgbClr val="201F1E"/>
              </a:solidFill>
              <a:highlight>
                <a:srgbClr val="FFFF00"/>
              </a:highlight>
            </a:endParaRPr>
          </a:p>
          <a:p>
            <a:pPr marL="0" indent="0"/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"/>
              <a:t>Breakout Description 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sz="half" idx="1"/>
          </p:nvPr>
        </p:nvSpPr>
        <p:spPr>
          <a:xfrm>
            <a:off x="1277650" y="1145219"/>
            <a:ext cx="10058400" cy="5072701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endParaRPr sz="1600" dirty="0">
              <a:solidFill>
                <a:srgbClr val="201F1E"/>
              </a:solidFill>
              <a:highlight>
                <a:srgbClr val="FFFF00"/>
              </a:highlight>
            </a:endParaRPr>
          </a:p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en" sz="3200" i="1" dirty="0">
                <a:solidFill>
                  <a:schemeClr val="dk1"/>
                </a:solidFill>
              </a:rPr>
              <a:t>Come and discuss how innovative programs and support services e.g. Counseling Services, Guided Pathways, OER, Career Exploration, and Online Education can support student transfer. </a:t>
            </a:r>
            <a:endParaRPr sz="3200" i="1" dirty="0">
              <a:solidFill>
                <a:schemeClr val="dk1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endParaRPr sz="4000" dirty="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8800" y="4222385"/>
            <a:ext cx="6197600" cy="24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"/>
              <a:t>Areas of Focus for today's session  </a:t>
            </a:r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" sz="3200" dirty="0"/>
              <a:t>Counseling</a:t>
            </a:r>
            <a:endParaRPr sz="3200" dirty="0"/>
          </a:p>
          <a:p>
            <a:pPr>
              <a:spcBef>
                <a:spcPts val="1600"/>
              </a:spcBef>
            </a:pPr>
            <a:r>
              <a:rPr lang="en" sz="3200" dirty="0"/>
              <a:t>Career Counseling/ Exploration</a:t>
            </a:r>
            <a:endParaRPr sz="3200" dirty="0"/>
          </a:p>
          <a:p>
            <a:pPr>
              <a:spcBef>
                <a:spcPts val="1600"/>
              </a:spcBef>
            </a:pPr>
            <a:r>
              <a:rPr lang="en" sz="3200" dirty="0"/>
              <a:t>Experiential/Applied Learning</a:t>
            </a:r>
            <a:endParaRPr sz="3200" dirty="0"/>
          </a:p>
          <a:p>
            <a:pPr>
              <a:spcBef>
                <a:spcPts val="1600"/>
              </a:spcBef>
            </a:pPr>
            <a:r>
              <a:rPr lang="en" sz="3200" dirty="0"/>
              <a:t>Guided Pathways</a:t>
            </a:r>
            <a:endParaRPr sz="3200" dirty="0"/>
          </a:p>
          <a:p>
            <a:pPr>
              <a:spcBef>
                <a:spcPts val="1600"/>
              </a:spcBef>
            </a:pPr>
            <a:r>
              <a:rPr lang="en" sz="3200" dirty="0"/>
              <a:t>OER</a:t>
            </a:r>
            <a:endParaRPr sz="3200" dirty="0"/>
          </a:p>
          <a:p>
            <a:pPr>
              <a:spcBef>
                <a:spcPts val="1600"/>
              </a:spcBef>
            </a:pPr>
            <a:r>
              <a:rPr lang="en" sz="3200" dirty="0"/>
              <a:t>Online Education</a:t>
            </a:r>
            <a:endParaRPr sz="320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8308" y="2077375"/>
            <a:ext cx="3306041" cy="3795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"/>
              <a:t>Holistically Supporting Student Transfer </a:t>
            </a:r>
            <a:endParaRPr dirty="0"/>
          </a:p>
        </p:txBody>
      </p:sp>
      <p:sp>
        <p:nvSpPr>
          <p:cNvPr id="75" name="Google Shape;75;p16"/>
          <p:cNvSpPr txBox="1">
            <a:spLocks noGrp="1"/>
          </p:cNvSpPr>
          <p:nvPr>
            <p:ph sz="half" idx="1"/>
          </p:nvPr>
        </p:nvSpPr>
        <p:spPr>
          <a:xfrm>
            <a:off x="869277" y="1402672"/>
            <a:ext cx="10058400" cy="4802523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" dirty="0"/>
              <a:t>Support beyond the Classroom </a:t>
            </a:r>
            <a:endParaRPr dirty="0"/>
          </a:p>
          <a:p>
            <a:pPr>
              <a:spcBef>
                <a:spcPts val="1600"/>
              </a:spcBef>
            </a:pPr>
            <a:r>
              <a:rPr lang="en" dirty="0"/>
              <a:t>All in the college support transfer </a:t>
            </a:r>
            <a:endParaRPr dirty="0"/>
          </a:p>
          <a:p>
            <a:pPr>
              <a:spcBef>
                <a:spcPts val="1600"/>
              </a:spcBef>
            </a:pPr>
            <a:r>
              <a:rPr lang="en" dirty="0"/>
              <a:t>How can we increase student transfer velocity? --Discussion across campus </a:t>
            </a:r>
            <a:endParaRPr dirty="0"/>
          </a:p>
          <a:p>
            <a:pPr>
              <a:spcBef>
                <a:spcPts val="1600"/>
              </a:spcBef>
            </a:pPr>
            <a:r>
              <a:rPr lang="en" dirty="0"/>
              <a:t>How can we support students who complete degrees but do not transfer </a:t>
            </a:r>
            <a:endParaRPr dirty="0"/>
          </a:p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" dirty="0"/>
              <a:t>Transfer addresses equity barriers and is avenue for social and economic mobility for our communities </a:t>
            </a:r>
            <a:endParaRPr dirty="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1956" y="5031991"/>
            <a:ext cx="3021367" cy="1575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"/>
              <a:t>Through the Gate </a:t>
            </a:r>
            <a:endParaRPr dirty="0"/>
          </a:p>
        </p:txBody>
      </p:sp>
      <p:sp>
        <p:nvSpPr>
          <p:cNvPr id="82" name="Google Shape;82;p17"/>
          <p:cNvSpPr txBox="1">
            <a:spLocks noGrp="1"/>
          </p:cNvSpPr>
          <p:nvPr>
            <p:ph sz="half" idx="1"/>
          </p:nvPr>
        </p:nvSpPr>
        <p:spPr>
          <a:xfrm>
            <a:off x="1277650" y="1411550"/>
            <a:ext cx="10058400" cy="480637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>
              <a:buNone/>
            </a:pPr>
            <a:r>
              <a:rPr lang="en" dirty="0"/>
              <a:t>Transfer addresses equity barriers and is avenue for social and economic mobility for our communities </a:t>
            </a:r>
            <a:endParaRPr dirty="0"/>
          </a:p>
          <a:p>
            <a:pPr marL="0" indent="0">
              <a:spcBef>
                <a:spcPts val="1600"/>
              </a:spcBef>
              <a:buClr>
                <a:schemeClr val="dk1"/>
              </a:buClr>
              <a:buSzPct val="61111"/>
              <a:buNone/>
            </a:pPr>
            <a:r>
              <a:rPr lang="en" dirty="0"/>
              <a:t># of Students who complete AA and indicate they wish to transfer but do not  </a:t>
            </a:r>
            <a:endParaRPr dirty="0"/>
          </a:p>
          <a:p>
            <a:pPr marL="0" indent="0">
              <a:spcBef>
                <a:spcPts val="1600"/>
              </a:spcBef>
              <a:buClr>
                <a:schemeClr val="dk1"/>
              </a:buClr>
              <a:buSzPct val="61111"/>
              <a:buNone/>
            </a:pPr>
            <a:r>
              <a:rPr lang="en" b="1" dirty="0"/>
              <a:t>How can we support---</a:t>
            </a:r>
            <a:endParaRPr b="1" dirty="0"/>
          </a:p>
          <a:p>
            <a:pPr marL="0" indent="0">
              <a:spcBef>
                <a:spcPts val="1600"/>
              </a:spcBef>
              <a:buClr>
                <a:schemeClr val="dk1"/>
              </a:buClr>
              <a:buSzPct val="61111"/>
              <a:buNone/>
            </a:pPr>
            <a:r>
              <a:rPr lang="en" dirty="0"/>
              <a:t>• Transfer achievers: Students who made it through the gate by transferring to any university, with or without a degree.</a:t>
            </a:r>
            <a:endParaRPr dirty="0"/>
          </a:p>
          <a:p>
            <a:pPr marL="0" indent="0">
              <a:spcBef>
                <a:spcPts val="1600"/>
              </a:spcBef>
              <a:buClr>
                <a:schemeClr val="dk1"/>
              </a:buClr>
              <a:buSzPct val="61111"/>
              <a:buNone/>
            </a:pPr>
            <a:r>
              <a:rPr lang="en" dirty="0"/>
              <a:t> • Students at the gate: Transfer-ready students who completed 60± transferable units (including transfer-level English and math) and/or an AD-T, but had not yet transferred. 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ct val="61111"/>
              <a:buNone/>
            </a:pPr>
            <a:r>
              <a:rPr lang="en" dirty="0"/>
              <a:t>• Students near the gate: Transfer-prepared students who completed 60± transferable units, but who were missing transfer-level English and/or math and had not yet transferred.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"/>
              <a:t>Need for Transfer Support 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sz="half" idx="2"/>
          </p:nvPr>
        </p:nvSpPr>
        <p:spPr>
          <a:xfrm>
            <a:off x="949912" y="1798320"/>
            <a:ext cx="5250276" cy="4391343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indent="0">
              <a:buNone/>
            </a:pPr>
            <a:r>
              <a:rPr lang="en" sz="2933" b="1" dirty="0"/>
              <a:t>Transfer Rate- California Community Colleges </a:t>
            </a:r>
            <a:endParaRPr sz="2933" b="1" dirty="0"/>
          </a:p>
          <a:p>
            <a:pPr marL="0" indent="0">
              <a:spcBef>
                <a:spcPts val="1600"/>
              </a:spcBef>
              <a:buNone/>
            </a:pPr>
            <a:r>
              <a:rPr lang="en" sz="3300" dirty="0"/>
              <a:t>Four Year Transfer Rate= 23%</a:t>
            </a:r>
            <a:endParaRPr sz="3300" dirty="0"/>
          </a:p>
          <a:p>
            <a:pPr marL="0" indent="0">
              <a:spcBef>
                <a:spcPts val="1600"/>
              </a:spcBef>
              <a:buNone/>
            </a:pPr>
            <a:r>
              <a:rPr lang="en" sz="3300" dirty="0"/>
              <a:t>Six Year Transfer Rate= 39%</a:t>
            </a:r>
          </a:p>
          <a:p>
            <a:pPr marL="0" indent="0">
              <a:spcBef>
                <a:spcPts val="1600"/>
              </a:spcBef>
              <a:buNone/>
            </a:pPr>
            <a:endParaRPr lang="en-US" sz="2933" dirty="0"/>
          </a:p>
          <a:p>
            <a:pPr marL="0" indent="0">
              <a:spcBef>
                <a:spcPts val="1600"/>
              </a:spcBef>
              <a:buNone/>
            </a:pPr>
            <a:endParaRPr sz="2933" dirty="0"/>
          </a:p>
          <a:p>
            <a:pPr marL="0" indent="0">
              <a:spcBef>
                <a:spcPts val="1600"/>
              </a:spcBef>
              <a:buNone/>
            </a:pPr>
            <a:r>
              <a:rPr lang="en" sz="1200" dirty="0"/>
              <a:t>Datamart</a:t>
            </a:r>
            <a:endParaRPr sz="120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BED828-C154-4F89-B214-427523BC553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0300" y="1536633"/>
            <a:ext cx="5639000" cy="5116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"/>
              <a:t>Counseling </a:t>
            </a:r>
            <a:endParaRPr dirty="0"/>
          </a:p>
        </p:txBody>
      </p:sp>
      <p:sp>
        <p:nvSpPr>
          <p:cNvPr id="96" name="Google Shape;96;p19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"/>
              <a:t>Counselors are a key support for student transfer </a:t>
            </a:r>
            <a:endParaRPr dirty="0"/>
          </a:p>
          <a:p>
            <a:pPr>
              <a:spcBef>
                <a:spcPts val="1600"/>
              </a:spcBef>
            </a:pPr>
            <a:r>
              <a:rPr lang="en"/>
              <a:t>Starting with the End in Mind assisting students with their Student Education Plan (SEP) </a:t>
            </a:r>
            <a:endParaRPr dirty="0"/>
          </a:p>
          <a:p>
            <a:r>
              <a:rPr lang="en"/>
              <a:t>Seeing the bigger picture beyond college </a:t>
            </a:r>
            <a:endParaRPr dirty="0"/>
          </a:p>
          <a:p>
            <a:r>
              <a:rPr lang="en"/>
              <a:t>Working with students in creating/identifying educational goals </a:t>
            </a:r>
            <a:endParaRPr dirty="0"/>
          </a:p>
          <a:p>
            <a:r>
              <a:rPr lang="en"/>
              <a:t>Provide ongoing support and intervention strategies (case management) </a:t>
            </a:r>
            <a:endParaRPr dirty="0"/>
          </a:p>
          <a:p>
            <a:r>
              <a:rPr lang="en"/>
              <a:t>Working with faculty on Early Alert Support to keep students on their path 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5433" y="0"/>
            <a:ext cx="2129067" cy="2129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"/>
              <a:t>Career Exploration and Counseling </a:t>
            </a:r>
            <a:endParaRPr dirty="0"/>
          </a:p>
        </p:txBody>
      </p:sp>
      <p:sp>
        <p:nvSpPr>
          <p:cNvPr id="103" name="Google Shape;103;p20"/>
          <p:cNvSpPr txBox="1">
            <a:spLocks noGrp="1"/>
          </p:cNvSpPr>
          <p:nvPr>
            <p:ph sz="half" idx="1"/>
          </p:nvPr>
        </p:nvSpPr>
        <p:spPr>
          <a:xfrm>
            <a:off x="1277650" y="1509204"/>
            <a:ext cx="10058400" cy="4708716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" dirty="0"/>
              <a:t>Early </a:t>
            </a:r>
            <a:r>
              <a:rPr lang="en-US" dirty="0"/>
              <a:t>i</a:t>
            </a:r>
            <a:r>
              <a:rPr lang="en" dirty="0"/>
              <a:t>dentification of programs (especially important in STEM fields) </a:t>
            </a:r>
            <a:endParaRPr dirty="0"/>
          </a:p>
          <a:p>
            <a:r>
              <a:rPr lang="en" dirty="0"/>
              <a:t>Understanding job opportunities and future income potential with different programs </a:t>
            </a:r>
            <a:endParaRPr dirty="0"/>
          </a:p>
          <a:p>
            <a:r>
              <a:rPr lang="en" dirty="0"/>
              <a:t>Help students aligning their interests with potential careers </a:t>
            </a:r>
            <a:endParaRPr dirty="0"/>
          </a:p>
          <a:p>
            <a:r>
              <a:rPr lang="en" dirty="0"/>
              <a:t>What job options are there in their chosen pathway (too many, too few, regional options) </a:t>
            </a:r>
            <a:endParaRPr dirty="0"/>
          </a:p>
          <a:p>
            <a:r>
              <a:rPr lang="en" dirty="0"/>
              <a:t>Understand what education level/experience is needed for their desired careers</a:t>
            </a:r>
            <a:endParaRPr dirty="0"/>
          </a:p>
          <a:p>
            <a:r>
              <a:rPr lang="en" dirty="0"/>
              <a:t>Career exploration should start early and preferably in high school and reinforced at CCC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AA 2021 B">
      <a:dk1>
        <a:srgbClr val="003366"/>
      </a:dk1>
      <a:lt1>
        <a:srgbClr val="FFFFFF"/>
      </a:lt1>
      <a:dk2>
        <a:srgbClr val="3871C7"/>
      </a:dk2>
      <a:lt2>
        <a:srgbClr val="D8E9F0"/>
      </a:lt2>
      <a:accent1>
        <a:srgbClr val="FF59AB"/>
      </a:accent1>
      <a:accent2>
        <a:srgbClr val="E7B0F5"/>
      </a:accent2>
      <a:accent3>
        <a:srgbClr val="6EAFF2"/>
      </a:accent3>
      <a:accent4>
        <a:srgbClr val="3970EC"/>
      </a:accent4>
      <a:accent5>
        <a:srgbClr val="7FC3FF"/>
      </a:accent5>
      <a:accent6>
        <a:srgbClr val="B1DAF4"/>
      </a:accent6>
      <a:hlink>
        <a:srgbClr val="005B95"/>
      </a:hlink>
      <a:folHlink>
        <a:srgbClr val="3970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AA 2021 ppt template 1" id="{4F391D39-F693-D743-A2BE-F939639400EF}" vid="{473BA906-5DA0-BD49-A3E7-28C33C39B6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AA 2021 ppt template 1</Template>
  <TotalTime>889</TotalTime>
  <Words>835</Words>
  <Application>Microsoft Office PowerPoint</Application>
  <PresentationFormat>Widescreen</PresentationFormat>
  <Paragraphs>104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Palatino</vt:lpstr>
      <vt:lpstr>ASCCC Curriculum Inst. 2020 Theme</vt:lpstr>
      <vt:lpstr>Designing Support Structures to Facilitate Student Transfer </vt:lpstr>
      <vt:lpstr>Presenters</vt:lpstr>
      <vt:lpstr>Breakout Description </vt:lpstr>
      <vt:lpstr>Areas of Focus for today's session  </vt:lpstr>
      <vt:lpstr>Holistically Supporting Student Transfer </vt:lpstr>
      <vt:lpstr>Through the Gate </vt:lpstr>
      <vt:lpstr>Need for Transfer Support </vt:lpstr>
      <vt:lpstr>Counseling </vt:lpstr>
      <vt:lpstr>Career Exploration and Counseling </vt:lpstr>
      <vt:lpstr>Experiential and Applied Learning </vt:lpstr>
      <vt:lpstr>Supporting Transfer with Guided Pathways </vt:lpstr>
      <vt:lpstr>OER </vt:lpstr>
      <vt:lpstr>Online Education </vt:lpstr>
      <vt:lpstr>Working together to Support Student Transfer </vt:lpstr>
      <vt:lpstr>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Support Structures to Facilitate Student Transfer</dc:title>
  <dc:creator>Stephanie Curry</dc:creator>
  <cp:lastModifiedBy>Edie</cp:lastModifiedBy>
  <cp:revision>4</cp:revision>
  <cp:lastPrinted>2020-11-24T19:39:26Z</cp:lastPrinted>
  <dcterms:created xsi:type="dcterms:W3CDTF">2021-10-01T15:34:10Z</dcterms:created>
  <dcterms:modified xsi:type="dcterms:W3CDTF">2021-10-08T15:39:29Z</dcterms:modified>
</cp:coreProperties>
</file>