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7"/>
  </p:notesMasterIdLst>
  <p:handoutMasterIdLst>
    <p:handoutMasterId r:id="rId18"/>
  </p:handoutMasterIdLst>
  <p:sldIdLst>
    <p:sldId id="361" r:id="rId2"/>
    <p:sldId id="310" r:id="rId3"/>
    <p:sldId id="362" r:id="rId4"/>
    <p:sldId id="322" r:id="rId5"/>
    <p:sldId id="363" r:id="rId6"/>
    <p:sldId id="318" r:id="rId7"/>
    <p:sldId id="323" r:id="rId8"/>
    <p:sldId id="366" r:id="rId9"/>
    <p:sldId id="314" r:id="rId10"/>
    <p:sldId id="315" r:id="rId11"/>
    <p:sldId id="259" r:id="rId12"/>
    <p:sldId id="354" r:id="rId13"/>
    <p:sldId id="365" r:id="rId14"/>
    <p:sldId id="364" r:id="rId15"/>
    <p:sldId id="261" r:id="rId16"/>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02"/>
    <p:restoredTop sz="94689"/>
  </p:normalViewPr>
  <p:slideViewPr>
    <p:cSldViewPr snapToGrid="0" snapToObjects="1">
      <p:cViewPr varScale="1">
        <p:scale>
          <a:sx n="61" d="100"/>
          <a:sy n="61" d="100"/>
        </p:scale>
        <p:origin x="1428"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E369C9EC-5296-D44A-A7E3-9D50F2CBDD28}" type="datetimeFigureOut">
              <a:rPr lang="en-US" smtClean="0"/>
              <a:pPr/>
              <a:t>9/14/2018</a:t>
            </a:fld>
            <a:endParaRPr lang="en-US"/>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20AE1346-2993-0F4D-AEB3-7C0F53CDDF6D}" type="slidenum">
              <a:rPr lang="en-US" smtClean="0"/>
              <a:pPr/>
              <a:t>‹#›</a:t>
            </a:fld>
            <a:endParaRPr lang="en-US"/>
          </a:p>
        </p:txBody>
      </p:sp>
    </p:spTree>
    <p:extLst>
      <p:ext uri="{BB962C8B-B14F-4D97-AF65-F5344CB8AC3E}">
        <p14:creationId xmlns:p14="http://schemas.microsoft.com/office/powerpoint/2010/main" val="109397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AC8C79D6-1503-7C47-8D3D-9B8B046E9A19}" type="datetimeFigureOut">
              <a:rPr lang="en-US" smtClean="0"/>
              <a:pPr/>
              <a:t>9/14/2018</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A898C551-7708-9B49-90E3-D153F408E572}" type="slidenum">
              <a:rPr lang="en-US" smtClean="0"/>
              <a:pPr/>
              <a:t>‹#›</a:t>
            </a:fld>
            <a:endParaRPr lang="en-US"/>
          </a:p>
        </p:txBody>
      </p:sp>
    </p:spTree>
    <p:extLst>
      <p:ext uri="{BB962C8B-B14F-4D97-AF65-F5344CB8AC3E}">
        <p14:creationId xmlns:p14="http://schemas.microsoft.com/office/powerpoint/2010/main" val="5880962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aacu.org/peerreview/2014/summer/elrod"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a:t>
            </a:fld>
            <a:endParaRPr lang="en-US"/>
          </a:p>
        </p:txBody>
      </p:sp>
    </p:spTree>
    <p:extLst>
      <p:ext uri="{BB962C8B-B14F-4D97-AF65-F5344CB8AC3E}">
        <p14:creationId xmlns:p14="http://schemas.microsoft.com/office/powerpoint/2010/main" val="887629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panose="02020603050405020304" pitchFamily="18" charset="0"/>
              <a:cs typeface="Times New Roman" panose="02020603050405020304" pitchFamily="18" charset="0"/>
            </a:endParaRPr>
          </a:p>
          <a:p>
            <a:endParaRPr lang="en-US" dirty="0">
              <a:cs typeface="Times New Roman" panose="02020603050405020304" pitchFamily="18" charset="0"/>
            </a:endParaRPr>
          </a:p>
          <a:p>
            <a:r>
              <a:rPr lang="en-US" dirty="0">
                <a:cs typeface="Times New Roman" panose="02020603050405020304" pitchFamily="18" charset="0"/>
              </a:rPr>
              <a:t>Quantitative Reasoning the Next “Across the Curriculum” Movement by (AACU) Susan Elrod, 2014 </a:t>
            </a:r>
            <a:r>
              <a:rPr lang="en-US" dirty="0">
                <a:cs typeface="Times New Roman" panose="02020603050405020304" pitchFamily="18" charset="0"/>
                <a:hlinkClick r:id="rId3"/>
              </a:rPr>
              <a:t>https://www.aacu.org/peerreview/2014/summer/elrod</a:t>
            </a:r>
            <a:endParaRPr lang="en-US" dirty="0"/>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Better Guidance at All Levels</a:t>
            </a:r>
          </a:p>
          <a:p>
            <a:pPr lvl="1"/>
            <a:r>
              <a:rPr lang="en-US" dirty="0">
                <a:latin typeface="Times New Roman" panose="02020603050405020304" pitchFamily="18" charset="0"/>
                <a:cs typeface="Times New Roman" panose="02020603050405020304" pitchFamily="18" charset="0"/>
              </a:rPr>
              <a:t>Helps to Find Majors</a:t>
            </a:r>
          </a:p>
          <a:p>
            <a:r>
              <a:rPr lang="en-US" dirty="0">
                <a:latin typeface="Times New Roman" panose="02020603050405020304" pitchFamily="18" charset="0"/>
                <a:cs typeface="Times New Roman" panose="02020603050405020304" pitchFamily="18" charset="0"/>
              </a:rPr>
              <a:t>Exploration</a:t>
            </a:r>
          </a:p>
          <a:p>
            <a:r>
              <a:rPr lang="en-US" dirty="0">
                <a:latin typeface="Times New Roman" panose="02020603050405020304" pitchFamily="18" charset="0"/>
                <a:cs typeface="Times New Roman" panose="02020603050405020304" pitchFamily="18" charset="0"/>
              </a:rPr>
              <a:t>Demonstrates the Starting and Ending Points</a:t>
            </a:r>
          </a:p>
          <a:p>
            <a:r>
              <a:rPr lang="en-US" dirty="0">
                <a:latin typeface="Times New Roman" panose="02020603050405020304" pitchFamily="18" charset="0"/>
                <a:cs typeface="Times New Roman" panose="02020603050405020304" pitchFamily="18" charset="0"/>
              </a:rPr>
              <a:t>Informs Choices</a:t>
            </a:r>
          </a:p>
          <a:p>
            <a:pPr lvl="1"/>
            <a:r>
              <a:rPr lang="en-US" dirty="0">
                <a:latin typeface="Times New Roman" panose="02020603050405020304" pitchFamily="18" charset="0"/>
                <a:cs typeface="Times New Roman" panose="02020603050405020304" pitchFamily="18" charset="0"/>
              </a:rPr>
              <a:t>Reduce Excess Units</a:t>
            </a:r>
          </a:p>
          <a:p>
            <a:pPr lvl="1"/>
            <a:r>
              <a:rPr lang="en-US" dirty="0">
                <a:latin typeface="Times New Roman" panose="02020603050405020304" pitchFamily="18" charset="0"/>
                <a:cs typeface="Times New Roman" panose="02020603050405020304" pitchFamily="18" charset="0"/>
              </a:rPr>
              <a:t>Related Careers and Salaries</a:t>
            </a:r>
          </a:p>
          <a:p>
            <a:pPr lvl="1"/>
            <a:r>
              <a:rPr lang="en-US" dirty="0">
                <a:latin typeface="Times New Roman" panose="02020603050405020304" pitchFamily="18" charset="0"/>
                <a:cs typeface="Times New Roman" panose="02020603050405020304" pitchFamily="18" charset="0"/>
              </a:rPr>
              <a:t>Register for the Correct Math and General Education</a:t>
            </a:r>
          </a:p>
          <a:p>
            <a:pPr lvl="2"/>
            <a:r>
              <a:rPr lang="en-US" dirty="0">
                <a:latin typeface="Times New Roman" panose="02020603050405020304" pitchFamily="18" charset="0"/>
                <a:cs typeface="Times New Roman" panose="02020603050405020304" pitchFamily="18" charset="0"/>
              </a:rPr>
              <a:t>Math Pathways – Depends on Major</a:t>
            </a:r>
          </a:p>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12</a:t>
            </a:fld>
            <a:endParaRPr lang="en-US" dirty="0"/>
          </a:p>
        </p:txBody>
      </p:sp>
    </p:spTree>
    <p:extLst>
      <p:ext uri="{BB962C8B-B14F-4D97-AF65-F5344CB8AC3E}">
        <p14:creationId xmlns:p14="http://schemas.microsoft.com/office/powerpoint/2010/main" val="8588566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1</a:t>
            </a:r>
            <a:r>
              <a:rPr lang="en-US" baseline="30000" dirty="0"/>
              <a:t>st</a:t>
            </a:r>
            <a:r>
              <a:rPr lang="en-US" dirty="0"/>
              <a:t>!</a:t>
            </a:r>
          </a:p>
          <a:p>
            <a:r>
              <a:rPr lang="en-US" dirty="0"/>
              <a:t>Academy focus… what we know and what we need to know!</a:t>
            </a:r>
          </a:p>
        </p:txBody>
      </p:sp>
      <p:sp>
        <p:nvSpPr>
          <p:cNvPr id="4" name="Slide Number Placeholder 3"/>
          <p:cNvSpPr>
            <a:spLocks noGrp="1"/>
          </p:cNvSpPr>
          <p:nvPr>
            <p:ph type="sldNum" sz="quarter" idx="5"/>
          </p:nvPr>
        </p:nvSpPr>
        <p:spPr/>
        <p:txBody>
          <a:bodyPr/>
          <a:lstStyle/>
          <a:p>
            <a:fld id="{A898C551-7708-9B49-90E3-D153F408E572}" type="slidenum">
              <a:rPr lang="en-US" smtClean="0"/>
              <a:pPr/>
              <a:t>13</a:t>
            </a:fld>
            <a:endParaRPr lang="en-US"/>
          </a:p>
        </p:txBody>
      </p:sp>
    </p:spTree>
    <p:extLst>
      <p:ext uri="{BB962C8B-B14F-4D97-AF65-F5344CB8AC3E}">
        <p14:creationId xmlns:p14="http://schemas.microsoft.com/office/powerpoint/2010/main" val="28512029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Considering effective practices of CTE programs, GE requirements, other and the student voice…</a:t>
            </a:r>
          </a:p>
        </p:txBody>
      </p:sp>
      <p:sp>
        <p:nvSpPr>
          <p:cNvPr id="4" name="Slide Number Placeholder 3"/>
          <p:cNvSpPr>
            <a:spLocks noGrp="1"/>
          </p:cNvSpPr>
          <p:nvPr>
            <p:ph type="sldNum" sz="quarter" idx="5"/>
          </p:nvPr>
        </p:nvSpPr>
        <p:spPr/>
        <p:txBody>
          <a:bodyPr/>
          <a:lstStyle/>
          <a:p>
            <a:fld id="{A898C551-7708-9B49-90E3-D153F408E572}" type="slidenum">
              <a:rPr lang="en-US" smtClean="0"/>
              <a:pPr/>
              <a:t>14</a:t>
            </a:fld>
            <a:endParaRPr lang="en-US"/>
          </a:p>
        </p:txBody>
      </p:sp>
    </p:spTree>
    <p:extLst>
      <p:ext uri="{BB962C8B-B14F-4D97-AF65-F5344CB8AC3E}">
        <p14:creationId xmlns:p14="http://schemas.microsoft.com/office/powerpoint/2010/main" val="915865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200" dirty="0"/>
              <a:t>TIME BENDER!</a:t>
            </a:r>
          </a:p>
        </p:txBody>
      </p:sp>
      <p:sp>
        <p:nvSpPr>
          <p:cNvPr id="4" name="Slide Number Placeholder 3"/>
          <p:cNvSpPr>
            <a:spLocks noGrp="1"/>
          </p:cNvSpPr>
          <p:nvPr>
            <p:ph type="sldNum" sz="quarter" idx="10"/>
          </p:nvPr>
        </p:nvSpPr>
        <p:spPr/>
        <p:txBody>
          <a:bodyPr/>
          <a:lstStyle/>
          <a:p>
            <a:fld id="{A898C551-7708-9B49-90E3-D153F408E572}" type="slidenum">
              <a:rPr lang="en-US" smtClean="0"/>
              <a:pPr/>
              <a:t>15</a:t>
            </a:fld>
            <a:endParaRPr lang="en-US"/>
          </a:p>
        </p:txBody>
      </p:sp>
    </p:spTree>
    <p:extLst>
      <p:ext uri="{BB962C8B-B14F-4D97-AF65-F5344CB8AC3E}">
        <p14:creationId xmlns:p14="http://schemas.microsoft.com/office/powerpoint/2010/main" val="3666267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Carrie- Mission of community colleges…morph?</a:t>
            </a:r>
          </a:p>
        </p:txBody>
      </p:sp>
      <p:sp>
        <p:nvSpPr>
          <p:cNvPr id="4" name="Slide Number Placeholder 3"/>
          <p:cNvSpPr>
            <a:spLocks noGrp="1"/>
          </p:cNvSpPr>
          <p:nvPr>
            <p:ph type="sldNum" sz="quarter" idx="10"/>
          </p:nvPr>
        </p:nvSpPr>
        <p:spPr/>
        <p:txBody>
          <a:bodyPr/>
          <a:lstStyle/>
          <a:p>
            <a:fld id="{A898C551-7708-9B49-90E3-D153F408E57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300" dirty="0">
                <a:latin typeface="Times New Roman" panose="02020603050405020304" pitchFamily="18" charset="0"/>
                <a:cs typeface="Times New Roman" panose="02020603050405020304" pitchFamily="18" charset="0"/>
              </a:rPr>
              <a:t>Alignment with local labor market demand (certificates and degrees)</a:t>
            </a:r>
          </a:p>
          <a:p>
            <a:r>
              <a:rPr lang="en-US" sz="2900" dirty="0">
                <a:latin typeface="Times New Roman" panose="02020603050405020304" pitchFamily="18" charset="0"/>
                <a:cs typeface="Times New Roman" panose="02020603050405020304" pitchFamily="18" charset="0"/>
              </a:rPr>
              <a:t>Job Market &amp; Careers</a:t>
            </a:r>
          </a:p>
          <a:p>
            <a:pPr defTabSz="471145">
              <a:defRPr/>
            </a:pPr>
            <a:r>
              <a:rPr lang="en-US" sz="2900" dirty="0">
                <a:latin typeface="Times New Roman" panose="02020603050405020304" pitchFamily="18" charset="0"/>
                <a:cs typeface="Times New Roman" panose="02020603050405020304" pitchFamily="18" charset="0"/>
              </a:rPr>
              <a:t>Informed Choices- Core requirements – general education </a:t>
            </a:r>
          </a:p>
        </p:txBody>
      </p:sp>
      <p:sp>
        <p:nvSpPr>
          <p:cNvPr id="4" name="Slide Number Placeholder 3"/>
          <p:cNvSpPr>
            <a:spLocks noGrp="1"/>
          </p:cNvSpPr>
          <p:nvPr>
            <p:ph type="sldNum" sz="quarter" idx="10"/>
          </p:nvPr>
        </p:nvSpPr>
        <p:spPr/>
        <p:txBody>
          <a:bodyPr/>
          <a:lstStyle/>
          <a:p>
            <a:fld id="{A898C551-7708-9B49-90E3-D153F408E572}" type="slidenum">
              <a:rPr lang="en-US" smtClean="0"/>
              <a:pPr/>
              <a:t>3</a:t>
            </a:fld>
            <a:endParaRPr lang="en-US"/>
          </a:p>
        </p:txBody>
      </p:sp>
    </p:spTree>
    <p:extLst>
      <p:ext uri="{BB962C8B-B14F-4D97-AF65-F5344CB8AC3E}">
        <p14:creationId xmlns:p14="http://schemas.microsoft.com/office/powerpoint/2010/main" val="3719996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dirty="0"/>
              <a:t>General Education Requirements are treated like they are your little sibling that you HAVE to take everywhere you go. They take up space, require an explanation when your friends ask why you had to take them and in general feel like a loss of freedom.</a:t>
            </a:r>
          </a:p>
          <a:p>
            <a:r>
              <a:rPr lang="en-US" dirty="0"/>
              <a:t>For most people, Gen Eds are a "waste of time" and they get in the way of classes pertinent towards your major. But why do Gen Eds exist? Everyone hears the "they are to widen your educational borders" or "they are to help you find what you want to study for the rest of your life" speeches at orientation. When I heard these speeches I thought "they just want to give us filler classes so they can collect another year of tuition." </a:t>
            </a:r>
            <a:br>
              <a:rPr lang="en-US" dirty="0"/>
            </a:br>
            <a:r>
              <a:rPr lang="en-US" dirty="0"/>
              <a:t>But this year, I learned what General Education Requirements are really for: to help you find interests outside of your major and for you to become a well-rounded student. While I would love to learn in all the political science and journalism classes, there exists a world of interesting subjects outside my major. </a:t>
            </a:r>
            <a:br>
              <a:rPr lang="en-US" dirty="0"/>
            </a:br>
            <a:br>
              <a:rPr lang="en-US" dirty="0"/>
            </a:br>
            <a:r>
              <a:rPr lang="en-US" dirty="0"/>
              <a:t>This year I realized that some of the topics learned in Gen Eds can carry over into your major. For example, I took an Environmental Science Course this summer to fulfill a requirement. I thought I would never hear the terms "Tragedy of the Commons" or "freeriding" again. But then my politics class came around and I heard all the terms all over again! I was two steps ahead of my fellow classmates. </a:t>
            </a:r>
            <a:br>
              <a:rPr lang="en-US" dirty="0"/>
            </a:br>
            <a:br>
              <a:rPr lang="en-US" dirty="0"/>
            </a:br>
            <a:r>
              <a:rPr lang="en-US" dirty="0"/>
              <a:t>We cannot just be classroom carbon copies. What I mean by that is we can not function in society by just talking about journalism or political science theories. This is most obvious when people ask us what we do outside of the classroom. There is a reason interviewers ask that. Companies do not want to hire people that are a walking syllabus; they want well rounded individuals that are passionate about a wide variety of things. We will meet people at mixers and galas that will be amazed to know that we are 19th century poetry enthusiasts or have an interest in the cosmos. We become more well rounded and people will love us for that. </a:t>
            </a:r>
            <a:br>
              <a:rPr lang="en-US" dirty="0"/>
            </a:br>
            <a:br>
              <a:rPr lang="en-US" dirty="0"/>
            </a:br>
            <a:r>
              <a:rPr lang="en-US" dirty="0"/>
              <a:t>When you look at your Gen Ed requirement list do not see it as a "get it over with" check list. See it as an opportunity to learn more. There will never be another time in your life when you will have the opportunity to learn about marine biology, art history, or Buddhism! You might even find a passion that will stick with you for the rest of your life.</a:t>
            </a:r>
          </a:p>
        </p:txBody>
      </p:sp>
      <p:sp>
        <p:nvSpPr>
          <p:cNvPr id="4" name="Slide Number Placeholder 3"/>
          <p:cNvSpPr>
            <a:spLocks noGrp="1"/>
          </p:cNvSpPr>
          <p:nvPr>
            <p:ph type="sldNum" sz="quarter" idx="10"/>
          </p:nvPr>
        </p:nvSpPr>
        <p:spPr/>
        <p:txBody>
          <a:bodyPr/>
          <a:lstStyle/>
          <a:p>
            <a:fld id="{A898C551-7708-9B49-90E3-D153F408E57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Whole student experience in context!</a:t>
            </a:r>
          </a:p>
          <a:p>
            <a:r>
              <a:rPr lang="en-US" dirty="0"/>
              <a:t>Discuss local degrees and need for connection</a:t>
            </a:r>
          </a:p>
        </p:txBody>
      </p:sp>
      <p:sp>
        <p:nvSpPr>
          <p:cNvPr id="4" name="Slide Number Placeholder 3"/>
          <p:cNvSpPr>
            <a:spLocks noGrp="1"/>
          </p:cNvSpPr>
          <p:nvPr>
            <p:ph type="sldNum" sz="quarter" idx="10"/>
          </p:nvPr>
        </p:nvSpPr>
        <p:spPr/>
        <p:txBody>
          <a:bodyPr/>
          <a:lstStyle/>
          <a:p>
            <a:fld id="{A898C551-7708-9B49-90E3-D153F408E572}"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Janet</a:t>
            </a:r>
          </a:p>
        </p:txBody>
      </p:sp>
      <p:sp>
        <p:nvSpPr>
          <p:cNvPr id="4" name="Slide Number Placeholder 3"/>
          <p:cNvSpPr>
            <a:spLocks noGrp="1"/>
          </p:cNvSpPr>
          <p:nvPr>
            <p:ph type="sldNum" sz="quarter" idx="10"/>
          </p:nvPr>
        </p:nvSpPr>
        <p:spPr/>
        <p:txBody>
          <a:bodyPr/>
          <a:lstStyle/>
          <a:p>
            <a:fld id="{A898C551-7708-9B49-90E3-D153F408E572}" type="slidenum">
              <a:rPr lang="en-US" smtClean="0"/>
              <a:pPr/>
              <a:t>8</a:t>
            </a:fld>
            <a:endParaRPr lang="en-US"/>
          </a:p>
        </p:txBody>
      </p:sp>
    </p:spTree>
    <p:extLst>
      <p:ext uri="{BB962C8B-B14F-4D97-AF65-F5344CB8AC3E}">
        <p14:creationId xmlns:p14="http://schemas.microsoft.com/office/powerpoint/2010/main" val="2386022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Do you know if all requirements are offered considering all student need?</a:t>
            </a:r>
          </a:p>
        </p:txBody>
      </p:sp>
      <p:sp>
        <p:nvSpPr>
          <p:cNvPr id="4" name="Slide Number Placeholder 3"/>
          <p:cNvSpPr>
            <a:spLocks noGrp="1"/>
          </p:cNvSpPr>
          <p:nvPr>
            <p:ph type="sldNum" sz="quarter" idx="10"/>
          </p:nvPr>
        </p:nvSpPr>
        <p:spPr/>
        <p:txBody>
          <a:bodyPr/>
          <a:lstStyle/>
          <a:p>
            <a:fld id="{A898C551-7708-9B49-90E3-D153F408E572}"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EB5C69-4D27-40F6-B5AD-6DD42EAC198E}" type="datetime2">
              <a:rPr lang="en-US" smtClean="0"/>
              <a:t>Friday, September 14,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F5FD07-71A6-4A83-8ECE-E5D012F01F27}" type="datetime2">
              <a:rPr lang="en-US" smtClean="0"/>
              <a:t>Friday, September 14,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CEEEBC-89D6-4F39-A691-6BED2F087B35}" type="datetime2">
              <a:rPr lang="en-US" smtClean="0"/>
              <a:t>Friday, September 14,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3C0BD9-F44E-41F7-9E20-39EC84FAA82E}" type="datetime2">
              <a:rPr lang="en-US" smtClean="0"/>
              <a:t>Friday, September 14,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DF8595-42B7-465A-9678-3D88C4238C4A}" type="datetime2">
              <a:rPr lang="en-US" smtClean="0"/>
              <a:t>Friday, September 14,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C575F0-4D1F-417E-897B-D8F91782C27F}" type="datetime2">
              <a:rPr lang="en-US" smtClean="0"/>
              <a:t>Friday, September 14,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A0E367-CB90-4586-9E0E-3E2DE0FCBF42}" type="datetime2">
              <a:rPr lang="en-US" smtClean="0"/>
              <a:t>Friday, September 14, 2018</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7192CC-DD64-452E-BDC4-652CB6938D2D}" type="datetime2">
              <a:rPr lang="en-US" smtClean="0"/>
              <a:t>Friday, September 14, 2018</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55E578-1636-4169-A52C-B17EDBE40203}" type="datetime2">
              <a:rPr lang="en-US" smtClean="0"/>
              <a:t>Friday, September 14, 2018</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D938D1-F1A8-44EB-BED7-0256B89FB789}" type="datetime2">
              <a:rPr lang="en-US" smtClean="0"/>
              <a:t>Friday, September 14,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DC730A-D947-420A-B423-F177459DD3FE}" type="datetime2">
              <a:rPr lang="en-US" smtClean="0"/>
              <a:t>Friday, September 14,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387E0A7-162F-4A9C-AE88-726297EF71E2}" type="datetime2">
              <a:rPr lang="en-US" smtClean="0"/>
              <a:t>Friday, September 14, 2018</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1041" y="1728592"/>
            <a:ext cx="8135655" cy="1570233"/>
          </a:xfrm>
        </p:spPr>
        <p:txBody>
          <a:bodyPr/>
          <a:lstStyle/>
          <a:p>
            <a:pPr algn="ctr"/>
            <a:r>
              <a:rPr lang="en-US" b="1" cap="none" dirty="0"/>
              <a:t>Destination = SUCCESS!</a:t>
            </a:r>
            <a:endParaRPr lang="en-US" b="1" dirty="0"/>
          </a:p>
        </p:txBody>
      </p:sp>
      <p:sp>
        <p:nvSpPr>
          <p:cNvPr id="3" name="Subtitle 2"/>
          <p:cNvSpPr>
            <a:spLocks noGrp="1"/>
          </p:cNvSpPr>
          <p:nvPr>
            <p:ph type="subTitle" idx="1"/>
          </p:nvPr>
        </p:nvSpPr>
        <p:spPr>
          <a:xfrm>
            <a:off x="688932" y="3505200"/>
            <a:ext cx="8317282" cy="1752600"/>
          </a:xfrm>
        </p:spPr>
        <p:txBody>
          <a:bodyPr>
            <a:normAutofit fontScale="92500" lnSpcReduction="20000"/>
          </a:bodyPr>
          <a:lstStyle/>
          <a:p>
            <a:r>
              <a:rPr lang="en-US" b="1" dirty="0"/>
              <a:t>Janet Fulks </a:t>
            </a:r>
          </a:p>
          <a:p>
            <a:r>
              <a:rPr lang="en-US" dirty="0"/>
              <a:t>ASCCC Guided Pathways Faculty Lead, Capacity Building</a:t>
            </a:r>
          </a:p>
          <a:p>
            <a:endParaRPr lang="en-US" dirty="0"/>
          </a:p>
          <a:p>
            <a:r>
              <a:rPr lang="en-US" b="1" dirty="0"/>
              <a:t>Carrie Roberson</a:t>
            </a:r>
          </a:p>
          <a:p>
            <a:r>
              <a:rPr lang="en-US" dirty="0"/>
              <a:t>ASCCC Guided Pathways Task Force, Chair</a:t>
            </a:r>
          </a:p>
        </p:txBody>
      </p:sp>
      <p:pic>
        <p:nvPicPr>
          <p:cNvPr id="4" name="Picture 3" descr="ASCCC_Logo"/>
          <p:cNvPicPr/>
          <p:nvPr/>
        </p:nvPicPr>
        <p:blipFill>
          <a:blip r:embed="rId3"/>
          <a:srcRect/>
          <a:stretch>
            <a:fillRect/>
          </a:stretch>
        </p:blipFill>
        <p:spPr bwMode="auto">
          <a:xfrm>
            <a:off x="2249506" y="594986"/>
            <a:ext cx="4483233" cy="1434230"/>
          </a:xfrm>
          <a:prstGeom prst="rect">
            <a:avLst/>
          </a:prstGeom>
          <a:noFill/>
          <a:ln w="9525">
            <a:noFill/>
            <a:miter lim="800000"/>
            <a:headEnd/>
            <a:tailEnd/>
          </a:ln>
        </p:spPr>
      </p:pic>
      <p:sp>
        <p:nvSpPr>
          <p:cNvPr id="5" name="Slide Number Placeholder 4">
            <a:extLst>
              <a:ext uri="{FF2B5EF4-FFF2-40B4-BE49-F238E27FC236}">
                <a16:creationId xmlns:a16="http://schemas.microsoft.com/office/drawing/2014/main" id="{5D0B2A53-5A59-46AD-8C14-0CA3C79C9C74}"/>
              </a:ext>
            </a:extLst>
          </p:cNvPr>
          <p:cNvSpPr>
            <a:spLocks noGrp="1"/>
          </p:cNvSpPr>
          <p:nvPr>
            <p:ph type="sldNum" sz="quarter" idx="12"/>
          </p:nvPr>
        </p:nvSpPr>
        <p:spPr/>
        <p:txBody>
          <a:bodyPr/>
          <a:lstStyle/>
          <a:p>
            <a:fld id="{0CFEC368-1D7A-4F81-ABF6-AE0E36BAF64C}" type="slidenum">
              <a:rPr lang="en-US" smtClean="0"/>
              <a:pPr/>
              <a:t>1</a:t>
            </a:fld>
            <a:endParaRPr lang="en-US"/>
          </a:p>
        </p:txBody>
      </p:sp>
    </p:spTree>
    <p:extLst>
      <p:ext uri="{BB962C8B-B14F-4D97-AF65-F5344CB8AC3E}">
        <p14:creationId xmlns:p14="http://schemas.microsoft.com/office/powerpoint/2010/main" val="1066025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SCHEDULING</a:t>
            </a:r>
          </a:p>
        </p:txBody>
      </p:sp>
      <p:sp>
        <p:nvSpPr>
          <p:cNvPr id="3" name="Content Placeholder 2"/>
          <p:cNvSpPr>
            <a:spLocks noGrp="1"/>
          </p:cNvSpPr>
          <p:nvPr>
            <p:ph idx="1"/>
          </p:nvPr>
        </p:nvSpPr>
        <p:spPr>
          <a:xfrm>
            <a:off x="288099" y="1600200"/>
            <a:ext cx="8649221" cy="4876800"/>
          </a:xfrm>
        </p:spPr>
        <p:txBody>
          <a:bodyPr>
            <a:normAutofit fontScale="92500"/>
          </a:bodyPr>
          <a:lstStyle/>
          <a:p>
            <a:r>
              <a:rPr lang="en-US" altLang="en-US" sz="3200" dirty="0">
                <a:latin typeface="Arial" panose="020B0604020202020204" pitchFamily="34" charset="0"/>
                <a:ea typeface="ＭＳ Ｐゴシック" panose="020B0600070205080204" pitchFamily="34" charset="-128"/>
              </a:rPr>
              <a:t>Considering the schedule currently available to your students:</a:t>
            </a:r>
          </a:p>
          <a:p>
            <a:r>
              <a:rPr lang="en-US" altLang="en-US" sz="3200" dirty="0">
                <a:latin typeface="Arial" panose="020B0604020202020204" pitchFamily="34" charset="0"/>
                <a:ea typeface="ＭＳ Ｐゴシック" panose="020B0600070205080204" pitchFamily="34" charset="-128"/>
              </a:rPr>
              <a:t>Are you serving your students well?</a:t>
            </a:r>
          </a:p>
          <a:p>
            <a:r>
              <a:rPr lang="en-US" altLang="en-US" sz="3200" dirty="0">
                <a:latin typeface="Arial" panose="020B0604020202020204" pitchFamily="34" charset="0"/>
                <a:ea typeface="ＭＳ Ｐゴシック" panose="020B0600070205080204" pitchFamily="34" charset="-128"/>
              </a:rPr>
              <a:t>Is there room for improvement or a need for change?</a:t>
            </a:r>
          </a:p>
          <a:p>
            <a:r>
              <a:rPr lang="en-US" altLang="en-US" sz="3200" dirty="0">
                <a:latin typeface="Arial" panose="020B0604020202020204" pitchFamily="34" charset="0"/>
                <a:ea typeface="ＭＳ Ｐゴシック" panose="020B0600070205080204" pitchFamily="34" charset="-128"/>
              </a:rPr>
              <a:t>Do your students believe they are well-served?</a:t>
            </a:r>
          </a:p>
          <a:p>
            <a:r>
              <a:rPr lang="en-US" sz="3200" dirty="0"/>
              <a:t>Do your students have the opportunity to fill requirements elsewhere?</a:t>
            </a:r>
            <a:endParaRPr lang="en-US" altLang="en-US" sz="3200" dirty="0">
              <a:latin typeface="Arial" panose="020B0604020202020204" pitchFamily="34" charset="0"/>
              <a:ea typeface="ＭＳ Ｐゴシック" panose="020B0600070205080204" pitchFamily="34" charset="-128"/>
            </a:endParaRPr>
          </a:p>
          <a:p>
            <a:r>
              <a:rPr lang="en-US" altLang="en-US" sz="3200" dirty="0">
                <a:latin typeface="Arial" panose="020B0604020202020204" pitchFamily="34" charset="0"/>
                <a:ea typeface="ＭＳ Ｐゴシック" panose="020B0600070205080204" pitchFamily="34" charset="-128"/>
              </a:rPr>
              <a:t>Could </a:t>
            </a:r>
            <a:r>
              <a:rPr lang="en-US" altLang="en-US" sz="3200" b="1" i="1" dirty="0">
                <a:latin typeface="Arial" panose="020B0604020202020204" pitchFamily="34" charset="0"/>
                <a:ea typeface="ＭＳ Ｐゴシック" panose="020B0600070205080204" pitchFamily="34" charset="-128"/>
              </a:rPr>
              <a:t>guided pathways </a:t>
            </a:r>
            <a:r>
              <a:rPr lang="en-US" altLang="en-US" sz="3200" dirty="0">
                <a:latin typeface="Arial" panose="020B0604020202020204" pitchFamily="34" charset="0"/>
                <a:ea typeface="ＭＳ Ｐゴシック" panose="020B0600070205080204" pitchFamily="34" charset="-128"/>
              </a:rPr>
              <a:t>be the answer?</a:t>
            </a:r>
          </a:p>
          <a:p>
            <a:endParaRPr lang="en-US" sz="3200" dirty="0"/>
          </a:p>
        </p:txBody>
      </p:sp>
      <p:sp>
        <p:nvSpPr>
          <p:cNvPr id="4" name="Slide Number Placeholder 3">
            <a:extLst>
              <a:ext uri="{FF2B5EF4-FFF2-40B4-BE49-F238E27FC236}">
                <a16:creationId xmlns:a16="http://schemas.microsoft.com/office/drawing/2014/main" id="{56F41F92-AC8E-4879-B5B5-1E2F5F0241E4}"/>
              </a:ext>
            </a:extLst>
          </p:cNvPr>
          <p:cNvSpPr>
            <a:spLocks noGrp="1"/>
          </p:cNvSpPr>
          <p:nvPr>
            <p:ph type="sldNum" sz="quarter" idx="12"/>
          </p:nvPr>
        </p:nvSpPr>
        <p:spPr/>
        <p:txBody>
          <a:bodyPr/>
          <a:lstStyle/>
          <a:p>
            <a:fld id="{0CFEC368-1D7A-4F81-ABF6-AE0E36BAF64C}" type="slidenum">
              <a:rPr lang="en-US" smtClean="0"/>
              <a:pPr/>
              <a:t>10</a:t>
            </a:fld>
            <a:endParaRPr lang="en-US"/>
          </a:p>
        </p:txBody>
      </p:sp>
    </p:spTree>
    <p:extLst>
      <p:ext uri="{BB962C8B-B14F-4D97-AF65-F5344CB8AC3E}">
        <p14:creationId xmlns:p14="http://schemas.microsoft.com/office/powerpoint/2010/main" val="364953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12A7E-EBFF-4CDF-BA42-0DF2F01128B4}"/>
              </a:ext>
            </a:extLst>
          </p:cNvPr>
          <p:cNvSpPr>
            <a:spLocks noGrp="1"/>
          </p:cNvSpPr>
          <p:nvPr>
            <p:ph type="title"/>
          </p:nvPr>
        </p:nvSpPr>
        <p:spPr>
          <a:xfrm>
            <a:off x="457200" y="533400"/>
            <a:ext cx="8229600" cy="990600"/>
          </a:xfrm>
        </p:spPr>
        <p:txBody>
          <a:bodyPr/>
          <a:lstStyle/>
          <a:p>
            <a:pPr algn="ctr"/>
            <a:r>
              <a:rPr lang="en-US" b="1" dirty="0">
                <a:cs typeface="Times New Roman" panose="02020603050405020304" pitchFamily="18" charset="0"/>
              </a:rPr>
              <a:t>Program Mapping &amp; Meta Majors</a:t>
            </a:r>
          </a:p>
        </p:txBody>
      </p:sp>
      <p:sp>
        <p:nvSpPr>
          <p:cNvPr id="3" name="Subtitle 2">
            <a:extLst>
              <a:ext uri="{FF2B5EF4-FFF2-40B4-BE49-F238E27FC236}">
                <a16:creationId xmlns:a16="http://schemas.microsoft.com/office/drawing/2014/main" id="{B8061904-0C44-406F-B2A4-6B09340A9A5E}"/>
              </a:ext>
            </a:extLst>
          </p:cNvPr>
          <p:cNvSpPr>
            <a:spLocks noGrp="1"/>
          </p:cNvSpPr>
          <p:nvPr>
            <p:ph idx="1"/>
          </p:nvPr>
        </p:nvSpPr>
        <p:spPr/>
        <p:txBody>
          <a:bodyPr/>
          <a:lstStyle/>
          <a:p>
            <a:r>
              <a:rPr lang="en-US" dirty="0">
                <a:latin typeface="arial" charset="0"/>
                <a:cs typeface="Times New Roman" panose="02020603050405020304" pitchFamily="18" charset="0"/>
              </a:rPr>
              <a:t>How do you get started with mapping programs and creating meta-majors? </a:t>
            </a:r>
          </a:p>
          <a:p>
            <a:r>
              <a:rPr lang="en-US" dirty="0">
                <a:latin typeface="arial" charset="0"/>
                <a:cs typeface="Times New Roman" panose="02020603050405020304" pitchFamily="18" charset="0"/>
              </a:rPr>
              <a:t>What are the guiding principles to help colleges build relevant groupings for meta-majors and considerations to map programs accordingly? </a:t>
            </a:r>
          </a:p>
          <a:p>
            <a:r>
              <a:rPr lang="en-US" dirty="0">
                <a:latin typeface="arial" charset="0"/>
                <a:cs typeface="Times New Roman" panose="02020603050405020304" pitchFamily="18" charset="0"/>
              </a:rPr>
              <a:t>How can these principles/groupings serve the students and the college? </a:t>
            </a:r>
          </a:p>
          <a:p>
            <a:r>
              <a:rPr lang="en-US" dirty="0">
                <a:latin typeface="arial" charset="0"/>
                <a:cs typeface="Times New Roman" panose="02020603050405020304" pitchFamily="18" charset="0"/>
              </a:rPr>
              <a:t>How can this process clarify pathways for the college and student support efforts? </a:t>
            </a:r>
          </a:p>
        </p:txBody>
      </p:sp>
      <p:pic>
        <p:nvPicPr>
          <p:cNvPr id="4" name="Picture 3" descr="ASCCC_Logo"/>
          <p:cNvPicPr/>
          <p:nvPr/>
        </p:nvPicPr>
        <p:blipFill>
          <a:blip r:embed="rId3"/>
          <a:srcRect/>
          <a:stretch>
            <a:fillRect/>
          </a:stretch>
        </p:blipFill>
        <p:spPr bwMode="auto">
          <a:xfrm>
            <a:off x="2456165" y="5442559"/>
            <a:ext cx="4231670" cy="1034441"/>
          </a:xfrm>
          <a:prstGeom prst="rect">
            <a:avLst/>
          </a:prstGeom>
          <a:noFill/>
          <a:ln w="9525">
            <a:noFill/>
            <a:miter lim="800000"/>
            <a:headEnd/>
            <a:tailEnd/>
          </a:ln>
        </p:spPr>
      </p:pic>
      <p:sp>
        <p:nvSpPr>
          <p:cNvPr id="5" name="Slide Number Placeholder 4">
            <a:extLst>
              <a:ext uri="{FF2B5EF4-FFF2-40B4-BE49-F238E27FC236}">
                <a16:creationId xmlns:a16="http://schemas.microsoft.com/office/drawing/2014/main" id="{962B8480-3791-4F0D-AB54-F3978CAF967F}"/>
              </a:ext>
            </a:extLst>
          </p:cNvPr>
          <p:cNvSpPr>
            <a:spLocks noGrp="1"/>
          </p:cNvSpPr>
          <p:nvPr>
            <p:ph type="sldNum" sz="quarter" idx="12"/>
          </p:nvPr>
        </p:nvSpPr>
        <p:spPr/>
        <p:txBody>
          <a:bodyPr/>
          <a:lstStyle/>
          <a:p>
            <a:fld id="{0CFEC368-1D7A-4F81-ABF6-AE0E36BAF64C}" type="slidenum">
              <a:rPr lang="en-US" smtClean="0"/>
              <a:pPr/>
              <a:t>11</a:t>
            </a:fld>
            <a:endParaRPr lang="en-US"/>
          </a:p>
        </p:txBody>
      </p:sp>
    </p:spTree>
    <p:extLst>
      <p:ext uri="{BB962C8B-B14F-4D97-AF65-F5344CB8AC3E}">
        <p14:creationId xmlns:p14="http://schemas.microsoft.com/office/powerpoint/2010/main" val="1685836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hecollegemoneymom.com/wp-content/uploads/2015/01/Meta-majors2.jpg">
            <a:extLst>
              <a:ext uri="{FF2B5EF4-FFF2-40B4-BE49-F238E27FC236}">
                <a16:creationId xmlns:a16="http://schemas.microsoft.com/office/drawing/2014/main" id="{584802F8-A14B-4B08-9457-4E4979EB45DB}"/>
              </a:ext>
            </a:extLst>
          </p:cNvPr>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b="11417"/>
          <a:stretch/>
        </p:blipFill>
        <p:spPr bwMode="auto">
          <a:xfrm>
            <a:off x="121369" y="1446756"/>
            <a:ext cx="8953738" cy="5248406"/>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p:txBody>
          <a:bodyPr>
            <a:normAutofit fontScale="90000"/>
          </a:bodyPr>
          <a:lstStyle/>
          <a:p>
            <a:pPr algn="ctr"/>
            <a:r>
              <a:rPr lang="en-US" b="1" dirty="0">
                <a:cs typeface="Times New Roman" panose="02020603050405020304" pitchFamily="18" charset="0"/>
              </a:rPr>
              <a:t>Meta-Majors with Program Mapping</a:t>
            </a:r>
          </a:p>
        </p:txBody>
      </p:sp>
      <p:sp>
        <p:nvSpPr>
          <p:cNvPr id="2" name="Slide Number Placeholder 1">
            <a:extLst>
              <a:ext uri="{FF2B5EF4-FFF2-40B4-BE49-F238E27FC236}">
                <a16:creationId xmlns:a16="http://schemas.microsoft.com/office/drawing/2014/main" id="{128B9E9C-787C-4AFB-A09C-3A9D7824624C}"/>
              </a:ext>
            </a:extLst>
          </p:cNvPr>
          <p:cNvSpPr>
            <a:spLocks noGrp="1"/>
          </p:cNvSpPr>
          <p:nvPr>
            <p:ph type="sldNum" sz="quarter" idx="12"/>
          </p:nvPr>
        </p:nvSpPr>
        <p:spPr/>
        <p:txBody>
          <a:bodyPr/>
          <a:lstStyle/>
          <a:p>
            <a:fld id="{0CFEC368-1D7A-4F81-ABF6-AE0E36BAF64C}" type="slidenum">
              <a:rPr lang="en-US" smtClean="0"/>
              <a:pPr/>
              <a:t>12</a:t>
            </a:fld>
            <a:endParaRPr lang="en-US"/>
          </a:p>
        </p:txBody>
      </p:sp>
    </p:spTree>
    <p:extLst>
      <p:ext uri="{BB962C8B-B14F-4D97-AF65-F5344CB8AC3E}">
        <p14:creationId xmlns:p14="http://schemas.microsoft.com/office/powerpoint/2010/main" val="2969084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46955-83FB-4675-A382-431DCC25472C}"/>
              </a:ext>
            </a:extLst>
          </p:cNvPr>
          <p:cNvSpPr>
            <a:spLocks noGrp="1"/>
          </p:cNvSpPr>
          <p:nvPr>
            <p:ph type="title"/>
          </p:nvPr>
        </p:nvSpPr>
        <p:spPr/>
        <p:txBody>
          <a:bodyPr/>
          <a:lstStyle/>
          <a:p>
            <a:pPr algn="ctr"/>
            <a:r>
              <a:rPr lang="en-US" b="1" dirty="0"/>
              <a:t>Your expertise, please…</a:t>
            </a:r>
          </a:p>
        </p:txBody>
      </p:sp>
      <p:sp>
        <p:nvSpPr>
          <p:cNvPr id="3" name="Content Placeholder 2">
            <a:extLst>
              <a:ext uri="{FF2B5EF4-FFF2-40B4-BE49-F238E27FC236}">
                <a16:creationId xmlns:a16="http://schemas.microsoft.com/office/drawing/2014/main" id="{71CFDDE4-C32B-426F-BA1E-57451E9628F2}"/>
              </a:ext>
            </a:extLst>
          </p:cNvPr>
          <p:cNvSpPr>
            <a:spLocks noGrp="1"/>
          </p:cNvSpPr>
          <p:nvPr>
            <p:ph sz="half" idx="1"/>
          </p:nvPr>
        </p:nvSpPr>
        <p:spPr>
          <a:xfrm rot="20795328">
            <a:off x="79610" y="1035399"/>
            <a:ext cx="3761690" cy="2859580"/>
          </a:xfrm>
        </p:spPr>
        <p:txBody>
          <a:bodyPr>
            <a:normAutofit fontScale="92500" lnSpcReduction="20000"/>
          </a:bodyPr>
          <a:lstStyle/>
          <a:p>
            <a:endParaRPr lang="en-US" dirty="0"/>
          </a:p>
          <a:p>
            <a:endParaRPr lang="en-US" dirty="0"/>
          </a:p>
          <a:p>
            <a:pPr marL="0" indent="0" algn="ctr">
              <a:buNone/>
            </a:pPr>
            <a:endParaRPr lang="en-US" b="1" dirty="0">
              <a:solidFill>
                <a:srgbClr val="FF0000"/>
              </a:solidFill>
            </a:endParaRPr>
          </a:p>
          <a:p>
            <a:pPr marL="0" indent="0" algn="ctr">
              <a:buNone/>
            </a:pPr>
            <a:r>
              <a:rPr lang="en-US" b="1" dirty="0">
                <a:solidFill>
                  <a:srgbClr val="FF0000"/>
                </a:solidFill>
              </a:rPr>
              <a:t>TRANSFORMING the INSTITUTIONAL LANDSCAPE!</a:t>
            </a:r>
          </a:p>
          <a:p>
            <a:pPr marL="0" indent="0" algn="ctr">
              <a:buNone/>
            </a:pPr>
            <a:endParaRPr lang="en-US" b="1" dirty="0">
              <a:solidFill>
                <a:srgbClr val="FF0000"/>
              </a:solidFill>
            </a:endParaRPr>
          </a:p>
          <a:p>
            <a:pPr marL="0" indent="0">
              <a:buNone/>
            </a:pPr>
            <a:endParaRPr lang="en-US" dirty="0"/>
          </a:p>
        </p:txBody>
      </p:sp>
      <p:sp>
        <p:nvSpPr>
          <p:cNvPr id="4" name="Content Placeholder 3">
            <a:extLst>
              <a:ext uri="{FF2B5EF4-FFF2-40B4-BE49-F238E27FC236}">
                <a16:creationId xmlns:a16="http://schemas.microsoft.com/office/drawing/2014/main" id="{06C7915D-8234-43CB-A91F-32D25B7DE555}"/>
              </a:ext>
            </a:extLst>
          </p:cNvPr>
          <p:cNvSpPr>
            <a:spLocks noGrp="1"/>
          </p:cNvSpPr>
          <p:nvPr>
            <p:ph sz="half" idx="2"/>
          </p:nvPr>
        </p:nvSpPr>
        <p:spPr>
          <a:xfrm>
            <a:off x="4077222" y="1578279"/>
            <a:ext cx="4935255" cy="5054253"/>
          </a:xfrm>
        </p:spPr>
        <p:txBody>
          <a:bodyPr>
            <a:normAutofit fontScale="92500" lnSpcReduction="20000"/>
          </a:bodyPr>
          <a:lstStyle/>
          <a:p>
            <a:pPr marL="0" indent="0">
              <a:buNone/>
            </a:pPr>
            <a:endParaRPr lang="en-US" dirty="0"/>
          </a:p>
          <a:p>
            <a:r>
              <a:rPr lang="en-US" dirty="0"/>
              <a:t>Communication, engagement, implementation</a:t>
            </a:r>
          </a:p>
          <a:p>
            <a:r>
              <a:rPr lang="en-US" dirty="0"/>
              <a:t>Structural Innovation</a:t>
            </a:r>
          </a:p>
          <a:p>
            <a:r>
              <a:rPr lang="en-US" dirty="0"/>
              <a:t>Student Equity</a:t>
            </a:r>
          </a:p>
          <a:p>
            <a:r>
              <a:rPr lang="en-US" dirty="0"/>
              <a:t>Student Services</a:t>
            </a:r>
          </a:p>
          <a:p>
            <a:r>
              <a:rPr lang="en-US" dirty="0"/>
              <a:t>Onboarding</a:t>
            </a:r>
          </a:p>
          <a:p>
            <a:r>
              <a:rPr lang="en-US" dirty="0"/>
              <a:t>Student Voice</a:t>
            </a:r>
          </a:p>
          <a:p>
            <a:r>
              <a:rPr lang="en-US" dirty="0"/>
              <a:t>Wayfinding</a:t>
            </a:r>
          </a:p>
          <a:p>
            <a:r>
              <a:rPr lang="en-US" dirty="0"/>
              <a:t>Integrated Planning</a:t>
            </a:r>
          </a:p>
          <a:p>
            <a:r>
              <a:rPr lang="en-US" dirty="0"/>
              <a:t>Scheduling/ Strategic Enrollment Management</a:t>
            </a:r>
          </a:p>
          <a:p>
            <a:r>
              <a:rPr lang="en-US" dirty="0"/>
              <a:t>&amp; COLLABORATION!</a:t>
            </a:r>
          </a:p>
        </p:txBody>
      </p:sp>
      <p:pic>
        <p:nvPicPr>
          <p:cNvPr id="2050" name="Picture 2" descr="Image result for academic academy">
            <a:extLst>
              <a:ext uri="{FF2B5EF4-FFF2-40B4-BE49-F238E27FC236}">
                <a16:creationId xmlns:a16="http://schemas.microsoft.com/office/drawing/2014/main" id="{258AEF19-2965-4937-B093-0487A1445327}"/>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82667" y="3588707"/>
            <a:ext cx="3098625" cy="3098625"/>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a:extLst>
              <a:ext uri="{FF2B5EF4-FFF2-40B4-BE49-F238E27FC236}">
                <a16:creationId xmlns:a16="http://schemas.microsoft.com/office/drawing/2014/main" id="{581D2E36-55B1-4E40-A19C-7B73E2395B4F}"/>
              </a:ext>
            </a:extLst>
          </p:cNvPr>
          <p:cNvSpPr>
            <a:spLocks noGrp="1"/>
          </p:cNvSpPr>
          <p:nvPr>
            <p:ph type="sldNum" sz="quarter" idx="12"/>
          </p:nvPr>
        </p:nvSpPr>
        <p:spPr/>
        <p:txBody>
          <a:bodyPr/>
          <a:lstStyle/>
          <a:p>
            <a:fld id="{0CFEC368-1D7A-4F81-ABF6-AE0E36BAF64C}" type="slidenum">
              <a:rPr lang="en-US" smtClean="0"/>
              <a:pPr/>
              <a:t>13</a:t>
            </a:fld>
            <a:endParaRPr lang="en-US"/>
          </a:p>
        </p:txBody>
      </p:sp>
    </p:spTree>
    <p:extLst>
      <p:ext uri="{BB962C8B-B14F-4D97-AF65-F5344CB8AC3E}">
        <p14:creationId xmlns:p14="http://schemas.microsoft.com/office/powerpoint/2010/main" val="52666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A4B8D-721C-4B18-8CCC-30E95EBE19C4}"/>
              </a:ext>
            </a:extLst>
          </p:cNvPr>
          <p:cNvSpPr>
            <a:spLocks noGrp="1"/>
          </p:cNvSpPr>
          <p:nvPr>
            <p:ph type="title"/>
          </p:nvPr>
        </p:nvSpPr>
        <p:spPr>
          <a:xfrm>
            <a:off x="457200" y="533400"/>
            <a:ext cx="8229600" cy="838200"/>
          </a:xfrm>
        </p:spPr>
        <p:txBody>
          <a:bodyPr>
            <a:noAutofit/>
          </a:bodyPr>
          <a:lstStyle/>
          <a:p>
            <a:pPr algn="ctr"/>
            <a:r>
              <a:rPr lang="en-US" sz="5400" b="1" dirty="0"/>
              <a:t>ACTIVITY</a:t>
            </a:r>
          </a:p>
        </p:txBody>
      </p:sp>
      <p:sp>
        <p:nvSpPr>
          <p:cNvPr id="3" name="Content Placeholder 2">
            <a:extLst>
              <a:ext uri="{FF2B5EF4-FFF2-40B4-BE49-F238E27FC236}">
                <a16:creationId xmlns:a16="http://schemas.microsoft.com/office/drawing/2014/main" id="{F18C735A-C5BE-4782-B615-A164E4F7643C}"/>
              </a:ext>
            </a:extLst>
          </p:cNvPr>
          <p:cNvSpPr>
            <a:spLocks noGrp="1"/>
          </p:cNvSpPr>
          <p:nvPr>
            <p:ph idx="1"/>
          </p:nvPr>
        </p:nvSpPr>
        <p:spPr>
          <a:xfrm>
            <a:off x="272143" y="1371601"/>
            <a:ext cx="8414657" cy="5386192"/>
          </a:xfrm>
        </p:spPr>
        <p:txBody>
          <a:bodyPr/>
          <a:lstStyle/>
          <a:p>
            <a:pPr marL="457200" indent="-457200">
              <a:buAutoNum type="arabicParenR"/>
            </a:pPr>
            <a:r>
              <a:rPr lang="en-US" dirty="0">
                <a:latin typeface="Arial" panose="020B0604020202020204" pitchFamily="34" charset="0"/>
                <a:cs typeface="Arial" panose="020B0604020202020204" pitchFamily="34" charset="0"/>
              </a:rPr>
              <a:t>How can a college communicate pathways to prospective students? </a:t>
            </a:r>
          </a:p>
          <a:p>
            <a:pPr marL="457200" indent="-457200">
              <a:buAutoNum type="arabicParenR"/>
            </a:pPr>
            <a:r>
              <a:rPr lang="en-US" dirty="0">
                <a:latin typeface="Arial" panose="020B0604020202020204" pitchFamily="34" charset="0"/>
                <a:cs typeface="Arial" panose="020B0604020202020204" pitchFamily="34" charset="0"/>
              </a:rPr>
              <a:t>How could pathways be presented to students?</a:t>
            </a:r>
          </a:p>
          <a:p>
            <a:pPr marL="457200" indent="-457200">
              <a:buAutoNum type="arabicParenR"/>
            </a:pPr>
            <a:r>
              <a:rPr lang="en-US" dirty="0">
                <a:latin typeface="Arial" panose="020B0604020202020204" pitchFamily="34" charset="0"/>
                <a:cs typeface="Arial" panose="020B0604020202020204" pitchFamily="34" charset="0"/>
              </a:rPr>
              <a:t>How could a college indicate pathway requirements to students?</a:t>
            </a:r>
          </a:p>
          <a:p>
            <a:pPr marL="457200" indent="-457200">
              <a:buAutoNum type="arabicParenR"/>
            </a:pPr>
            <a:r>
              <a:rPr lang="en-US" dirty="0">
                <a:latin typeface="Arial" panose="020B0604020202020204" pitchFamily="34" charset="0"/>
                <a:cs typeface="Arial" panose="020B0604020202020204" pitchFamily="34" charset="0"/>
              </a:rPr>
              <a:t>How could a college help students make informed choices about </a:t>
            </a:r>
            <a:r>
              <a:rPr lang="en-US">
                <a:latin typeface="Arial" panose="020B0604020202020204" pitchFamily="34" charset="0"/>
                <a:cs typeface="Arial" panose="020B0604020202020204" pitchFamily="34" charset="0"/>
              </a:rPr>
              <a:t>pathways?</a:t>
            </a:r>
            <a:endParaRPr lang="en-US" dirty="0">
              <a:latin typeface="Arial" panose="020B0604020202020204" pitchFamily="34" charset="0"/>
              <a:cs typeface="Arial" panose="020B0604020202020204" pitchFamily="34" charset="0"/>
            </a:endParaRPr>
          </a:p>
          <a:p>
            <a:pPr marL="457200" indent="-457200">
              <a:buAutoNum type="arabicParenR"/>
            </a:pPr>
            <a:r>
              <a:rPr lang="en-US">
                <a:latin typeface="Arial" panose="020B0604020202020204" pitchFamily="34" charset="0"/>
                <a:cs typeface="Arial" panose="020B0604020202020204" pitchFamily="34" charset="0"/>
              </a:rPr>
              <a:t>What </a:t>
            </a:r>
            <a:r>
              <a:rPr lang="en-US" dirty="0">
                <a:latin typeface="Arial" panose="020B0604020202020204" pitchFamily="34" charset="0"/>
                <a:cs typeface="Arial" panose="020B0604020202020204" pitchFamily="34" charset="0"/>
              </a:rPr>
              <a:t>role do orientations, first-year experience/student success courses align with pathways?</a:t>
            </a:r>
          </a:p>
          <a:p>
            <a:endParaRPr lang="en-US" dirty="0"/>
          </a:p>
        </p:txBody>
      </p:sp>
      <p:pic>
        <p:nvPicPr>
          <p:cNvPr id="4" name="Picture 3">
            <a:extLst>
              <a:ext uri="{FF2B5EF4-FFF2-40B4-BE49-F238E27FC236}">
                <a16:creationId xmlns:a16="http://schemas.microsoft.com/office/drawing/2014/main" id="{86218B63-8C1F-4386-BDA7-1E5B1E33AF55}"/>
              </a:ext>
            </a:extLst>
          </p:cNvPr>
          <p:cNvPicPr>
            <a:picLocks noChangeAspect="1"/>
          </p:cNvPicPr>
          <p:nvPr/>
        </p:nvPicPr>
        <p:blipFill>
          <a:blip r:embed="rId3"/>
          <a:stretch>
            <a:fillRect/>
          </a:stretch>
        </p:blipFill>
        <p:spPr>
          <a:xfrm>
            <a:off x="4797468" y="5007769"/>
            <a:ext cx="2727244" cy="1750024"/>
          </a:xfrm>
          <a:prstGeom prst="rect">
            <a:avLst/>
          </a:prstGeom>
        </p:spPr>
      </p:pic>
      <p:sp>
        <p:nvSpPr>
          <p:cNvPr id="5" name="Slide Number Placeholder 4">
            <a:extLst>
              <a:ext uri="{FF2B5EF4-FFF2-40B4-BE49-F238E27FC236}">
                <a16:creationId xmlns:a16="http://schemas.microsoft.com/office/drawing/2014/main" id="{F2705E5A-23EF-4B12-BAF4-15FADECAACAD}"/>
              </a:ext>
            </a:extLst>
          </p:cNvPr>
          <p:cNvSpPr>
            <a:spLocks noGrp="1"/>
          </p:cNvSpPr>
          <p:nvPr>
            <p:ph type="sldNum" sz="quarter" idx="12"/>
          </p:nvPr>
        </p:nvSpPr>
        <p:spPr/>
        <p:txBody>
          <a:bodyPr/>
          <a:lstStyle/>
          <a:p>
            <a:fld id="{0CFEC368-1D7A-4F81-ABF6-AE0E36BAF64C}" type="slidenum">
              <a:rPr lang="en-US" smtClean="0"/>
              <a:pPr/>
              <a:t>14</a:t>
            </a:fld>
            <a:endParaRPr lang="en-US"/>
          </a:p>
        </p:txBody>
      </p:sp>
    </p:spTree>
    <p:extLst>
      <p:ext uri="{BB962C8B-B14F-4D97-AF65-F5344CB8AC3E}">
        <p14:creationId xmlns:p14="http://schemas.microsoft.com/office/powerpoint/2010/main" val="561949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patents4life.com/wp-content/uploads/2014/07/iStock_000041330984_Small.jpg">
            <a:extLst>
              <a:ext uri="{FF2B5EF4-FFF2-40B4-BE49-F238E27FC236}">
                <a16:creationId xmlns:a16="http://schemas.microsoft.com/office/drawing/2014/main" id="{3C278FE6-B20D-42EF-BAE5-12D4530BF715}"/>
              </a:ext>
            </a:extLst>
          </p:cNvPr>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bwMode="auto">
          <a:xfrm>
            <a:off x="638826" y="1167008"/>
            <a:ext cx="7861318" cy="5089743"/>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B287692E-3652-4C6E-A85F-8A8A391B9766}"/>
              </a:ext>
            </a:extLst>
          </p:cNvPr>
          <p:cNvSpPr>
            <a:spLocks noGrp="1"/>
          </p:cNvSpPr>
          <p:nvPr>
            <p:ph type="sldNum" sz="quarter" idx="12"/>
          </p:nvPr>
        </p:nvSpPr>
        <p:spPr/>
        <p:txBody>
          <a:bodyPr/>
          <a:lstStyle/>
          <a:p>
            <a:fld id="{0CFEC368-1D7A-4F81-ABF6-AE0E36BAF64C}" type="slidenum">
              <a:rPr lang="en-US" smtClean="0"/>
              <a:pPr/>
              <a:t>15</a:t>
            </a:fld>
            <a:endParaRPr lang="en-US"/>
          </a:p>
        </p:txBody>
      </p:sp>
    </p:spTree>
    <p:extLst>
      <p:ext uri="{BB962C8B-B14F-4D97-AF65-F5344CB8AC3E}">
        <p14:creationId xmlns:p14="http://schemas.microsoft.com/office/powerpoint/2010/main" val="751540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t>Overview</a:t>
            </a:r>
          </a:p>
        </p:txBody>
      </p:sp>
      <p:sp>
        <p:nvSpPr>
          <p:cNvPr id="3" name="Content Placeholder 2"/>
          <p:cNvSpPr>
            <a:spLocks noGrp="1"/>
          </p:cNvSpPr>
          <p:nvPr>
            <p:ph sz="half" idx="1"/>
          </p:nvPr>
        </p:nvSpPr>
        <p:spPr>
          <a:xfrm>
            <a:off x="194153" y="1524001"/>
            <a:ext cx="8273442" cy="5127320"/>
          </a:xfrm>
        </p:spPr>
        <p:txBody>
          <a:bodyPr>
            <a:normAutofit/>
          </a:bodyPr>
          <a:lstStyle/>
          <a:p>
            <a:r>
              <a:rPr lang="en-US" dirty="0">
                <a:cs typeface="Times New Roman" panose="02020603050405020304" pitchFamily="18" charset="0"/>
              </a:rPr>
              <a:t>Why Career &amp; Technical Education (CTE)?</a:t>
            </a:r>
          </a:p>
          <a:p>
            <a:r>
              <a:rPr lang="en-US" dirty="0">
                <a:cs typeface="Times New Roman" panose="02020603050405020304" pitchFamily="18" charset="0"/>
              </a:rPr>
              <a:t>Why General Education (GE)?</a:t>
            </a:r>
          </a:p>
          <a:p>
            <a:r>
              <a:rPr lang="en-US" dirty="0">
                <a:cs typeface="Times New Roman" panose="02020603050405020304" pitchFamily="18" charset="0"/>
              </a:rPr>
              <a:t>CTE/ GE and…</a:t>
            </a:r>
          </a:p>
          <a:p>
            <a:pPr lvl="1">
              <a:buFont typeface="Wingdings" charset="2"/>
              <a:buChar char="Ø"/>
            </a:pPr>
            <a:r>
              <a:rPr lang="en-US" sz="2800" dirty="0">
                <a:cs typeface="Times New Roman" panose="02020603050405020304" pitchFamily="18" charset="0"/>
              </a:rPr>
              <a:t>Program Mapping  </a:t>
            </a:r>
          </a:p>
          <a:p>
            <a:pPr lvl="1">
              <a:buFont typeface="Wingdings" charset="2"/>
              <a:buChar char="Ø"/>
            </a:pPr>
            <a:r>
              <a:rPr lang="en-US" sz="2800" dirty="0">
                <a:cs typeface="Times New Roman" panose="02020603050405020304" pitchFamily="18" charset="0"/>
              </a:rPr>
              <a:t>Meta-Majors</a:t>
            </a:r>
          </a:p>
          <a:p>
            <a:r>
              <a:rPr lang="en-US" dirty="0">
                <a:cs typeface="Times New Roman" panose="02020603050405020304" pitchFamily="18" charset="0"/>
              </a:rPr>
              <a:t>Problem-Solving</a:t>
            </a:r>
          </a:p>
          <a:p>
            <a:r>
              <a:rPr lang="en-US" dirty="0">
                <a:cs typeface="Times New Roman" panose="02020603050405020304" pitchFamily="18" charset="0"/>
              </a:rPr>
              <a:t>Take-Away Activity…</a:t>
            </a:r>
          </a:p>
          <a:p>
            <a:endParaRPr lang="en-US" sz="3200" dirty="0"/>
          </a:p>
        </p:txBody>
      </p:sp>
      <p:pic>
        <p:nvPicPr>
          <p:cNvPr id="6" name="Content Placeholder 5">
            <a:extLst>
              <a:ext uri="{FF2B5EF4-FFF2-40B4-BE49-F238E27FC236}">
                <a16:creationId xmlns:a16="http://schemas.microsoft.com/office/drawing/2014/main" id="{140C1897-571B-4CB5-9307-9BC9975CAF3E}"/>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3845490" y="3563721"/>
            <a:ext cx="4972833" cy="2904134"/>
          </a:xfrm>
        </p:spPr>
      </p:pic>
      <p:sp>
        <p:nvSpPr>
          <p:cNvPr id="4" name="Slide Number Placeholder 3">
            <a:extLst>
              <a:ext uri="{FF2B5EF4-FFF2-40B4-BE49-F238E27FC236}">
                <a16:creationId xmlns:a16="http://schemas.microsoft.com/office/drawing/2014/main" id="{59D8337A-8725-48C8-A7ED-A4716BE8872F}"/>
              </a:ext>
            </a:extLst>
          </p:cNvPr>
          <p:cNvSpPr>
            <a:spLocks noGrp="1"/>
          </p:cNvSpPr>
          <p:nvPr>
            <p:ph type="sldNum" sz="quarter" idx="12"/>
          </p:nvPr>
        </p:nvSpPr>
        <p:spPr/>
        <p:txBody>
          <a:bodyPr/>
          <a:lstStyle/>
          <a:p>
            <a:fld id="{0CFEC368-1D7A-4F81-ABF6-AE0E36BAF64C}" type="slidenum">
              <a:rPr lang="en-US" smtClean="0"/>
              <a:pPr/>
              <a:t>2</a:t>
            </a:fld>
            <a:endParaRPr lang="en-US"/>
          </a:p>
        </p:txBody>
      </p:sp>
    </p:spTree>
    <p:extLst>
      <p:ext uri="{BB962C8B-B14F-4D97-AF65-F5344CB8AC3E}">
        <p14:creationId xmlns:p14="http://schemas.microsoft.com/office/powerpoint/2010/main" val="1747756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096CF-B514-4F10-8BE6-F122261FA386}"/>
              </a:ext>
            </a:extLst>
          </p:cNvPr>
          <p:cNvSpPr>
            <a:spLocks noGrp="1"/>
          </p:cNvSpPr>
          <p:nvPr>
            <p:ph type="title"/>
          </p:nvPr>
        </p:nvSpPr>
        <p:spPr/>
        <p:txBody>
          <a:bodyPr>
            <a:normAutofit fontScale="90000"/>
          </a:bodyPr>
          <a:lstStyle/>
          <a:p>
            <a:pPr algn="ctr"/>
            <a:r>
              <a:rPr lang="en-US" b="1" dirty="0"/>
              <a:t>WHY?</a:t>
            </a:r>
            <a:br>
              <a:rPr lang="en-US" b="1" dirty="0"/>
            </a:br>
            <a:r>
              <a:rPr lang="en-US" b="1" dirty="0"/>
              <a:t>Career &amp; Technical Education (CTE)</a:t>
            </a:r>
          </a:p>
        </p:txBody>
      </p:sp>
      <p:pic>
        <p:nvPicPr>
          <p:cNvPr id="1026" name="Picture 2" descr="Related image">
            <a:extLst>
              <a:ext uri="{FF2B5EF4-FFF2-40B4-BE49-F238E27FC236}">
                <a16:creationId xmlns:a16="http://schemas.microsoft.com/office/drawing/2014/main" id="{66A06757-24CA-4E1B-97F4-98AF0DDA9067}"/>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50184" y="1673138"/>
            <a:ext cx="7243632" cy="5095020"/>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a:extLst>
              <a:ext uri="{FF2B5EF4-FFF2-40B4-BE49-F238E27FC236}">
                <a16:creationId xmlns:a16="http://schemas.microsoft.com/office/drawing/2014/main" id="{870DA8AF-821E-4B6E-ACF1-19CBF1857BCE}"/>
              </a:ext>
            </a:extLst>
          </p:cNvPr>
          <p:cNvSpPr>
            <a:spLocks noGrp="1"/>
          </p:cNvSpPr>
          <p:nvPr>
            <p:ph type="sldNum" sz="quarter" idx="12"/>
          </p:nvPr>
        </p:nvSpPr>
        <p:spPr/>
        <p:txBody>
          <a:bodyPr/>
          <a:lstStyle/>
          <a:p>
            <a:fld id="{0CFEC368-1D7A-4F81-ABF6-AE0E36BAF64C}" type="slidenum">
              <a:rPr lang="en-US" smtClean="0"/>
              <a:pPr/>
              <a:t>3</a:t>
            </a:fld>
            <a:endParaRPr lang="en-US"/>
          </a:p>
        </p:txBody>
      </p:sp>
    </p:spTree>
    <p:extLst>
      <p:ext uri="{BB962C8B-B14F-4D97-AF65-F5344CB8AC3E}">
        <p14:creationId xmlns:p14="http://schemas.microsoft.com/office/powerpoint/2010/main" val="2229519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WHY?</a:t>
            </a:r>
            <a:br>
              <a:rPr lang="en-US" b="1" dirty="0"/>
            </a:br>
            <a:r>
              <a:rPr lang="en-US" b="1" dirty="0"/>
              <a:t>General Education (GE)</a:t>
            </a:r>
          </a:p>
        </p:txBody>
      </p:sp>
      <p:pic>
        <p:nvPicPr>
          <p:cNvPr id="7" name="Picture 6">
            <a:extLst>
              <a:ext uri="{FF2B5EF4-FFF2-40B4-BE49-F238E27FC236}">
                <a16:creationId xmlns:a16="http://schemas.microsoft.com/office/drawing/2014/main" id="{A9940C6C-C3A1-4D8F-9429-823744AE0BC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508192" y="1644626"/>
            <a:ext cx="6492807" cy="4679974"/>
          </a:xfrm>
          <a:prstGeom prst="rect">
            <a:avLst/>
          </a:prstGeom>
        </p:spPr>
      </p:pic>
      <p:sp>
        <p:nvSpPr>
          <p:cNvPr id="3" name="Slide Number Placeholder 2">
            <a:extLst>
              <a:ext uri="{FF2B5EF4-FFF2-40B4-BE49-F238E27FC236}">
                <a16:creationId xmlns:a16="http://schemas.microsoft.com/office/drawing/2014/main" id="{0E1AD2AE-47A0-4E18-83F5-F0B587151DA5}"/>
              </a:ext>
            </a:extLst>
          </p:cNvPr>
          <p:cNvSpPr>
            <a:spLocks noGrp="1"/>
          </p:cNvSpPr>
          <p:nvPr>
            <p:ph type="sldNum" sz="quarter" idx="12"/>
          </p:nvPr>
        </p:nvSpPr>
        <p:spPr/>
        <p:txBody>
          <a:bodyPr/>
          <a:lstStyle/>
          <a:p>
            <a:fld id="{0CFEC368-1D7A-4F81-ABF6-AE0E36BAF64C}"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2F4C33C-09A6-48B2-AB2C-397C101FDC08}"/>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21830" y="637635"/>
            <a:ext cx="8100339" cy="6145210"/>
          </a:xfrm>
          <a:prstGeom prst="rect">
            <a:avLst/>
          </a:prstGeom>
        </p:spPr>
      </p:pic>
      <p:sp>
        <p:nvSpPr>
          <p:cNvPr id="2" name="Slide Number Placeholder 1">
            <a:extLst>
              <a:ext uri="{FF2B5EF4-FFF2-40B4-BE49-F238E27FC236}">
                <a16:creationId xmlns:a16="http://schemas.microsoft.com/office/drawing/2014/main" id="{87A77687-9F68-4DF0-AA60-EF490E634B6F}"/>
              </a:ext>
            </a:extLst>
          </p:cNvPr>
          <p:cNvSpPr>
            <a:spLocks noGrp="1"/>
          </p:cNvSpPr>
          <p:nvPr>
            <p:ph type="sldNum" sz="quarter" idx="12"/>
          </p:nvPr>
        </p:nvSpPr>
        <p:spPr/>
        <p:txBody>
          <a:bodyPr/>
          <a:lstStyle/>
          <a:p>
            <a:fld id="{0CFEC368-1D7A-4F81-ABF6-AE0E36BAF64C}" type="slidenum">
              <a:rPr lang="en-US" smtClean="0"/>
              <a:pPr/>
              <a:t>5</a:t>
            </a:fld>
            <a:endParaRPr lang="en-US"/>
          </a:p>
        </p:txBody>
      </p:sp>
    </p:spTree>
    <p:extLst>
      <p:ext uri="{BB962C8B-B14F-4D97-AF65-F5344CB8AC3E}">
        <p14:creationId xmlns:p14="http://schemas.microsoft.com/office/powerpoint/2010/main" val="731455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13984" y="518396"/>
            <a:ext cx="7634613" cy="6130697"/>
          </a:xfrm>
          <a:prstGeom prst="rect">
            <a:avLst/>
          </a:prstGeom>
        </p:spPr>
      </p:pic>
      <p:sp>
        <p:nvSpPr>
          <p:cNvPr id="2" name="Slide Number Placeholder 1">
            <a:extLst>
              <a:ext uri="{FF2B5EF4-FFF2-40B4-BE49-F238E27FC236}">
                <a16:creationId xmlns:a16="http://schemas.microsoft.com/office/drawing/2014/main" id="{DE6F58D9-62FE-413E-8AE5-BEBD4614F04B}"/>
              </a:ext>
            </a:extLst>
          </p:cNvPr>
          <p:cNvSpPr>
            <a:spLocks noGrp="1"/>
          </p:cNvSpPr>
          <p:nvPr>
            <p:ph type="sldNum" sz="quarter" idx="12"/>
          </p:nvPr>
        </p:nvSpPr>
        <p:spPr/>
        <p:txBody>
          <a:bodyPr/>
          <a:lstStyle/>
          <a:p>
            <a:fld id="{0CFEC368-1D7A-4F81-ABF6-AE0E36BAF64C}" type="slidenum">
              <a:rPr lang="en-US" smtClean="0"/>
              <a:pPr/>
              <a:t>6</a:t>
            </a:fld>
            <a:endParaRPr lang="en-US"/>
          </a:p>
        </p:txBody>
      </p:sp>
    </p:spTree>
    <p:extLst>
      <p:ext uri="{BB962C8B-B14F-4D97-AF65-F5344CB8AC3E}">
        <p14:creationId xmlns:p14="http://schemas.microsoft.com/office/powerpoint/2010/main" val="89075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a:t>Local CTE/ GE in Context</a:t>
            </a:r>
          </a:p>
        </p:txBody>
      </p:sp>
      <p:sp>
        <p:nvSpPr>
          <p:cNvPr id="6" name="Content Placeholder 5"/>
          <p:cNvSpPr>
            <a:spLocks noGrp="1"/>
          </p:cNvSpPr>
          <p:nvPr>
            <p:ph idx="1"/>
          </p:nvPr>
        </p:nvSpPr>
        <p:spPr>
          <a:xfrm>
            <a:off x="275573" y="1678488"/>
            <a:ext cx="8617905" cy="4985359"/>
          </a:xfrm>
        </p:spPr>
        <p:txBody>
          <a:bodyPr>
            <a:normAutofit/>
          </a:bodyPr>
          <a:lstStyle/>
          <a:p>
            <a:pPr marL="274320" lvl="1" indent="0">
              <a:buNone/>
            </a:pPr>
            <a:endParaRPr lang="en-US" sz="2400" dirty="0"/>
          </a:p>
          <a:p>
            <a:r>
              <a:rPr lang="en-US" sz="2800" dirty="0"/>
              <a:t>How do your CTE programs align with employment and industry need?</a:t>
            </a:r>
          </a:p>
          <a:p>
            <a:pPr marL="0" indent="0">
              <a:buNone/>
            </a:pPr>
            <a:endParaRPr lang="en-US" sz="2800" dirty="0"/>
          </a:p>
          <a:p>
            <a:r>
              <a:rPr lang="en-US" sz="2800" dirty="0"/>
              <a:t>How does your local GE requirements relate to CSU GE Breadth and IGETC?</a:t>
            </a:r>
          </a:p>
          <a:p>
            <a:pPr marL="0" indent="0">
              <a:buNone/>
            </a:pPr>
            <a:endParaRPr lang="en-US" sz="2800" dirty="0"/>
          </a:p>
          <a:p>
            <a:r>
              <a:rPr lang="en-US" sz="2800" dirty="0"/>
              <a:t>Should there be a connection?</a:t>
            </a:r>
          </a:p>
        </p:txBody>
      </p:sp>
      <p:sp>
        <p:nvSpPr>
          <p:cNvPr id="2" name="Slide Number Placeholder 1">
            <a:extLst>
              <a:ext uri="{FF2B5EF4-FFF2-40B4-BE49-F238E27FC236}">
                <a16:creationId xmlns:a16="http://schemas.microsoft.com/office/drawing/2014/main" id="{19CF3CBC-1627-44B1-A9A4-8840DD319CA4}"/>
              </a:ext>
            </a:extLst>
          </p:cNvPr>
          <p:cNvSpPr>
            <a:spLocks noGrp="1"/>
          </p:cNvSpPr>
          <p:nvPr>
            <p:ph type="sldNum" sz="quarter" idx="12"/>
          </p:nvPr>
        </p:nvSpPr>
        <p:spPr/>
        <p:txBody>
          <a:bodyPr/>
          <a:lstStyle/>
          <a:p>
            <a:fld id="{0CFEC368-1D7A-4F81-ABF6-AE0E36BAF64C}"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07C28-181C-4F31-91DA-F5B3B525B3D6}"/>
              </a:ext>
            </a:extLst>
          </p:cNvPr>
          <p:cNvSpPr>
            <a:spLocks noGrp="1"/>
          </p:cNvSpPr>
          <p:nvPr>
            <p:ph type="title"/>
          </p:nvPr>
        </p:nvSpPr>
        <p:spPr>
          <a:xfrm>
            <a:off x="457200" y="265043"/>
            <a:ext cx="8229600" cy="990600"/>
          </a:xfrm>
        </p:spPr>
        <p:txBody>
          <a:bodyPr/>
          <a:lstStyle/>
          <a:p>
            <a:r>
              <a:rPr lang="en-US" dirty="0"/>
              <a:t>The Impact of CSU breadth</a:t>
            </a:r>
          </a:p>
        </p:txBody>
      </p:sp>
      <p:graphicFrame>
        <p:nvGraphicFramePr>
          <p:cNvPr id="4" name="Content Placeholder 3">
            <a:extLst>
              <a:ext uri="{FF2B5EF4-FFF2-40B4-BE49-F238E27FC236}">
                <a16:creationId xmlns:a16="http://schemas.microsoft.com/office/drawing/2014/main" id="{6604678A-CC81-4CCB-9F54-C012B98EA7B6}"/>
              </a:ext>
            </a:extLst>
          </p:cNvPr>
          <p:cNvGraphicFramePr>
            <a:graphicFrameLocks noGrp="1"/>
          </p:cNvGraphicFramePr>
          <p:nvPr>
            <p:ph idx="1"/>
            <p:extLst/>
          </p:nvPr>
        </p:nvGraphicFramePr>
        <p:xfrm>
          <a:off x="99390" y="1013790"/>
          <a:ext cx="9044609" cy="5465307"/>
        </p:xfrm>
        <a:graphic>
          <a:graphicData uri="http://schemas.openxmlformats.org/drawingml/2006/table">
            <a:tbl>
              <a:tblPr firstRow="1" firstCol="1" bandRow="1">
                <a:tableStyleId>{5C22544A-7EE6-4342-B048-85BDC9FD1C3A}</a:tableStyleId>
              </a:tblPr>
              <a:tblGrid>
                <a:gridCol w="3438208">
                  <a:extLst>
                    <a:ext uri="{9D8B030D-6E8A-4147-A177-3AD203B41FA5}">
                      <a16:colId xmlns:a16="http://schemas.microsoft.com/office/drawing/2014/main" val="3905961091"/>
                    </a:ext>
                  </a:extLst>
                </a:gridCol>
                <a:gridCol w="192154">
                  <a:extLst>
                    <a:ext uri="{9D8B030D-6E8A-4147-A177-3AD203B41FA5}">
                      <a16:colId xmlns:a16="http://schemas.microsoft.com/office/drawing/2014/main" val="1901426752"/>
                    </a:ext>
                  </a:extLst>
                </a:gridCol>
                <a:gridCol w="1676647">
                  <a:extLst>
                    <a:ext uri="{9D8B030D-6E8A-4147-A177-3AD203B41FA5}">
                      <a16:colId xmlns:a16="http://schemas.microsoft.com/office/drawing/2014/main" val="2299452263"/>
                    </a:ext>
                  </a:extLst>
                </a:gridCol>
                <a:gridCol w="1868800">
                  <a:extLst>
                    <a:ext uri="{9D8B030D-6E8A-4147-A177-3AD203B41FA5}">
                      <a16:colId xmlns:a16="http://schemas.microsoft.com/office/drawing/2014/main" val="369960127"/>
                    </a:ext>
                  </a:extLst>
                </a:gridCol>
                <a:gridCol w="1868800">
                  <a:extLst>
                    <a:ext uri="{9D8B030D-6E8A-4147-A177-3AD203B41FA5}">
                      <a16:colId xmlns:a16="http://schemas.microsoft.com/office/drawing/2014/main" val="3542652032"/>
                    </a:ext>
                  </a:extLst>
                </a:gridCol>
              </a:tblGrid>
              <a:tr h="755375">
                <a:tc>
                  <a:txBody>
                    <a:bodyPr/>
                    <a:lstStyle/>
                    <a:p>
                      <a:pPr marL="0" marR="45720" fontAlgn="base">
                        <a:lnSpc>
                          <a:spcPct val="115000"/>
                        </a:lnSpc>
                        <a:spcBef>
                          <a:spcPts val="0"/>
                        </a:spcBef>
                        <a:spcAft>
                          <a:spcPts val="0"/>
                        </a:spcAft>
                      </a:pPr>
                      <a:r>
                        <a:rPr lang="en-US" sz="1800" dirty="0">
                          <a:effectLst/>
                        </a:rPr>
                        <a:t>College A </a:t>
                      </a:r>
                      <a:endParaRPr lang="en-US" sz="2400" dirty="0">
                        <a:effectLst/>
                      </a:endParaRPr>
                    </a:p>
                    <a:p>
                      <a:pPr marL="0" marR="45720" fontAlgn="base">
                        <a:lnSpc>
                          <a:spcPct val="115000"/>
                        </a:lnSpc>
                        <a:spcBef>
                          <a:spcPts val="0"/>
                        </a:spcBef>
                        <a:spcAft>
                          <a:spcPts val="0"/>
                        </a:spcAft>
                      </a:pPr>
                      <a:r>
                        <a:rPr lang="en-US" sz="1800" dirty="0">
                          <a:effectLst/>
                        </a:rPr>
                        <a:t>Subject area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91440" marR="45720" fontAlgn="base">
                        <a:lnSpc>
                          <a:spcPct val="115000"/>
                        </a:lnSpc>
                        <a:spcBef>
                          <a:spcPts val="0"/>
                        </a:spcBef>
                        <a:spcAft>
                          <a:spcPts val="0"/>
                        </a:spcAft>
                      </a:pPr>
                      <a:r>
                        <a:rPr lang="en-US" sz="1800" dirty="0">
                          <a:effectLst/>
                        </a:rPr>
                        <a:t>Sections </a:t>
                      </a:r>
                    </a:p>
                    <a:p>
                      <a:pPr marL="91440" marR="45720" fontAlgn="base">
                        <a:lnSpc>
                          <a:spcPct val="115000"/>
                        </a:lnSpc>
                        <a:spcBef>
                          <a:spcPts val="0"/>
                        </a:spcBef>
                        <a:spcAft>
                          <a:spcPts val="0"/>
                        </a:spcAft>
                      </a:pPr>
                      <a:r>
                        <a:rPr lang="en-US" sz="1800" dirty="0">
                          <a:effectLst/>
                        </a:rPr>
                        <a:t>2014-2015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pPr marL="91440" marR="45720" fontAlgn="base">
                        <a:lnSpc>
                          <a:spcPct val="115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91440" marR="45720" fontAlgn="base">
                        <a:lnSpc>
                          <a:spcPct val="115000"/>
                        </a:lnSpc>
                        <a:spcBef>
                          <a:spcPts val="0"/>
                        </a:spcBef>
                        <a:spcAft>
                          <a:spcPts val="0"/>
                        </a:spcAft>
                      </a:pPr>
                      <a:r>
                        <a:rPr lang="en-US" sz="1800" dirty="0">
                          <a:effectLst/>
                        </a:rPr>
                        <a:t>Sections </a:t>
                      </a:r>
                    </a:p>
                    <a:p>
                      <a:pPr marL="91440" marR="45720" fontAlgn="base">
                        <a:lnSpc>
                          <a:spcPct val="115000"/>
                        </a:lnSpc>
                        <a:spcBef>
                          <a:spcPts val="0"/>
                        </a:spcBef>
                        <a:spcAft>
                          <a:spcPts val="0"/>
                        </a:spcAft>
                      </a:pPr>
                      <a:r>
                        <a:rPr lang="en-US" sz="1800" dirty="0">
                          <a:effectLst/>
                        </a:rPr>
                        <a:t>2015-2016</a:t>
                      </a:r>
                    </a:p>
                  </a:txBody>
                  <a:tcPr marL="0" marR="0" marT="0" marB="0"/>
                </a:tc>
                <a:tc>
                  <a:txBody>
                    <a:bodyPr/>
                    <a:lstStyle/>
                    <a:p>
                      <a:pPr marL="91440" marR="45720" fontAlgn="base">
                        <a:lnSpc>
                          <a:spcPct val="115000"/>
                        </a:lnSpc>
                        <a:spcBef>
                          <a:spcPts val="0"/>
                        </a:spcBef>
                        <a:spcAft>
                          <a:spcPts val="0"/>
                        </a:spcAft>
                      </a:pPr>
                      <a:r>
                        <a:rPr lang="en-US" sz="1800" dirty="0">
                          <a:effectLst/>
                        </a:rPr>
                        <a:t>Sections </a:t>
                      </a:r>
                    </a:p>
                    <a:p>
                      <a:pPr marL="91440" marR="45720" fontAlgn="base">
                        <a:lnSpc>
                          <a:spcPct val="115000"/>
                        </a:lnSpc>
                        <a:spcBef>
                          <a:spcPts val="0"/>
                        </a:spcBef>
                        <a:spcAft>
                          <a:spcPts val="0"/>
                        </a:spcAft>
                      </a:pPr>
                      <a:r>
                        <a:rPr lang="en-US" sz="1800" dirty="0">
                          <a:effectLst/>
                        </a:rPr>
                        <a:t>2016-2017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319517665"/>
                  </a:ext>
                </a:extLst>
              </a:tr>
              <a:tr h="417444">
                <a:tc gridSpan="5">
                  <a:txBody>
                    <a:bodyPr/>
                    <a:lstStyle/>
                    <a:p>
                      <a:pPr marL="91440" marR="45720" fontAlgn="base">
                        <a:lnSpc>
                          <a:spcPct val="115000"/>
                        </a:lnSpc>
                        <a:spcBef>
                          <a:spcPts val="0"/>
                        </a:spcBef>
                        <a:spcAft>
                          <a:spcPts val="0"/>
                        </a:spcAft>
                      </a:pPr>
                      <a:r>
                        <a:rPr lang="en-US" sz="1800">
                          <a:effectLst/>
                        </a:rPr>
                        <a:t>Area A – English Language Communication and Critical Thinking</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12242777"/>
                  </a:ext>
                </a:extLst>
              </a:tr>
              <a:tr h="1377716">
                <a:tc gridSpan="2">
                  <a:txBody>
                    <a:bodyPr/>
                    <a:lstStyle/>
                    <a:p>
                      <a:pPr marL="91440" marR="45720" fontAlgn="base">
                        <a:lnSpc>
                          <a:spcPct val="115000"/>
                        </a:lnSpc>
                        <a:spcBef>
                          <a:spcPts val="0"/>
                        </a:spcBef>
                        <a:spcAft>
                          <a:spcPts val="0"/>
                        </a:spcAft>
                      </a:pPr>
                      <a:r>
                        <a:rPr lang="en-US" sz="1800" dirty="0">
                          <a:effectLst/>
                        </a:rPr>
                        <a:t>A1 = Oral Communication </a:t>
                      </a:r>
                      <a:r>
                        <a:rPr lang="en-US" sz="2000" dirty="0" err="1">
                          <a:effectLst/>
                        </a:rPr>
                        <a:t>Comm</a:t>
                      </a:r>
                      <a:r>
                        <a:rPr lang="en-US" sz="2000" dirty="0">
                          <a:effectLst/>
                        </a:rPr>
                        <a:t> 1</a:t>
                      </a:r>
                      <a:endParaRPr lang="en-US" sz="2800" dirty="0">
                        <a:effectLst/>
                      </a:endParaRPr>
                    </a:p>
                    <a:p>
                      <a:pPr marL="91440" marR="45720" fontAlgn="base">
                        <a:lnSpc>
                          <a:spcPct val="115000"/>
                        </a:lnSpc>
                        <a:spcBef>
                          <a:spcPts val="0"/>
                        </a:spcBef>
                        <a:spcAft>
                          <a:spcPts val="0"/>
                        </a:spcAft>
                      </a:pPr>
                      <a:r>
                        <a:rPr lang="en-US" sz="2000" dirty="0" err="1">
                          <a:effectLst/>
                        </a:rPr>
                        <a:t>Comm</a:t>
                      </a:r>
                      <a:r>
                        <a:rPr lang="en-US" sz="2000" dirty="0">
                          <a:effectLst/>
                        </a:rPr>
                        <a:t> 4</a:t>
                      </a:r>
                      <a:endParaRPr lang="en-US" sz="2800" dirty="0">
                        <a:effectLst/>
                      </a:endParaRPr>
                    </a:p>
                    <a:p>
                      <a:pPr marL="91440" marR="45720" fontAlgn="base">
                        <a:lnSpc>
                          <a:spcPct val="115000"/>
                        </a:lnSpc>
                        <a:spcBef>
                          <a:spcPts val="0"/>
                        </a:spcBef>
                        <a:spcAft>
                          <a:spcPts val="0"/>
                        </a:spcAft>
                      </a:pPr>
                      <a:r>
                        <a:rPr lang="en-US" sz="2000" dirty="0" err="1">
                          <a:effectLst/>
                        </a:rPr>
                        <a:t>Comm</a:t>
                      </a:r>
                      <a:r>
                        <a:rPr lang="en-US" sz="2000" dirty="0">
                          <a:effectLst/>
                        </a:rPr>
                        <a:t> 8</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hMerge="1">
                  <a:txBody>
                    <a:bodyPr/>
                    <a:lstStyle/>
                    <a:p>
                      <a:pPr marL="91440" marR="45720" fontAlgn="base">
                        <a:lnSpc>
                          <a:spcPct val="115000"/>
                        </a:lnSpc>
                        <a:spcBef>
                          <a:spcPts val="0"/>
                        </a:spcBef>
                        <a:spcAft>
                          <a:spcPts val="0"/>
                        </a:spcAft>
                      </a:pPr>
                      <a:r>
                        <a:rPr lang="en-US" sz="1800" dirty="0">
                          <a:effectLst/>
                          <a:highlight>
                            <a:srgbClr val="FFFF00"/>
                          </a:highlight>
                        </a:rPr>
                        <a:t>130</a:t>
                      </a:r>
                      <a:endParaRPr lang="en-US" sz="2400" dirty="0">
                        <a:effectLst/>
                      </a:endParaRPr>
                    </a:p>
                    <a:p>
                      <a:pPr marL="91440" marR="45720" fontAlgn="base">
                        <a:lnSpc>
                          <a:spcPct val="115000"/>
                        </a:lnSpc>
                        <a:spcBef>
                          <a:spcPts val="0"/>
                        </a:spcBef>
                        <a:spcAft>
                          <a:spcPts val="0"/>
                        </a:spcAft>
                      </a:pPr>
                      <a:r>
                        <a:rPr lang="en-US" sz="1800" dirty="0">
                          <a:effectLst/>
                        </a:rPr>
                        <a:t>93</a:t>
                      </a:r>
                      <a:endParaRPr lang="en-US" sz="2400" dirty="0">
                        <a:effectLst/>
                      </a:endParaRPr>
                    </a:p>
                    <a:p>
                      <a:pPr marL="91440" marR="45720" fontAlgn="base">
                        <a:lnSpc>
                          <a:spcPct val="115000"/>
                        </a:lnSpc>
                        <a:spcBef>
                          <a:spcPts val="0"/>
                        </a:spcBef>
                        <a:spcAft>
                          <a:spcPts val="0"/>
                        </a:spcAft>
                      </a:pPr>
                      <a:r>
                        <a:rPr lang="en-US" sz="1800" dirty="0">
                          <a:effectLst/>
                        </a:rPr>
                        <a:t>10</a:t>
                      </a:r>
                      <a:endParaRPr lang="en-US" sz="2400" dirty="0">
                        <a:effectLst/>
                      </a:endParaRPr>
                    </a:p>
                    <a:p>
                      <a:pPr marL="91440" marR="45720" fontAlgn="base">
                        <a:lnSpc>
                          <a:spcPct val="115000"/>
                        </a:lnSpc>
                        <a:spcBef>
                          <a:spcPts val="0"/>
                        </a:spcBef>
                        <a:spcAft>
                          <a:spcPts val="0"/>
                        </a:spcAft>
                      </a:pPr>
                      <a:r>
                        <a:rPr lang="en-US" sz="1800" dirty="0">
                          <a:effectLst/>
                        </a:rPr>
                        <a:t>27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marL="91440" marR="45720" algn="ctr" fontAlgn="base">
                        <a:lnSpc>
                          <a:spcPct val="115000"/>
                        </a:lnSpc>
                        <a:spcBef>
                          <a:spcPts val="0"/>
                        </a:spcBef>
                        <a:spcAft>
                          <a:spcPts val="0"/>
                        </a:spcAft>
                      </a:pPr>
                      <a:r>
                        <a:rPr lang="en-US" sz="2400" dirty="0">
                          <a:effectLst/>
                          <a:highlight>
                            <a:srgbClr val="FFFF00"/>
                          </a:highlight>
                        </a:rPr>
                        <a:t>130</a:t>
                      </a:r>
                      <a:endParaRPr lang="en-US" sz="3200" dirty="0">
                        <a:effectLst/>
                      </a:endParaRPr>
                    </a:p>
                    <a:p>
                      <a:pPr marL="91440" marR="45720" algn="ctr" fontAlgn="base">
                        <a:lnSpc>
                          <a:spcPct val="115000"/>
                        </a:lnSpc>
                        <a:spcBef>
                          <a:spcPts val="0"/>
                        </a:spcBef>
                        <a:spcAft>
                          <a:spcPts val="0"/>
                        </a:spcAft>
                      </a:pPr>
                      <a:r>
                        <a:rPr lang="en-US" sz="2000" dirty="0">
                          <a:effectLst/>
                        </a:rPr>
                        <a:t>93</a:t>
                      </a:r>
                      <a:endParaRPr lang="en-US" sz="2800" dirty="0">
                        <a:effectLst/>
                      </a:endParaRPr>
                    </a:p>
                    <a:p>
                      <a:pPr marL="91440" marR="45720" algn="ctr" fontAlgn="base">
                        <a:lnSpc>
                          <a:spcPct val="115000"/>
                        </a:lnSpc>
                        <a:spcBef>
                          <a:spcPts val="0"/>
                        </a:spcBef>
                        <a:spcAft>
                          <a:spcPts val="0"/>
                        </a:spcAft>
                      </a:pPr>
                      <a:r>
                        <a:rPr lang="en-US" sz="2000" dirty="0">
                          <a:effectLst/>
                        </a:rPr>
                        <a:t>10</a:t>
                      </a:r>
                      <a:endParaRPr lang="en-US" sz="2800" dirty="0">
                        <a:effectLst/>
                      </a:endParaRPr>
                    </a:p>
                    <a:p>
                      <a:pPr marL="91440" marR="45720" algn="ctr" fontAlgn="base">
                        <a:lnSpc>
                          <a:spcPct val="115000"/>
                        </a:lnSpc>
                        <a:spcBef>
                          <a:spcPts val="0"/>
                        </a:spcBef>
                        <a:spcAft>
                          <a:spcPts val="0"/>
                        </a:spcAft>
                      </a:pPr>
                      <a:r>
                        <a:rPr lang="en-US" sz="2000" dirty="0">
                          <a:effectLst/>
                        </a:rPr>
                        <a:t>27</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marL="91440" marR="45720" algn="ctr" fontAlgn="base">
                        <a:lnSpc>
                          <a:spcPct val="115000"/>
                        </a:lnSpc>
                        <a:spcBef>
                          <a:spcPts val="0"/>
                        </a:spcBef>
                        <a:spcAft>
                          <a:spcPts val="0"/>
                        </a:spcAft>
                      </a:pPr>
                      <a:r>
                        <a:rPr lang="en-US" sz="2400" dirty="0">
                          <a:effectLst/>
                          <a:highlight>
                            <a:srgbClr val="FFFF00"/>
                          </a:highlight>
                        </a:rPr>
                        <a:t>135</a:t>
                      </a:r>
                      <a:endParaRPr lang="en-US" sz="3200" dirty="0">
                        <a:effectLst/>
                      </a:endParaRPr>
                    </a:p>
                    <a:p>
                      <a:pPr marL="91440" marR="45720" algn="ctr" fontAlgn="base">
                        <a:lnSpc>
                          <a:spcPct val="115000"/>
                        </a:lnSpc>
                        <a:spcBef>
                          <a:spcPts val="0"/>
                        </a:spcBef>
                        <a:spcAft>
                          <a:spcPts val="0"/>
                        </a:spcAft>
                      </a:pPr>
                      <a:r>
                        <a:rPr lang="en-US" sz="2000" dirty="0">
                          <a:effectLst/>
                        </a:rPr>
                        <a:t>99</a:t>
                      </a:r>
                      <a:endParaRPr lang="en-US" sz="2800" dirty="0">
                        <a:effectLst/>
                      </a:endParaRPr>
                    </a:p>
                    <a:p>
                      <a:pPr marL="91440" marR="45720" algn="ctr" fontAlgn="base">
                        <a:lnSpc>
                          <a:spcPct val="115000"/>
                        </a:lnSpc>
                        <a:spcBef>
                          <a:spcPts val="0"/>
                        </a:spcBef>
                        <a:spcAft>
                          <a:spcPts val="0"/>
                        </a:spcAft>
                      </a:pPr>
                      <a:r>
                        <a:rPr lang="en-US" sz="2000" dirty="0">
                          <a:effectLst/>
                        </a:rPr>
                        <a:t>8</a:t>
                      </a:r>
                      <a:endParaRPr lang="en-US" sz="2800" dirty="0">
                        <a:effectLst/>
                      </a:endParaRPr>
                    </a:p>
                    <a:p>
                      <a:pPr marL="91440" marR="45720" algn="ctr" fontAlgn="base">
                        <a:lnSpc>
                          <a:spcPct val="115000"/>
                        </a:lnSpc>
                        <a:spcBef>
                          <a:spcPts val="0"/>
                        </a:spcBef>
                        <a:spcAft>
                          <a:spcPts val="0"/>
                        </a:spcAft>
                      </a:pPr>
                      <a:r>
                        <a:rPr lang="en-US" sz="2000" dirty="0">
                          <a:effectLst/>
                        </a:rPr>
                        <a:t>28</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marL="91440" marR="45720" algn="ctr" fontAlgn="base">
                        <a:lnSpc>
                          <a:spcPct val="115000"/>
                        </a:lnSpc>
                        <a:spcBef>
                          <a:spcPts val="0"/>
                        </a:spcBef>
                        <a:spcAft>
                          <a:spcPts val="0"/>
                        </a:spcAft>
                      </a:pPr>
                      <a:r>
                        <a:rPr lang="en-US" sz="2400" dirty="0">
                          <a:effectLst/>
                          <a:highlight>
                            <a:srgbClr val="FFFF00"/>
                          </a:highlight>
                        </a:rPr>
                        <a:t>156</a:t>
                      </a:r>
                      <a:endParaRPr lang="en-US" sz="3200" dirty="0">
                        <a:effectLst/>
                      </a:endParaRPr>
                    </a:p>
                    <a:p>
                      <a:pPr marL="91440" marR="45720" algn="ctr" fontAlgn="base">
                        <a:lnSpc>
                          <a:spcPct val="115000"/>
                        </a:lnSpc>
                        <a:spcBef>
                          <a:spcPts val="0"/>
                        </a:spcBef>
                        <a:spcAft>
                          <a:spcPts val="0"/>
                        </a:spcAft>
                      </a:pPr>
                      <a:r>
                        <a:rPr lang="en-US" sz="2000" dirty="0">
                          <a:effectLst/>
                        </a:rPr>
                        <a:t>121</a:t>
                      </a:r>
                      <a:endParaRPr lang="en-US" sz="2800" dirty="0">
                        <a:effectLst/>
                      </a:endParaRPr>
                    </a:p>
                    <a:p>
                      <a:pPr marL="91440" marR="45720" algn="ctr" fontAlgn="base">
                        <a:lnSpc>
                          <a:spcPct val="115000"/>
                        </a:lnSpc>
                        <a:spcBef>
                          <a:spcPts val="0"/>
                        </a:spcBef>
                        <a:spcAft>
                          <a:spcPts val="0"/>
                        </a:spcAft>
                      </a:pPr>
                      <a:r>
                        <a:rPr lang="en-US" sz="2000" dirty="0">
                          <a:effectLst/>
                        </a:rPr>
                        <a:t>9</a:t>
                      </a:r>
                      <a:endParaRPr lang="en-US" sz="2800" dirty="0">
                        <a:effectLst/>
                      </a:endParaRPr>
                    </a:p>
                    <a:p>
                      <a:pPr marL="91440" marR="45720" algn="ctr" fontAlgn="base">
                        <a:lnSpc>
                          <a:spcPct val="115000"/>
                        </a:lnSpc>
                        <a:spcBef>
                          <a:spcPts val="0"/>
                        </a:spcBef>
                        <a:spcAft>
                          <a:spcPts val="0"/>
                        </a:spcAft>
                      </a:pPr>
                      <a:r>
                        <a:rPr lang="en-US" sz="2000" dirty="0">
                          <a:effectLst/>
                        </a:rPr>
                        <a:t>27</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109679175"/>
                  </a:ext>
                </a:extLst>
              </a:tr>
              <a:tr h="501664">
                <a:tc gridSpan="2">
                  <a:txBody>
                    <a:bodyPr/>
                    <a:lstStyle/>
                    <a:p>
                      <a:pPr marL="91440" marR="45720" fontAlgn="base">
                        <a:lnSpc>
                          <a:spcPct val="115000"/>
                        </a:lnSpc>
                        <a:spcBef>
                          <a:spcPts val="0"/>
                        </a:spcBef>
                        <a:spcAft>
                          <a:spcPts val="0"/>
                        </a:spcAft>
                      </a:pPr>
                      <a:r>
                        <a:rPr lang="en-US" sz="1800" dirty="0">
                          <a:effectLst/>
                        </a:rPr>
                        <a:t>A2 = English Composition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hMerge="1">
                  <a:txBody>
                    <a:bodyPr/>
                    <a:lstStyle/>
                    <a:p>
                      <a:pPr marL="91440" marR="45720" fontAlgn="base">
                        <a:lnSpc>
                          <a:spcPct val="115000"/>
                        </a:lnSpc>
                        <a:spcBef>
                          <a:spcPts val="0"/>
                        </a:spcBef>
                        <a:spcAft>
                          <a:spcPts val="0"/>
                        </a:spcAft>
                      </a:pPr>
                      <a:r>
                        <a:rPr lang="en-US" sz="1800">
                          <a:effectLst/>
                          <a:highlight>
                            <a:srgbClr val="FFFF00"/>
                          </a:highlight>
                        </a:rPr>
                        <a:t>172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marL="91440" marR="45720" algn="ctr" fontAlgn="base">
                        <a:lnSpc>
                          <a:spcPct val="115000"/>
                        </a:lnSpc>
                        <a:spcBef>
                          <a:spcPts val="0"/>
                        </a:spcBef>
                        <a:spcAft>
                          <a:spcPts val="0"/>
                        </a:spcAft>
                      </a:pPr>
                      <a:r>
                        <a:rPr lang="en-US" sz="2400">
                          <a:effectLst/>
                          <a:highlight>
                            <a:srgbClr val="FFFF00"/>
                          </a:highlight>
                        </a:rPr>
                        <a:t>172</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marL="91440" marR="45720" algn="ctr" fontAlgn="base">
                        <a:lnSpc>
                          <a:spcPct val="115000"/>
                        </a:lnSpc>
                        <a:spcBef>
                          <a:spcPts val="0"/>
                        </a:spcBef>
                        <a:spcAft>
                          <a:spcPts val="0"/>
                        </a:spcAft>
                      </a:pPr>
                      <a:r>
                        <a:rPr lang="en-US" sz="2400" dirty="0">
                          <a:effectLst/>
                          <a:highlight>
                            <a:srgbClr val="FFFF00"/>
                          </a:highlight>
                        </a:rPr>
                        <a:t>188</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marL="91440" marR="45720" algn="ctr" fontAlgn="base">
                        <a:lnSpc>
                          <a:spcPct val="115000"/>
                        </a:lnSpc>
                        <a:spcBef>
                          <a:spcPts val="0"/>
                        </a:spcBef>
                        <a:spcAft>
                          <a:spcPts val="0"/>
                        </a:spcAft>
                      </a:pPr>
                      <a:r>
                        <a:rPr lang="en-US" sz="2400" dirty="0">
                          <a:effectLst/>
                          <a:highlight>
                            <a:srgbClr val="FFFF00"/>
                          </a:highlight>
                        </a:rPr>
                        <a:t>215</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92628609"/>
                  </a:ext>
                </a:extLst>
              </a:tr>
              <a:tr h="2237307">
                <a:tc gridSpan="2">
                  <a:txBody>
                    <a:bodyPr/>
                    <a:lstStyle/>
                    <a:p>
                      <a:pPr marL="91440" marR="45720" fontAlgn="base">
                        <a:lnSpc>
                          <a:spcPct val="115000"/>
                        </a:lnSpc>
                        <a:spcBef>
                          <a:spcPts val="0"/>
                        </a:spcBef>
                        <a:spcAft>
                          <a:spcPts val="0"/>
                        </a:spcAft>
                      </a:pPr>
                      <a:r>
                        <a:rPr lang="en-US" sz="1800" dirty="0">
                          <a:effectLst/>
                        </a:rPr>
                        <a:t>A3 = Critical Thinking</a:t>
                      </a:r>
                      <a:endParaRPr lang="en-US" sz="2400" dirty="0">
                        <a:effectLst/>
                      </a:endParaRPr>
                    </a:p>
                    <a:p>
                      <a:pPr marL="91440" marR="45720" fontAlgn="base">
                        <a:lnSpc>
                          <a:spcPct val="115000"/>
                        </a:lnSpc>
                        <a:spcBef>
                          <a:spcPts val="0"/>
                        </a:spcBef>
                        <a:spcAft>
                          <a:spcPts val="0"/>
                        </a:spcAft>
                      </a:pPr>
                      <a:r>
                        <a:rPr lang="en-US" sz="2000" dirty="0" err="1">
                          <a:effectLst/>
                        </a:rPr>
                        <a:t>Engl</a:t>
                      </a:r>
                      <a:r>
                        <a:rPr lang="en-US" sz="2000" dirty="0">
                          <a:effectLst/>
                        </a:rPr>
                        <a:t> 1B</a:t>
                      </a:r>
                      <a:endParaRPr lang="en-US" sz="2800" dirty="0">
                        <a:effectLst/>
                      </a:endParaRPr>
                    </a:p>
                    <a:p>
                      <a:pPr marL="91440" marR="45720" fontAlgn="base">
                        <a:lnSpc>
                          <a:spcPct val="115000"/>
                        </a:lnSpc>
                        <a:spcBef>
                          <a:spcPts val="0"/>
                        </a:spcBef>
                        <a:spcAft>
                          <a:spcPts val="0"/>
                        </a:spcAft>
                      </a:pPr>
                      <a:r>
                        <a:rPr lang="en-US" sz="2000" dirty="0" err="1">
                          <a:effectLst/>
                        </a:rPr>
                        <a:t>Engl</a:t>
                      </a:r>
                      <a:r>
                        <a:rPr lang="en-US" sz="2000" dirty="0">
                          <a:effectLst/>
                        </a:rPr>
                        <a:t> 2</a:t>
                      </a:r>
                      <a:endParaRPr lang="en-US" sz="2800" dirty="0">
                        <a:effectLst/>
                      </a:endParaRPr>
                    </a:p>
                    <a:p>
                      <a:pPr marL="91440" marR="45720" fontAlgn="base">
                        <a:lnSpc>
                          <a:spcPct val="115000"/>
                        </a:lnSpc>
                        <a:spcBef>
                          <a:spcPts val="0"/>
                        </a:spcBef>
                        <a:spcAft>
                          <a:spcPts val="0"/>
                        </a:spcAft>
                      </a:pPr>
                      <a:r>
                        <a:rPr lang="en-US" sz="2000" dirty="0" err="1">
                          <a:effectLst/>
                        </a:rPr>
                        <a:t>Engl</a:t>
                      </a:r>
                      <a:r>
                        <a:rPr lang="en-US" sz="2000" dirty="0">
                          <a:effectLst/>
                        </a:rPr>
                        <a:t> 3</a:t>
                      </a:r>
                      <a:endParaRPr lang="en-US" sz="2800" dirty="0">
                        <a:effectLst/>
                      </a:endParaRPr>
                    </a:p>
                    <a:p>
                      <a:pPr marL="91440" marR="45720" fontAlgn="base">
                        <a:lnSpc>
                          <a:spcPct val="115000"/>
                        </a:lnSpc>
                        <a:spcBef>
                          <a:spcPts val="0"/>
                        </a:spcBef>
                        <a:spcAft>
                          <a:spcPts val="0"/>
                        </a:spcAft>
                      </a:pPr>
                      <a:r>
                        <a:rPr lang="en-US" sz="2000" dirty="0">
                          <a:effectLst/>
                        </a:rPr>
                        <a:t>Phil 7</a:t>
                      </a:r>
                      <a:endParaRPr lang="en-US" sz="2800" dirty="0">
                        <a:effectLst/>
                      </a:endParaRPr>
                    </a:p>
                    <a:p>
                      <a:pPr marL="91440" marR="45720" fontAlgn="base">
                        <a:lnSpc>
                          <a:spcPct val="115000"/>
                        </a:lnSpc>
                        <a:spcBef>
                          <a:spcPts val="0"/>
                        </a:spcBef>
                        <a:spcAft>
                          <a:spcPts val="0"/>
                        </a:spcAft>
                      </a:pPr>
                      <a:r>
                        <a:rPr lang="en-US" sz="2000" dirty="0" err="1">
                          <a:effectLst/>
                        </a:rPr>
                        <a:t>Comm</a:t>
                      </a:r>
                      <a:r>
                        <a:rPr lang="en-US" sz="2000" dirty="0">
                          <a:effectLst/>
                        </a:rPr>
                        <a:t> 5</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hMerge="1">
                  <a:txBody>
                    <a:bodyPr/>
                    <a:lstStyle/>
                    <a:p>
                      <a:pPr marL="91440" marR="45720" fontAlgn="base">
                        <a:lnSpc>
                          <a:spcPct val="115000"/>
                        </a:lnSpc>
                        <a:spcBef>
                          <a:spcPts val="0"/>
                        </a:spcBef>
                        <a:spcAft>
                          <a:spcPts val="0"/>
                        </a:spcAft>
                      </a:pPr>
                      <a:r>
                        <a:rPr lang="en-US" sz="1800">
                          <a:effectLst/>
                          <a:highlight>
                            <a:srgbClr val="FFFF00"/>
                          </a:highlight>
                        </a:rPr>
                        <a:t>75</a:t>
                      </a:r>
                      <a:endParaRPr lang="en-US" sz="2400">
                        <a:effectLst/>
                      </a:endParaRPr>
                    </a:p>
                    <a:p>
                      <a:pPr marL="91440" marR="45720" fontAlgn="base">
                        <a:lnSpc>
                          <a:spcPct val="115000"/>
                        </a:lnSpc>
                        <a:spcBef>
                          <a:spcPts val="0"/>
                        </a:spcBef>
                        <a:spcAft>
                          <a:spcPts val="0"/>
                        </a:spcAft>
                      </a:pPr>
                      <a:r>
                        <a:rPr lang="en-US" sz="1800">
                          <a:effectLst/>
                        </a:rPr>
                        <a:t>15</a:t>
                      </a:r>
                      <a:endParaRPr lang="en-US" sz="2400">
                        <a:effectLst/>
                      </a:endParaRPr>
                    </a:p>
                    <a:p>
                      <a:pPr marL="91440" marR="45720" fontAlgn="base">
                        <a:lnSpc>
                          <a:spcPct val="115000"/>
                        </a:lnSpc>
                        <a:spcBef>
                          <a:spcPts val="0"/>
                        </a:spcBef>
                        <a:spcAft>
                          <a:spcPts val="0"/>
                        </a:spcAft>
                      </a:pPr>
                      <a:r>
                        <a:rPr lang="en-US" sz="1800">
                          <a:effectLst/>
                        </a:rPr>
                        <a:t>2</a:t>
                      </a:r>
                      <a:endParaRPr lang="en-US" sz="2400">
                        <a:effectLst/>
                      </a:endParaRPr>
                    </a:p>
                    <a:p>
                      <a:pPr marL="91440" marR="45720" fontAlgn="base">
                        <a:lnSpc>
                          <a:spcPct val="115000"/>
                        </a:lnSpc>
                        <a:spcBef>
                          <a:spcPts val="0"/>
                        </a:spcBef>
                        <a:spcAft>
                          <a:spcPts val="0"/>
                        </a:spcAft>
                      </a:pPr>
                      <a:r>
                        <a:rPr lang="en-US" sz="1800">
                          <a:effectLst/>
                        </a:rPr>
                        <a:t>1</a:t>
                      </a:r>
                      <a:endParaRPr lang="en-US" sz="2400">
                        <a:effectLst/>
                      </a:endParaRPr>
                    </a:p>
                    <a:p>
                      <a:pPr marL="91440" marR="45720" fontAlgn="base">
                        <a:lnSpc>
                          <a:spcPct val="115000"/>
                        </a:lnSpc>
                        <a:spcBef>
                          <a:spcPts val="0"/>
                        </a:spcBef>
                        <a:spcAft>
                          <a:spcPts val="0"/>
                        </a:spcAft>
                      </a:pPr>
                      <a:r>
                        <a:rPr lang="en-US" sz="1800">
                          <a:effectLst/>
                        </a:rPr>
                        <a:t>30</a:t>
                      </a:r>
                      <a:endParaRPr lang="en-US" sz="2400">
                        <a:effectLst/>
                      </a:endParaRPr>
                    </a:p>
                    <a:p>
                      <a:pPr marL="91440" marR="45720" fontAlgn="base">
                        <a:lnSpc>
                          <a:spcPct val="115000"/>
                        </a:lnSpc>
                        <a:spcBef>
                          <a:spcPts val="0"/>
                        </a:spcBef>
                        <a:spcAft>
                          <a:spcPts val="0"/>
                        </a:spcAft>
                      </a:pPr>
                      <a:r>
                        <a:rPr lang="en-US" sz="1800">
                          <a:effectLst/>
                        </a:rPr>
                        <a:t>27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marL="91440" marR="45720" algn="ctr" fontAlgn="base">
                        <a:lnSpc>
                          <a:spcPct val="115000"/>
                        </a:lnSpc>
                        <a:spcBef>
                          <a:spcPts val="0"/>
                        </a:spcBef>
                        <a:spcAft>
                          <a:spcPts val="0"/>
                        </a:spcAft>
                      </a:pPr>
                      <a:r>
                        <a:rPr lang="en-US" sz="2400" dirty="0">
                          <a:effectLst/>
                          <a:highlight>
                            <a:srgbClr val="FFFF00"/>
                          </a:highlight>
                        </a:rPr>
                        <a:t>75</a:t>
                      </a:r>
                      <a:endParaRPr lang="en-US" sz="3200" dirty="0">
                        <a:effectLst/>
                      </a:endParaRPr>
                    </a:p>
                    <a:p>
                      <a:pPr marL="91440" marR="45720" algn="ctr" fontAlgn="base">
                        <a:lnSpc>
                          <a:spcPct val="115000"/>
                        </a:lnSpc>
                        <a:spcBef>
                          <a:spcPts val="0"/>
                        </a:spcBef>
                        <a:spcAft>
                          <a:spcPts val="0"/>
                        </a:spcAft>
                      </a:pPr>
                      <a:r>
                        <a:rPr lang="en-US" sz="2000" dirty="0">
                          <a:effectLst/>
                        </a:rPr>
                        <a:t>15</a:t>
                      </a:r>
                      <a:endParaRPr lang="en-US" sz="2800" dirty="0">
                        <a:effectLst/>
                      </a:endParaRPr>
                    </a:p>
                    <a:p>
                      <a:pPr marL="91440" marR="45720" algn="ctr" fontAlgn="base">
                        <a:lnSpc>
                          <a:spcPct val="115000"/>
                        </a:lnSpc>
                        <a:spcBef>
                          <a:spcPts val="0"/>
                        </a:spcBef>
                        <a:spcAft>
                          <a:spcPts val="0"/>
                        </a:spcAft>
                      </a:pPr>
                      <a:r>
                        <a:rPr lang="en-US" sz="2000" dirty="0">
                          <a:effectLst/>
                        </a:rPr>
                        <a:t>2</a:t>
                      </a:r>
                      <a:endParaRPr lang="en-US" sz="2800" dirty="0">
                        <a:effectLst/>
                      </a:endParaRPr>
                    </a:p>
                    <a:p>
                      <a:pPr marL="91440" marR="45720" algn="ctr" fontAlgn="base">
                        <a:lnSpc>
                          <a:spcPct val="115000"/>
                        </a:lnSpc>
                        <a:spcBef>
                          <a:spcPts val="0"/>
                        </a:spcBef>
                        <a:spcAft>
                          <a:spcPts val="0"/>
                        </a:spcAft>
                      </a:pPr>
                      <a:r>
                        <a:rPr lang="en-US" sz="2000" dirty="0">
                          <a:effectLst/>
                        </a:rPr>
                        <a:t>1</a:t>
                      </a:r>
                      <a:endParaRPr lang="en-US" sz="2800" dirty="0">
                        <a:effectLst/>
                      </a:endParaRPr>
                    </a:p>
                    <a:p>
                      <a:pPr marL="91440" marR="45720" algn="ctr" fontAlgn="base">
                        <a:lnSpc>
                          <a:spcPct val="115000"/>
                        </a:lnSpc>
                        <a:spcBef>
                          <a:spcPts val="0"/>
                        </a:spcBef>
                        <a:spcAft>
                          <a:spcPts val="0"/>
                        </a:spcAft>
                      </a:pPr>
                      <a:r>
                        <a:rPr lang="en-US" sz="2000" dirty="0">
                          <a:effectLst/>
                        </a:rPr>
                        <a:t>30</a:t>
                      </a:r>
                      <a:endParaRPr lang="en-US" sz="2800" dirty="0">
                        <a:effectLst/>
                      </a:endParaRPr>
                    </a:p>
                    <a:p>
                      <a:pPr marL="91440" marR="45720" algn="ctr" fontAlgn="base">
                        <a:lnSpc>
                          <a:spcPct val="115000"/>
                        </a:lnSpc>
                        <a:spcBef>
                          <a:spcPts val="0"/>
                        </a:spcBef>
                        <a:spcAft>
                          <a:spcPts val="0"/>
                        </a:spcAft>
                      </a:pPr>
                      <a:r>
                        <a:rPr lang="en-US" sz="2000" dirty="0">
                          <a:effectLst/>
                        </a:rPr>
                        <a:t>27</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marL="91440" marR="45720" algn="ctr" fontAlgn="base">
                        <a:lnSpc>
                          <a:spcPct val="115000"/>
                        </a:lnSpc>
                        <a:spcBef>
                          <a:spcPts val="0"/>
                        </a:spcBef>
                        <a:spcAft>
                          <a:spcPts val="0"/>
                        </a:spcAft>
                      </a:pPr>
                      <a:r>
                        <a:rPr lang="en-US" sz="2400" dirty="0">
                          <a:effectLst/>
                          <a:highlight>
                            <a:srgbClr val="FFFF00"/>
                          </a:highlight>
                        </a:rPr>
                        <a:t>80</a:t>
                      </a:r>
                      <a:endParaRPr lang="en-US" sz="3200" dirty="0">
                        <a:effectLst/>
                      </a:endParaRPr>
                    </a:p>
                    <a:p>
                      <a:pPr marL="91440" marR="45720" algn="ctr" fontAlgn="base">
                        <a:lnSpc>
                          <a:spcPct val="115000"/>
                        </a:lnSpc>
                        <a:spcBef>
                          <a:spcPts val="0"/>
                        </a:spcBef>
                        <a:spcAft>
                          <a:spcPts val="0"/>
                        </a:spcAft>
                      </a:pPr>
                      <a:r>
                        <a:rPr lang="en-US" sz="2000" dirty="0">
                          <a:effectLst/>
                        </a:rPr>
                        <a:t>14</a:t>
                      </a:r>
                      <a:endParaRPr lang="en-US" sz="2800" dirty="0">
                        <a:effectLst/>
                      </a:endParaRPr>
                    </a:p>
                    <a:p>
                      <a:pPr marL="91440" marR="45720" algn="ctr" fontAlgn="base">
                        <a:lnSpc>
                          <a:spcPct val="115000"/>
                        </a:lnSpc>
                        <a:spcBef>
                          <a:spcPts val="0"/>
                        </a:spcBef>
                        <a:spcAft>
                          <a:spcPts val="0"/>
                        </a:spcAft>
                      </a:pPr>
                      <a:r>
                        <a:rPr lang="en-US" sz="2000" dirty="0">
                          <a:effectLst/>
                        </a:rPr>
                        <a:t>3</a:t>
                      </a:r>
                      <a:endParaRPr lang="en-US" sz="2800" dirty="0">
                        <a:effectLst/>
                      </a:endParaRPr>
                    </a:p>
                    <a:p>
                      <a:pPr marL="91440" marR="45720" algn="ctr" fontAlgn="base">
                        <a:lnSpc>
                          <a:spcPct val="115000"/>
                        </a:lnSpc>
                        <a:spcBef>
                          <a:spcPts val="0"/>
                        </a:spcBef>
                        <a:spcAft>
                          <a:spcPts val="0"/>
                        </a:spcAft>
                      </a:pPr>
                      <a:r>
                        <a:rPr lang="en-US" sz="2000" dirty="0">
                          <a:effectLst/>
                        </a:rPr>
                        <a:t>2</a:t>
                      </a:r>
                      <a:endParaRPr lang="en-US" sz="2800" dirty="0">
                        <a:effectLst/>
                      </a:endParaRPr>
                    </a:p>
                    <a:p>
                      <a:pPr marL="91440" marR="45720" algn="ctr" fontAlgn="base">
                        <a:lnSpc>
                          <a:spcPct val="115000"/>
                        </a:lnSpc>
                        <a:spcBef>
                          <a:spcPts val="0"/>
                        </a:spcBef>
                        <a:spcAft>
                          <a:spcPts val="0"/>
                        </a:spcAft>
                      </a:pPr>
                      <a:r>
                        <a:rPr lang="en-US" sz="2000" dirty="0">
                          <a:effectLst/>
                        </a:rPr>
                        <a:t>35</a:t>
                      </a:r>
                      <a:endParaRPr lang="en-US" sz="2800" dirty="0">
                        <a:effectLst/>
                      </a:endParaRPr>
                    </a:p>
                    <a:p>
                      <a:pPr marL="91440" marR="45720" algn="ctr" fontAlgn="base">
                        <a:lnSpc>
                          <a:spcPct val="115000"/>
                        </a:lnSpc>
                        <a:spcBef>
                          <a:spcPts val="0"/>
                        </a:spcBef>
                        <a:spcAft>
                          <a:spcPts val="0"/>
                        </a:spcAft>
                      </a:pPr>
                      <a:r>
                        <a:rPr lang="en-US" sz="2000" dirty="0">
                          <a:effectLst/>
                        </a:rPr>
                        <a:t>26</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marL="91440" marR="45720" algn="ctr" fontAlgn="base">
                        <a:lnSpc>
                          <a:spcPct val="115000"/>
                        </a:lnSpc>
                        <a:spcBef>
                          <a:spcPts val="0"/>
                        </a:spcBef>
                        <a:spcAft>
                          <a:spcPts val="0"/>
                        </a:spcAft>
                      </a:pPr>
                      <a:r>
                        <a:rPr lang="en-US" sz="2400" dirty="0">
                          <a:effectLst/>
                          <a:highlight>
                            <a:srgbClr val="FFFF00"/>
                          </a:highlight>
                        </a:rPr>
                        <a:t>79</a:t>
                      </a:r>
                      <a:endParaRPr lang="en-US" sz="3200" dirty="0">
                        <a:effectLst/>
                      </a:endParaRPr>
                    </a:p>
                    <a:p>
                      <a:pPr marL="91440" marR="45720" algn="ctr" fontAlgn="base">
                        <a:lnSpc>
                          <a:spcPct val="115000"/>
                        </a:lnSpc>
                        <a:spcBef>
                          <a:spcPts val="0"/>
                        </a:spcBef>
                        <a:spcAft>
                          <a:spcPts val="0"/>
                        </a:spcAft>
                      </a:pPr>
                      <a:r>
                        <a:rPr lang="en-US" sz="2000" dirty="0">
                          <a:effectLst/>
                        </a:rPr>
                        <a:t>18</a:t>
                      </a:r>
                      <a:endParaRPr lang="en-US" sz="2800" dirty="0">
                        <a:effectLst/>
                      </a:endParaRPr>
                    </a:p>
                    <a:p>
                      <a:pPr marL="91440" marR="45720" algn="ctr" fontAlgn="base">
                        <a:lnSpc>
                          <a:spcPct val="115000"/>
                        </a:lnSpc>
                        <a:spcBef>
                          <a:spcPts val="0"/>
                        </a:spcBef>
                        <a:spcAft>
                          <a:spcPts val="0"/>
                        </a:spcAft>
                      </a:pPr>
                      <a:r>
                        <a:rPr lang="en-US" sz="2000" dirty="0">
                          <a:effectLst/>
                        </a:rPr>
                        <a:t>3</a:t>
                      </a:r>
                      <a:endParaRPr lang="en-US" sz="2800" dirty="0">
                        <a:effectLst/>
                      </a:endParaRPr>
                    </a:p>
                    <a:p>
                      <a:pPr marL="91440" marR="45720" algn="ctr" fontAlgn="base">
                        <a:lnSpc>
                          <a:spcPct val="115000"/>
                        </a:lnSpc>
                        <a:spcBef>
                          <a:spcPts val="0"/>
                        </a:spcBef>
                        <a:spcAft>
                          <a:spcPts val="0"/>
                        </a:spcAft>
                      </a:pPr>
                      <a:r>
                        <a:rPr lang="en-US" sz="2000" dirty="0">
                          <a:effectLst/>
                        </a:rPr>
                        <a:t>2</a:t>
                      </a:r>
                      <a:endParaRPr lang="en-US" sz="2800" dirty="0">
                        <a:effectLst/>
                      </a:endParaRPr>
                    </a:p>
                    <a:p>
                      <a:pPr marL="91440" marR="45720" algn="ctr" fontAlgn="base">
                        <a:lnSpc>
                          <a:spcPct val="115000"/>
                        </a:lnSpc>
                        <a:spcBef>
                          <a:spcPts val="0"/>
                        </a:spcBef>
                        <a:spcAft>
                          <a:spcPts val="0"/>
                        </a:spcAft>
                      </a:pPr>
                      <a:r>
                        <a:rPr lang="en-US" sz="2000" dirty="0">
                          <a:effectLst/>
                        </a:rPr>
                        <a:t>32</a:t>
                      </a:r>
                      <a:endParaRPr lang="en-US" sz="2800" dirty="0">
                        <a:effectLst/>
                      </a:endParaRPr>
                    </a:p>
                    <a:p>
                      <a:pPr marL="91440" marR="45720" algn="ctr" fontAlgn="base">
                        <a:lnSpc>
                          <a:spcPct val="115000"/>
                        </a:lnSpc>
                        <a:spcBef>
                          <a:spcPts val="0"/>
                        </a:spcBef>
                        <a:spcAft>
                          <a:spcPts val="0"/>
                        </a:spcAft>
                      </a:pPr>
                      <a:r>
                        <a:rPr lang="en-US" sz="2000" dirty="0">
                          <a:effectLst/>
                        </a:rPr>
                        <a:t>24</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278346523"/>
                  </a:ext>
                </a:extLst>
              </a:tr>
            </a:tbl>
          </a:graphicData>
        </a:graphic>
      </p:graphicFrame>
      <p:sp>
        <p:nvSpPr>
          <p:cNvPr id="5" name="Rectangle 1">
            <a:extLst>
              <a:ext uri="{FF2B5EF4-FFF2-40B4-BE49-F238E27FC236}">
                <a16:creationId xmlns:a16="http://schemas.microsoft.com/office/drawing/2014/main" id="{18FC25C6-02F9-4D7F-B424-93965A79E49F}"/>
              </a:ext>
            </a:extLst>
          </p:cNvPr>
          <p:cNvSpPr>
            <a:spLocks noChangeArrowheads="1"/>
          </p:cNvSpPr>
          <p:nvPr/>
        </p:nvSpPr>
        <p:spPr bwMode="auto">
          <a:xfrm>
            <a:off x="0" y="43934"/>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87282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Can ________ students finish?</a:t>
            </a:r>
          </a:p>
        </p:txBody>
      </p:sp>
      <p:sp>
        <p:nvSpPr>
          <p:cNvPr id="3" name="Content Placeholder 2"/>
          <p:cNvSpPr>
            <a:spLocks noGrp="1"/>
          </p:cNvSpPr>
          <p:nvPr>
            <p:ph idx="1"/>
          </p:nvPr>
        </p:nvSpPr>
        <p:spPr>
          <a:xfrm>
            <a:off x="457200" y="1810010"/>
            <a:ext cx="8229600" cy="4822521"/>
          </a:xfrm>
        </p:spPr>
        <p:txBody>
          <a:bodyPr>
            <a:normAutofit/>
          </a:bodyPr>
          <a:lstStyle/>
          <a:p>
            <a:r>
              <a:rPr lang="en-US" sz="3600" dirty="0"/>
              <a:t>evening</a:t>
            </a:r>
          </a:p>
          <a:p>
            <a:r>
              <a:rPr lang="en-US" sz="3600" dirty="0"/>
              <a:t>weekend</a:t>
            </a:r>
          </a:p>
          <a:p>
            <a:r>
              <a:rPr lang="en-US" sz="3600" dirty="0"/>
              <a:t>online</a:t>
            </a:r>
          </a:p>
          <a:p>
            <a:r>
              <a:rPr lang="en-US" sz="3600" dirty="0"/>
              <a:t>part-time</a:t>
            </a:r>
          </a:p>
          <a:p>
            <a:r>
              <a:rPr lang="en-US" sz="3600" dirty="0"/>
              <a:t>_______?</a:t>
            </a:r>
          </a:p>
          <a:p>
            <a:pPr>
              <a:buNone/>
            </a:pPr>
            <a:endParaRPr lang="en-US" sz="3600" dirty="0"/>
          </a:p>
        </p:txBody>
      </p:sp>
      <p:pic>
        <p:nvPicPr>
          <p:cNvPr id="7" name="Picture 6">
            <a:extLst>
              <a:ext uri="{FF2B5EF4-FFF2-40B4-BE49-F238E27FC236}">
                <a16:creationId xmlns:a16="http://schemas.microsoft.com/office/drawing/2014/main" id="{F2E70664-5D8C-4F30-A15C-EF5A800F96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3566" y="1887301"/>
            <a:ext cx="6782266" cy="3962354"/>
          </a:xfrm>
          <a:prstGeom prst="rect">
            <a:avLst/>
          </a:prstGeom>
        </p:spPr>
      </p:pic>
      <p:sp>
        <p:nvSpPr>
          <p:cNvPr id="4" name="Slide Number Placeholder 3">
            <a:extLst>
              <a:ext uri="{FF2B5EF4-FFF2-40B4-BE49-F238E27FC236}">
                <a16:creationId xmlns:a16="http://schemas.microsoft.com/office/drawing/2014/main" id="{F2CA91CF-5640-4319-BAED-D916FD4B2472}"/>
              </a:ext>
            </a:extLst>
          </p:cNvPr>
          <p:cNvSpPr>
            <a:spLocks noGrp="1"/>
          </p:cNvSpPr>
          <p:nvPr>
            <p:ph type="sldNum" sz="quarter" idx="12"/>
          </p:nvPr>
        </p:nvSpPr>
        <p:spPr/>
        <p:txBody>
          <a:bodyPr/>
          <a:lstStyle/>
          <a:p>
            <a:fld id="{0CFEC368-1D7A-4F81-ABF6-AE0E36BAF64C}" type="slidenum">
              <a:rPr lang="en-US" smtClean="0"/>
              <a:pPr/>
              <a:t>9</a:t>
            </a:fld>
            <a:endParaRPr lang="en-US"/>
          </a:p>
        </p:txBody>
      </p:sp>
    </p:spTree>
    <p:extLst>
      <p:ext uri="{BB962C8B-B14F-4D97-AF65-F5344CB8AC3E}">
        <p14:creationId xmlns:p14="http://schemas.microsoft.com/office/powerpoint/2010/main" val="4660639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3174</TotalTime>
  <Words>734</Words>
  <Application>Microsoft Office PowerPoint</Application>
  <PresentationFormat>On-screen Show (4:3)</PresentationFormat>
  <Paragraphs>172</Paragraphs>
  <Slides>15</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ＭＳ Ｐゴシック</vt:lpstr>
      <vt:lpstr>arial</vt:lpstr>
      <vt:lpstr>arial</vt:lpstr>
      <vt:lpstr>Calibri</vt:lpstr>
      <vt:lpstr>Times New Roman</vt:lpstr>
      <vt:lpstr>Wingdings</vt:lpstr>
      <vt:lpstr>Clarity</vt:lpstr>
      <vt:lpstr>Destination = SUCCESS!</vt:lpstr>
      <vt:lpstr>Overview</vt:lpstr>
      <vt:lpstr>WHY? Career &amp; Technical Education (CTE)</vt:lpstr>
      <vt:lpstr>WHY? General Education (GE)</vt:lpstr>
      <vt:lpstr>PowerPoint Presentation</vt:lpstr>
      <vt:lpstr>PowerPoint Presentation</vt:lpstr>
      <vt:lpstr>Local CTE/ GE in Context</vt:lpstr>
      <vt:lpstr>The Impact of CSU breadth</vt:lpstr>
      <vt:lpstr>Can ________ students finish?</vt:lpstr>
      <vt:lpstr>SCHEDULING</vt:lpstr>
      <vt:lpstr>Program Mapping &amp; Meta Majors</vt:lpstr>
      <vt:lpstr>Meta-Majors with Program Mapping</vt:lpstr>
      <vt:lpstr>Your expertise, please…</vt:lpstr>
      <vt:lpstr>ACTIVITY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Roberson, Carrie</cp:lastModifiedBy>
  <cp:revision>139</cp:revision>
  <cp:lastPrinted>2018-09-13T03:31:29Z</cp:lastPrinted>
  <dcterms:created xsi:type="dcterms:W3CDTF">2018-07-11T15:21:16Z</dcterms:created>
  <dcterms:modified xsi:type="dcterms:W3CDTF">2018-09-15T04:53:39Z</dcterms:modified>
</cp:coreProperties>
</file>