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57" r:id="rId3"/>
    <p:sldId id="258" r:id="rId4"/>
    <p:sldId id="264" r:id="rId5"/>
    <p:sldId id="284" r:id="rId6"/>
    <p:sldId id="285" r:id="rId7"/>
    <p:sldId id="314" r:id="rId8"/>
    <p:sldId id="313" r:id="rId9"/>
    <p:sldId id="286" r:id="rId10"/>
    <p:sldId id="269" r:id="rId11"/>
    <p:sldId id="287" r:id="rId12"/>
    <p:sldId id="288" r:id="rId13"/>
    <p:sldId id="265" r:id="rId14"/>
    <p:sldId id="270" r:id="rId15"/>
    <p:sldId id="271" r:id="rId16"/>
    <p:sldId id="272" r:id="rId17"/>
    <p:sldId id="259" r:id="rId18"/>
    <p:sldId id="260" r:id="rId19"/>
    <p:sldId id="261" r:id="rId20"/>
    <p:sldId id="273" r:id="rId21"/>
    <p:sldId id="290" r:id="rId22"/>
    <p:sldId id="301" r:id="rId23"/>
    <p:sldId id="291" r:id="rId24"/>
    <p:sldId id="311" r:id="rId25"/>
    <p:sldId id="292" r:id="rId26"/>
    <p:sldId id="293" r:id="rId27"/>
    <p:sldId id="294" r:id="rId28"/>
    <p:sldId id="295" r:id="rId29"/>
    <p:sldId id="296" r:id="rId30"/>
    <p:sldId id="297" r:id="rId31"/>
    <p:sldId id="298" r:id="rId32"/>
    <p:sldId id="299" r:id="rId33"/>
    <p:sldId id="300" r:id="rId34"/>
    <p:sldId id="312" r:id="rId35"/>
    <p:sldId id="302" r:id="rId36"/>
    <p:sldId id="309" r:id="rId37"/>
    <p:sldId id="310" r:id="rId38"/>
    <p:sldId id="305" r:id="rId39"/>
    <p:sldId id="304" r:id="rId40"/>
    <p:sldId id="306" r:id="rId41"/>
    <p:sldId id="307" r:id="rId42"/>
    <p:sldId id="283"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4" autoAdjust="0"/>
    <p:restoredTop sz="81465" autoAdjust="0"/>
  </p:normalViewPr>
  <p:slideViewPr>
    <p:cSldViewPr snapToGrid="0">
      <p:cViewPr varScale="1">
        <p:scale>
          <a:sx n="58" d="100"/>
          <a:sy n="58" d="100"/>
        </p:scale>
        <p:origin x="120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C200D-FA21-064B-898F-1DFBD7F66AC5}" type="datetimeFigureOut">
              <a:rPr lang="en-US" smtClean="0"/>
              <a:t>7/13/18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15570-4E0C-0543-AF3D-03CB695B74F8}" type="slidenum">
              <a:rPr lang="en-US" smtClean="0"/>
              <a:t>‹#›</a:t>
            </a:fld>
            <a:endParaRPr lang="en-US"/>
          </a:p>
        </p:txBody>
      </p:sp>
    </p:spTree>
    <p:extLst>
      <p:ext uri="{BB962C8B-B14F-4D97-AF65-F5344CB8AC3E}">
        <p14:creationId xmlns:p14="http://schemas.microsoft.com/office/powerpoint/2010/main" val="2070550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Thais</a:t>
            </a:r>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a:t>
            </a:fld>
            <a:endParaRPr lang="en-US"/>
          </a:p>
        </p:txBody>
      </p:sp>
    </p:spTree>
    <p:extLst>
      <p:ext uri="{BB962C8B-B14F-4D97-AF65-F5344CB8AC3E}">
        <p14:creationId xmlns:p14="http://schemas.microsoft.com/office/powerpoint/2010/main" val="86748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11</a:t>
            </a:fld>
            <a:endParaRPr lang="en-US"/>
          </a:p>
        </p:txBody>
      </p:sp>
    </p:spTree>
    <p:extLst>
      <p:ext uri="{BB962C8B-B14F-4D97-AF65-F5344CB8AC3E}">
        <p14:creationId xmlns:p14="http://schemas.microsoft.com/office/powerpoint/2010/main" val="31411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12</a:t>
            </a:fld>
            <a:endParaRPr lang="en-US"/>
          </a:p>
        </p:txBody>
      </p:sp>
    </p:spTree>
    <p:extLst>
      <p:ext uri="{BB962C8B-B14F-4D97-AF65-F5344CB8AC3E}">
        <p14:creationId xmlns:p14="http://schemas.microsoft.com/office/powerpoint/2010/main" val="140886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13</a:t>
            </a:fld>
            <a:endParaRPr lang="en-US"/>
          </a:p>
        </p:txBody>
      </p:sp>
    </p:spTree>
    <p:extLst>
      <p:ext uri="{BB962C8B-B14F-4D97-AF65-F5344CB8AC3E}">
        <p14:creationId xmlns:p14="http://schemas.microsoft.com/office/powerpoint/2010/main" val="80406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14</a:t>
            </a:fld>
            <a:endParaRPr lang="en-US"/>
          </a:p>
        </p:txBody>
      </p:sp>
    </p:spTree>
    <p:extLst>
      <p:ext uri="{BB962C8B-B14F-4D97-AF65-F5344CB8AC3E}">
        <p14:creationId xmlns:p14="http://schemas.microsoft.com/office/powerpoint/2010/main" val="199879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smtClean="0"/>
          </a:p>
          <a:p>
            <a:r>
              <a:rPr lang="en-US" dirty="0" smtClean="0"/>
              <a:t>55151</a:t>
            </a:r>
          </a:p>
          <a:p>
            <a:r>
              <a:rPr lang="en-US" dirty="0" smtClean="0">
                <a:latin typeface="Trebuchet MS" panose="020B0603020202020204" pitchFamily="34" charset="0"/>
              </a:rPr>
              <a:t>Certificate of Competency</a:t>
            </a:r>
          </a:p>
          <a:p>
            <a:pPr lvl="1"/>
            <a:r>
              <a:rPr lang="en-US" dirty="0" smtClean="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smtClean="0">
                <a:latin typeface="Trebuchet MS" panose="020B0603020202020204" pitchFamily="34" charset="0"/>
              </a:rPr>
              <a:t>Certificate of Completion</a:t>
            </a:r>
          </a:p>
          <a:p>
            <a:pPr lvl="1"/>
            <a:r>
              <a:rPr lang="en-US" dirty="0" smtClean="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15</a:t>
            </a:fld>
            <a:endParaRPr lang="en-US"/>
          </a:p>
        </p:txBody>
      </p:sp>
    </p:spTree>
    <p:extLst>
      <p:ext uri="{BB962C8B-B14F-4D97-AF65-F5344CB8AC3E}">
        <p14:creationId xmlns:p14="http://schemas.microsoft.com/office/powerpoint/2010/main" val="50527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16</a:t>
            </a:fld>
            <a:endParaRPr lang="en-US"/>
          </a:p>
        </p:txBody>
      </p:sp>
    </p:spTree>
    <p:extLst>
      <p:ext uri="{BB962C8B-B14F-4D97-AF65-F5344CB8AC3E}">
        <p14:creationId xmlns:p14="http://schemas.microsoft.com/office/powerpoint/2010/main" val="117583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Thais</a:t>
            </a:r>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17</a:t>
            </a:fld>
            <a:endParaRPr lang="en-US"/>
          </a:p>
        </p:txBody>
      </p:sp>
    </p:spTree>
    <p:extLst>
      <p:ext uri="{BB962C8B-B14F-4D97-AF65-F5344CB8AC3E}">
        <p14:creationId xmlns:p14="http://schemas.microsoft.com/office/powerpoint/2010/main" val="110592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18</a:t>
            </a:fld>
            <a:endParaRPr lang="en-US"/>
          </a:p>
        </p:txBody>
      </p:sp>
    </p:spTree>
    <p:extLst>
      <p:ext uri="{BB962C8B-B14F-4D97-AF65-F5344CB8AC3E}">
        <p14:creationId xmlns:p14="http://schemas.microsoft.com/office/powerpoint/2010/main" val="75682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19</a:t>
            </a:fld>
            <a:endParaRPr lang="en-US"/>
          </a:p>
        </p:txBody>
      </p:sp>
    </p:spTree>
    <p:extLst>
      <p:ext uri="{BB962C8B-B14F-4D97-AF65-F5344CB8AC3E}">
        <p14:creationId xmlns:p14="http://schemas.microsoft.com/office/powerpoint/2010/main" val="47359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20</a:t>
            </a:fld>
            <a:endParaRPr lang="en-US"/>
          </a:p>
        </p:txBody>
      </p:sp>
    </p:spTree>
    <p:extLst>
      <p:ext uri="{BB962C8B-B14F-4D97-AF65-F5344CB8AC3E}">
        <p14:creationId xmlns:p14="http://schemas.microsoft.com/office/powerpoint/2010/main" val="117068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Brainstorm why do it</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a:t>
            </a:fld>
            <a:endParaRPr lang="en-US"/>
          </a:p>
        </p:txBody>
      </p:sp>
    </p:spTree>
    <p:extLst>
      <p:ext uri="{BB962C8B-B14F-4D97-AF65-F5344CB8AC3E}">
        <p14:creationId xmlns:p14="http://schemas.microsoft.com/office/powerpoint/2010/main" val="291233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21</a:t>
            </a:fld>
            <a:endParaRPr lang="en-US"/>
          </a:p>
        </p:txBody>
      </p:sp>
    </p:spTree>
    <p:extLst>
      <p:ext uri="{BB962C8B-B14F-4D97-AF65-F5344CB8AC3E}">
        <p14:creationId xmlns:p14="http://schemas.microsoft.com/office/powerpoint/2010/main" val="470125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22</a:t>
            </a:fld>
            <a:endParaRPr lang="en-US"/>
          </a:p>
        </p:txBody>
      </p:sp>
    </p:spTree>
    <p:extLst>
      <p:ext uri="{BB962C8B-B14F-4D97-AF65-F5344CB8AC3E}">
        <p14:creationId xmlns:p14="http://schemas.microsoft.com/office/powerpoint/2010/main" val="80852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23</a:t>
            </a:fld>
            <a:endParaRPr lang="en-US"/>
          </a:p>
        </p:txBody>
      </p:sp>
    </p:spTree>
    <p:extLst>
      <p:ext uri="{BB962C8B-B14F-4D97-AF65-F5344CB8AC3E}">
        <p14:creationId xmlns:p14="http://schemas.microsoft.com/office/powerpoint/2010/main" val="1684168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24</a:t>
            </a:fld>
            <a:endParaRPr lang="en-US"/>
          </a:p>
        </p:txBody>
      </p:sp>
    </p:spTree>
    <p:extLst>
      <p:ext uri="{BB962C8B-B14F-4D97-AF65-F5344CB8AC3E}">
        <p14:creationId xmlns:p14="http://schemas.microsoft.com/office/powerpoint/2010/main" val="198964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Trebuchet MS" panose="020B0603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Program narrative (Chancellor’s Office Narrative Templates for CTE Degrees and Certificates)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Appropriate </a:t>
            </a:r>
            <a:r>
              <a:rPr lang="en-US" dirty="0" err="1" smtClean="0">
                <a:latin typeface="Trebuchet MS" panose="020B0603020202020204" pitchFamily="34" charset="0"/>
              </a:rPr>
              <a:t>ASSISTand</a:t>
            </a:r>
            <a:r>
              <a:rPr lang="en-US" dirty="0" smtClean="0">
                <a:latin typeface="Trebuchet MS" panose="020B0603020202020204" pitchFamily="34" charset="0"/>
              </a:rPr>
              <a:t> other transfer documentation if degree program designed for both CTE and transfer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25</a:t>
            </a:fld>
            <a:endParaRPr lang="en-US"/>
          </a:p>
        </p:txBody>
      </p:sp>
    </p:spTree>
    <p:extLst>
      <p:ext uri="{BB962C8B-B14F-4D97-AF65-F5344CB8AC3E}">
        <p14:creationId xmlns:p14="http://schemas.microsoft.com/office/powerpoint/2010/main" val="3551616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26</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27</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28</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29</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30</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a:t>
            </a:fld>
            <a:endParaRPr lang="en-US"/>
          </a:p>
        </p:txBody>
      </p:sp>
    </p:spTree>
    <p:extLst>
      <p:ext uri="{BB962C8B-B14F-4D97-AF65-F5344CB8AC3E}">
        <p14:creationId xmlns:p14="http://schemas.microsoft.com/office/powerpoint/2010/main" val="1894617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31</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32</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33</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Dianna</a:t>
            </a:r>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34</a:t>
            </a:fld>
            <a:endParaRPr lang="en-US"/>
          </a:p>
        </p:txBody>
      </p:sp>
    </p:spTree>
    <p:extLst>
      <p:ext uri="{BB962C8B-B14F-4D97-AF65-F5344CB8AC3E}">
        <p14:creationId xmlns:p14="http://schemas.microsoft.com/office/powerpoint/2010/main" val="2006805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smtClean="0"/>
          </a:p>
          <a:p>
            <a:r>
              <a:rPr lang="en-US" dirty="0" smtClean="0"/>
              <a:t>55151</a:t>
            </a:r>
          </a:p>
          <a:p>
            <a:r>
              <a:rPr lang="en-US" dirty="0" smtClean="0">
                <a:latin typeface="Trebuchet MS" panose="020B0603020202020204" pitchFamily="34" charset="0"/>
              </a:rPr>
              <a:t>Certificate of Competency</a:t>
            </a:r>
          </a:p>
          <a:p>
            <a:pPr lvl="1"/>
            <a:r>
              <a:rPr lang="en-US" dirty="0" smtClean="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smtClean="0">
                <a:latin typeface="Trebuchet MS" panose="020B0603020202020204" pitchFamily="34" charset="0"/>
              </a:rPr>
              <a:t>Certificate of Completion</a:t>
            </a:r>
          </a:p>
          <a:p>
            <a:pPr lvl="1"/>
            <a:r>
              <a:rPr lang="en-US" dirty="0" smtClean="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35</a:t>
            </a:fld>
            <a:endParaRPr lang="en-US"/>
          </a:p>
        </p:txBody>
      </p:sp>
    </p:spTree>
    <p:extLst>
      <p:ext uri="{BB962C8B-B14F-4D97-AF65-F5344CB8AC3E}">
        <p14:creationId xmlns:p14="http://schemas.microsoft.com/office/powerpoint/2010/main" val="528574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smtClean="0"/>
          </a:p>
          <a:p>
            <a:r>
              <a:rPr lang="en-US" dirty="0" smtClean="0"/>
              <a:t>55151</a:t>
            </a:r>
          </a:p>
          <a:p>
            <a:r>
              <a:rPr lang="en-US" dirty="0" smtClean="0">
                <a:latin typeface="Trebuchet MS" panose="020B0603020202020204" pitchFamily="34" charset="0"/>
              </a:rPr>
              <a:t>Certificate of Competency</a:t>
            </a:r>
          </a:p>
          <a:p>
            <a:pPr lvl="1"/>
            <a:r>
              <a:rPr lang="en-US" dirty="0" smtClean="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smtClean="0">
                <a:latin typeface="Trebuchet MS" panose="020B0603020202020204" pitchFamily="34" charset="0"/>
              </a:rPr>
              <a:t>Certificate of Completion</a:t>
            </a:r>
          </a:p>
          <a:p>
            <a:pPr lvl="1"/>
            <a:r>
              <a:rPr lang="en-US" dirty="0" smtClean="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36</a:t>
            </a:fld>
            <a:endParaRPr lang="en-US"/>
          </a:p>
        </p:txBody>
      </p:sp>
    </p:spTree>
    <p:extLst>
      <p:ext uri="{BB962C8B-B14F-4D97-AF65-F5344CB8AC3E}">
        <p14:creationId xmlns:p14="http://schemas.microsoft.com/office/powerpoint/2010/main" val="528574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Kim</a:t>
            </a:r>
          </a:p>
          <a:p>
            <a:endParaRPr lang="en-US" dirty="0" smtClean="0"/>
          </a:p>
          <a:p>
            <a:r>
              <a:rPr lang="en-US" dirty="0" smtClean="0"/>
              <a:t>55151</a:t>
            </a:r>
          </a:p>
          <a:p>
            <a:r>
              <a:rPr lang="en-US" dirty="0" smtClean="0">
                <a:latin typeface="Trebuchet MS" panose="020B0603020202020204" pitchFamily="34" charset="0"/>
              </a:rPr>
              <a:t>Certificate of Competency</a:t>
            </a:r>
          </a:p>
          <a:p>
            <a:pPr lvl="1"/>
            <a:r>
              <a:rPr lang="en-US" dirty="0" smtClean="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smtClean="0">
                <a:latin typeface="Trebuchet MS" panose="020B0603020202020204" pitchFamily="34" charset="0"/>
              </a:rPr>
              <a:t>Certificate of Completion</a:t>
            </a:r>
          </a:p>
          <a:p>
            <a:pPr lvl="1"/>
            <a:r>
              <a:rPr lang="en-US" dirty="0" smtClean="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37</a:t>
            </a:fld>
            <a:endParaRPr lang="en-US"/>
          </a:p>
        </p:txBody>
      </p:sp>
    </p:spTree>
    <p:extLst>
      <p:ext uri="{BB962C8B-B14F-4D97-AF65-F5344CB8AC3E}">
        <p14:creationId xmlns:p14="http://schemas.microsoft.com/office/powerpoint/2010/main" val="528574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Thais</a:t>
            </a:r>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38</a:t>
            </a:fld>
            <a:endParaRPr lang="en-US"/>
          </a:p>
        </p:txBody>
      </p:sp>
    </p:spTree>
    <p:extLst>
      <p:ext uri="{BB962C8B-B14F-4D97-AF65-F5344CB8AC3E}">
        <p14:creationId xmlns:p14="http://schemas.microsoft.com/office/powerpoint/2010/main" val="784343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39</a:t>
            </a:fld>
            <a:endParaRPr lang="en-US"/>
          </a:p>
        </p:txBody>
      </p:sp>
    </p:spTree>
    <p:extLst>
      <p:ext uri="{BB962C8B-B14F-4D97-AF65-F5344CB8AC3E}">
        <p14:creationId xmlns:p14="http://schemas.microsoft.com/office/powerpoint/2010/main" val="1326506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40</a:t>
            </a:fld>
            <a:endParaRPr lang="en-US"/>
          </a:p>
        </p:txBody>
      </p:sp>
    </p:spTree>
    <p:extLst>
      <p:ext uri="{BB962C8B-B14F-4D97-AF65-F5344CB8AC3E}">
        <p14:creationId xmlns:p14="http://schemas.microsoft.com/office/powerpoint/2010/main" val="5041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Dianna</a:t>
            </a:r>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4</a:t>
            </a:fld>
            <a:endParaRPr lang="en-US"/>
          </a:p>
        </p:txBody>
      </p:sp>
    </p:spTree>
    <p:extLst>
      <p:ext uri="{BB962C8B-B14F-4D97-AF65-F5344CB8AC3E}">
        <p14:creationId xmlns:p14="http://schemas.microsoft.com/office/powerpoint/2010/main" val="2099498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41</a:t>
            </a:fld>
            <a:endParaRPr lang="en-US"/>
          </a:p>
        </p:txBody>
      </p:sp>
    </p:spTree>
    <p:extLst>
      <p:ext uri="{BB962C8B-B14F-4D97-AF65-F5344CB8AC3E}">
        <p14:creationId xmlns:p14="http://schemas.microsoft.com/office/powerpoint/2010/main" val="1199137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Thais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42</a:t>
            </a:fld>
            <a:endParaRPr lang="en-US"/>
          </a:p>
        </p:txBody>
      </p:sp>
    </p:spTree>
    <p:extLst>
      <p:ext uri="{BB962C8B-B14F-4D97-AF65-F5344CB8AC3E}">
        <p14:creationId xmlns:p14="http://schemas.microsoft.com/office/powerpoint/2010/main" val="968188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Thais</a:t>
            </a:r>
          </a:p>
          <a:p>
            <a:endParaRPr lang="en-US"/>
          </a:p>
        </p:txBody>
      </p:sp>
      <p:sp>
        <p:nvSpPr>
          <p:cNvPr id="4" name="Slide Number Placeholder 3"/>
          <p:cNvSpPr>
            <a:spLocks noGrp="1"/>
          </p:cNvSpPr>
          <p:nvPr>
            <p:ph type="sldNum" sz="quarter" idx="10"/>
          </p:nvPr>
        </p:nvSpPr>
        <p:spPr/>
        <p:txBody>
          <a:bodyPr/>
          <a:lstStyle/>
          <a:p>
            <a:fld id="{93715570-4E0C-0543-AF3D-03CB695B74F8}" type="slidenum">
              <a:rPr lang="en-US" smtClean="0"/>
              <a:t>43</a:t>
            </a:fld>
            <a:endParaRPr lang="en-US"/>
          </a:p>
        </p:txBody>
      </p:sp>
    </p:spTree>
    <p:extLst>
      <p:ext uri="{BB962C8B-B14F-4D97-AF65-F5344CB8AC3E}">
        <p14:creationId xmlns:p14="http://schemas.microsoft.com/office/powerpoint/2010/main" val="192101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5</a:t>
            </a:fld>
            <a:endParaRPr lang="en-US"/>
          </a:p>
        </p:txBody>
      </p:sp>
    </p:spTree>
    <p:extLst>
      <p:ext uri="{BB962C8B-B14F-4D97-AF65-F5344CB8AC3E}">
        <p14:creationId xmlns:p14="http://schemas.microsoft.com/office/powerpoint/2010/main" val="96862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6</a:t>
            </a:fld>
            <a:endParaRPr lang="en-US"/>
          </a:p>
        </p:txBody>
      </p:sp>
    </p:spTree>
    <p:extLst>
      <p:ext uri="{BB962C8B-B14F-4D97-AF65-F5344CB8AC3E}">
        <p14:creationId xmlns:p14="http://schemas.microsoft.com/office/powerpoint/2010/main" val="181347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endParaRPr lang="en-US" dirty="0" smtClean="0">
              <a:effectLst/>
            </a:endParaRPr>
          </a:p>
          <a:p>
            <a:r>
              <a:rPr lang="en-US" sz="1200" kern="1200" dirty="0" smtClean="0">
                <a:solidFill>
                  <a:schemeClr val="tx1"/>
                </a:solidFill>
                <a:effectLst/>
                <a:latin typeface="+mn-lt"/>
                <a:ea typeface="+mn-ea"/>
                <a:cs typeface="+mn-cs"/>
              </a:rPr>
              <a:t>B </a:t>
            </a:r>
            <a:endParaRPr lang="en-US" dirty="0" smtClean="0">
              <a:effectLst/>
            </a:endParaRPr>
          </a:p>
          <a:p>
            <a:r>
              <a:rPr lang="en-US" sz="1200" kern="1200" dirty="0" smtClean="0">
                <a:solidFill>
                  <a:schemeClr val="tx1"/>
                </a:solidFill>
                <a:effectLst/>
                <a:latin typeface="+mn-lt"/>
                <a:ea typeface="+mn-ea"/>
                <a:cs typeface="+mn-cs"/>
              </a:rPr>
              <a:t>C </a:t>
            </a:r>
            <a:endParaRPr lang="en-US" dirty="0" smtClean="0">
              <a:effectLst/>
            </a:endParaRPr>
          </a:p>
          <a:p>
            <a:r>
              <a:rPr lang="en-US" sz="1200" kern="1200" dirty="0" smtClean="0">
                <a:solidFill>
                  <a:schemeClr val="tx1"/>
                </a:solidFill>
                <a:effectLst/>
                <a:latin typeface="+mn-lt"/>
                <a:ea typeface="+mn-ea"/>
                <a:cs typeface="+mn-cs"/>
              </a:rPr>
              <a:t>D </a:t>
            </a:r>
            <a:endParaRPr lang="en-US" dirty="0" smtClean="0">
              <a:effectLst/>
            </a:endParaRPr>
          </a:p>
          <a:p>
            <a:r>
              <a:rPr lang="en-US" sz="1200" kern="1200" dirty="0" smtClean="0">
                <a:solidFill>
                  <a:schemeClr val="tx1"/>
                </a:solidFill>
                <a:effectLst/>
                <a:latin typeface="+mn-lt"/>
                <a:ea typeface="+mn-ea"/>
                <a:cs typeface="+mn-cs"/>
              </a:rPr>
              <a:t>E </a:t>
            </a:r>
            <a:endParaRPr lang="en-US" dirty="0" smtClean="0">
              <a:effectLst/>
            </a:endParaRPr>
          </a:p>
          <a:p>
            <a:r>
              <a:rPr lang="en-US" sz="1200" kern="1200" dirty="0" smtClean="0">
                <a:solidFill>
                  <a:schemeClr val="tx1"/>
                </a:solidFill>
                <a:effectLst/>
                <a:latin typeface="+mn-lt"/>
                <a:ea typeface="+mn-ea"/>
                <a:cs typeface="+mn-cs"/>
              </a:rPr>
              <a:t>Apprenticeship (offered to apprentices only)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course is designed for an apprentice and must have the approval of the State of California, Department of Industrial Relations, Division of Apprenticeship Standards. Some examples of apprenticeship courses are: Carpentry, Plumbing and Electrician. </a:t>
            </a:r>
            <a:endParaRPr lang="en-US" dirty="0" smtClean="0">
              <a:effectLst/>
            </a:endParaRPr>
          </a:p>
          <a:p>
            <a:r>
              <a:rPr lang="en-US" sz="1200" kern="1200" dirty="0" smtClean="0">
                <a:solidFill>
                  <a:schemeClr val="tx1"/>
                </a:solidFill>
                <a:effectLst/>
                <a:latin typeface="+mn-lt"/>
                <a:ea typeface="+mn-ea"/>
                <a:cs typeface="+mn-cs"/>
              </a:rPr>
              <a:t>Advanced Occupational (not limited to apprentices)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Courses are those taken by students in the advanced stages of their occupational programs. A “B” course is offered in one specific occupational area only and clearly labels its taker as a major in this area. </a:t>
            </a:r>
            <a:endParaRPr lang="en-US" dirty="0" smtClean="0">
              <a:effectLst/>
            </a:endParaRPr>
          </a:p>
          <a:p>
            <a:r>
              <a:rPr lang="en-US" sz="1200" kern="1200" dirty="0" smtClean="0">
                <a:solidFill>
                  <a:schemeClr val="tx1"/>
                </a:solidFill>
                <a:effectLst/>
                <a:latin typeface="+mn-lt"/>
                <a:ea typeface="+mn-ea"/>
                <a:cs typeface="+mn-cs"/>
              </a:rPr>
              <a:t>. Priority letter “B” should be assigned sparingly; in most cases no more than two courses in any one </a:t>
            </a:r>
            <a:endParaRPr lang="en-US" dirty="0" smtClean="0">
              <a:effectLst/>
            </a:endParaRPr>
          </a:p>
          <a:p>
            <a:r>
              <a:rPr lang="en-US" sz="1200" kern="1200" dirty="0" smtClean="0">
                <a:solidFill>
                  <a:schemeClr val="tx1"/>
                </a:solidFill>
                <a:effectLst/>
                <a:latin typeface="+mn-lt"/>
                <a:ea typeface="+mn-ea"/>
                <a:cs typeface="+mn-cs"/>
              </a:rPr>
              <a:t>program should be labeled “B”. Each “B” level course must have a “C” level prerequisite in the same program area. Some examples of “B” level courses are: Dental Pathology, Advanced Radiology Technology, Fire Hydraulics, Livestock and Dairy Selections, Real Estate Finance, Cost Accounting. </a:t>
            </a:r>
            <a:endParaRPr lang="en-US" dirty="0" smtClean="0">
              <a:effectLst/>
            </a:endParaRPr>
          </a:p>
          <a:p>
            <a:r>
              <a:rPr lang="en-US" sz="1200" kern="1200" dirty="0" smtClean="0">
                <a:solidFill>
                  <a:schemeClr val="tx1"/>
                </a:solidFill>
                <a:effectLst/>
                <a:latin typeface="+mn-lt"/>
                <a:ea typeface="+mn-ea"/>
                <a:cs typeface="+mn-cs"/>
              </a:rPr>
              <a:t>Clearly Occupational (but not advanced)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Courses will generally be taken by students in the middle stages of their </a:t>
            </a:r>
            <a:r>
              <a:rPr lang="en-US" sz="1200" kern="1200" dirty="0" err="1" smtClean="0">
                <a:solidFill>
                  <a:schemeClr val="tx1"/>
                </a:solidFill>
                <a:effectLst/>
                <a:latin typeface="+mn-lt"/>
                <a:ea typeface="+mn-ea"/>
                <a:cs typeface="+mn-cs"/>
              </a:rPr>
              <a:t>rograms</a:t>
            </a:r>
            <a:r>
              <a:rPr lang="en-US" sz="1200" kern="1200" dirty="0" smtClean="0">
                <a:solidFill>
                  <a:schemeClr val="tx1"/>
                </a:solidFill>
                <a:effectLst/>
                <a:latin typeface="+mn-lt"/>
                <a:ea typeface="+mn-ea"/>
                <a:cs typeface="+mn-cs"/>
              </a:rPr>
              <a:t> and should be of difficulty level sufficient to detract “drop-ins”. A “C” level course may be offered in several occupational programs within a broad area such as business or agriculture. The “C” priority, however, should also be used for courses within a specific program area when the criteria for “B” classification are not met. A “C” level course should provide the student with entry-level job skills. Some examples of “C” level courses are: Soils, Principles of Advertising, Air Transportation, Clinical Techniques, Principles of Patient Care, Food and Nutrition, Sanitation/Safety, Small Business Management, Advanced Keyboarding, Technical Engineering. </a:t>
            </a:r>
            <a:endParaRPr lang="en-US" dirty="0" smtClean="0">
              <a:effectLst/>
            </a:endParaRPr>
          </a:p>
          <a:p>
            <a:r>
              <a:rPr lang="en-US" sz="1200" kern="1200" dirty="0" smtClean="0">
                <a:solidFill>
                  <a:schemeClr val="tx1"/>
                </a:solidFill>
                <a:effectLst/>
                <a:latin typeface="+mn-lt"/>
                <a:ea typeface="+mn-ea"/>
                <a:cs typeface="+mn-cs"/>
              </a:rPr>
              <a:t>Possibly Occupational </a:t>
            </a:r>
            <a:endParaRPr lang="en-US" dirty="0" smtClean="0">
              <a:effectLst/>
            </a:endParaRPr>
          </a:p>
          <a:p>
            <a:r>
              <a:rPr lang="en-US" sz="1200" kern="1200" dirty="0" smtClean="0">
                <a:solidFill>
                  <a:schemeClr val="tx1"/>
                </a:solidFill>
                <a:effectLst/>
                <a:latin typeface="+mn-lt"/>
                <a:ea typeface="+mn-ea"/>
                <a:cs typeface="+mn-cs"/>
              </a:rPr>
              <a:t>“D” courses are those taken by students in the beginning stages of their occupational programs. The “D” priority can also be used for service (or survey) courses for other occupational Programs. Some examples of “D” level courses are: Technical Mathematics, Graphic Communications, Elementary Mechanical Principles, Fundamentals of Electronics, Keyboarding (Beginning or Intermediate), Accounting (Beginning). </a:t>
            </a:r>
            <a:endParaRPr lang="en-US" dirty="0" smtClean="0">
              <a:effectLst/>
            </a:endParaRPr>
          </a:p>
          <a:p>
            <a:r>
              <a:rPr lang="en-US" sz="1200" kern="1200" dirty="0" smtClean="0">
                <a:solidFill>
                  <a:schemeClr val="tx1"/>
                </a:solidFill>
                <a:effectLst/>
                <a:latin typeface="+mn-lt"/>
                <a:ea typeface="+mn-ea"/>
                <a:cs typeface="+mn-cs"/>
              </a:rPr>
              <a:t>Non-Occupational </a:t>
            </a:r>
            <a:endParaRPr lang="en-US" dirty="0" smtClean="0">
              <a:effectLst/>
            </a:endParaRPr>
          </a:p>
          <a:p>
            <a:r>
              <a:rPr lang="en-US" sz="1200" kern="1200" dirty="0" smtClean="0">
                <a:solidFill>
                  <a:schemeClr val="tx1"/>
                </a:solidFill>
                <a:effectLst/>
                <a:latin typeface="+mn-lt"/>
                <a:ea typeface="+mn-ea"/>
                <a:cs typeface="+mn-cs"/>
              </a:rPr>
              <a:t>These courses are non-occupational. </a:t>
            </a:r>
            <a:endParaRPr lang="en-US" dirty="0" smtClean="0">
              <a:effectLst/>
            </a:endParaRPr>
          </a:p>
          <a:p>
            <a:r>
              <a:rPr lang="en-US" sz="1200" kern="1200" dirty="0" smtClean="0">
                <a:solidFill>
                  <a:schemeClr val="tx1"/>
                </a:solidFill>
                <a:effectLst/>
                <a:latin typeface="+mn-lt"/>
                <a:ea typeface="+mn-ea"/>
                <a:cs typeface="+mn-cs"/>
              </a:rPr>
              <a:t>The course may be a “capstone course” that is </a:t>
            </a:r>
            <a:endParaRPr lang="en-US" dirty="0" smtClean="0">
              <a:effectLst/>
            </a:endParaRPr>
          </a:p>
          <a:p>
            <a:r>
              <a:rPr lang="en-US" sz="1200" kern="1200" dirty="0" smtClean="0">
                <a:solidFill>
                  <a:schemeClr val="tx1"/>
                </a:solidFill>
                <a:effectLst/>
                <a:latin typeface="+mn-lt"/>
                <a:ea typeface="+mn-ea"/>
                <a:cs typeface="+mn-cs"/>
              </a:rPr>
              <a:t>taken as the last requirement for a career technical education program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8</a:t>
            </a:fld>
            <a:endParaRPr lang="en-US"/>
          </a:p>
        </p:txBody>
      </p:sp>
    </p:spTree>
    <p:extLst>
      <p:ext uri="{BB962C8B-B14F-4D97-AF65-F5344CB8AC3E}">
        <p14:creationId xmlns:p14="http://schemas.microsoft.com/office/powerpoint/2010/main" val="3916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9</a:t>
            </a:fld>
            <a:endParaRPr lang="en-US"/>
          </a:p>
        </p:txBody>
      </p:sp>
    </p:spTree>
    <p:extLst>
      <p:ext uri="{BB962C8B-B14F-4D97-AF65-F5344CB8AC3E}">
        <p14:creationId xmlns:p14="http://schemas.microsoft.com/office/powerpoint/2010/main" val="197923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10</a:t>
            </a:fld>
            <a:endParaRPr lang="en-US"/>
          </a:p>
        </p:txBody>
      </p:sp>
    </p:spTree>
    <p:extLst>
      <p:ext uri="{BB962C8B-B14F-4D97-AF65-F5344CB8AC3E}">
        <p14:creationId xmlns:p14="http://schemas.microsoft.com/office/powerpoint/2010/main" val="51894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76096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370746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407984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400"/>
            </a:lvl1pPr>
            <a:lvl2pPr>
              <a:defRPr sz="3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95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154919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173080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76306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36040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409228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197227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7/13/18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2427518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9979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8145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hyperlink" Target="http://extranet.cccco.edu/Portals/1/AA/Credit/2017/PCAH6thEditionJuly_FINAL.pdf" TargetMode="External"/><Relationship Id="rId4" Type="http://schemas.openxmlformats.org/officeDocument/2006/relationships/hyperlink" Target="http://extranet.cccco.edu/portals/1/aa/credit/2013files/topmanual6_2009_09corrected_12.5.13.pdf" TargetMode="External"/><Relationship Id="rId5" Type="http://schemas.openxmlformats.org/officeDocument/2006/relationships/hyperlink" Target="http://extranet.cccco.edu/Portals/1/TRIS/MIS/Left_Nav/DED/Data_Elements/CB/cb09.pdf" TargetMode="External"/><Relationship Id="rId6" Type="http://schemas.openxmlformats.org/officeDocument/2006/relationships/hyperlink" Target="https://govt.westlaw.com/calregs/Browse/Home/California/CaliforniaCodeofRegulations?guid=IA71B9D70D48411DEBC02831C6D6C108E&amp;originationContext=documenttoc&amp;transitionType=Default&amp;contextData=(sc.Default)" TargetMode="External"/><Relationship Id="rId7" Type="http://schemas.openxmlformats.org/officeDocument/2006/relationships/hyperlink" Target="http://coeccc.net/Supply-and-Demand.aspx" TargetMode="External"/><Relationship Id="rId8" Type="http://schemas.openxmlformats.org/officeDocument/2006/relationships/hyperlink" Target="https://www.onetonline.org/"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327" y="1481788"/>
            <a:ext cx="10363200" cy="1470025"/>
          </a:xfrm>
        </p:spPr>
        <p:txBody>
          <a:bodyPr/>
          <a:lstStyle/>
          <a:p>
            <a:r>
              <a:rPr lang="en-US" dirty="0" smtClean="0"/>
              <a:t>Development of </a:t>
            </a:r>
            <a:br>
              <a:rPr lang="en-US" dirty="0" smtClean="0"/>
            </a:br>
            <a:r>
              <a:rPr lang="en-US" dirty="0" smtClean="0"/>
              <a:t>New </a:t>
            </a:r>
            <a:r>
              <a:rPr lang="en-US" dirty="0" err="1" smtClean="0"/>
              <a:t>CTE</a:t>
            </a:r>
            <a:r>
              <a:rPr lang="en-US" dirty="0" smtClean="0"/>
              <a:t> Programs</a:t>
            </a:r>
            <a:endParaRPr lang="en-US" dirty="0"/>
          </a:p>
        </p:txBody>
      </p:sp>
      <p:sp>
        <p:nvSpPr>
          <p:cNvPr id="3" name="Subtitle 2"/>
          <p:cNvSpPr>
            <a:spLocks noGrp="1"/>
          </p:cNvSpPr>
          <p:nvPr>
            <p:ph type="subTitle" idx="1"/>
          </p:nvPr>
        </p:nvSpPr>
        <p:spPr/>
        <p:txBody>
          <a:bodyPr>
            <a:normAutofit/>
          </a:bodyPr>
          <a:lstStyle/>
          <a:p>
            <a:r>
              <a:rPr lang="en-US" dirty="0" smtClean="0">
                <a:solidFill>
                  <a:srgbClr val="000000"/>
                </a:solidFill>
              </a:rPr>
              <a:t>Dianna </a:t>
            </a:r>
            <a:r>
              <a:rPr lang="en-US" dirty="0" err="1" smtClean="0">
                <a:solidFill>
                  <a:srgbClr val="000000"/>
                </a:solidFill>
              </a:rPr>
              <a:t>Chiabotti</a:t>
            </a:r>
            <a:r>
              <a:rPr lang="en-US" dirty="0" smtClean="0">
                <a:solidFill>
                  <a:srgbClr val="000000"/>
                </a:solidFill>
              </a:rPr>
              <a:t>, Napa Valley College</a:t>
            </a:r>
          </a:p>
          <a:p>
            <a:r>
              <a:rPr lang="en-US" dirty="0" smtClean="0">
                <a:solidFill>
                  <a:srgbClr val="000000"/>
                </a:solidFill>
              </a:rPr>
              <a:t>Thais Winsome, Ph.D., Mission College</a:t>
            </a:r>
          </a:p>
          <a:p>
            <a:r>
              <a:rPr lang="en-US" dirty="0" smtClean="0">
                <a:solidFill>
                  <a:srgbClr val="000000"/>
                </a:solidFill>
              </a:rPr>
              <a:t>Kim Harrell, Ph.D., Cosumnes River College</a:t>
            </a:r>
            <a:endParaRPr lang="en-US" dirty="0">
              <a:solidFill>
                <a:srgbClr val="000000"/>
              </a:solidFill>
            </a:endParaRPr>
          </a:p>
        </p:txBody>
      </p:sp>
    </p:spTree>
    <p:extLst>
      <p:ext uri="{BB962C8B-B14F-4D97-AF65-F5344CB8AC3E}">
        <p14:creationId xmlns:p14="http://schemas.microsoft.com/office/powerpoint/2010/main" val="112045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or Non-Credit	?</a:t>
            </a:r>
            <a:endParaRPr lang="en-US" dirty="0"/>
          </a:p>
        </p:txBody>
      </p:sp>
      <p:pic>
        <p:nvPicPr>
          <p:cNvPr id="4" name="Content Placeholder 3" descr="how do you know - I made it.jpeg"/>
          <p:cNvPicPr>
            <a:picLocks noGrp="1" noChangeAspect="1"/>
          </p:cNvPicPr>
          <p:nvPr>
            <p:ph idx="1"/>
          </p:nvPr>
        </p:nvPicPr>
        <p:blipFill>
          <a:blip r:embed="rId3">
            <a:extLst>
              <a:ext uri="{28A0092B-C50C-407E-A947-70E740481C1C}">
                <a14:useLocalDpi xmlns:a14="http://schemas.microsoft.com/office/drawing/2010/main" val="0"/>
              </a:ext>
            </a:extLst>
          </a:blip>
          <a:srcRect t="13804" b="13804"/>
          <a:stretch>
            <a:fillRect/>
          </a:stretch>
        </p:blipFill>
        <p:spPr>
          <a:xfrm>
            <a:off x="0" y="1600201"/>
            <a:ext cx="12192000" cy="5257799"/>
          </a:xfrm>
        </p:spPr>
      </p:pic>
    </p:spTree>
    <p:extLst>
      <p:ext uri="{BB962C8B-B14F-4D97-AF65-F5344CB8AC3E}">
        <p14:creationId xmlns:p14="http://schemas.microsoft.com/office/powerpoint/2010/main" val="269121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Courses</a:t>
            </a:r>
            <a:endParaRPr lang="en-US" dirty="0"/>
          </a:p>
        </p:txBody>
      </p:sp>
      <p:sp>
        <p:nvSpPr>
          <p:cNvPr id="3" name="Content Placeholder 2"/>
          <p:cNvSpPr>
            <a:spLocks noGrp="1"/>
          </p:cNvSpPr>
          <p:nvPr>
            <p:ph idx="1"/>
          </p:nvPr>
        </p:nvSpPr>
        <p:spPr/>
        <p:txBody>
          <a:bodyPr/>
          <a:lstStyle/>
          <a:p>
            <a:r>
              <a:rPr lang="en-US" dirty="0"/>
              <a:t>N</a:t>
            </a:r>
            <a:r>
              <a:rPr lang="en-US" dirty="0" smtClean="0"/>
              <a:t>on</a:t>
            </a:r>
            <a:r>
              <a:rPr lang="en-US" dirty="0"/>
              <a:t>-degree </a:t>
            </a:r>
            <a:r>
              <a:rPr lang="en-US" dirty="0" smtClean="0"/>
              <a:t>applicable</a:t>
            </a:r>
            <a:endParaRPr lang="en-US" dirty="0"/>
          </a:p>
          <a:p>
            <a:r>
              <a:rPr lang="en-US" dirty="0"/>
              <a:t>N</a:t>
            </a:r>
            <a:r>
              <a:rPr lang="en-US" dirty="0" smtClean="0"/>
              <a:t>o </a:t>
            </a:r>
            <a:r>
              <a:rPr lang="en-US" dirty="0"/>
              <a:t>credit </a:t>
            </a:r>
            <a:r>
              <a:rPr lang="en-US" dirty="0" smtClean="0"/>
              <a:t>awarded</a:t>
            </a:r>
          </a:p>
          <a:p>
            <a:r>
              <a:rPr lang="en-US" dirty="0"/>
              <a:t>N</a:t>
            </a:r>
            <a:r>
              <a:rPr lang="en-US" dirty="0" smtClean="0"/>
              <a:t>o </a:t>
            </a:r>
            <a:r>
              <a:rPr lang="en-US" dirty="0"/>
              <a:t>student </a:t>
            </a:r>
            <a:r>
              <a:rPr lang="en-US" dirty="0" smtClean="0"/>
              <a:t>tuition</a:t>
            </a:r>
            <a:endParaRPr lang="en-US" dirty="0"/>
          </a:p>
          <a:p>
            <a:r>
              <a:rPr lang="en-US" dirty="0"/>
              <a:t>Based on hours of instruction, not units</a:t>
            </a:r>
          </a:p>
          <a:p>
            <a:r>
              <a:rPr lang="en-US" dirty="0"/>
              <a:t>Accessible to all students</a:t>
            </a:r>
          </a:p>
          <a:p>
            <a:r>
              <a:rPr lang="en-US" dirty="0"/>
              <a:t>May be repeatable</a:t>
            </a:r>
          </a:p>
          <a:p>
            <a:r>
              <a:rPr lang="en-US" dirty="0"/>
              <a:t>Approval: local process + full approval process by </a:t>
            </a:r>
            <a:r>
              <a:rPr lang="en-US" dirty="0" smtClean="0"/>
              <a:t>CO</a:t>
            </a:r>
            <a:endParaRPr lang="en-US" dirty="0"/>
          </a:p>
        </p:txBody>
      </p:sp>
    </p:spTree>
    <p:extLst>
      <p:ext uri="{BB962C8B-B14F-4D97-AF65-F5344CB8AC3E}">
        <p14:creationId xmlns:p14="http://schemas.microsoft.com/office/powerpoint/2010/main" val="198086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a:t>
            </a:r>
            <a:r>
              <a:rPr lang="mr-IN" dirty="0" smtClean="0"/>
              <a:t>–</a:t>
            </a:r>
            <a:r>
              <a:rPr lang="en-US" dirty="0" smtClean="0"/>
              <a:t> Course Categories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920232"/>
              </p:ext>
            </p:extLst>
          </p:nvPr>
        </p:nvGraphicFramePr>
        <p:xfrm>
          <a:off x="266268" y="1454573"/>
          <a:ext cx="11715790" cy="3646673"/>
        </p:xfrm>
        <a:graphic>
          <a:graphicData uri="http://schemas.openxmlformats.org/drawingml/2006/table">
            <a:tbl>
              <a:tblPr firstRow="1" bandRow="1">
                <a:tableStyleId>{284E427A-3D55-4303-BF80-6455036E1DE7}</a:tableStyleId>
              </a:tblPr>
              <a:tblGrid>
                <a:gridCol w="5760384"/>
                <a:gridCol w="5955406"/>
              </a:tblGrid>
              <a:tr h="112205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t>CDCP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t>(Career Development &amp; College Preparation)</a:t>
                      </a:r>
                    </a:p>
                    <a:p>
                      <a:endParaRPr lang="en-US" dirty="0"/>
                    </a:p>
                  </a:txBody>
                  <a:tcPr/>
                </a:tc>
                <a:tc>
                  <a:txBody>
                    <a:bodyPr/>
                    <a:lstStyle/>
                    <a:p>
                      <a:pPr algn="ctr"/>
                      <a:r>
                        <a:rPr lang="en-US" dirty="0" smtClean="0"/>
                        <a:t>Other Categories</a:t>
                      </a:r>
                      <a:r>
                        <a:rPr lang="en-US" baseline="0" dirty="0" smtClean="0"/>
                        <a:t> Allowed</a:t>
                      </a:r>
                      <a:endParaRPr lang="en-US" dirty="0"/>
                    </a:p>
                  </a:txBody>
                  <a:tcPr/>
                </a:tc>
              </a:tr>
              <a:tr h="2524620">
                <a:tc>
                  <a:txBody>
                    <a:bodyPr/>
                    <a:lstStyle/>
                    <a:p>
                      <a:pPr marL="285750" lvl="0" indent="-285750">
                        <a:buFont typeface="Arial" panose="020B0604020202020204" pitchFamily="34" charset="0"/>
                        <a:buChar char="•"/>
                      </a:pPr>
                      <a:r>
                        <a:rPr lang="en-US" sz="2400" dirty="0" smtClean="0"/>
                        <a:t>Elementary &amp; secondary basic skills and remedial education</a:t>
                      </a:r>
                    </a:p>
                    <a:p>
                      <a:pPr marL="285750" lvl="0" indent="-285750">
                        <a:buFont typeface="Arial" panose="020B0604020202020204" pitchFamily="34" charset="0"/>
                        <a:buChar char="•"/>
                      </a:pPr>
                      <a:r>
                        <a:rPr lang="en-US" sz="2400" dirty="0" smtClean="0"/>
                        <a:t>ESL</a:t>
                      </a:r>
                    </a:p>
                    <a:p>
                      <a:pPr marL="285750" lvl="0" indent="-285750">
                        <a:buFont typeface="Arial" panose="020B0604020202020204" pitchFamily="34" charset="0"/>
                        <a:buChar char="•"/>
                      </a:pPr>
                      <a:r>
                        <a:rPr lang="en-US" sz="2400" dirty="0" smtClean="0"/>
                        <a:t>Short-term vocational programs </a:t>
                      </a:r>
                    </a:p>
                    <a:p>
                      <a:pPr marL="285750" lvl="0" indent="-285750">
                        <a:buFont typeface="Arial" panose="020B0604020202020204" pitchFamily="34" charset="0"/>
                        <a:buChar char="•"/>
                      </a:pPr>
                      <a:r>
                        <a:rPr lang="en-US" sz="2400" dirty="0" smtClean="0"/>
                        <a:t>Workforce preparation</a:t>
                      </a:r>
                      <a:endParaRPr lang="en-US" sz="2400" b="1" dirty="0" smtClean="0"/>
                    </a:p>
                  </a:txBody>
                  <a:tcPr/>
                </a:tc>
                <a:tc>
                  <a:txBody>
                    <a:bodyPr/>
                    <a:lstStyle/>
                    <a:p>
                      <a:pPr marL="285750" lvl="0" indent="-285750">
                        <a:buFont typeface="Arial" panose="020B0604020202020204" pitchFamily="34" charset="0"/>
                        <a:buChar char="•"/>
                      </a:pPr>
                      <a:r>
                        <a:rPr lang="en-US" sz="2000" dirty="0" smtClean="0"/>
                        <a:t>Parenting education</a:t>
                      </a:r>
                    </a:p>
                    <a:p>
                      <a:pPr marL="285750" lvl="0" indent="-285750">
                        <a:buFont typeface="Arial" panose="020B0604020202020204" pitchFamily="34" charset="0"/>
                        <a:buChar char="•"/>
                      </a:pPr>
                      <a:r>
                        <a:rPr lang="en-US" sz="2000" dirty="0" smtClean="0"/>
                        <a:t>Citizenship </a:t>
                      </a:r>
                    </a:p>
                    <a:p>
                      <a:pPr marL="285750" lvl="0" indent="-285750">
                        <a:buFont typeface="Arial" panose="020B0604020202020204" pitchFamily="34" charset="0"/>
                        <a:buChar char="•"/>
                      </a:pPr>
                      <a:r>
                        <a:rPr lang="en-US" sz="2000" dirty="0" smtClean="0"/>
                        <a:t>Education programs for persons with disabilities</a:t>
                      </a:r>
                    </a:p>
                    <a:p>
                      <a:pPr marL="285750" lvl="0" indent="-285750">
                        <a:buFont typeface="Arial" panose="020B0604020202020204" pitchFamily="34" charset="0"/>
                        <a:buChar char="•"/>
                      </a:pPr>
                      <a:r>
                        <a:rPr lang="en-US" sz="2000" dirty="0" smtClean="0"/>
                        <a:t>Education programs for older adults</a:t>
                      </a:r>
                    </a:p>
                    <a:p>
                      <a:pPr marL="285750" lvl="0" indent="-285750">
                        <a:buFont typeface="Arial" panose="020B0604020202020204" pitchFamily="34" charset="0"/>
                        <a:buChar char="•"/>
                      </a:pPr>
                      <a:r>
                        <a:rPr lang="en-US" sz="2000" dirty="0" smtClean="0"/>
                        <a:t>Home economics</a:t>
                      </a:r>
                    </a:p>
                    <a:p>
                      <a:pPr marL="285750" lvl="0" indent="-285750">
                        <a:buFont typeface="Arial" panose="020B0604020202020204" pitchFamily="34" charset="0"/>
                        <a:buChar char="•"/>
                      </a:pPr>
                      <a:r>
                        <a:rPr lang="en-US" sz="2000" dirty="0" smtClean="0"/>
                        <a:t>Health and safety education</a:t>
                      </a:r>
                    </a:p>
                  </a:txBody>
                  <a:tcPr/>
                </a:tc>
              </a:tr>
            </a:tbl>
          </a:graphicData>
        </a:graphic>
      </p:graphicFrame>
      <p:sp>
        <p:nvSpPr>
          <p:cNvPr id="5" name="Cloud 4"/>
          <p:cNvSpPr/>
          <p:nvPr/>
        </p:nvSpPr>
        <p:spPr>
          <a:xfrm>
            <a:off x="742774" y="4548098"/>
            <a:ext cx="4480174" cy="20947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a:t>Apportionment equal to credit courses if part of a Certificate Program</a:t>
            </a:r>
          </a:p>
        </p:txBody>
      </p:sp>
      <p:sp>
        <p:nvSpPr>
          <p:cNvPr id="6" name="Cloud 5"/>
          <p:cNvSpPr/>
          <p:nvPr/>
        </p:nvSpPr>
        <p:spPr>
          <a:xfrm>
            <a:off x="7639842" y="4672394"/>
            <a:ext cx="3742073" cy="19858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t>Apportionment less than credit courses</a:t>
            </a:r>
          </a:p>
        </p:txBody>
      </p:sp>
    </p:spTree>
    <p:extLst>
      <p:ext uri="{BB962C8B-B14F-4D97-AF65-F5344CB8AC3E}">
        <p14:creationId xmlns:p14="http://schemas.microsoft.com/office/powerpoint/2010/main" val="385915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Non Credit Considerations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Do </a:t>
            </a:r>
            <a:r>
              <a:rPr lang="en-US" dirty="0"/>
              <a:t>students need financial aid?</a:t>
            </a:r>
          </a:p>
          <a:p>
            <a:r>
              <a:rPr lang="en-US" dirty="0"/>
              <a:t>Will students need </a:t>
            </a:r>
            <a:endParaRPr lang="en-US" dirty="0" smtClean="0"/>
          </a:p>
          <a:p>
            <a:pPr lvl="1"/>
            <a:r>
              <a:rPr lang="en-US" dirty="0" smtClean="0"/>
              <a:t>Units?</a:t>
            </a:r>
          </a:p>
          <a:p>
            <a:pPr lvl="1"/>
            <a:r>
              <a:rPr lang="en-US" dirty="0"/>
              <a:t>C</a:t>
            </a:r>
            <a:r>
              <a:rPr lang="en-US" dirty="0" smtClean="0"/>
              <a:t>ompletion </a:t>
            </a:r>
            <a:r>
              <a:rPr lang="en-US" dirty="0"/>
              <a:t>of </a:t>
            </a:r>
            <a:r>
              <a:rPr lang="en-US" dirty="0" smtClean="0"/>
              <a:t>coursework?</a:t>
            </a:r>
          </a:p>
          <a:p>
            <a:pPr lvl="1"/>
            <a:r>
              <a:rPr lang="en-US" dirty="0" smtClean="0"/>
              <a:t>Certificate</a:t>
            </a:r>
            <a:r>
              <a:rPr lang="en-US" dirty="0"/>
              <a:t>?</a:t>
            </a:r>
          </a:p>
          <a:p>
            <a:r>
              <a:rPr lang="en-US" dirty="0"/>
              <a:t>Are you trying to reach an underserved or disadvantaged population?</a:t>
            </a:r>
          </a:p>
          <a:p>
            <a:r>
              <a:rPr lang="en-US" dirty="0"/>
              <a:t>How many hours of instruction will you need in the course or program?</a:t>
            </a:r>
          </a:p>
          <a:p>
            <a:endParaRPr lang="en-US" dirty="0"/>
          </a:p>
        </p:txBody>
      </p:sp>
    </p:spTree>
    <p:extLst>
      <p:ext uri="{BB962C8B-B14F-4D97-AF65-F5344CB8AC3E}">
        <p14:creationId xmlns:p14="http://schemas.microsoft.com/office/powerpoint/2010/main" val="165964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these Elements of Non Credit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Free! </a:t>
            </a:r>
            <a:r>
              <a:rPr lang="en-US" dirty="0" smtClean="0"/>
              <a:t>  (No </a:t>
            </a:r>
            <a:r>
              <a:rPr lang="en-US" dirty="0"/>
              <a:t>registration </a:t>
            </a:r>
            <a:r>
              <a:rPr lang="en-US" dirty="0" smtClean="0"/>
              <a:t>fees)</a:t>
            </a:r>
            <a:endParaRPr lang="en-US" dirty="0"/>
          </a:p>
          <a:p>
            <a:r>
              <a:rPr lang="en-US" dirty="0"/>
              <a:t>Positive Attendance</a:t>
            </a:r>
          </a:p>
          <a:p>
            <a:r>
              <a:rPr lang="en-US" dirty="0"/>
              <a:t>Managed Enrollment </a:t>
            </a:r>
            <a:r>
              <a:rPr lang="en-US" dirty="0" smtClean="0"/>
              <a:t> </a:t>
            </a:r>
            <a:r>
              <a:rPr lang="en-US" b="1" u="sng" dirty="0" smtClean="0"/>
              <a:t>OR</a:t>
            </a:r>
            <a:r>
              <a:rPr lang="en-US" dirty="0" smtClean="0"/>
              <a:t> </a:t>
            </a:r>
            <a:r>
              <a:rPr lang="en-US" dirty="0"/>
              <a:t>Open Entry/Open Exit</a:t>
            </a:r>
          </a:p>
          <a:p>
            <a:r>
              <a:rPr lang="en-US" dirty="0"/>
              <a:t>Rigor! </a:t>
            </a:r>
          </a:p>
          <a:p>
            <a:r>
              <a:rPr lang="en-US" dirty="0"/>
              <a:t>Assessment and Grading</a:t>
            </a:r>
          </a:p>
          <a:p>
            <a:pPr lvl="1"/>
            <a:r>
              <a:rPr lang="en-US" dirty="0"/>
              <a:t>P/SP/NP</a:t>
            </a:r>
          </a:p>
          <a:p>
            <a:pPr lvl="1"/>
            <a:r>
              <a:rPr lang="en-US" dirty="0"/>
              <a:t>Could be graded A-F (local decision)</a:t>
            </a:r>
          </a:p>
          <a:p>
            <a:r>
              <a:rPr lang="en-US" dirty="0"/>
              <a:t>Open courses (like credit)</a:t>
            </a:r>
          </a:p>
          <a:p>
            <a:r>
              <a:rPr lang="en-US" dirty="0"/>
              <a:t>No lecture or lab designation</a:t>
            </a:r>
          </a:p>
          <a:p>
            <a:r>
              <a:rPr lang="en-US" dirty="0"/>
              <a:t>Minimum </a:t>
            </a:r>
            <a:r>
              <a:rPr lang="en-US" dirty="0" smtClean="0"/>
              <a:t>Qualifications</a:t>
            </a:r>
            <a:endParaRPr lang="en-US" dirty="0"/>
          </a:p>
        </p:txBody>
      </p:sp>
    </p:spTree>
    <p:extLst>
      <p:ext uri="{BB962C8B-B14F-4D97-AF65-F5344CB8AC3E}">
        <p14:creationId xmlns:p14="http://schemas.microsoft.com/office/powerpoint/2010/main" val="325729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(CDCP</a:t>
            </a:r>
            <a:r>
              <a:rPr lang="en-US" sz="4900" dirty="0" smtClean="0"/>
              <a:t>) </a:t>
            </a:r>
            <a:r>
              <a:rPr lang="en-US" dirty="0" smtClean="0"/>
              <a:t>Career Development College Prep 	</a:t>
            </a:r>
            <a:endParaRPr lang="en-US" dirty="0"/>
          </a:p>
        </p:txBody>
      </p:sp>
      <p:sp>
        <p:nvSpPr>
          <p:cNvPr id="3" name="Content Placeholder 2"/>
          <p:cNvSpPr>
            <a:spLocks noGrp="1"/>
          </p:cNvSpPr>
          <p:nvPr>
            <p:ph idx="1"/>
          </p:nvPr>
        </p:nvSpPr>
        <p:spPr/>
        <p:txBody>
          <a:bodyPr/>
          <a:lstStyle/>
          <a:p>
            <a:r>
              <a:rPr lang="en-US" dirty="0" smtClean="0"/>
              <a:t>Equalized funding </a:t>
            </a:r>
            <a:r>
              <a:rPr lang="en-US" dirty="0"/>
              <a:t>when 2+ courses linked to a noncredit </a:t>
            </a:r>
            <a:r>
              <a:rPr lang="en-US" dirty="0" smtClean="0"/>
              <a:t>certificate</a:t>
            </a:r>
          </a:p>
          <a:p>
            <a:pPr marL="0" indent="0">
              <a:buNone/>
            </a:pPr>
            <a:endParaRPr lang="en-US" sz="1800" dirty="0"/>
          </a:p>
          <a:p>
            <a:r>
              <a:rPr lang="en-US" dirty="0" smtClean="0"/>
              <a:t>Certificates </a:t>
            </a:r>
          </a:p>
          <a:p>
            <a:pPr lvl="1"/>
            <a:r>
              <a:rPr lang="en-US" dirty="0" smtClean="0"/>
              <a:t>Workforce Preparation</a:t>
            </a:r>
          </a:p>
          <a:p>
            <a:pPr lvl="1"/>
            <a:r>
              <a:rPr lang="en-US" dirty="0" smtClean="0"/>
              <a:t>Short Term Vocational   (with High Employment Potential)</a:t>
            </a:r>
          </a:p>
          <a:p>
            <a:pPr marL="457200" lvl="1" indent="0">
              <a:buNone/>
            </a:pPr>
            <a:endParaRPr lang="en-US" dirty="0"/>
          </a:p>
        </p:txBody>
      </p:sp>
    </p:spTree>
    <p:extLst>
      <p:ext uri="{BB962C8B-B14F-4D97-AF65-F5344CB8AC3E}">
        <p14:creationId xmlns:p14="http://schemas.microsoft.com/office/powerpoint/2010/main" val="388550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Non-Credit Doesn’t </a:t>
            </a:r>
            <a:r>
              <a:rPr lang="en-US" dirty="0"/>
              <a:t>R</a:t>
            </a:r>
            <a:r>
              <a:rPr lang="en-US" dirty="0" smtClean="0"/>
              <a:t>equire	</a:t>
            </a:r>
            <a:endParaRPr lang="en-US" dirty="0"/>
          </a:p>
        </p:txBody>
      </p:sp>
      <p:sp>
        <p:nvSpPr>
          <p:cNvPr id="3" name="Content Placeholder 2"/>
          <p:cNvSpPr>
            <a:spLocks noGrp="1"/>
          </p:cNvSpPr>
          <p:nvPr>
            <p:ph idx="1"/>
          </p:nvPr>
        </p:nvSpPr>
        <p:spPr/>
        <p:txBody>
          <a:bodyPr/>
          <a:lstStyle/>
          <a:p>
            <a:r>
              <a:rPr lang="en-US" dirty="0" smtClean="0"/>
              <a:t>LMI (labor market information)</a:t>
            </a:r>
          </a:p>
          <a:p>
            <a:r>
              <a:rPr lang="en-US" dirty="0" smtClean="0"/>
              <a:t>Advisory Committee Recommendation </a:t>
            </a:r>
          </a:p>
          <a:p>
            <a:r>
              <a:rPr lang="en-US" dirty="0" smtClean="0"/>
              <a:t>Regional Consortium Recommendation</a:t>
            </a:r>
          </a:p>
          <a:p>
            <a:endParaRPr lang="en-US" dirty="0"/>
          </a:p>
        </p:txBody>
      </p:sp>
    </p:spTree>
    <p:extLst>
      <p:ext uri="{BB962C8B-B14F-4D97-AF65-F5344CB8AC3E}">
        <p14:creationId xmlns:p14="http://schemas.microsoft.com/office/powerpoint/2010/main" val="262696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Practice . . . </a:t>
            </a:r>
            <a:endParaRPr lang="en-US" dirty="0"/>
          </a:p>
        </p:txBody>
      </p:sp>
    </p:spTree>
    <p:extLst>
      <p:ext uri="{BB962C8B-B14F-4D97-AF65-F5344CB8AC3E}">
        <p14:creationId xmlns:p14="http://schemas.microsoft.com/office/powerpoint/2010/main" val="405490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r>
              <a:rPr lang="en-US" dirty="0" smtClean="0"/>
              <a:t>A member of your Board of Trustees has a friend that runs a trucking business and it is in need of skilled drivers. This board member wants you to start a trucking program.</a:t>
            </a:r>
          </a:p>
          <a:p>
            <a:endParaRPr lang="en-US" dirty="0"/>
          </a:p>
          <a:p>
            <a:pPr algn="ctr"/>
            <a:r>
              <a:rPr lang="en-US" dirty="0" smtClean="0"/>
              <a:t>Do you?</a:t>
            </a:r>
          </a:p>
          <a:p>
            <a:pPr algn="ctr"/>
            <a:r>
              <a:rPr lang="en-US" dirty="0" smtClean="0"/>
              <a:t>Why or why not?</a:t>
            </a:r>
          </a:p>
          <a:p>
            <a:pPr algn="ctr"/>
            <a:r>
              <a:rPr lang="en-US" dirty="0" smtClean="0"/>
              <a:t>How do you make the decision?</a:t>
            </a:r>
          </a:p>
          <a:p>
            <a:pPr algn="ctr"/>
            <a:r>
              <a:rPr lang="en-US" dirty="0" smtClean="0"/>
              <a:t>What questions to you ask?</a:t>
            </a:r>
            <a:endParaRPr lang="en-US" dirty="0"/>
          </a:p>
        </p:txBody>
      </p:sp>
    </p:spTree>
    <p:extLst>
      <p:ext uri="{BB962C8B-B14F-4D97-AF65-F5344CB8AC3E}">
        <p14:creationId xmlns:p14="http://schemas.microsoft.com/office/powerpoint/2010/main" val="128309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t>
            </a:r>
            <a:endParaRPr lang="en-US" dirty="0"/>
          </a:p>
        </p:txBody>
      </p:sp>
      <p:sp>
        <p:nvSpPr>
          <p:cNvPr id="3" name="Content Placeholder 2"/>
          <p:cNvSpPr>
            <a:spLocks noGrp="1"/>
          </p:cNvSpPr>
          <p:nvPr>
            <p:ph idx="1"/>
          </p:nvPr>
        </p:nvSpPr>
        <p:spPr/>
        <p:txBody>
          <a:bodyPr/>
          <a:lstStyle/>
          <a:p>
            <a:r>
              <a:rPr lang="en-US" dirty="0" smtClean="0"/>
              <a:t>The largest employer in your area is a local hospital. They are in desperate need of respiratory therapists. The employer wants you to begin a program?</a:t>
            </a:r>
          </a:p>
          <a:p>
            <a:endParaRPr lang="en-US" dirty="0"/>
          </a:p>
          <a:p>
            <a:pPr algn="ctr"/>
            <a:r>
              <a:rPr lang="en-US" dirty="0" smtClean="0"/>
              <a:t>Do you?</a:t>
            </a:r>
          </a:p>
          <a:p>
            <a:pPr algn="ctr"/>
            <a:r>
              <a:rPr lang="en-US" dirty="0" smtClean="0"/>
              <a:t>Why or why not?</a:t>
            </a:r>
          </a:p>
          <a:p>
            <a:pPr algn="ctr"/>
            <a:r>
              <a:rPr lang="en-US" dirty="0" smtClean="0"/>
              <a:t>How do you make the decision?</a:t>
            </a:r>
          </a:p>
          <a:p>
            <a:pPr algn="ctr"/>
            <a:r>
              <a:rPr lang="en-US" dirty="0" smtClean="0"/>
              <a:t>What questions do you ask?</a:t>
            </a:r>
            <a:endParaRPr lang="en-US" dirty="0"/>
          </a:p>
        </p:txBody>
      </p:sp>
    </p:spTree>
    <p:extLst>
      <p:ext uri="{BB962C8B-B14F-4D97-AF65-F5344CB8AC3E}">
        <p14:creationId xmlns:p14="http://schemas.microsoft.com/office/powerpoint/2010/main" val="28965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want to start a new program. . .</a:t>
            </a:r>
            <a:endParaRPr lang="en-US" dirty="0"/>
          </a:p>
        </p:txBody>
      </p:sp>
      <p:pic>
        <p:nvPicPr>
          <p:cNvPr id="4" name="Content Placeholder 3" descr="brick WHY .jpeg"/>
          <p:cNvPicPr>
            <a:picLocks noGrp="1" noChangeAspect="1"/>
          </p:cNvPicPr>
          <p:nvPr>
            <p:ph idx="1"/>
          </p:nvPr>
        </p:nvPicPr>
        <p:blipFill>
          <a:blip r:embed="rId3">
            <a:extLst>
              <a:ext uri="{28A0092B-C50C-407E-A947-70E740481C1C}">
                <a14:useLocalDpi xmlns:a14="http://schemas.microsoft.com/office/drawing/2010/main" val="0"/>
              </a:ext>
            </a:extLst>
          </a:blip>
          <a:srcRect l="-38584" r="-38584"/>
          <a:stretch>
            <a:fillRect/>
          </a:stretch>
        </p:blipFill>
        <p:spPr>
          <a:xfrm>
            <a:off x="609600" y="1600201"/>
            <a:ext cx="10972800" cy="4525963"/>
          </a:xfrm>
        </p:spPr>
      </p:pic>
    </p:spTree>
    <p:extLst>
      <p:ext uri="{BB962C8B-B14F-4D97-AF65-F5344CB8AC3E}">
        <p14:creationId xmlns:p14="http://schemas.microsoft.com/office/powerpoint/2010/main" val="321294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You’ve Decided to Develop Your Program</a:t>
            </a:r>
            <a:endParaRPr lang="en-US" dirty="0"/>
          </a:p>
        </p:txBody>
      </p:sp>
      <p:pic>
        <p:nvPicPr>
          <p:cNvPr id="3" name="Content Placeholder 2" descr="what now - free use.jpeg"/>
          <p:cNvPicPr>
            <a:picLocks noGrp="1" noChangeAspect="1"/>
          </p:cNvPicPr>
          <p:nvPr>
            <p:ph idx="1"/>
          </p:nvPr>
        </p:nvPicPr>
        <p:blipFill>
          <a:blip r:embed="rId3">
            <a:extLst>
              <a:ext uri="{28A0092B-C50C-407E-A947-70E740481C1C}">
                <a14:useLocalDpi xmlns:a14="http://schemas.microsoft.com/office/drawing/2010/main" val="0"/>
              </a:ext>
            </a:extLst>
          </a:blip>
          <a:srcRect l="-12204" r="-12204"/>
          <a:stretch>
            <a:fillRect/>
          </a:stretch>
        </p:blipFill>
        <p:spPr/>
      </p:pic>
    </p:spTree>
    <p:extLst>
      <p:ext uri="{BB962C8B-B14F-4D97-AF65-F5344CB8AC3E}">
        <p14:creationId xmlns:p14="http://schemas.microsoft.com/office/powerpoint/2010/main" val="189365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Poor Planning Can Cause Major Delay</a:t>
            </a:r>
            <a:endParaRPr lang="en-US" dirty="0"/>
          </a:p>
        </p:txBody>
      </p:sp>
      <p:pic>
        <p:nvPicPr>
          <p:cNvPr id="6" name="Content Placeholder 5" descr="poor planning comic - free use.jpeg"/>
          <p:cNvPicPr>
            <a:picLocks noGrp="1" noChangeAspect="1"/>
          </p:cNvPicPr>
          <p:nvPr>
            <p:ph idx="1"/>
          </p:nvPr>
        </p:nvPicPr>
        <p:blipFill>
          <a:blip r:embed="rId3">
            <a:extLst>
              <a:ext uri="{28A0092B-C50C-407E-A947-70E740481C1C}">
                <a14:useLocalDpi xmlns:a14="http://schemas.microsoft.com/office/drawing/2010/main" val="0"/>
              </a:ext>
            </a:extLst>
          </a:blip>
          <a:srcRect l="-30239" r="-30239"/>
          <a:stretch>
            <a:fillRect/>
          </a:stretch>
        </p:blipFill>
        <p:spPr/>
      </p:pic>
    </p:spTree>
    <p:extLst>
      <p:ext uri="{BB962C8B-B14F-4D97-AF65-F5344CB8AC3E}">
        <p14:creationId xmlns:p14="http://schemas.microsoft.com/office/powerpoint/2010/main" val="203901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2000" b="1" dirty="0" smtClean="0">
                <a:latin typeface="American Typewriter"/>
                <a:cs typeface="American Typewriter"/>
              </a:rPr>
              <a:t>Credit Program</a:t>
            </a:r>
            <a:endParaRPr lang="en-US" sz="12000" b="1" dirty="0">
              <a:latin typeface="American Typewriter"/>
              <a:cs typeface="American Typewriter"/>
            </a:endParaRPr>
          </a:p>
        </p:txBody>
      </p:sp>
    </p:spTree>
    <p:extLst>
      <p:ext uri="{BB962C8B-B14F-4D97-AF65-F5344CB8AC3E}">
        <p14:creationId xmlns:p14="http://schemas.microsoft.com/office/powerpoint/2010/main" val="225092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&amp; Substantive Revisions Require . . </a:t>
            </a:r>
            <a:endParaRPr lang="en-US" b="1" dirty="0"/>
          </a:p>
        </p:txBody>
      </p:sp>
      <p:sp>
        <p:nvSpPr>
          <p:cNvPr id="3" name="Content Placeholder 2"/>
          <p:cNvSpPr>
            <a:spLocks noGrp="1"/>
          </p:cNvSpPr>
          <p:nvPr>
            <p:ph sz="half" idx="1"/>
          </p:nvPr>
        </p:nvSpPr>
        <p:spPr/>
        <p:txBody>
          <a:bodyPr/>
          <a:lstStyle/>
          <a:p>
            <a:pPr>
              <a:spcAft>
                <a:spcPts val="3600"/>
              </a:spcAft>
            </a:pPr>
            <a:r>
              <a:rPr lang="en-US" dirty="0" smtClean="0">
                <a:latin typeface="Trebuchet MS" panose="020B0603020202020204" pitchFamily="34" charset="0"/>
              </a:rPr>
              <a:t>Advisory </a:t>
            </a:r>
            <a:r>
              <a:rPr lang="en-US" dirty="0">
                <a:latin typeface="Trebuchet MS" panose="020B0603020202020204" pitchFamily="34" charset="0"/>
              </a:rPr>
              <a:t>Committee Recommendation</a:t>
            </a:r>
          </a:p>
          <a:p>
            <a:pPr>
              <a:spcAft>
                <a:spcPts val="3600"/>
              </a:spcAft>
            </a:pPr>
            <a:r>
              <a:rPr lang="en-US" dirty="0">
                <a:latin typeface="Trebuchet MS" panose="020B0603020202020204" pitchFamily="34" charset="0"/>
              </a:rPr>
              <a:t>Regional Consortium Recommendation</a:t>
            </a:r>
          </a:p>
          <a:p>
            <a:pPr lvl="1"/>
            <a:r>
              <a:rPr lang="en-US" dirty="0">
                <a:latin typeface="Trebuchet MS" panose="020B0603020202020204" pitchFamily="34" charset="0"/>
              </a:rPr>
              <a:t>Requires Labor Market Information (LMI)</a:t>
            </a:r>
          </a:p>
          <a:p>
            <a:pPr marL="457200" lvl="1" indent="0">
              <a:buNone/>
            </a:pPr>
            <a:endParaRPr lang="en-US" dirty="0"/>
          </a:p>
        </p:txBody>
      </p:sp>
      <p:pic>
        <p:nvPicPr>
          <p:cNvPr id="6" name="Content Placeholder 8" descr="Screen Shot 2018-05-06 at 8.36.50 PM.png"/>
          <p:cNvPicPr>
            <a:picLocks noGrp="1" noChangeAspect="1"/>
          </p:cNvPicPr>
          <p:nvPr>
            <p:ph sz="half" idx="2"/>
          </p:nvPr>
        </p:nvPicPr>
        <p:blipFill>
          <a:blip r:embed="rId3">
            <a:extLst>
              <a:ext uri="{28A0092B-C50C-407E-A947-70E740481C1C}">
                <a14:useLocalDpi xmlns:a14="http://schemas.microsoft.com/office/drawing/2010/main" val="0"/>
              </a:ext>
            </a:extLst>
          </a:blip>
          <a:srcRect l="12088" r="12088"/>
          <a:stretch>
            <a:fillRect/>
          </a:stretch>
        </p:blipFill>
        <p:spPr/>
      </p:pic>
    </p:spTree>
    <p:extLst>
      <p:ext uri="{BB962C8B-B14F-4D97-AF65-F5344CB8AC3E}">
        <p14:creationId xmlns:p14="http://schemas.microsoft.com/office/powerpoint/2010/main" val="354027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LMI</a:t>
            </a:r>
            <a:endParaRPr lang="en-US" dirty="0"/>
          </a:p>
        </p:txBody>
      </p:sp>
      <p:pic>
        <p:nvPicPr>
          <p:cNvPr id="7" name="Content Placeholder 7" descr="Screen Shot 2018-05-06 at 8.39.41 PM.png"/>
          <p:cNvPicPr>
            <a:picLocks noGrp="1" noChangeAspect="1"/>
          </p:cNvPicPr>
          <p:nvPr>
            <p:ph idx="1"/>
          </p:nvPr>
        </p:nvPicPr>
        <p:blipFill>
          <a:blip r:embed="rId3" cstate="email">
            <a:extLst>
              <a:ext uri="{28A0092B-C50C-407E-A947-70E740481C1C}">
                <a14:useLocalDpi xmlns:a14="http://schemas.microsoft.com/office/drawing/2010/main" val="0"/>
              </a:ext>
            </a:extLst>
          </a:blip>
          <a:srcRect l="-7671" r="-7671"/>
          <a:stretch>
            <a:fillRect/>
          </a:stretch>
        </p:blipFill>
        <p:spPr>
          <a:xfrm>
            <a:off x="609600" y="1600200"/>
            <a:ext cx="10972800" cy="4997450"/>
          </a:xfrm>
        </p:spPr>
      </p:pic>
    </p:spTree>
    <p:extLst>
      <p:ext uri="{BB962C8B-B14F-4D97-AF65-F5344CB8AC3E}">
        <p14:creationId xmlns:p14="http://schemas.microsoft.com/office/powerpoint/2010/main" val="418117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Submit to CO</a:t>
            </a:r>
            <a:endParaRPr lang="en-US" dirty="0"/>
          </a:p>
        </p:txBody>
      </p:sp>
      <p:sp>
        <p:nvSpPr>
          <p:cNvPr id="3" name="Content Placeholder 2"/>
          <p:cNvSpPr>
            <a:spLocks noGrp="1"/>
          </p:cNvSpPr>
          <p:nvPr>
            <p:ph idx="1"/>
          </p:nvPr>
        </p:nvSpPr>
        <p:spPr/>
        <p:txBody>
          <a:bodyPr/>
          <a:lstStyle/>
          <a:p>
            <a:pPr>
              <a:spcAft>
                <a:spcPts val="1800"/>
              </a:spcAft>
            </a:pPr>
            <a:r>
              <a:rPr lang="en-US" dirty="0" smtClean="0">
                <a:latin typeface="Trebuchet MS" panose="020B0603020202020204" pitchFamily="34" charset="0"/>
              </a:rPr>
              <a:t>Program </a:t>
            </a:r>
            <a:r>
              <a:rPr lang="en-US" dirty="0">
                <a:latin typeface="Trebuchet MS" panose="020B0603020202020204" pitchFamily="34" charset="0"/>
              </a:rPr>
              <a:t>narrative </a:t>
            </a:r>
            <a:endParaRPr lang="en-US" dirty="0" smtClean="0">
              <a:latin typeface="Trebuchet MS" panose="020B0603020202020204" pitchFamily="34" charset="0"/>
            </a:endParaRPr>
          </a:p>
          <a:p>
            <a:pPr>
              <a:spcAft>
                <a:spcPts val="1800"/>
              </a:spcAft>
            </a:pPr>
            <a:r>
              <a:rPr lang="en-US" dirty="0" smtClean="0">
                <a:latin typeface="Trebuchet MS" panose="020B0603020202020204" pitchFamily="34" charset="0"/>
              </a:rPr>
              <a:t>CORs </a:t>
            </a:r>
            <a:r>
              <a:rPr lang="en-US" dirty="0">
                <a:latin typeface="Trebuchet MS" panose="020B0603020202020204" pitchFamily="34" charset="0"/>
              </a:rPr>
              <a:t>for all courses</a:t>
            </a:r>
          </a:p>
          <a:p>
            <a:pPr>
              <a:spcAft>
                <a:spcPts val="1800"/>
              </a:spcAft>
            </a:pPr>
            <a:r>
              <a:rPr lang="en-US" dirty="0">
                <a:latin typeface="Trebuchet MS" panose="020B0603020202020204" pitchFamily="34" charset="0"/>
              </a:rPr>
              <a:t>Advisory Committee </a:t>
            </a:r>
            <a:r>
              <a:rPr lang="en-US" dirty="0" smtClean="0">
                <a:latin typeface="Trebuchet MS" panose="020B0603020202020204" pitchFamily="34" charset="0"/>
              </a:rPr>
              <a:t>minutes </a:t>
            </a:r>
            <a:endParaRPr lang="en-US" dirty="0">
              <a:latin typeface="Trebuchet MS" panose="020B0603020202020204" pitchFamily="34" charset="0"/>
            </a:endParaRPr>
          </a:p>
          <a:p>
            <a:pPr>
              <a:spcAft>
                <a:spcPts val="1800"/>
              </a:spcAft>
            </a:pPr>
            <a:r>
              <a:rPr lang="en-US" dirty="0" smtClean="0">
                <a:latin typeface="Trebuchet MS" panose="020B0603020202020204" pitchFamily="34" charset="0"/>
              </a:rPr>
              <a:t>Regional </a:t>
            </a:r>
            <a:r>
              <a:rPr lang="en-US" dirty="0">
                <a:latin typeface="Trebuchet MS" panose="020B0603020202020204" pitchFamily="34" charset="0"/>
              </a:rPr>
              <a:t>Consortium </a:t>
            </a:r>
            <a:r>
              <a:rPr lang="en-US" dirty="0" smtClean="0">
                <a:latin typeface="Trebuchet MS" panose="020B0603020202020204" pitchFamily="34" charset="0"/>
              </a:rPr>
              <a:t>recommendation</a:t>
            </a:r>
            <a:endParaRPr lang="en-US" dirty="0">
              <a:latin typeface="Trebuchet MS" panose="020B0603020202020204" pitchFamily="34" charset="0"/>
            </a:endParaRPr>
          </a:p>
          <a:p>
            <a:pPr>
              <a:spcAft>
                <a:spcPts val="1800"/>
              </a:spcAft>
            </a:pPr>
            <a:r>
              <a:rPr lang="en-US" dirty="0">
                <a:latin typeface="Trebuchet MS" panose="020B0603020202020204" pitchFamily="34" charset="0"/>
              </a:rPr>
              <a:t>Appropriate </a:t>
            </a:r>
            <a:r>
              <a:rPr lang="en-US" dirty="0" smtClean="0">
                <a:latin typeface="Trebuchet MS" panose="020B0603020202020204" pitchFamily="34" charset="0"/>
              </a:rPr>
              <a:t>ASSIST, if applicable</a:t>
            </a:r>
            <a:endParaRPr lang="en-US" dirty="0"/>
          </a:p>
        </p:txBody>
      </p:sp>
    </p:spTree>
    <p:extLst>
      <p:ext uri="{BB962C8B-B14F-4D97-AF65-F5344CB8AC3E}">
        <p14:creationId xmlns:p14="http://schemas.microsoft.com/office/powerpoint/2010/main" val="681637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 includes . .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latin typeface="Trebuchet MS" panose="020B0603020202020204" pitchFamily="34" charset="0"/>
              </a:rPr>
              <a:t>Program Goals and </a:t>
            </a:r>
            <a:r>
              <a:rPr lang="en-US" dirty="0" smtClean="0">
                <a:latin typeface="Trebuchet MS" panose="020B0603020202020204" pitchFamily="34" charset="0"/>
              </a:rPr>
              <a:t>Objectives</a:t>
            </a:r>
          </a:p>
          <a:p>
            <a:pPr marL="457200" indent="-457200">
              <a:buFont typeface="+mj-lt"/>
              <a:buAutoNum type="arabicPeriod"/>
            </a:pPr>
            <a:endParaRPr lang="en-US" dirty="0">
              <a:latin typeface="Trebuchet MS" panose="020B0603020202020204" pitchFamily="34" charset="0"/>
            </a:endParaRPr>
          </a:p>
          <a:p>
            <a:pPr lvl="1"/>
            <a:r>
              <a:rPr lang="en-US" dirty="0" smtClean="0">
                <a:latin typeface="Trebuchet MS" panose="020B0603020202020204" pitchFamily="34" charset="0"/>
              </a:rPr>
              <a:t>must </a:t>
            </a:r>
            <a:r>
              <a:rPr lang="en-US" dirty="0">
                <a:latin typeface="Trebuchet MS" panose="020B0603020202020204" pitchFamily="34" charset="0"/>
              </a:rPr>
              <a:t>address transfer preparation or a valid workforce need </a:t>
            </a:r>
          </a:p>
        </p:txBody>
      </p:sp>
    </p:spTree>
    <p:extLst>
      <p:ext uri="{BB962C8B-B14F-4D97-AF65-F5344CB8AC3E}">
        <p14:creationId xmlns:p14="http://schemas.microsoft.com/office/powerpoint/2010/main" val="120788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idx="1"/>
          </p:nvPr>
        </p:nvSpPr>
        <p:spPr/>
        <p:txBody>
          <a:bodyPr>
            <a:normAutofit/>
          </a:bodyPr>
          <a:lstStyle/>
          <a:p>
            <a:pPr marL="514350" indent="-514350">
              <a:buAutoNum type="arabicPeriod" startAt="2"/>
            </a:pPr>
            <a:r>
              <a:rPr lang="en-US" dirty="0" smtClean="0">
                <a:latin typeface="Trebuchet MS" panose="020B0603020202020204" pitchFamily="34" charset="0"/>
              </a:rPr>
              <a:t>Catalog </a:t>
            </a:r>
            <a:r>
              <a:rPr lang="en-US" dirty="0">
                <a:latin typeface="Trebuchet MS" panose="020B0603020202020204" pitchFamily="34" charset="0"/>
              </a:rPr>
              <a:t>Description </a:t>
            </a:r>
          </a:p>
          <a:p>
            <a:pPr marL="514350" indent="-514350">
              <a:buAutoNum type="arabicPeriod" startAt="2"/>
            </a:pPr>
            <a:endParaRPr lang="en-US" dirty="0" smtClean="0">
              <a:latin typeface="Trebuchet MS" panose="020B0603020202020204" pitchFamily="34" charset="0"/>
            </a:endParaRPr>
          </a:p>
          <a:p>
            <a:pPr lvl="1">
              <a:spcAft>
                <a:spcPts val="2400"/>
              </a:spcAft>
            </a:pPr>
            <a:r>
              <a:rPr lang="en-US" dirty="0" smtClean="0">
                <a:latin typeface="Trebuchet MS" panose="020B0603020202020204" pitchFamily="34" charset="0"/>
              </a:rPr>
              <a:t>includes </a:t>
            </a:r>
            <a:r>
              <a:rPr lang="en-US" dirty="0">
                <a:latin typeface="Trebuchet MS" panose="020B0603020202020204" pitchFamily="34" charset="0"/>
              </a:rPr>
              <a:t>program requirements, </a:t>
            </a:r>
            <a:endParaRPr lang="en-US" dirty="0" smtClean="0">
              <a:latin typeface="Trebuchet MS" panose="020B0603020202020204" pitchFamily="34" charset="0"/>
            </a:endParaRPr>
          </a:p>
          <a:p>
            <a:pPr lvl="1">
              <a:spcAft>
                <a:spcPts val="2400"/>
              </a:spcAft>
            </a:pPr>
            <a:r>
              <a:rPr lang="en-US" dirty="0" smtClean="0">
                <a:latin typeface="Trebuchet MS" panose="020B0603020202020204" pitchFamily="34" charset="0"/>
              </a:rPr>
              <a:t>prerequisite </a:t>
            </a:r>
            <a:r>
              <a:rPr lang="en-US" dirty="0">
                <a:latin typeface="Trebuchet MS" panose="020B0603020202020204" pitchFamily="34" charset="0"/>
              </a:rPr>
              <a:t>skills or enrollment limitations, </a:t>
            </a:r>
            <a:endParaRPr lang="en-US" dirty="0" smtClean="0">
              <a:latin typeface="Trebuchet MS" panose="020B0603020202020204" pitchFamily="34" charset="0"/>
            </a:endParaRPr>
          </a:p>
          <a:p>
            <a:pPr lvl="1">
              <a:spcAft>
                <a:spcPts val="2400"/>
              </a:spcAft>
            </a:pPr>
            <a:r>
              <a:rPr lang="en-US" dirty="0" smtClean="0">
                <a:latin typeface="Trebuchet MS" panose="020B0603020202020204" pitchFamily="34" charset="0"/>
              </a:rPr>
              <a:t>student </a:t>
            </a:r>
            <a:r>
              <a:rPr lang="en-US" dirty="0">
                <a:latin typeface="Trebuchet MS" panose="020B0603020202020204" pitchFamily="34" charset="0"/>
              </a:rPr>
              <a:t>learning outcomes, and </a:t>
            </a:r>
            <a:endParaRPr lang="en-US" dirty="0" smtClean="0">
              <a:latin typeface="Trebuchet MS" panose="020B0603020202020204" pitchFamily="34" charset="0"/>
            </a:endParaRPr>
          </a:p>
          <a:p>
            <a:pPr lvl="1">
              <a:spcAft>
                <a:spcPts val="2400"/>
              </a:spcAft>
            </a:pPr>
            <a:r>
              <a:rPr lang="en-US" dirty="0" smtClean="0">
                <a:latin typeface="Trebuchet MS" panose="020B0603020202020204" pitchFamily="34" charset="0"/>
              </a:rPr>
              <a:t>information </a:t>
            </a:r>
            <a:r>
              <a:rPr lang="en-US" dirty="0">
                <a:latin typeface="Trebuchet MS" panose="020B0603020202020204" pitchFamily="34" charset="0"/>
              </a:rPr>
              <a:t>relevant to program goal </a:t>
            </a:r>
          </a:p>
        </p:txBody>
      </p:sp>
    </p:spTree>
    <p:extLst>
      <p:ext uri="{BB962C8B-B14F-4D97-AF65-F5344CB8AC3E}">
        <p14:creationId xmlns:p14="http://schemas.microsoft.com/office/powerpoint/2010/main" val="3665773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3. Program Requirements</a:t>
            </a:r>
          </a:p>
          <a:p>
            <a:pPr marL="0" indent="0">
              <a:buNone/>
            </a:pPr>
            <a:endParaRPr lang="en-US" dirty="0">
              <a:latin typeface="Trebuchet MS" panose="020B0603020202020204" pitchFamily="34" charset="0"/>
            </a:endParaRPr>
          </a:p>
          <a:p>
            <a:pPr lvl="1">
              <a:spcAft>
                <a:spcPts val="3600"/>
              </a:spcAft>
            </a:pPr>
            <a:r>
              <a:rPr lang="en-US" dirty="0" smtClean="0">
                <a:latin typeface="Trebuchet MS" panose="020B0603020202020204" pitchFamily="34" charset="0"/>
              </a:rPr>
              <a:t>includes </a:t>
            </a:r>
            <a:r>
              <a:rPr lang="en-US" dirty="0">
                <a:latin typeface="Trebuchet MS" panose="020B0603020202020204" pitchFamily="34" charset="0"/>
              </a:rPr>
              <a:t>course requirements &amp;</a:t>
            </a:r>
            <a:r>
              <a:rPr lang="en-US" dirty="0" smtClean="0">
                <a:latin typeface="Trebuchet MS" panose="020B0603020202020204" pitchFamily="34" charset="0"/>
              </a:rPr>
              <a:t> </a:t>
            </a:r>
            <a:r>
              <a:rPr lang="en-US" dirty="0">
                <a:latin typeface="Trebuchet MS" panose="020B0603020202020204" pitchFamily="34" charset="0"/>
              </a:rPr>
              <a:t>sequencing that reflect program goals. </a:t>
            </a:r>
            <a:endParaRPr lang="en-US" dirty="0" smtClean="0">
              <a:latin typeface="Trebuchet MS" panose="020B0603020202020204" pitchFamily="34" charset="0"/>
            </a:endParaRPr>
          </a:p>
          <a:p>
            <a:pPr lvl="1">
              <a:spcAft>
                <a:spcPts val="3600"/>
              </a:spcAft>
            </a:pPr>
            <a:r>
              <a:rPr lang="en-US" dirty="0" smtClean="0">
                <a:latin typeface="Trebuchet MS" panose="020B0603020202020204" pitchFamily="34" charset="0"/>
              </a:rPr>
              <a:t>The </a:t>
            </a:r>
            <a:r>
              <a:rPr lang="en-US" dirty="0">
                <a:latin typeface="Trebuchet MS" panose="020B0603020202020204" pitchFamily="34" charset="0"/>
              </a:rPr>
              <a:t>GE pattern and the calculations used to reach the degree total must be shown. </a:t>
            </a:r>
          </a:p>
        </p:txBody>
      </p:sp>
    </p:spTree>
    <p:extLst>
      <p:ext uri="{BB962C8B-B14F-4D97-AF65-F5344CB8AC3E}">
        <p14:creationId xmlns:p14="http://schemas.microsoft.com/office/powerpoint/2010/main" val="235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idx="1"/>
          </p:nvPr>
        </p:nvSpPr>
        <p:spPr/>
        <p:txBody>
          <a:bodyPr>
            <a:normAutofit/>
          </a:bodyPr>
          <a:lstStyle/>
          <a:p>
            <a:pPr marL="514350" indent="-514350">
              <a:buAutoNum type="arabicPeriod" startAt="4"/>
            </a:pPr>
            <a:r>
              <a:rPr lang="en-US" dirty="0" smtClean="0">
                <a:latin typeface="Trebuchet MS" panose="020B0603020202020204" pitchFamily="34" charset="0"/>
              </a:rPr>
              <a:t>Master Planning</a:t>
            </a:r>
          </a:p>
          <a:p>
            <a:pPr marL="514350" indent="-514350">
              <a:buAutoNum type="arabicPeriod" startAt="4"/>
            </a:pPr>
            <a:endParaRPr lang="en-US" dirty="0">
              <a:latin typeface="Trebuchet MS" panose="020B0603020202020204" pitchFamily="34" charset="0"/>
            </a:endParaRPr>
          </a:p>
          <a:p>
            <a:pPr lvl="1"/>
            <a:r>
              <a:rPr lang="en-US" dirty="0" smtClean="0">
                <a:latin typeface="Trebuchet MS" panose="020B0603020202020204" pitchFamily="34" charset="0"/>
              </a:rPr>
              <a:t>how </a:t>
            </a:r>
            <a:r>
              <a:rPr lang="en-US" dirty="0">
                <a:latin typeface="Trebuchet MS" panose="020B0603020202020204" pitchFamily="34" charset="0"/>
              </a:rPr>
              <a:t>it fits in the mission, curriculum, &amp;</a:t>
            </a:r>
            <a:r>
              <a:rPr lang="en-US" dirty="0" smtClean="0">
                <a:latin typeface="Trebuchet MS" panose="020B0603020202020204" pitchFamily="34" charset="0"/>
              </a:rPr>
              <a:t> </a:t>
            </a:r>
            <a:r>
              <a:rPr lang="en-US" dirty="0">
                <a:latin typeface="Trebuchet MS" panose="020B0603020202020204" pitchFamily="34" charset="0"/>
              </a:rPr>
              <a:t>master planning of the college and higher education in </a:t>
            </a:r>
            <a:r>
              <a:rPr lang="en-US" dirty="0" smtClean="0">
                <a:latin typeface="Trebuchet MS" panose="020B0603020202020204" pitchFamily="34" charset="0"/>
              </a:rPr>
              <a:t>California</a:t>
            </a:r>
            <a:endParaRPr lang="en-US" dirty="0">
              <a:latin typeface="Trebuchet MS" panose="020B0603020202020204" pitchFamily="34" charset="0"/>
            </a:endParaRPr>
          </a:p>
        </p:txBody>
      </p:sp>
    </p:spTree>
    <p:extLst>
      <p:ext uri="{BB962C8B-B14F-4D97-AF65-F5344CB8AC3E}">
        <p14:creationId xmlns:p14="http://schemas.microsoft.com/office/powerpoint/2010/main" val="72613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elements of a </a:t>
            </a:r>
            <a:r>
              <a:rPr lang="en-US" dirty="0" err="1" smtClean="0"/>
              <a:t>CTE</a:t>
            </a:r>
            <a:r>
              <a:rPr lang="en-US" dirty="0" smtClean="0"/>
              <a:t> program?</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i="1" dirty="0" smtClean="0">
                <a:solidFill>
                  <a:srgbClr val="FF0000"/>
                </a:solidFill>
              </a:rPr>
              <a:t>.</a:t>
            </a:r>
          </a:p>
          <a:p>
            <a:r>
              <a:rPr lang="en-US" sz="4000" i="1" dirty="0" smtClean="0"/>
              <a:t>Industry need</a:t>
            </a:r>
          </a:p>
          <a:p>
            <a:r>
              <a:rPr lang="en-US" sz="4000" i="1" dirty="0" smtClean="0"/>
              <a:t>Labor market</a:t>
            </a:r>
          </a:p>
          <a:p>
            <a:r>
              <a:rPr lang="en-US" sz="4000" i="1" dirty="0" smtClean="0"/>
              <a:t>Course outline</a:t>
            </a:r>
          </a:p>
          <a:p>
            <a:r>
              <a:rPr lang="en-US" sz="4000" i="1" dirty="0" smtClean="0"/>
              <a:t>Learning outcomes</a:t>
            </a:r>
          </a:p>
          <a:p>
            <a:r>
              <a:rPr lang="en-US" sz="4000" i="1" dirty="0" smtClean="0"/>
              <a:t>Ongoing costs</a:t>
            </a:r>
          </a:p>
          <a:p>
            <a:r>
              <a:rPr lang="en-US" sz="4000" i="1" dirty="0" smtClean="0"/>
              <a:t>Student fee issues</a:t>
            </a:r>
          </a:p>
          <a:p>
            <a:r>
              <a:rPr lang="en-US" sz="4000" i="1" dirty="0" smtClean="0"/>
              <a:t>Curriculum process</a:t>
            </a:r>
          </a:p>
          <a:p>
            <a:r>
              <a:rPr lang="en-US" sz="4000" i="1" dirty="0" smtClean="0"/>
              <a:t>Regional process</a:t>
            </a:r>
          </a:p>
          <a:p>
            <a:r>
              <a:rPr lang="en-US" sz="4000" i="1" dirty="0" smtClean="0"/>
              <a:t>Number of potential students </a:t>
            </a:r>
          </a:p>
          <a:p>
            <a:r>
              <a:rPr lang="en-US" sz="4000" i="1" dirty="0" smtClean="0"/>
              <a:t>Faculty expertise</a:t>
            </a:r>
          </a:p>
          <a:p>
            <a:r>
              <a:rPr lang="en-US" sz="4000" i="1" dirty="0" smtClean="0"/>
              <a:t>Undue impact on other colleges</a:t>
            </a:r>
          </a:p>
          <a:p>
            <a:pPr marL="0" indent="0">
              <a:buNone/>
            </a:pPr>
            <a:endParaRPr lang="en-US" i="1" dirty="0">
              <a:solidFill>
                <a:srgbClr val="FF0000"/>
              </a:solidFill>
            </a:endParaRPr>
          </a:p>
          <a:p>
            <a:endParaRPr lang="en-US" i="1" dirty="0" smtClean="0">
              <a:solidFill>
                <a:srgbClr val="FF0000"/>
              </a:solidFill>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3515978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5. Enrollment </a:t>
            </a:r>
            <a:r>
              <a:rPr lang="en-US" dirty="0">
                <a:latin typeface="Trebuchet MS" panose="020B0603020202020204" pitchFamily="34" charset="0"/>
              </a:rPr>
              <a:t>and Completer </a:t>
            </a:r>
            <a:r>
              <a:rPr lang="en-US" dirty="0" smtClean="0">
                <a:latin typeface="Trebuchet MS" panose="020B0603020202020204" pitchFamily="34" charset="0"/>
              </a:rPr>
              <a:t>Projections</a:t>
            </a:r>
          </a:p>
          <a:p>
            <a:pPr marL="0" indent="0">
              <a:buNone/>
            </a:pPr>
            <a:endParaRPr lang="en-US" dirty="0">
              <a:latin typeface="Trebuchet MS" panose="020B0603020202020204" pitchFamily="34" charset="0"/>
            </a:endParaRPr>
          </a:p>
          <a:p>
            <a:pPr lvl="1"/>
            <a:r>
              <a:rPr lang="en-US" dirty="0" smtClean="0">
                <a:latin typeface="Trebuchet MS" panose="020B0603020202020204" pitchFamily="34" charset="0"/>
              </a:rPr>
              <a:t>projection </a:t>
            </a:r>
            <a:r>
              <a:rPr lang="en-US" dirty="0">
                <a:latin typeface="Trebuchet MS" panose="020B0603020202020204" pitchFamily="34" charset="0"/>
              </a:rPr>
              <a:t>of number of students to earn degree or certificate </a:t>
            </a:r>
            <a:r>
              <a:rPr lang="en-US" dirty="0" smtClean="0">
                <a:latin typeface="Trebuchet MS" panose="020B0603020202020204" pitchFamily="34" charset="0"/>
              </a:rPr>
              <a:t>annually</a:t>
            </a:r>
            <a:endParaRPr lang="en-US" dirty="0">
              <a:latin typeface="Trebuchet MS" panose="020B0603020202020204" pitchFamily="34" charset="0"/>
            </a:endParaRPr>
          </a:p>
        </p:txBody>
      </p:sp>
    </p:spTree>
    <p:extLst>
      <p:ext uri="{BB962C8B-B14F-4D97-AF65-F5344CB8AC3E}">
        <p14:creationId xmlns:p14="http://schemas.microsoft.com/office/powerpoint/2010/main" val="3508008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6. Place </a:t>
            </a:r>
            <a:r>
              <a:rPr lang="en-US" dirty="0">
                <a:latin typeface="Trebuchet MS" panose="020B0603020202020204" pitchFamily="34" charset="0"/>
              </a:rPr>
              <a:t>of Program in Curriculum/Similar </a:t>
            </a:r>
            <a:r>
              <a:rPr lang="en-US" dirty="0" smtClean="0">
                <a:latin typeface="Trebuchet MS" panose="020B0603020202020204" pitchFamily="34" charset="0"/>
              </a:rPr>
              <a:t>Programs</a:t>
            </a:r>
          </a:p>
          <a:p>
            <a:pPr marL="0" indent="0">
              <a:buNone/>
            </a:pPr>
            <a:endParaRPr lang="en-US" dirty="0">
              <a:latin typeface="Trebuchet MS" panose="020B0603020202020204" pitchFamily="34" charset="0"/>
            </a:endParaRPr>
          </a:p>
          <a:p>
            <a:pPr lvl="1"/>
            <a:r>
              <a:rPr lang="en-US" dirty="0" smtClean="0">
                <a:latin typeface="Trebuchet MS" panose="020B0603020202020204" pitchFamily="34" charset="0"/>
              </a:rPr>
              <a:t>how </a:t>
            </a:r>
            <a:r>
              <a:rPr lang="en-US" dirty="0">
                <a:latin typeface="Trebuchet MS" panose="020B0603020202020204" pitchFamily="34" charset="0"/>
              </a:rPr>
              <a:t>it fits in college’s existing program </a:t>
            </a:r>
            <a:r>
              <a:rPr lang="en-US" dirty="0" smtClean="0">
                <a:latin typeface="Trebuchet MS" panose="020B0603020202020204" pitchFamily="34" charset="0"/>
              </a:rPr>
              <a:t>inventory</a:t>
            </a:r>
            <a:endParaRPr lang="en-US" dirty="0">
              <a:latin typeface="Trebuchet MS" panose="020B0603020202020204" pitchFamily="34" charset="0"/>
            </a:endParaRPr>
          </a:p>
        </p:txBody>
      </p:sp>
    </p:spTree>
    <p:extLst>
      <p:ext uri="{BB962C8B-B14F-4D97-AF65-F5344CB8AC3E}">
        <p14:creationId xmlns:p14="http://schemas.microsoft.com/office/powerpoint/2010/main" val="401726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sz="half" idx="1"/>
          </p:nvPr>
        </p:nvSpPr>
        <p:spPr/>
        <p:txBody>
          <a:bodyPr>
            <a:normAutofit/>
          </a:bodyPr>
          <a:lstStyle/>
          <a:p>
            <a:pPr marL="514350" indent="-514350">
              <a:buAutoNum type="arabicPeriod" startAt="7"/>
            </a:pPr>
            <a:r>
              <a:rPr lang="en-US" dirty="0" smtClean="0">
                <a:latin typeface="Trebuchet MS" panose="020B0603020202020204" pitchFamily="34" charset="0"/>
              </a:rPr>
              <a:t>Similar </a:t>
            </a:r>
            <a:r>
              <a:rPr lang="en-US" dirty="0">
                <a:latin typeface="Trebuchet MS" panose="020B0603020202020204" pitchFamily="34" charset="0"/>
              </a:rPr>
              <a:t>Programs at Other Colleges in Service </a:t>
            </a:r>
            <a:r>
              <a:rPr lang="en-US" dirty="0" smtClean="0">
                <a:latin typeface="Trebuchet MS" panose="020B0603020202020204" pitchFamily="34" charset="0"/>
              </a:rPr>
              <a:t>Area</a:t>
            </a:r>
          </a:p>
          <a:p>
            <a:pPr marL="971550" lvl="1" indent="-514350">
              <a:buAutoNum type="arabicPeriod" startAt="7"/>
            </a:pPr>
            <a:endParaRPr lang="en-US" dirty="0">
              <a:latin typeface="Trebuchet MS" panose="020B0603020202020204" pitchFamily="34" charset="0"/>
            </a:endParaRPr>
          </a:p>
          <a:p>
            <a:pPr lvl="1"/>
            <a:r>
              <a:rPr lang="en-US" dirty="0" smtClean="0">
                <a:latin typeface="Trebuchet MS" panose="020B0603020202020204" pitchFamily="34" charset="0"/>
              </a:rPr>
              <a:t>justification </a:t>
            </a:r>
            <a:r>
              <a:rPr lang="en-US" dirty="0">
                <a:latin typeface="Trebuchet MS" panose="020B0603020202020204" pitchFamily="34" charset="0"/>
              </a:rPr>
              <a:t>of need for program in the </a:t>
            </a:r>
            <a:r>
              <a:rPr lang="en-US" dirty="0" smtClean="0">
                <a:latin typeface="Trebuchet MS" panose="020B0603020202020204" pitchFamily="34" charset="0"/>
              </a:rPr>
              <a:t>region</a:t>
            </a:r>
            <a:endParaRPr lang="en-US" dirty="0">
              <a:latin typeface="Trebuchet MS" panose="020B0603020202020204" pitchFamily="34" charset="0"/>
            </a:endParaRPr>
          </a:p>
        </p:txBody>
      </p:sp>
      <p:pic>
        <p:nvPicPr>
          <p:cNvPr id="5" name="Content Placeholder 4" descr="Screen Shot 2018-05-06 at 8.34.36 PM.png"/>
          <p:cNvPicPr>
            <a:picLocks noGrp="1" noChangeAspect="1"/>
          </p:cNvPicPr>
          <p:nvPr>
            <p:ph sz="half" idx="2"/>
          </p:nvPr>
        </p:nvPicPr>
        <p:blipFill>
          <a:blip r:embed="rId3">
            <a:extLst>
              <a:ext uri="{28A0092B-C50C-407E-A947-70E740481C1C}">
                <a14:useLocalDpi xmlns:a14="http://schemas.microsoft.com/office/drawing/2010/main" val="0"/>
              </a:ext>
            </a:extLst>
          </a:blip>
          <a:srcRect l="9777" r="9777"/>
          <a:stretch>
            <a:fillRect/>
          </a:stretch>
        </p:blipFill>
        <p:spPr>
          <a:prstGeom prst="rect">
            <a:avLst/>
          </a:prstGeom>
        </p:spPr>
      </p:pic>
    </p:spTree>
    <p:extLst>
      <p:ext uri="{BB962C8B-B14F-4D97-AF65-F5344CB8AC3E}">
        <p14:creationId xmlns:p14="http://schemas.microsoft.com/office/powerpoint/2010/main" val="3859399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Narrative</a:t>
            </a:r>
            <a:r>
              <a:rPr lang="en-US" dirty="0"/>
              <a:t>, includes . . .</a:t>
            </a: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8. Transfer </a:t>
            </a:r>
            <a:r>
              <a:rPr lang="en-US" dirty="0">
                <a:latin typeface="Trebuchet MS" panose="020B0603020202020204" pitchFamily="34" charset="0"/>
              </a:rPr>
              <a:t>preparation information </a:t>
            </a:r>
          </a:p>
          <a:p>
            <a:pPr marL="0" indent="0">
              <a:buNone/>
            </a:pPr>
            <a:endParaRPr lang="en-US" dirty="0" smtClean="0">
              <a:latin typeface="Trebuchet MS" panose="020B0603020202020204" pitchFamily="34" charset="0"/>
            </a:endParaRPr>
          </a:p>
          <a:p>
            <a:pPr lvl="1"/>
            <a:r>
              <a:rPr lang="en-US" dirty="0" smtClean="0">
                <a:latin typeface="Trebuchet MS" panose="020B0603020202020204" pitchFamily="34" charset="0"/>
              </a:rPr>
              <a:t>for </a:t>
            </a:r>
            <a:r>
              <a:rPr lang="en-US" dirty="0">
                <a:latin typeface="Trebuchet MS" panose="020B0603020202020204" pitchFamily="34" charset="0"/>
              </a:rPr>
              <a:t>CTE-transfer </a:t>
            </a:r>
            <a:r>
              <a:rPr lang="en-US" dirty="0" smtClean="0">
                <a:latin typeface="Trebuchet MS" panose="020B0603020202020204" pitchFamily="34" charset="0"/>
              </a:rPr>
              <a:t>degrees</a:t>
            </a:r>
            <a:endParaRPr lang="en-US" dirty="0">
              <a:latin typeface="Trebuchet MS" panose="020B0603020202020204" pitchFamily="34" charset="0"/>
            </a:endParaRPr>
          </a:p>
        </p:txBody>
      </p:sp>
    </p:spTree>
    <p:extLst>
      <p:ext uri="{BB962C8B-B14F-4D97-AF65-F5344CB8AC3E}">
        <p14:creationId xmlns:p14="http://schemas.microsoft.com/office/powerpoint/2010/main" val="846511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lgn="ctr">
              <a:buNone/>
            </a:pPr>
            <a:r>
              <a:rPr lang="en-US" sz="8800" b="1" dirty="0" smtClean="0">
                <a:latin typeface="Trebuchet MS"/>
                <a:cs typeface="Trebuchet MS"/>
              </a:rPr>
              <a:t>Non-Credit CDCP Program</a:t>
            </a:r>
            <a:endParaRPr lang="en-US" sz="8800" b="1" dirty="0">
              <a:latin typeface="Trebuchet MS"/>
              <a:cs typeface="Trebuchet MS"/>
            </a:endParaRPr>
          </a:p>
        </p:txBody>
      </p:sp>
    </p:spTree>
    <p:extLst>
      <p:ext uri="{BB962C8B-B14F-4D97-AF65-F5344CB8AC3E}">
        <p14:creationId xmlns:p14="http://schemas.microsoft.com/office/powerpoint/2010/main" val="1464247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CDCP Program</a:t>
            </a:r>
            <a:endParaRPr lang="en-US" dirty="0"/>
          </a:p>
        </p:txBody>
      </p:sp>
      <p:sp>
        <p:nvSpPr>
          <p:cNvPr id="3" name="Content Placeholder 2"/>
          <p:cNvSpPr>
            <a:spLocks noGrp="1"/>
          </p:cNvSpPr>
          <p:nvPr>
            <p:ph idx="1"/>
          </p:nvPr>
        </p:nvSpPr>
        <p:spPr/>
        <p:txBody>
          <a:bodyPr>
            <a:normAutofit/>
          </a:bodyPr>
          <a:lstStyle/>
          <a:p>
            <a:r>
              <a:rPr lang="en-US" dirty="0">
                <a:latin typeface="Trebuchet MS" panose="020B0603020202020204" pitchFamily="34" charset="0"/>
              </a:rPr>
              <a:t>Certificate of </a:t>
            </a:r>
            <a:r>
              <a:rPr lang="en-US" dirty="0" smtClean="0">
                <a:latin typeface="Trebuchet MS" panose="020B0603020202020204" pitchFamily="34" charset="0"/>
              </a:rPr>
              <a:t>Competency</a:t>
            </a:r>
          </a:p>
          <a:p>
            <a:endParaRPr lang="en-US" dirty="0">
              <a:latin typeface="Trebuchet MS" panose="020B0603020202020204" pitchFamily="34" charset="0"/>
            </a:endParaRPr>
          </a:p>
          <a:p>
            <a:pPr lvl="1"/>
            <a:r>
              <a:rPr lang="en-US" dirty="0">
                <a:latin typeface="Trebuchet MS" panose="020B0603020202020204" pitchFamily="34" charset="0"/>
              </a:rPr>
              <a:t>A certificate in a recognized career field articulated with degree-applicable coursework, completion of an associate degree, or transfer to a baccalaureate institution</a:t>
            </a:r>
          </a:p>
          <a:p>
            <a:endParaRPr lang="en-US" dirty="0"/>
          </a:p>
        </p:txBody>
      </p:sp>
    </p:spTree>
    <p:extLst>
      <p:ext uri="{BB962C8B-B14F-4D97-AF65-F5344CB8AC3E}">
        <p14:creationId xmlns:p14="http://schemas.microsoft.com/office/powerpoint/2010/main" val="1145367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CDCP Program</a:t>
            </a:r>
            <a:endParaRPr lang="en-US" dirty="0"/>
          </a:p>
        </p:txBody>
      </p:sp>
      <p:sp>
        <p:nvSpPr>
          <p:cNvPr id="3" name="Content Placeholder 2"/>
          <p:cNvSpPr>
            <a:spLocks noGrp="1"/>
          </p:cNvSpPr>
          <p:nvPr>
            <p:ph idx="1"/>
          </p:nvPr>
        </p:nvSpPr>
        <p:spPr/>
        <p:txBody>
          <a:bodyPr>
            <a:normAutofit/>
          </a:bodyPr>
          <a:lstStyle/>
          <a:p>
            <a:r>
              <a:rPr lang="en-US" dirty="0" smtClean="0">
                <a:latin typeface="Trebuchet MS" panose="020B0603020202020204" pitchFamily="34" charset="0"/>
              </a:rPr>
              <a:t>Certificate </a:t>
            </a:r>
            <a:r>
              <a:rPr lang="en-US" dirty="0">
                <a:latin typeface="Trebuchet MS" panose="020B0603020202020204" pitchFamily="34" charset="0"/>
              </a:rPr>
              <a:t>of </a:t>
            </a:r>
            <a:r>
              <a:rPr lang="en-US" dirty="0" smtClean="0">
                <a:latin typeface="Trebuchet MS" panose="020B0603020202020204" pitchFamily="34" charset="0"/>
              </a:rPr>
              <a:t>Completion</a:t>
            </a:r>
          </a:p>
          <a:p>
            <a:endParaRPr lang="en-US" dirty="0">
              <a:latin typeface="Trebuchet MS" panose="020B0603020202020204" pitchFamily="34" charset="0"/>
            </a:endParaRPr>
          </a:p>
          <a:p>
            <a:pPr lvl="1"/>
            <a:r>
              <a:rPr lang="en-US" dirty="0">
                <a:latin typeface="Trebuchet MS" panose="020B0603020202020204" pitchFamily="34" charset="0"/>
              </a:rPr>
              <a:t>A certificate leading to improved employability or job opportunities</a:t>
            </a:r>
          </a:p>
          <a:p>
            <a:endParaRPr lang="en-US" dirty="0"/>
          </a:p>
        </p:txBody>
      </p:sp>
    </p:spTree>
    <p:extLst>
      <p:ext uri="{BB962C8B-B14F-4D97-AF65-F5344CB8AC3E}">
        <p14:creationId xmlns:p14="http://schemas.microsoft.com/office/powerpoint/2010/main" val="1134049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CDCP Program</a:t>
            </a:r>
            <a:endParaRPr lang="en-US" dirty="0"/>
          </a:p>
        </p:txBody>
      </p:sp>
      <p:sp>
        <p:nvSpPr>
          <p:cNvPr id="3" name="Content Placeholder 2"/>
          <p:cNvSpPr>
            <a:spLocks noGrp="1"/>
          </p:cNvSpPr>
          <p:nvPr>
            <p:ph idx="1"/>
          </p:nvPr>
        </p:nvSpPr>
        <p:spPr/>
        <p:txBody>
          <a:bodyPr>
            <a:normAutofit/>
          </a:bodyPr>
          <a:lstStyle/>
          <a:p>
            <a:pPr>
              <a:spcAft>
                <a:spcPts val="2400"/>
              </a:spcAft>
            </a:pPr>
            <a:r>
              <a:rPr lang="en-US" sz="2400" dirty="0">
                <a:latin typeface="Trebuchet MS" panose="020B0603020202020204" pitchFamily="34" charset="0"/>
              </a:rPr>
              <a:t>If bundled into one of these, </a:t>
            </a:r>
            <a:endParaRPr lang="en-US" sz="2400" dirty="0" smtClean="0">
              <a:latin typeface="Trebuchet MS" panose="020B0603020202020204" pitchFamily="34" charset="0"/>
            </a:endParaRPr>
          </a:p>
          <a:p>
            <a:pPr lvl="1"/>
            <a:r>
              <a:rPr lang="en-US" sz="2400" dirty="0" smtClean="0">
                <a:latin typeface="Trebuchet MS" panose="020B0603020202020204" pitchFamily="34" charset="0"/>
              </a:rPr>
              <a:t>Certificate </a:t>
            </a:r>
            <a:r>
              <a:rPr lang="en-US" sz="2400" dirty="0">
                <a:latin typeface="Trebuchet MS" panose="020B0603020202020204" pitchFamily="34" charset="0"/>
              </a:rPr>
              <a:t>of </a:t>
            </a:r>
            <a:r>
              <a:rPr lang="en-US" sz="2400" dirty="0" smtClean="0">
                <a:latin typeface="Trebuchet MS" panose="020B0603020202020204" pitchFamily="34" charset="0"/>
              </a:rPr>
              <a:t>Competency</a:t>
            </a:r>
          </a:p>
          <a:p>
            <a:pPr lvl="1"/>
            <a:r>
              <a:rPr lang="en-US" sz="2400" dirty="0" smtClean="0">
                <a:latin typeface="Trebuchet MS" panose="020B0603020202020204" pitchFamily="34" charset="0"/>
              </a:rPr>
              <a:t>Certificate </a:t>
            </a:r>
            <a:r>
              <a:rPr lang="en-US" sz="2400" dirty="0">
                <a:latin typeface="Trebuchet MS" panose="020B0603020202020204" pitchFamily="34" charset="0"/>
              </a:rPr>
              <a:t>of </a:t>
            </a:r>
            <a:r>
              <a:rPr lang="en-US" sz="2400" dirty="0" smtClean="0">
                <a:latin typeface="Trebuchet MS" panose="020B0603020202020204" pitchFamily="34" charset="0"/>
              </a:rPr>
              <a:t>Completion</a:t>
            </a:r>
          </a:p>
          <a:p>
            <a:pPr marL="457200" lvl="1" indent="0">
              <a:buNone/>
            </a:pPr>
            <a:endParaRPr lang="en-US" dirty="0" smtClean="0">
              <a:latin typeface="Trebuchet MS" panose="020B0603020202020204" pitchFamily="34" charset="0"/>
            </a:endParaRPr>
          </a:p>
          <a:p>
            <a:pPr>
              <a:spcAft>
                <a:spcPts val="2400"/>
              </a:spcAft>
            </a:pPr>
            <a:r>
              <a:rPr lang="en-US" dirty="0" smtClean="0">
                <a:latin typeface="Trebuchet MS" panose="020B0603020202020204" pitchFamily="34" charset="0"/>
              </a:rPr>
              <a:t>Earn higher apportionment</a:t>
            </a:r>
          </a:p>
          <a:p>
            <a:pPr>
              <a:spcAft>
                <a:spcPts val="2400"/>
              </a:spcAft>
            </a:pPr>
            <a:r>
              <a:rPr lang="en-US" dirty="0" smtClean="0">
                <a:latin typeface="Trebuchet MS" panose="020B0603020202020204" pitchFamily="34" charset="0"/>
              </a:rPr>
              <a:t>Submission </a:t>
            </a:r>
            <a:r>
              <a:rPr lang="en-US" dirty="0">
                <a:latin typeface="Trebuchet MS" panose="020B0603020202020204" pitchFamily="34" charset="0"/>
              </a:rPr>
              <a:t>for approval requires a narrative document similar to credit programs</a:t>
            </a:r>
          </a:p>
          <a:p>
            <a:endParaRPr lang="en-US" dirty="0"/>
          </a:p>
        </p:txBody>
      </p:sp>
    </p:spTree>
    <p:extLst>
      <p:ext uri="{BB962C8B-B14F-4D97-AF65-F5344CB8AC3E}">
        <p14:creationId xmlns:p14="http://schemas.microsoft.com/office/powerpoint/2010/main" val="311976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Approvals </a:t>
            </a:r>
            <a:r>
              <a:rPr lang="mr-IN" dirty="0" smtClean="0"/>
              <a:t>–</a:t>
            </a:r>
            <a:r>
              <a:rPr lang="en-US" dirty="0" smtClean="0"/>
              <a:t> Best Advice</a:t>
            </a:r>
            <a:endParaRPr lang="en-US" dirty="0"/>
          </a:p>
        </p:txBody>
      </p:sp>
      <p:sp>
        <p:nvSpPr>
          <p:cNvPr id="3" name="Content Placeholder 2"/>
          <p:cNvSpPr>
            <a:spLocks noGrp="1"/>
          </p:cNvSpPr>
          <p:nvPr>
            <p:ph idx="1"/>
          </p:nvPr>
        </p:nvSpPr>
        <p:spPr/>
        <p:txBody>
          <a:bodyPr/>
          <a:lstStyle/>
          <a:p>
            <a:pPr marL="742950" indent="-742950">
              <a:buFont typeface="+mj-lt"/>
              <a:buAutoNum type="arabicPeriod"/>
            </a:pPr>
            <a:r>
              <a:rPr lang="en-US" sz="3800" dirty="0">
                <a:latin typeface="Trebuchet MS" panose="020B0603020202020204" pitchFamily="34" charset="0"/>
              </a:rPr>
              <a:t>Don’t wait until after local board approval to start assembling documents</a:t>
            </a:r>
          </a:p>
          <a:p>
            <a:pPr marL="0" indent="0">
              <a:buNone/>
            </a:pPr>
            <a:endParaRPr lang="en-US" dirty="0"/>
          </a:p>
        </p:txBody>
      </p:sp>
    </p:spTree>
    <p:extLst>
      <p:ext uri="{BB962C8B-B14F-4D97-AF65-F5344CB8AC3E}">
        <p14:creationId xmlns:p14="http://schemas.microsoft.com/office/powerpoint/2010/main" val="1530768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Approvals </a:t>
            </a:r>
            <a:r>
              <a:rPr lang="mr-IN" dirty="0" smtClean="0"/>
              <a:t>–</a:t>
            </a:r>
            <a:r>
              <a:rPr lang="en-US" dirty="0" smtClean="0"/>
              <a:t> Best Advice</a:t>
            </a:r>
            <a:endParaRPr lang="en-US" dirty="0"/>
          </a:p>
        </p:txBody>
      </p:sp>
      <p:sp>
        <p:nvSpPr>
          <p:cNvPr id="3" name="Content Placeholder 2"/>
          <p:cNvSpPr>
            <a:spLocks noGrp="1"/>
          </p:cNvSpPr>
          <p:nvPr>
            <p:ph idx="1"/>
          </p:nvPr>
        </p:nvSpPr>
        <p:spPr/>
        <p:txBody>
          <a:bodyPr/>
          <a:lstStyle/>
          <a:p>
            <a:pPr marL="742950" indent="-742950">
              <a:buFont typeface="+mj-lt"/>
              <a:buAutoNum type="arabicPeriod" startAt="2"/>
            </a:pPr>
            <a:r>
              <a:rPr lang="en-US" sz="3800" dirty="0" smtClean="0">
                <a:latin typeface="Trebuchet MS" panose="020B0603020202020204" pitchFamily="34" charset="0"/>
              </a:rPr>
              <a:t>Wherever appropriate, use the program narrative, LMI data, and other documentation </a:t>
            </a:r>
            <a:r>
              <a:rPr lang="en-US" sz="3800" u="sng" dirty="0" smtClean="0">
                <a:latin typeface="Trebuchet MS" panose="020B0603020202020204" pitchFamily="34" charset="0"/>
              </a:rPr>
              <a:t>to guide the program-approval process at the local level</a:t>
            </a:r>
          </a:p>
          <a:p>
            <a:pPr marL="0" indent="0">
              <a:buNone/>
            </a:pPr>
            <a:endParaRPr lang="en-US" dirty="0"/>
          </a:p>
        </p:txBody>
      </p:sp>
    </p:spTree>
    <p:extLst>
      <p:ext uri="{BB962C8B-B14F-4D97-AF65-F5344CB8AC3E}">
        <p14:creationId xmlns:p14="http://schemas.microsoft.com/office/powerpoint/2010/main" val="421830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 . .	</a:t>
            </a:r>
            <a:endParaRPr lang="en-US" dirty="0"/>
          </a:p>
        </p:txBody>
      </p:sp>
      <p:sp>
        <p:nvSpPr>
          <p:cNvPr id="3" name="Content Placeholder 2"/>
          <p:cNvSpPr>
            <a:spLocks noGrp="1"/>
          </p:cNvSpPr>
          <p:nvPr>
            <p:ph idx="1"/>
          </p:nvPr>
        </p:nvSpPr>
        <p:spPr/>
        <p:txBody>
          <a:bodyPr/>
          <a:lstStyle/>
          <a:p>
            <a:r>
              <a:rPr lang="en-US" dirty="0" smtClean="0"/>
              <a:t>Will program completers need a certificate or degree?</a:t>
            </a:r>
          </a:p>
          <a:p>
            <a:endParaRPr lang="en-US" dirty="0"/>
          </a:p>
          <a:p>
            <a:endParaRPr lang="en-US" dirty="0"/>
          </a:p>
        </p:txBody>
      </p:sp>
      <p:pic>
        <p:nvPicPr>
          <p:cNvPr id="8" name="Picture 7"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3057"/>
            <a:ext cx="2806700" cy="2705100"/>
          </a:xfrm>
          <a:prstGeom prst="rect">
            <a:avLst/>
          </a:prstGeom>
        </p:spPr>
      </p:pic>
      <p:pic>
        <p:nvPicPr>
          <p:cNvPr id="9" name="Picture 8"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484" y="3087580"/>
            <a:ext cx="2806700" cy="2705100"/>
          </a:xfrm>
          <a:prstGeom prst="rect">
            <a:avLst/>
          </a:prstGeom>
        </p:spPr>
      </p:pic>
      <p:pic>
        <p:nvPicPr>
          <p:cNvPr id="10" name="Picture 9"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865" y="3108067"/>
            <a:ext cx="2806700" cy="2705100"/>
          </a:xfrm>
          <a:prstGeom prst="rect">
            <a:avLst/>
          </a:prstGeom>
        </p:spPr>
      </p:pic>
      <p:pic>
        <p:nvPicPr>
          <p:cNvPr id="11" name="Picture 10"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033" y="3089059"/>
            <a:ext cx="2806700" cy="2705100"/>
          </a:xfrm>
          <a:prstGeom prst="rect">
            <a:avLst/>
          </a:prstGeom>
        </p:spPr>
      </p:pic>
    </p:spTree>
    <p:extLst>
      <p:ext uri="{BB962C8B-B14F-4D97-AF65-F5344CB8AC3E}">
        <p14:creationId xmlns:p14="http://schemas.microsoft.com/office/powerpoint/2010/main" val="994636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Approvals </a:t>
            </a:r>
            <a:r>
              <a:rPr lang="mr-IN" dirty="0" smtClean="0"/>
              <a:t>–</a:t>
            </a:r>
            <a:r>
              <a:rPr lang="en-US" dirty="0" smtClean="0"/>
              <a:t> Best Advice</a:t>
            </a:r>
            <a:endParaRPr lang="en-US" dirty="0"/>
          </a:p>
        </p:txBody>
      </p:sp>
      <p:sp>
        <p:nvSpPr>
          <p:cNvPr id="3" name="Content Placeholder 2"/>
          <p:cNvSpPr>
            <a:spLocks noGrp="1"/>
          </p:cNvSpPr>
          <p:nvPr>
            <p:ph idx="1"/>
          </p:nvPr>
        </p:nvSpPr>
        <p:spPr/>
        <p:txBody>
          <a:bodyPr/>
          <a:lstStyle/>
          <a:p>
            <a:pPr marL="742950" indent="-742950">
              <a:buFont typeface="+mj-lt"/>
              <a:buAutoNum type="arabicPeriod" startAt="3"/>
            </a:pPr>
            <a:r>
              <a:rPr lang="en-US" sz="3800" dirty="0" smtClean="0">
                <a:latin typeface="Trebuchet MS" panose="020B0603020202020204" pitchFamily="34" charset="0"/>
              </a:rPr>
              <a:t>Develop </a:t>
            </a:r>
            <a:r>
              <a:rPr lang="en-US" sz="3800" dirty="0">
                <a:latin typeface="Trebuchet MS" panose="020B0603020202020204" pitchFamily="34" charset="0"/>
              </a:rPr>
              <a:t>a checklist or process for program approvals so all components can easily be tracked and managed</a:t>
            </a:r>
          </a:p>
          <a:p>
            <a:pPr marL="0" indent="0">
              <a:buNone/>
            </a:pPr>
            <a:endParaRPr lang="en-US" dirty="0"/>
          </a:p>
        </p:txBody>
      </p:sp>
    </p:spTree>
    <p:extLst>
      <p:ext uri="{BB962C8B-B14F-4D97-AF65-F5344CB8AC3E}">
        <p14:creationId xmlns:p14="http://schemas.microsoft.com/office/powerpoint/2010/main" val="147196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questions - use okay.jpeg"/>
          <p:cNvPicPr>
            <a:picLocks noGrp="1" noChangeAspect="1"/>
          </p:cNvPicPr>
          <p:nvPr>
            <p:ph idx="1"/>
          </p:nvPr>
        </p:nvPicPr>
        <p:blipFill>
          <a:blip r:embed="rId3">
            <a:extLst>
              <a:ext uri="{28A0092B-C50C-407E-A947-70E740481C1C}">
                <a14:useLocalDpi xmlns:a14="http://schemas.microsoft.com/office/drawing/2010/main" val="0"/>
              </a:ext>
            </a:extLst>
          </a:blip>
          <a:srcRect l="-22258" r="-22258"/>
          <a:stretch>
            <a:fillRect/>
          </a:stretch>
        </p:blipFill>
        <p:spPr/>
      </p:pic>
    </p:spTree>
    <p:extLst>
      <p:ext uri="{BB962C8B-B14F-4D97-AF65-F5344CB8AC3E}">
        <p14:creationId xmlns:p14="http://schemas.microsoft.com/office/powerpoint/2010/main" val="788144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3"/>
              </a:rPr>
              <a:t>Program and Course Approval Handbook, 6th edition</a:t>
            </a:r>
            <a:endParaRPr lang="en-US" dirty="0" smtClean="0"/>
          </a:p>
          <a:p>
            <a:r>
              <a:rPr lang="en-US" dirty="0" smtClean="0">
                <a:hlinkClick r:id="rId4"/>
              </a:rPr>
              <a:t>Taxonomy of Programs, 6th edition</a:t>
            </a:r>
            <a:endParaRPr lang="en-US" dirty="0" smtClean="0"/>
          </a:p>
          <a:p>
            <a:r>
              <a:rPr lang="en-US" dirty="0" smtClean="0">
                <a:hlinkClick r:id="rId5"/>
              </a:rPr>
              <a:t>Data Element Dictionary, SAM Code</a:t>
            </a:r>
            <a:endParaRPr lang="en-US" dirty="0" smtClean="0"/>
          </a:p>
          <a:p>
            <a:r>
              <a:rPr lang="en-US" dirty="0" smtClean="0">
                <a:hlinkClick r:id="rId6"/>
              </a:rPr>
              <a:t>Title 5, Division 6, Chapter 6</a:t>
            </a:r>
            <a:endParaRPr lang="en-US" dirty="0" smtClean="0"/>
          </a:p>
          <a:p>
            <a:r>
              <a:rPr lang="en-US" dirty="0" smtClean="0">
                <a:hlinkClick r:id="rId7"/>
              </a:rPr>
              <a:t>COE Supply Demand Tables</a:t>
            </a:r>
            <a:endParaRPr lang="en-US" dirty="0" smtClean="0"/>
          </a:p>
          <a:p>
            <a:r>
              <a:rPr lang="en-US" dirty="0" smtClean="0">
                <a:hlinkClick r:id="rId8"/>
              </a:rPr>
              <a:t>Occupational Information Network Online</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84443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 you - user okay.jpeg"/>
          <p:cNvPicPr>
            <a:picLocks noGrp="1" noChangeAspect="1"/>
          </p:cNvPicPr>
          <p:nvPr>
            <p:ph idx="1"/>
          </p:nvPr>
        </p:nvPicPr>
        <p:blipFill>
          <a:blip r:embed="rId3">
            <a:extLst>
              <a:ext uri="{28A0092B-C50C-407E-A947-70E740481C1C}">
                <a14:useLocalDpi xmlns:a14="http://schemas.microsoft.com/office/drawing/2010/main" val="0"/>
              </a:ext>
            </a:extLst>
          </a:blip>
          <a:srcRect l="-21862" r="-21862"/>
          <a:stretch>
            <a:fillRect/>
          </a:stretch>
        </p:blipFill>
        <p:spPr>
          <a:xfrm>
            <a:off x="650566" y="883158"/>
            <a:ext cx="10972800" cy="4997995"/>
          </a:xfrm>
        </p:spPr>
      </p:pic>
    </p:spTree>
    <p:extLst>
      <p:ext uri="{BB962C8B-B14F-4D97-AF65-F5344CB8AC3E}">
        <p14:creationId xmlns:p14="http://schemas.microsoft.com/office/powerpoint/2010/main" val="400705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CTE Associate Degrees and Certificates</a:t>
            </a:r>
          </a:p>
        </p:txBody>
      </p:sp>
      <p:sp>
        <p:nvSpPr>
          <p:cNvPr id="3" name="Content Placeholder 2"/>
          <p:cNvSpPr>
            <a:spLocks noGrp="1"/>
          </p:cNvSpPr>
          <p:nvPr>
            <p:ph idx="1"/>
          </p:nvPr>
        </p:nvSpPr>
        <p:spPr/>
        <p:txBody>
          <a:bodyPr>
            <a:normAutofit/>
          </a:bodyPr>
          <a:lstStyle/>
          <a:p>
            <a:pPr>
              <a:lnSpc>
                <a:spcPct val="140000"/>
              </a:lnSpc>
              <a:buFont typeface="Arial"/>
              <a:buChar char="•"/>
            </a:pPr>
            <a:r>
              <a:rPr lang="en-US" dirty="0" smtClean="0"/>
              <a:t>A.A.  or A.S.</a:t>
            </a:r>
          </a:p>
          <a:p>
            <a:pPr>
              <a:lnSpc>
                <a:spcPct val="140000"/>
              </a:lnSpc>
              <a:buFont typeface="Arial"/>
              <a:buChar char="•"/>
            </a:pPr>
            <a:r>
              <a:rPr lang="en-US" dirty="0" smtClean="0"/>
              <a:t>Certificate </a:t>
            </a:r>
            <a:r>
              <a:rPr lang="en-US" dirty="0"/>
              <a:t>of </a:t>
            </a:r>
            <a:r>
              <a:rPr lang="en-US" dirty="0" smtClean="0"/>
              <a:t>Achievement</a:t>
            </a:r>
          </a:p>
          <a:p>
            <a:pPr>
              <a:lnSpc>
                <a:spcPct val="140000"/>
              </a:lnSpc>
              <a:buFont typeface="Arial"/>
              <a:buChar char="•"/>
            </a:pPr>
            <a:r>
              <a:rPr lang="en-US" dirty="0" smtClean="0"/>
              <a:t>Local Certificate</a:t>
            </a:r>
            <a:endParaRPr lang="en-US" dirty="0"/>
          </a:p>
        </p:txBody>
      </p:sp>
    </p:spTree>
    <p:extLst>
      <p:ext uri="{BB962C8B-B14F-4D97-AF65-F5344CB8AC3E}">
        <p14:creationId xmlns:p14="http://schemas.microsoft.com/office/powerpoint/2010/main" val="266325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Light"/>
              </a:rPr>
              <a:t>When is a Program or Class CTE?</a:t>
            </a:r>
            <a:endParaRPr lang="en-US" dirty="0">
              <a:cs typeface="Calibri Light"/>
            </a:endParaRPr>
          </a:p>
        </p:txBody>
      </p:sp>
      <p:sp>
        <p:nvSpPr>
          <p:cNvPr id="3" name="Content Placeholder 2"/>
          <p:cNvSpPr>
            <a:spLocks noGrp="1"/>
          </p:cNvSpPr>
          <p:nvPr>
            <p:ph idx="1"/>
          </p:nvPr>
        </p:nvSpPr>
        <p:spPr/>
        <p:txBody>
          <a:bodyPr/>
          <a:lstStyle/>
          <a:p>
            <a:pPr>
              <a:buFont typeface="Arial"/>
              <a:buChar char="•"/>
            </a:pPr>
            <a:r>
              <a:rPr lang="en-US" dirty="0" smtClean="0"/>
              <a:t>Assigned </a:t>
            </a:r>
            <a:r>
              <a:rPr lang="en-US" dirty="0"/>
              <a:t>a </a:t>
            </a:r>
            <a:r>
              <a:rPr lang="en-US" sz="4200" dirty="0" smtClean="0"/>
              <a:t>TOP </a:t>
            </a:r>
            <a:r>
              <a:rPr lang="en-US" sz="4200" dirty="0"/>
              <a:t>Code designated as vocational </a:t>
            </a:r>
            <a:r>
              <a:rPr lang="en-US" dirty="0"/>
              <a:t>in the TOP manual</a:t>
            </a:r>
            <a:r>
              <a:rPr lang="en-US" dirty="0" smtClean="0"/>
              <a:t>.</a:t>
            </a:r>
          </a:p>
          <a:p>
            <a:pPr>
              <a:buFont typeface="Arial"/>
              <a:buChar char="•"/>
            </a:pPr>
            <a:r>
              <a:rPr lang="en-US" dirty="0" smtClean="0"/>
              <a:t>Assigned a SAM code (courses) </a:t>
            </a:r>
          </a:p>
          <a:p>
            <a:pPr marL="0" indent="0">
              <a:buNone/>
            </a:pPr>
            <a:endParaRPr lang="en-US" dirty="0" smtClean="0"/>
          </a:p>
          <a:p>
            <a:pPr marL="0" indent="0">
              <a:buNone/>
            </a:pPr>
            <a:endParaRPr lang="en-US" sz="2400" dirty="0"/>
          </a:p>
          <a:p>
            <a:pPr marL="0" indent="0">
              <a:buNone/>
            </a:pPr>
            <a:endParaRPr lang="en-US" dirty="0"/>
          </a:p>
        </p:txBody>
      </p:sp>
      <p:pic>
        <p:nvPicPr>
          <p:cNvPr id="4" name="Picture 3" descr="to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7613"/>
            <a:ext cx="4739527" cy="2330388"/>
          </a:xfrm>
          <a:prstGeom prst="rect">
            <a:avLst/>
          </a:prstGeom>
        </p:spPr>
      </p:pic>
      <p:pic>
        <p:nvPicPr>
          <p:cNvPr id="5" name="Picture 4" descr="to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919" y="4527612"/>
            <a:ext cx="4739527" cy="2330388"/>
          </a:xfrm>
          <a:prstGeom prst="rect">
            <a:avLst/>
          </a:prstGeom>
        </p:spPr>
      </p:pic>
      <p:pic>
        <p:nvPicPr>
          <p:cNvPr id="6" name="Picture 5" descr="tops.jpeg"/>
          <p:cNvPicPr>
            <a:picLocks noChangeAspect="1"/>
          </p:cNvPicPr>
          <p:nvPr/>
        </p:nvPicPr>
        <p:blipFill rotWithShape="1">
          <a:blip r:embed="rId3">
            <a:extLst>
              <a:ext uri="{28A0092B-C50C-407E-A947-70E740481C1C}">
                <a14:useLocalDpi xmlns:a14="http://schemas.microsoft.com/office/drawing/2010/main" val="0"/>
              </a:ext>
            </a:extLst>
          </a:blip>
          <a:srcRect r="37286"/>
          <a:stretch/>
        </p:blipFill>
        <p:spPr>
          <a:xfrm>
            <a:off x="9378394" y="4527612"/>
            <a:ext cx="2972344" cy="2330388"/>
          </a:xfrm>
          <a:prstGeom prst="rect">
            <a:avLst/>
          </a:prstGeom>
        </p:spPr>
      </p:pic>
    </p:spTree>
    <p:extLst>
      <p:ext uri="{BB962C8B-B14F-4D97-AF65-F5344CB8AC3E}">
        <p14:creationId xmlns:p14="http://schemas.microsoft.com/office/powerpoint/2010/main" val="2298157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Code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4457" y="700216"/>
            <a:ext cx="4699000" cy="5975902"/>
          </a:xfrm>
        </p:spPr>
      </p:pic>
    </p:spTree>
    <p:extLst>
      <p:ext uri="{BB962C8B-B14F-4D97-AF65-F5344CB8AC3E}">
        <p14:creationId xmlns:p14="http://schemas.microsoft.com/office/powerpoint/2010/main" val="3282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Code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8319117"/>
              </p:ext>
            </p:extLst>
          </p:nvPr>
        </p:nvGraphicFramePr>
        <p:xfrm>
          <a:off x="609600" y="1600201"/>
          <a:ext cx="10972800" cy="4728030"/>
        </p:xfrm>
        <a:graphic>
          <a:graphicData uri="http://schemas.openxmlformats.org/drawingml/2006/table">
            <a:tbl>
              <a:tblPr firstRow="1" bandRow="1">
                <a:tableStyleId>{8A107856-5554-42FB-B03E-39F5DBC370BA}</a:tableStyleId>
              </a:tblPr>
              <a:tblGrid>
                <a:gridCol w="2510971"/>
                <a:gridCol w="8461829"/>
              </a:tblGrid>
              <a:tr h="945606">
                <a:tc>
                  <a:txBody>
                    <a:bodyPr/>
                    <a:lstStyle/>
                    <a:p>
                      <a:pPr algn="ctr"/>
                      <a:r>
                        <a:rPr lang="en-US" sz="4200" b="0" dirty="0" smtClean="0"/>
                        <a:t>A</a:t>
                      </a:r>
                      <a:endParaRPr lang="en-US" sz="4200" b="0" dirty="0"/>
                    </a:p>
                  </a:txBody>
                  <a:tcPr/>
                </a:tc>
                <a:tc>
                  <a:txBody>
                    <a:bodyPr/>
                    <a:lstStyle/>
                    <a:p>
                      <a:r>
                        <a:rPr lang="en-US" sz="4200" b="0" dirty="0" smtClean="0"/>
                        <a:t>Apprenticeship</a:t>
                      </a:r>
                      <a:endParaRPr lang="en-US" sz="4200" b="0" dirty="0"/>
                    </a:p>
                  </a:txBody>
                  <a:tcPr/>
                </a:tc>
              </a:tr>
              <a:tr h="945606">
                <a:tc>
                  <a:txBody>
                    <a:bodyPr/>
                    <a:lstStyle/>
                    <a:p>
                      <a:pPr algn="ctr"/>
                      <a:r>
                        <a:rPr lang="en-US" sz="4200" dirty="0" smtClean="0"/>
                        <a:t>B</a:t>
                      </a:r>
                      <a:endParaRPr lang="en-US" sz="4200" dirty="0"/>
                    </a:p>
                  </a:txBody>
                  <a:tcPr/>
                </a:tc>
                <a:tc>
                  <a:txBody>
                    <a:bodyPr/>
                    <a:lstStyle/>
                    <a:p>
                      <a:r>
                        <a:rPr lang="en-US" sz="4200" dirty="0" smtClean="0"/>
                        <a:t>Advanced Occupational</a:t>
                      </a:r>
                      <a:endParaRPr lang="en-US" sz="4200" dirty="0"/>
                    </a:p>
                  </a:txBody>
                  <a:tcPr/>
                </a:tc>
              </a:tr>
              <a:tr h="945606">
                <a:tc>
                  <a:txBody>
                    <a:bodyPr/>
                    <a:lstStyle/>
                    <a:p>
                      <a:pPr algn="ctr"/>
                      <a:r>
                        <a:rPr lang="en-US" sz="4200" dirty="0" smtClean="0"/>
                        <a:t>C</a:t>
                      </a:r>
                      <a:endParaRPr lang="en-US" sz="4200" dirty="0"/>
                    </a:p>
                  </a:txBody>
                  <a:tcPr/>
                </a:tc>
                <a:tc>
                  <a:txBody>
                    <a:bodyPr/>
                    <a:lstStyle/>
                    <a:p>
                      <a:r>
                        <a:rPr lang="en-US" sz="4200" dirty="0" smtClean="0"/>
                        <a:t>Clearly Occupational</a:t>
                      </a:r>
                      <a:endParaRPr lang="en-US" sz="4200" dirty="0"/>
                    </a:p>
                  </a:txBody>
                  <a:tcPr/>
                </a:tc>
              </a:tr>
              <a:tr h="945606">
                <a:tc>
                  <a:txBody>
                    <a:bodyPr/>
                    <a:lstStyle/>
                    <a:p>
                      <a:pPr algn="ctr"/>
                      <a:r>
                        <a:rPr lang="en-US" sz="4200" dirty="0" smtClean="0"/>
                        <a:t>D</a:t>
                      </a:r>
                      <a:endParaRPr lang="en-US" sz="4200" dirty="0"/>
                    </a:p>
                  </a:txBody>
                  <a:tcPr/>
                </a:tc>
                <a:tc>
                  <a:txBody>
                    <a:bodyPr/>
                    <a:lstStyle/>
                    <a:p>
                      <a:r>
                        <a:rPr lang="en-US" sz="4200" dirty="0" smtClean="0"/>
                        <a:t>Possibly</a:t>
                      </a:r>
                      <a:r>
                        <a:rPr lang="en-US" sz="4200" baseline="0" dirty="0" smtClean="0"/>
                        <a:t> Occupational</a:t>
                      </a:r>
                      <a:endParaRPr lang="en-US" sz="4200" dirty="0"/>
                    </a:p>
                  </a:txBody>
                  <a:tcPr/>
                </a:tc>
              </a:tr>
              <a:tr h="945606">
                <a:tc>
                  <a:txBody>
                    <a:bodyPr/>
                    <a:lstStyle/>
                    <a:p>
                      <a:pPr algn="ctr"/>
                      <a:r>
                        <a:rPr lang="en-US" sz="4200" dirty="0" smtClean="0"/>
                        <a:t>E</a:t>
                      </a:r>
                      <a:endParaRPr lang="en-US" sz="4200" dirty="0"/>
                    </a:p>
                  </a:txBody>
                  <a:tcPr/>
                </a:tc>
                <a:tc>
                  <a:txBody>
                    <a:bodyPr/>
                    <a:lstStyle/>
                    <a:p>
                      <a:r>
                        <a:rPr lang="en-US" sz="4200" dirty="0" smtClean="0"/>
                        <a:t>Non-Occupational</a:t>
                      </a:r>
                      <a:endParaRPr lang="en-US" sz="4200" dirty="0"/>
                    </a:p>
                  </a:txBody>
                  <a:tcPr/>
                </a:tc>
              </a:tr>
            </a:tbl>
          </a:graphicData>
        </a:graphic>
      </p:graphicFrame>
    </p:spTree>
    <p:extLst>
      <p:ext uri="{BB962C8B-B14F-4D97-AF65-F5344CB8AC3E}">
        <p14:creationId xmlns:p14="http://schemas.microsoft.com/office/powerpoint/2010/main" val="178823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Light"/>
              </a:rPr>
              <a:t>Important to remember, CTE</a:t>
            </a:r>
            <a:endParaRPr lang="en-US" dirty="0">
              <a:cs typeface="Calibri Light"/>
            </a:endParaRPr>
          </a:p>
        </p:txBody>
      </p:sp>
      <p:sp>
        <p:nvSpPr>
          <p:cNvPr id="3" name="Content Placeholder 2"/>
          <p:cNvSpPr>
            <a:spLocks noGrp="1"/>
          </p:cNvSpPr>
          <p:nvPr>
            <p:ph idx="1"/>
          </p:nvPr>
        </p:nvSpPr>
        <p:spPr/>
        <p:txBody>
          <a:bodyPr/>
          <a:lstStyle/>
          <a:p>
            <a:pPr>
              <a:buFont typeface="Arial"/>
              <a:buChar char="•"/>
            </a:pPr>
            <a:r>
              <a:rPr lang="en-US" dirty="0" smtClean="0"/>
              <a:t>May </a:t>
            </a:r>
            <a:r>
              <a:rPr lang="en-US" dirty="0"/>
              <a:t>include </a:t>
            </a:r>
            <a:r>
              <a:rPr lang="en-US" sz="4800" dirty="0"/>
              <a:t>transfer </a:t>
            </a:r>
            <a:r>
              <a:rPr lang="en-US" dirty="0" smtClean="0"/>
              <a:t>preparation</a:t>
            </a:r>
          </a:p>
          <a:p>
            <a:pPr>
              <a:buFont typeface="Arial"/>
              <a:buChar char="•"/>
            </a:pPr>
            <a:endParaRPr lang="en-US" sz="1800" dirty="0"/>
          </a:p>
          <a:p>
            <a:pPr lvl="1">
              <a:spcAft>
                <a:spcPts val="2400"/>
              </a:spcAft>
              <a:buFont typeface="Arial"/>
              <a:buChar char="•"/>
            </a:pPr>
            <a:r>
              <a:rPr lang="en-US" dirty="0"/>
              <a:t>Courses must count specifically toward a major after transfer</a:t>
            </a:r>
          </a:p>
          <a:p>
            <a:pPr lvl="1">
              <a:spcAft>
                <a:spcPts val="2400"/>
              </a:spcAft>
              <a:buFont typeface="Arial"/>
              <a:buChar char="•"/>
            </a:pPr>
            <a:r>
              <a:rPr lang="en-US" dirty="0"/>
              <a:t>Courses required in the lower division (associate degree) will not have to be repeated in the upper division</a:t>
            </a:r>
          </a:p>
          <a:p>
            <a:pPr lvl="1">
              <a:spcAft>
                <a:spcPts val="2400"/>
              </a:spcAft>
              <a:buFont typeface="Arial"/>
              <a:buChar char="•"/>
            </a:pPr>
            <a:r>
              <a:rPr lang="en-US" dirty="0"/>
              <a:t>The associate degree satisfies all lower-division major requirements</a:t>
            </a:r>
          </a:p>
          <a:p>
            <a:endParaRPr lang="en-US" dirty="0"/>
          </a:p>
        </p:txBody>
      </p:sp>
    </p:spTree>
    <p:extLst>
      <p:ext uri="{BB962C8B-B14F-4D97-AF65-F5344CB8AC3E}">
        <p14:creationId xmlns:p14="http://schemas.microsoft.com/office/powerpoint/2010/main" val="296996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1277</Words>
  <Application>Microsoft Macintosh PowerPoint</Application>
  <PresentationFormat>Widescreen</PresentationFormat>
  <Paragraphs>325</Paragraphs>
  <Slides>43</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American Typewriter</vt:lpstr>
      <vt:lpstr>Calibri</vt:lpstr>
      <vt:lpstr>Calibri Light</vt:lpstr>
      <vt:lpstr>Cambria</vt:lpstr>
      <vt:lpstr>Mangal</vt:lpstr>
      <vt:lpstr>Trebuchet MS</vt:lpstr>
      <vt:lpstr>Arial</vt:lpstr>
      <vt:lpstr>Office Theme</vt:lpstr>
      <vt:lpstr>Development of  New CTE Programs</vt:lpstr>
      <vt:lpstr>So you want to start a new program. . .</vt:lpstr>
      <vt:lpstr>What are the elements of a CTE program?</vt:lpstr>
      <vt:lpstr>First . . . </vt:lpstr>
      <vt:lpstr>CTE Associate Degrees and Certificates</vt:lpstr>
      <vt:lpstr>When is a Program or Class CTE?</vt:lpstr>
      <vt:lpstr>TOP Code </vt:lpstr>
      <vt:lpstr>SAM Code</vt:lpstr>
      <vt:lpstr>Important to remember, CTE</vt:lpstr>
      <vt:lpstr>Credit or Non-Credit ?</vt:lpstr>
      <vt:lpstr>Non-Credit Courses</vt:lpstr>
      <vt:lpstr>Non-Credit – Course Categories</vt:lpstr>
      <vt:lpstr>Some Non Credit Considerations </vt:lpstr>
      <vt:lpstr>Consider these Elements of Non Credit</vt:lpstr>
      <vt:lpstr>(CDCP) Career Development College Prep  </vt:lpstr>
      <vt:lpstr>And, Non-Credit Doesn’t Require </vt:lpstr>
      <vt:lpstr>Now, Let’s Practice . . . </vt:lpstr>
      <vt:lpstr>Scenario 1</vt:lpstr>
      <vt:lpstr>Scenario 2 </vt:lpstr>
      <vt:lpstr>You’ve Decided to Develop Your Program</vt:lpstr>
      <vt:lpstr>Poor Planning Can Cause Major Delay</vt:lpstr>
      <vt:lpstr>PowerPoint Presentation</vt:lpstr>
      <vt:lpstr>New &amp; Substantive Revisions Require . . </vt:lpstr>
      <vt:lpstr>Other LMI</vt:lpstr>
      <vt:lpstr>Must Submit to CO</vt:lpstr>
      <vt:lpstr>Program Narrative, includes . . .</vt:lpstr>
      <vt:lpstr>Program Narrative, includes . . .</vt:lpstr>
      <vt:lpstr>Program Narrative, includes . . .</vt:lpstr>
      <vt:lpstr>Program Narrative, includes . . .</vt:lpstr>
      <vt:lpstr>Program Narrative, includes . . .</vt:lpstr>
      <vt:lpstr>Program Narrative, includes . . .</vt:lpstr>
      <vt:lpstr>Program Narrative, includes . . .</vt:lpstr>
      <vt:lpstr>Program Narrative, includes . . .</vt:lpstr>
      <vt:lpstr>PowerPoint Presentation</vt:lpstr>
      <vt:lpstr>Non-Credit CDCP Program</vt:lpstr>
      <vt:lpstr>Non-Credit CDCP Program</vt:lpstr>
      <vt:lpstr>Non-Credit CDCP Program</vt:lpstr>
      <vt:lpstr>Program Approvals – Best Advice</vt:lpstr>
      <vt:lpstr>Program Approvals – Best Advice</vt:lpstr>
      <vt:lpstr>Program Approvals – Best Advice</vt:lpstr>
      <vt:lpstr>Questions?</vt:lpstr>
      <vt:lpstr>Resources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New CTE Programs</dc:title>
  <dc:creator>Dianna Chiabotti</dc:creator>
  <cp:lastModifiedBy>Dianna Chiabotti</cp:lastModifiedBy>
  <cp:revision>34</cp:revision>
  <dcterms:created xsi:type="dcterms:W3CDTF">2018-06-20T16:16:47Z</dcterms:created>
  <dcterms:modified xsi:type="dcterms:W3CDTF">2018-07-13T19:46:01Z</dcterms:modified>
</cp:coreProperties>
</file>