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57" r:id="rId3"/>
    <p:sldId id="258" r:id="rId4"/>
    <p:sldId id="264" r:id="rId5"/>
    <p:sldId id="284" r:id="rId6"/>
    <p:sldId id="285" r:id="rId7"/>
    <p:sldId id="314" r:id="rId8"/>
    <p:sldId id="313" r:id="rId9"/>
    <p:sldId id="286" r:id="rId10"/>
    <p:sldId id="269" r:id="rId11"/>
    <p:sldId id="287" r:id="rId12"/>
    <p:sldId id="288" r:id="rId13"/>
    <p:sldId id="265" r:id="rId14"/>
    <p:sldId id="270" r:id="rId15"/>
    <p:sldId id="271" r:id="rId16"/>
    <p:sldId id="272" r:id="rId17"/>
    <p:sldId id="273" r:id="rId18"/>
    <p:sldId id="290" r:id="rId19"/>
    <p:sldId id="301" r:id="rId20"/>
    <p:sldId id="291" r:id="rId21"/>
    <p:sldId id="311" r:id="rId22"/>
    <p:sldId id="292" r:id="rId23"/>
    <p:sldId id="293" r:id="rId24"/>
    <p:sldId id="294" r:id="rId25"/>
    <p:sldId id="295" r:id="rId26"/>
    <p:sldId id="296" r:id="rId27"/>
    <p:sldId id="297" r:id="rId28"/>
    <p:sldId id="298" r:id="rId29"/>
    <p:sldId id="299" r:id="rId30"/>
    <p:sldId id="300" r:id="rId31"/>
    <p:sldId id="312" r:id="rId32"/>
    <p:sldId id="302" r:id="rId33"/>
    <p:sldId id="309" r:id="rId34"/>
    <p:sldId id="310" r:id="rId35"/>
    <p:sldId id="305" r:id="rId36"/>
    <p:sldId id="304" r:id="rId37"/>
    <p:sldId id="306" r:id="rId38"/>
    <p:sldId id="307" r:id="rId39"/>
    <p:sldId id="283" r:id="rId40"/>
    <p:sldId id="3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4" autoAdjust="0"/>
    <p:restoredTop sz="81465" autoAdjust="0"/>
  </p:normalViewPr>
  <p:slideViewPr>
    <p:cSldViewPr snapToGrid="0">
      <p:cViewPr varScale="1">
        <p:scale>
          <a:sx n="66" d="100"/>
          <a:sy n="66" d="100"/>
        </p:scale>
        <p:origin x="150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C200D-FA21-064B-898F-1DFBD7F66AC5}" type="datetimeFigureOut">
              <a:rPr lang="en-US" smtClean="0"/>
              <a:t>7/8/2019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15570-4E0C-0543-AF3D-03CB695B74F8}" type="slidenum">
              <a:rPr lang="en-US" smtClean="0"/>
              <a:t>‹#›</a:t>
            </a:fld>
            <a:endParaRPr lang="en-US"/>
          </a:p>
        </p:txBody>
      </p:sp>
    </p:spTree>
    <p:extLst>
      <p:ext uri="{BB962C8B-B14F-4D97-AF65-F5344CB8AC3E}">
        <p14:creationId xmlns:p14="http://schemas.microsoft.com/office/powerpoint/2010/main" val="2070550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Thais</a:t>
            </a:r>
          </a:p>
        </p:txBody>
      </p:sp>
      <p:sp>
        <p:nvSpPr>
          <p:cNvPr id="4" name="Slide Number Placeholder 3"/>
          <p:cNvSpPr>
            <a:spLocks noGrp="1"/>
          </p:cNvSpPr>
          <p:nvPr>
            <p:ph type="sldNum" sz="quarter" idx="10"/>
          </p:nvPr>
        </p:nvSpPr>
        <p:spPr/>
        <p:txBody>
          <a:bodyPr/>
          <a:lstStyle/>
          <a:p>
            <a:fld id="{93715570-4E0C-0543-AF3D-03CB695B74F8}" type="slidenum">
              <a:rPr lang="en-US" smtClean="0"/>
              <a:t>1</a:t>
            </a:fld>
            <a:endParaRPr lang="en-US"/>
          </a:p>
        </p:txBody>
      </p:sp>
    </p:spTree>
    <p:extLst>
      <p:ext uri="{BB962C8B-B14F-4D97-AF65-F5344CB8AC3E}">
        <p14:creationId xmlns:p14="http://schemas.microsoft.com/office/powerpoint/2010/main" val="86748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11</a:t>
            </a:fld>
            <a:endParaRPr lang="en-US"/>
          </a:p>
        </p:txBody>
      </p:sp>
    </p:spTree>
    <p:extLst>
      <p:ext uri="{BB962C8B-B14F-4D97-AF65-F5344CB8AC3E}">
        <p14:creationId xmlns:p14="http://schemas.microsoft.com/office/powerpoint/2010/main" val="31411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12</a:t>
            </a:fld>
            <a:endParaRPr lang="en-US"/>
          </a:p>
        </p:txBody>
      </p:sp>
    </p:spTree>
    <p:extLst>
      <p:ext uri="{BB962C8B-B14F-4D97-AF65-F5344CB8AC3E}">
        <p14:creationId xmlns:p14="http://schemas.microsoft.com/office/powerpoint/2010/main" val="140886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13</a:t>
            </a:fld>
            <a:endParaRPr lang="en-US"/>
          </a:p>
        </p:txBody>
      </p:sp>
    </p:spTree>
    <p:extLst>
      <p:ext uri="{BB962C8B-B14F-4D97-AF65-F5344CB8AC3E}">
        <p14:creationId xmlns:p14="http://schemas.microsoft.com/office/powerpoint/2010/main" val="80406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14</a:t>
            </a:fld>
            <a:endParaRPr lang="en-US"/>
          </a:p>
        </p:txBody>
      </p:sp>
    </p:spTree>
    <p:extLst>
      <p:ext uri="{BB962C8B-B14F-4D97-AF65-F5344CB8AC3E}">
        <p14:creationId xmlns:p14="http://schemas.microsoft.com/office/powerpoint/2010/main" val="199879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a:p>
            <a:r>
              <a:rPr lang="en-US" dirty="0"/>
              <a:t>55151</a:t>
            </a:r>
          </a:p>
          <a:p>
            <a:r>
              <a:rPr lang="en-US" dirty="0">
                <a:latin typeface="Trebuchet MS" panose="020B0603020202020204" pitchFamily="34" charset="0"/>
              </a:rPr>
              <a:t>Certificate of Competency</a:t>
            </a:r>
          </a:p>
          <a:p>
            <a:pPr lvl="1"/>
            <a:r>
              <a:rPr lang="en-US" dirty="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a:latin typeface="Trebuchet MS" panose="020B0603020202020204" pitchFamily="34" charset="0"/>
              </a:rPr>
              <a:t>Certificate of Completion</a:t>
            </a:r>
          </a:p>
          <a:p>
            <a:pPr lvl="1"/>
            <a:r>
              <a:rPr lang="en-US" dirty="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15</a:t>
            </a:fld>
            <a:endParaRPr lang="en-US"/>
          </a:p>
        </p:txBody>
      </p:sp>
    </p:spTree>
    <p:extLst>
      <p:ext uri="{BB962C8B-B14F-4D97-AF65-F5344CB8AC3E}">
        <p14:creationId xmlns:p14="http://schemas.microsoft.com/office/powerpoint/2010/main" val="50527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16</a:t>
            </a:fld>
            <a:endParaRPr lang="en-US"/>
          </a:p>
        </p:txBody>
      </p:sp>
    </p:spTree>
    <p:extLst>
      <p:ext uri="{BB962C8B-B14F-4D97-AF65-F5344CB8AC3E}">
        <p14:creationId xmlns:p14="http://schemas.microsoft.com/office/powerpoint/2010/main" val="117583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17</a:t>
            </a:fld>
            <a:endParaRPr lang="en-US"/>
          </a:p>
        </p:txBody>
      </p:sp>
    </p:spTree>
    <p:extLst>
      <p:ext uri="{BB962C8B-B14F-4D97-AF65-F5344CB8AC3E}">
        <p14:creationId xmlns:p14="http://schemas.microsoft.com/office/powerpoint/2010/main" val="117068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18</a:t>
            </a:fld>
            <a:endParaRPr lang="en-US"/>
          </a:p>
        </p:txBody>
      </p:sp>
    </p:spTree>
    <p:extLst>
      <p:ext uri="{BB962C8B-B14F-4D97-AF65-F5344CB8AC3E}">
        <p14:creationId xmlns:p14="http://schemas.microsoft.com/office/powerpoint/2010/main" val="47012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10"/>
          </p:nvPr>
        </p:nvSpPr>
        <p:spPr/>
        <p:txBody>
          <a:bodyPr/>
          <a:lstStyle/>
          <a:p>
            <a:fld id="{93715570-4E0C-0543-AF3D-03CB695B74F8}" type="slidenum">
              <a:rPr lang="en-US" smtClean="0"/>
              <a:t>19</a:t>
            </a:fld>
            <a:endParaRPr lang="en-US"/>
          </a:p>
        </p:txBody>
      </p:sp>
    </p:spTree>
    <p:extLst>
      <p:ext uri="{BB962C8B-B14F-4D97-AF65-F5344CB8AC3E}">
        <p14:creationId xmlns:p14="http://schemas.microsoft.com/office/powerpoint/2010/main" val="808521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20</a:t>
            </a:fld>
            <a:endParaRPr lang="en-US"/>
          </a:p>
        </p:txBody>
      </p:sp>
    </p:spTree>
    <p:extLst>
      <p:ext uri="{BB962C8B-B14F-4D97-AF65-F5344CB8AC3E}">
        <p14:creationId xmlns:p14="http://schemas.microsoft.com/office/powerpoint/2010/main" val="168416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FF0000"/>
                </a:solidFill>
              </a:rPr>
              <a:t>Brainstorm why do it</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a:t>
            </a:fld>
            <a:endParaRPr lang="en-US"/>
          </a:p>
        </p:txBody>
      </p:sp>
    </p:spTree>
    <p:extLst>
      <p:ext uri="{BB962C8B-B14F-4D97-AF65-F5344CB8AC3E}">
        <p14:creationId xmlns:p14="http://schemas.microsoft.com/office/powerpoint/2010/main" val="291233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21</a:t>
            </a:fld>
            <a:endParaRPr lang="en-US"/>
          </a:p>
        </p:txBody>
      </p:sp>
    </p:spTree>
    <p:extLst>
      <p:ext uri="{BB962C8B-B14F-4D97-AF65-F5344CB8AC3E}">
        <p14:creationId xmlns:p14="http://schemas.microsoft.com/office/powerpoint/2010/main" val="198964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Trebuchet MS" panose="020B0603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rPr>
              <a:t>Program narrative (Chancellor’s Office Narrative Templates for CTE Degrees and Certificates)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rPr>
              <a:t>Appropriate </a:t>
            </a:r>
            <a:r>
              <a:rPr lang="en-US" dirty="0" err="1">
                <a:latin typeface="Trebuchet MS" panose="020B0603020202020204" pitchFamily="34" charset="0"/>
              </a:rPr>
              <a:t>ASSISTand</a:t>
            </a:r>
            <a:r>
              <a:rPr lang="en-US" dirty="0">
                <a:latin typeface="Trebuchet MS" panose="020B0603020202020204" pitchFamily="34" charset="0"/>
              </a:rPr>
              <a:t> other transfer documentation if degree program designed for both CTE and transfer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22</a:t>
            </a:fld>
            <a:endParaRPr lang="en-US"/>
          </a:p>
        </p:txBody>
      </p:sp>
    </p:spTree>
    <p:extLst>
      <p:ext uri="{BB962C8B-B14F-4D97-AF65-F5344CB8AC3E}">
        <p14:creationId xmlns:p14="http://schemas.microsoft.com/office/powerpoint/2010/main" val="355161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a:t>
            </a:r>
          </a:p>
          <a:p>
            <a:endParaRPr lang="en-US" dirty="0"/>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23</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24</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25</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26</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27</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28</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29</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Brandi</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30</a:t>
            </a:fld>
            <a:endParaRPr lang="en-US"/>
          </a:p>
        </p:txBody>
      </p:sp>
    </p:spTree>
    <p:extLst>
      <p:ext uri="{BB962C8B-B14F-4D97-AF65-F5344CB8AC3E}">
        <p14:creationId xmlns:p14="http://schemas.microsoft.com/office/powerpoint/2010/main" val="409295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a:t>
            </a:fld>
            <a:endParaRPr lang="en-US"/>
          </a:p>
        </p:txBody>
      </p:sp>
    </p:spTree>
    <p:extLst>
      <p:ext uri="{BB962C8B-B14F-4D97-AF65-F5344CB8AC3E}">
        <p14:creationId xmlns:p14="http://schemas.microsoft.com/office/powerpoint/2010/main" val="1894617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Dianna</a:t>
            </a:r>
          </a:p>
        </p:txBody>
      </p:sp>
      <p:sp>
        <p:nvSpPr>
          <p:cNvPr id="4" name="Slide Number Placeholder 3"/>
          <p:cNvSpPr>
            <a:spLocks noGrp="1"/>
          </p:cNvSpPr>
          <p:nvPr>
            <p:ph type="sldNum" sz="quarter" idx="10"/>
          </p:nvPr>
        </p:nvSpPr>
        <p:spPr/>
        <p:txBody>
          <a:bodyPr/>
          <a:lstStyle/>
          <a:p>
            <a:fld id="{93715570-4E0C-0543-AF3D-03CB695B74F8}" type="slidenum">
              <a:rPr lang="en-US" smtClean="0"/>
              <a:t>31</a:t>
            </a:fld>
            <a:endParaRPr lang="en-US"/>
          </a:p>
        </p:txBody>
      </p:sp>
    </p:spTree>
    <p:extLst>
      <p:ext uri="{BB962C8B-B14F-4D97-AF65-F5344CB8AC3E}">
        <p14:creationId xmlns:p14="http://schemas.microsoft.com/office/powerpoint/2010/main" val="2006805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a:p>
            <a:r>
              <a:rPr lang="en-US" dirty="0"/>
              <a:t>55151</a:t>
            </a:r>
          </a:p>
          <a:p>
            <a:r>
              <a:rPr lang="en-US" dirty="0">
                <a:latin typeface="Trebuchet MS" panose="020B0603020202020204" pitchFamily="34" charset="0"/>
              </a:rPr>
              <a:t>Certificate of Competency</a:t>
            </a:r>
          </a:p>
          <a:p>
            <a:pPr lvl="1"/>
            <a:r>
              <a:rPr lang="en-US" dirty="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a:latin typeface="Trebuchet MS" panose="020B0603020202020204" pitchFamily="34" charset="0"/>
              </a:rPr>
              <a:t>Certificate of Completion</a:t>
            </a:r>
          </a:p>
          <a:p>
            <a:pPr lvl="1"/>
            <a:r>
              <a:rPr lang="en-US" dirty="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32</a:t>
            </a:fld>
            <a:endParaRPr lang="en-US"/>
          </a:p>
        </p:txBody>
      </p:sp>
    </p:spTree>
    <p:extLst>
      <p:ext uri="{BB962C8B-B14F-4D97-AF65-F5344CB8AC3E}">
        <p14:creationId xmlns:p14="http://schemas.microsoft.com/office/powerpoint/2010/main" val="52857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a:p>
            <a:r>
              <a:rPr lang="en-US" dirty="0"/>
              <a:t>55151</a:t>
            </a:r>
          </a:p>
          <a:p>
            <a:r>
              <a:rPr lang="en-US" dirty="0">
                <a:latin typeface="Trebuchet MS" panose="020B0603020202020204" pitchFamily="34" charset="0"/>
              </a:rPr>
              <a:t>Certificate of Competency</a:t>
            </a:r>
          </a:p>
          <a:p>
            <a:pPr lvl="1"/>
            <a:r>
              <a:rPr lang="en-US" dirty="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a:latin typeface="Trebuchet MS" panose="020B0603020202020204" pitchFamily="34" charset="0"/>
              </a:rPr>
              <a:t>Certificate of Completion</a:t>
            </a:r>
          </a:p>
          <a:p>
            <a:pPr lvl="1"/>
            <a:r>
              <a:rPr lang="en-US" dirty="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33</a:t>
            </a:fld>
            <a:endParaRPr lang="en-US"/>
          </a:p>
        </p:txBody>
      </p:sp>
    </p:spTree>
    <p:extLst>
      <p:ext uri="{BB962C8B-B14F-4D97-AF65-F5344CB8AC3E}">
        <p14:creationId xmlns:p14="http://schemas.microsoft.com/office/powerpoint/2010/main" val="528574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a:p>
            <a:r>
              <a:rPr lang="en-US" dirty="0"/>
              <a:t>55151</a:t>
            </a:r>
          </a:p>
          <a:p>
            <a:r>
              <a:rPr lang="en-US" dirty="0">
                <a:latin typeface="Trebuchet MS" panose="020B0603020202020204" pitchFamily="34" charset="0"/>
              </a:rPr>
              <a:t>Certificate of Competency</a:t>
            </a:r>
          </a:p>
          <a:p>
            <a:pPr lvl="1"/>
            <a:r>
              <a:rPr lang="en-US" dirty="0">
                <a:latin typeface="Trebuchet MS" panose="020B0603020202020204" pitchFamily="34" charset="0"/>
              </a:rPr>
              <a:t>A certificate in a recognized career field articulated with degree-applicable coursework, completion of an associate degree, or transfer to a baccalaureate institution</a:t>
            </a:r>
          </a:p>
          <a:p>
            <a:r>
              <a:rPr lang="en-US" dirty="0">
                <a:latin typeface="Trebuchet MS" panose="020B0603020202020204" pitchFamily="34" charset="0"/>
              </a:rPr>
              <a:t>Certificate of Completion</a:t>
            </a:r>
          </a:p>
          <a:p>
            <a:pPr lvl="1"/>
            <a:r>
              <a:rPr lang="en-US" dirty="0">
                <a:latin typeface="Trebuchet MS" panose="020B0603020202020204" pitchFamily="34" charset="0"/>
              </a:rPr>
              <a:t>A certificate leading to improved employability or job opportunities</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34</a:t>
            </a:fld>
            <a:endParaRPr lang="en-US"/>
          </a:p>
        </p:txBody>
      </p:sp>
    </p:spTree>
    <p:extLst>
      <p:ext uri="{BB962C8B-B14F-4D97-AF65-F5344CB8AC3E}">
        <p14:creationId xmlns:p14="http://schemas.microsoft.com/office/powerpoint/2010/main" val="528574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a:t>
            </a:r>
          </a:p>
        </p:txBody>
      </p:sp>
      <p:sp>
        <p:nvSpPr>
          <p:cNvPr id="4" name="Slide Number Placeholder 3"/>
          <p:cNvSpPr>
            <a:spLocks noGrp="1"/>
          </p:cNvSpPr>
          <p:nvPr>
            <p:ph type="sldNum" sz="quarter" idx="10"/>
          </p:nvPr>
        </p:nvSpPr>
        <p:spPr/>
        <p:txBody>
          <a:bodyPr/>
          <a:lstStyle/>
          <a:p>
            <a:fld id="{93715570-4E0C-0543-AF3D-03CB695B74F8}" type="slidenum">
              <a:rPr lang="en-US" smtClean="0"/>
              <a:t>35</a:t>
            </a:fld>
            <a:endParaRPr lang="en-US"/>
          </a:p>
        </p:txBody>
      </p:sp>
    </p:spTree>
    <p:extLst>
      <p:ext uri="{BB962C8B-B14F-4D97-AF65-F5344CB8AC3E}">
        <p14:creationId xmlns:p14="http://schemas.microsoft.com/office/powerpoint/2010/main" val="784343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36</a:t>
            </a:fld>
            <a:endParaRPr lang="en-US"/>
          </a:p>
        </p:txBody>
      </p:sp>
    </p:spTree>
    <p:extLst>
      <p:ext uri="{BB962C8B-B14F-4D97-AF65-F5344CB8AC3E}">
        <p14:creationId xmlns:p14="http://schemas.microsoft.com/office/powerpoint/2010/main" val="1326506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37</a:t>
            </a:fld>
            <a:endParaRPr lang="en-US"/>
          </a:p>
        </p:txBody>
      </p:sp>
    </p:spTree>
    <p:extLst>
      <p:ext uri="{BB962C8B-B14F-4D97-AF65-F5344CB8AC3E}">
        <p14:creationId xmlns:p14="http://schemas.microsoft.com/office/powerpoint/2010/main" val="50413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38</a:t>
            </a:fld>
            <a:endParaRPr lang="en-US"/>
          </a:p>
        </p:txBody>
      </p:sp>
    </p:spTree>
    <p:extLst>
      <p:ext uri="{BB962C8B-B14F-4D97-AF65-F5344CB8AC3E}">
        <p14:creationId xmlns:p14="http://schemas.microsoft.com/office/powerpoint/2010/main" val="1199137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39</a:t>
            </a:fld>
            <a:endParaRPr lang="en-US"/>
          </a:p>
        </p:txBody>
      </p:sp>
    </p:spTree>
    <p:extLst>
      <p:ext uri="{BB962C8B-B14F-4D97-AF65-F5344CB8AC3E}">
        <p14:creationId xmlns:p14="http://schemas.microsoft.com/office/powerpoint/2010/main" val="968188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40</a:t>
            </a:fld>
            <a:endParaRPr lang="en-US"/>
          </a:p>
        </p:txBody>
      </p:sp>
    </p:spTree>
    <p:extLst>
      <p:ext uri="{BB962C8B-B14F-4D97-AF65-F5344CB8AC3E}">
        <p14:creationId xmlns:p14="http://schemas.microsoft.com/office/powerpoint/2010/main" val="192101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Dianna</a:t>
            </a:r>
          </a:p>
        </p:txBody>
      </p:sp>
      <p:sp>
        <p:nvSpPr>
          <p:cNvPr id="4" name="Slide Number Placeholder 3"/>
          <p:cNvSpPr>
            <a:spLocks noGrp="1"/>
          </p:cNvSpPr>
          <p:nvPr>
            <p:ph type="sldNum" sz="quarter" idx="10"/>
          </p:nvPr>
        </p:nvSpPr>
        <p:spPr/>
        <p:txBody>
          <a:bodyPr/>
          <a:lstStyle/>
          <a:p>
            <a:fld id="{93715570-4E0C-0543-AF3D-03CB695B74F8}" type="slidenum">
              <a:rPr lang="en-US" smtClean="0"/>
              <a:t>4</a:t>
            </a:fld>
            <a:endParaRPr lang="en-US"/>
          </a:p>
        </p:txBody>
      </p:sp>
    </p:spTree>
    <p:extLst>
      <p:ext uri="{BB962C8B-B14F-4D97-AF65-F5344CB8AC3E}">
        <p14:creationId xmlns:p14="http://schemas.microsoft.com/office/powerpoint/2010/main" val="209949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5</a:t>
            </a:fld>
            <a:endParaRPr lang="en-US"/>
          </a:p>
        </p:txBody>
      </p:sp>
    </p:spTree>
    <p:extLst>
      <p:ext uri="{BB962C8B-B14F-4D97-AF65-F5344CB8AC3E}">
        <p14:creationId xmlns:p14="http://schemas.microsoft.com/office/powerpoint/2010/main" val="96862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6</a:t>
            </a:fld>
            <a:endParaRPr lang="en-US"/>
          </a:p>
        </p:txBody>
      </p:sp>
    </p:spTree>
    <p:extLst>
      <p:ext uri="{BB962C8B-B14F-4D97-AF65-F5344CB8AC3E}">
        <p14:creationId xmlns:p14="http://schemas.microsoft.com/office/powerpoint/2010/main" val="181347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endParaRPr lang="en-US" dirty="0">
              <a:effectLst/>
            </a:endParaRPr>
          </a:p>
          <a:p>
            <a:r>
              <a:rPr lang="en-US" sz="1200" kern="1200" dirty="0">
                <a:solidFill>
                  <a:schemeClr val="tx1"/>
                </a:solidFill>
                <a:effectLst/>
                <a:latin typeface="+mn-lt"/>
                <a:ea typeface="+mn-ea"/>
                <a:cs typeface="+mn-cs"/>
              </a:rPr>
              <a:t>B </a:t>
            </a:r>
            <a:endParaRPr lang="en-US" dirty="0">
              <a:effectLst/>
            </a:endParaRPr>
          </a:p>
          <a:p>
            <a:r>
              <a:rPr lang="en-US" sz="1200" kern="1200" dirty="0">
                <a:solidFill>
                  <a:schemeClr val="tx1"/>
                </a:solidFill>
                <a:effectLst/>
                <a:latin typeface="+mn-lt"/>
                <a:ea typeface="+mn-ea"/>
                <a:cs typeface="+mn-cs"/>
              </a:rPr>
              <a:t>C </a:t>
            </a:r>
            <a:endParaRPr lang="en-US" dirty="0">
              <a:effectLst/>
            </a:endParaRPr>
          </a:p>
          <a:p>
            <a:r>
              <a:rPr lang="en-US" sz="1200" kern="1200" dirty="0">
                <a:solidFill>
                  <a:schemeClr val="tx1"/>
                </a:solidFill>
                <a:effectLst/>
                <a:latin typeface="+mn-lt"/>
                <a:ea typeface="+mn-ea"/>
                <a:cs typeface="+mn-cs"/>
              </a:rPr>
              <a:t>D </a:t>
            </a:r>
            <a:endParaRPr lang="en-US" dirty="0">
              <a:effectLst/>
            </a:endParaRPr>
          </a:p>
          <a:p>
            <a:r>
              <a:rPr lang="en-US" sz="1200" kern="1200" dirty="0">
                <a:solidFill>
                  <a:schemeClr val="tx1"/>
                </a:solidFill>
                <a:effectLst/>
                <a:latin typeface="+mn-lt"/>
                <a:ea typeface="+mn-ea"/>
                <a:cs typeface="+mn-cs"/>
              </a:rPr>
              <a:t>E </a:t>
            </a:r>
            <a:endParaRPr lang="en-US" dirty="0">
              <a:effectLst/>
            </a:endParaRPr>
          </a:p>
          <a:p>
            <a:r>
              <a:rPr lang="en-US" sz="1200" kern="1200" dirty="0">
                <a:solidFill>
                  <a:schemeClr val="tx1"/>
                </a:solidFill>
                <a:effectLst/>
                <a:latin typeface="+mn-lt"/>
                <a:ea typeface="+mn-ea"/>
                <a:cs typeface="+mn-cs"/>
              </a:rPr>
              <a:t>Apprenticeship (offered to apprentices only)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course is designed for an apprentice and must have the approval of the State of California, Department of Industrial Relations, Division of Apprenticeship Standards. Some examples of apprenticeship courses are: Carpentry, Plumbing and Electrician. </a:t>
            </a:r>
            <a:endParaRPr lang="en-US" dirty="0">
              <a:effectLst/>
            </a:endParaRPr>
          </a:p>
          <a:p>
            <a:r>
              <a:rPr lang="en-US" sz="1200" kern="1200" dirty="0">
                <a:solidFill>
                  <a:schemeClr val="tx1"/>
                </a:solidFill>
                <a:effectLst/>
                <a:latin typeface="+mn-lt"/>
                <a:ea typeface="+mn-ea"/>
                <a:cs typeface="+mn-cs"/>
              </a:rPr>
              <a:t>Advanced Occupational (not limited to apprentices)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Courses are those taken by students in the advanced stages of their occupational programs. A “B” course is offered in one specific occupational area only and clearly labels its taker as a major in this area. </a:t>
            </a:r>
            <a:endParaRPr lang="en-US" dirty="0">
              <a:effectLst/>
            </a:endParaRPr>
          </a:p>
          <a:p>
            <a:r>
              <a:rPr lang="en-US" sz="1200" kern="1200" dirty="0">
                <a:solidFill>
                  <a:schemeClr val="tx1"/>
                </a:solidFill>
                <a:effectLst/>
                <a:latin typeface="+mn-lt"/>
                <a:ea typeface="+mn-ea"/>
                <a:cs typeface="+mn-cs"/>
              </a:rPr>
              <a:t>. Priority letter “B” should be assigned sparingly; in most cases no more than two courses in any one </a:t>
            </a:r>
            <a:endParaRPr lang="en-US" dirty="0">
              <a:effectLst/>
            </a:endParaRPr>
          </a:p>
          <a:p>
            <a:r>
              <a:rPr lang="en-US" sz="1200" kern="1200" dirty="0">
                <a:solidFill>
                  <a:schemeClr val="tx1"/>
                </a:solidFill>
                <a:effectLst/>
                <a:latin typeface="+mn-lt"/>
                <a:ea typeface="+mn-ea"/>
                <a:cs typeface="+mn-cs"/>
              </a:rPr>
              <a:t>program should be labeled “B”. Each “B” level course must have a “C” level prerequisite in the same program area. Some examples of “B” level courses are: Dental Pathology, Advanced Radiology Technology, Fire Hydraulics, Livestock and Dairy Selections, Real Estate Finance, Cost Accounting. </a:t>
            </a:r>
            <a:endParaRPr lang="en-US" dirty="0">
              <a:effectLst/>
            </a:endParaRPr>
          </a:p>
          <a:p>
            <a:r>
              <a:rPr lang="en-US" sz="1200" kern="1200" dirty="0">
                <a:solidFill>
                  <a:schemeClr val="tx1"/>
                </a:solidFill>
                <a:effectLst/>
                <a:latin typeface="+mn-lt"/>
                <a:ea typeface="+mn-ea"/>
                <a:cs typeface="+mn-cs"/>
              </a:rPr>
              <a:t>Clearly Occupational (but not advanced)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Courses will generally be taken by students in the middle stages of their </a:t>
            </a:r>
            <a:r>
              <a:rPr lang="en-US" sz="1200" kern="1200" dirty="0" err="1">
                <a:solidFill>
                  <a:schemeClr val="tx1"/>
                </a:solidFill>
                <a:effectLst/>
                <a:latin typeface="+mn-lt"/>
                <a:ea typeface="+mn-ea"/>
                <a:cs typeface="+mn-cs"/>
              </a:rPr>
              <a:t>rograms</a:t>
            </a:r>
            <a:r>
              <a:rPr lang="en-US" sz="1200" kern="1200" dirty="0">
                <a:solidFill>
                  <a:schemeClr val="tx1"/>
                </a:solidFill>
                <a:effectLst/>
                <a:latin typeface="+mn-lt"/>
                <a:ea typeface="+mn-ea"/>
                <a:cs typeface="+mn-cs"/>
              </a:rPr>
              <a:t> and should be of difficulty level sufficient to detract “drop-ins”. A “C” level course may be offered in several occupational programs within a broad area such as business or agriculture. The “C” priority, however, should also be used for courses within a specific program area when the criteria for “B” classification are not met. A “C” level course should provide the student with entry-level job skills. Some examples of “C” level courses are: Soils, Principles of Advertising, Air Transportation, Clinical Techniques, Principles of Patient Care, Food and Nutrition, Sanitation/Safety, Small Business Management, Advanced Keyboarding, Technical Engineering. </a:t>
            </a:r>
            <a:endParaRPr lang="en-US" dirty="0">
              <a:effectLst/>
            </a:endParaRPr>
          </a:p>
          <a:p>
            <a:r>
              <a:rPr lang="en-US" sz="1200" kern="1200" dirty="0">
                <a:solidFill>
                  <a:schemeClr val="tx1"/>
                </a:solidFill>
                <a:effectLst/>
                <a:latin typeface="+mn-lt"/>
                <a:ea typeface="+mn-ea"/>
                <a:cs typeface="+mn-cs"/>
              </a:rPr>
              <a:t>Possibly Occupational </a:t>
            </a:r>
            <a:endParaRPr lang="en-US" dirty="0">
              <a:effectLst/>
            </a:endParaRPr>
          </a:p>
          <a:p>
            <a:r>
              <a:rPr lang="en-US" sz="1200" kern="1200" dirty="0">
                <a:solidFill>
                  <a:schemeClr val="tx1"/>
                </a:solidFill>
                <a:effectLst/>
                <a:latin typeface="+mn-lt"/>
                <a:ea typeface="+mn-ea"/>
                <a:cs typeface="+mn-cs"/>
              </a:rPr>
              <a:t>“D” courses are those taken by students in the beginning stages of their occupational programs. The “D” priority can also be used for service (or survey) courses for other occupational Programs. Some examples of “D” level courses are: Technical Mathematics, Graphic Communications, Elementary Mechanical Principles, Fundamentals of Electronics, Keyboarding (Beginning or Intermediate), Accounting (Beginning). </a:t>
            </a:r>
            <a:endParaRPr lang="en-US" dirty="0">
              <a:effectLst/>
            </a:endParaRPr>
          </a:p>
          <a:p>
            <a:r>
              <a:rPr lang="en-US" sz="1200" kern="1200" dirty="0">
                <a:solidFill>
                  <a:schemeClr val="tx1"/>
                </a:solidFill>
                <a:effectLst/>
                <a:latin typeface="+mn-lt"/>
                <a:ea typeface="+mn-ea"/>
                <a:cs typeface="+mn-cs"/>
              </a:rPr>
              <a:t>Non-Occupational </a:t>
            </a:r>
            <a:endParaRPr lang="en-US" dirty="0">
              <a:effectLst/>
            </a:endParaRPr>
          </a:p>
          <a:p>
            <a:r>
              <a:rPr lang="en-US" sz="1200" kern="1200" dirty="0">
                <a:solidFill>
                  <a:schemeClr val="tx1"/>
                </a:solidFill>
                <a:effectLst/>
                <a:latin typeface="+mn-lt"/>
                <a:ea typeface="+mn-ea"/>
                <a:cs typeface="+mn-cs"/>
              </a:rPr>
              <a:t>These courses are non-occupational. </a:t>
            </a:r>
            <a:endParaRPr lang="en-US" dirty="0">
              <a:effectLst/>
            </a:endParaRPr>
          </a:p>
          <a:p>
            <a:r>
              <a:rPr lang="en-US" sz="1200" kern="1200" dirty="0">
                <a:solidFill>
                  <a:schemeClr val="tx1"/>
                </a:solidFill>
                <a:effectLst/>
                <a:latin typeface="+mn-lt"/>
                <a:ea typeface="+mn-ea"/>
                <a:cs typeface="+mn-cs"/>
              </a:rPr>
              <a:t>The course may be a “capstone course” that is </a:t>
            </a:r>
            <a:endParaRPr lang="en-US" dirty="0">
              <a:effectLst/>
            </a:endParaRPr>
          </a:p>
          <a:p>
            <a:r>
              <a:rPr lang="en-US" sz="1200" kern="1200" dirty="0">
                <a:solidFill>
                  <a:schemeClr val="tx1"/>
                </a:solidFill>
                <a:effectLst/>
                <a:latin typeface="+mn-lt"/>
                <a:ea typeface="+mn-ea"/>
                <a:cs typeface="+mn-cs"/>
              </a:rPr>
              <a:t>taken as the last requirement for a career technical education program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8</a:t>
            </a:fld>
            <a:endParaRPr lang="en-US"/>
          </a:p>
        </p:txBody>
      </p:sp>
    </p:spTree>
    <p:extLst>
      <p:ext uri="{BB962C8B-B14F-4D97-AF65-F5344CB8AC3E}">
        <p14:creationId xmlns:p14="http://schemas.microsoft.com/office/powerpoint/2010/main" val="3916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9</a:t>
            </a:fld>
            <a:endParaRPr lang="en-US"/>
          </a:p>
        </p:txBody>
      </p:sp>
    </p:spTree>
    <p:extLst>
      <p:ext uri="{BB962C8B-B14F-4D97-AF65-F5344CB8AC3E}">
        <p14:creationId xmlns:p14="http://schemas.microsoft.com/office/powerpoint/2010/main" val="197923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Dianna</a:t>
            </a:r>
          </a:p>
          <a:p>
            <a:endParaRPr lang="en-US" dirty="0"/>
          </a:p>
        </p:txBody>
      </p:sp>
      <p:sp>
        <p:nvSpPr>
          <p:cNvPr id="4" name="Slide Number Placeholder 3"/>
          <p:cNvSpPr>
            <a:spLocks noGrp="1"/>
          </p:cNvSpPr>
          <p:nvPr>
            <p:ph type="sldNum" sz="quarter" idx="10"/>
          </p:nvPr>
        </p:nvSpPr>
        <p:spPr/>
        <p:txBody>
          <a:bodyPr/>
          <a:lstStyle/>
          <a:p>
            <a:fld id="{93715570-4E0C-0543-AF3D-03CB695B74F8}" type="slidenum">
              <a:rPr lang="en-US" smtClean="0"/>
              <a:t>10</a:t>
            </a:fld>
            <a:endParaRPr lang="en-US"/>
          </a:p>
        </p:txBody>
      </p:sp>
    </p:spTree>
    <p:extLst>
      <p:ext uri="{BB962C8B-B14F-4D97-AF65-F5344CB8AC3E}">
        <p14:creationId xmlns:p14="http://schemas.microsoft.com/office/powerpoint/2010/main" val="51894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76096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370746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407984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sz="3400"/>
            </a:lvl1pPr>
            <a:lvl2pPr>
              <a:defRPr sz="3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495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154919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173080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76306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36040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409228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197227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9947512-EF68-406A-A7D4-2F06B49F3D56}" type="datetimeFigureOut">
              <a:rPr lang="en-US" smtClean="0"/>
              <a:t>7/8/2019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6F2304-564F-4030-80FA-D0A9958C9037}" type="slidenum">
              <a:rPr lang="en-US" smtClean="0"/>
              <a:t>‹#›</a:t>
            </a:fld>
            <a:endParaRPr lang="en-US"/>
          </a:p>
        </p:txBody>
      </p:sp>
    </p:spTree>
    <p:extLst>
      <p:ext uri="{BB962C8B-B14F-4D97-AF65-F5344CB8AC3E}">
        <p14:creationId xmlns:p14="http://schemas.microsoft.com/office/powerpoint/2010/main" val="24275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9979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48145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onetonline.org/" TargetMode="External"/><Relationship Id="rId3" Type="http://schemas.openxmlformats.org/officeDocument/2006/relationships/hyperlink" Target="http://extranet.cccco.edu/Portals/1/AA/Credit/2017/PCAH6thEditionJuly_FINAL.pdf" TargetMode="External"/><Relationship Id="rId7" Type="http://schemas.openxmlformats.org/officeDocument/2006/relationships/hyperlink" Target="http://coeccc.net/Supply-and-Demand.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govt.westlaw.com/calregs/Browse/Home/California/CaliforniaCodeofRegulations?guid=IA71B9D70D48411DEBC02831C6D6C108E&amp;originationContext=documenttoc&amp;transitionType=Default&amp;contextData=(sc.Default)" TargetMode="External"/><Relationship Id="rId5" Type="http://schemas.openxmlformats.org/officeDocument/2006/relationships/hyperlink" Target="http://extranet.cccco.edu/Portals/1/TRIS/MIS/Left_Nav/DED/Data_Elements/CB/cb09.pdf" TargetMode="External"/><Relationship Id="rId4" Type="http://schemas.openxmlformats.org/officeDocument/2006/relationships/hyperlink" Target="http://extranet.cccco.edu/portals/1/aa/credit/2013files/topmanual6_2009_09corrected_12.5.1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xtranet.cccco.edu/Portals/1/AA/Credit/2013Files/TOPmanual6_2009_09corrected_12.5.13.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327" y="1481788"/>
            <a:ext cx="10363200" cy="1470025"/>
          </a:xfrm>
        </p:spPr>
        <p:txBody>
          <a:bodyPr/>
          <a:lstStyle/>
          <a:p>
            <a:pPr algn="ctr"/>
            <a:r>
              <a:rPr lang="en-US" dirty="0"/>
              <a:t>Development of New CTE Programs</a:t>
            </a:r>
          </a:p>
        </p:txBody>
      </p:sp>
      <p:sp>
        <p:nvSpPr>
          <p:cNvPr id="3" name="Subtitle 2"/>
          <p:cNvSpPr>
            <a:spLocks noGrp="1"/>
          </p:cNvSpPr>
          <p:nvPr>
            <p:ph type="subTitle" idx="1"/>
          </p:nvPr>
        </p:nvSpPr>
        <p:spPr/>
        <p:txBody>
          <a:bodyPr>
            <a:normAutofit/>
          </a:bodyPr>
          <a:lstStyle/>
          <a:p>
            <a:r>
              <a:rPr lang="en-US" dirty="0">
                <a:solidFill>
                  <a:srgbClr val="000000"/>
                </a:solidFill>
              </a:rPr>
              <a:t>Dianna </a:t>
            </a:r>
            <a:r>
              <a:rPr lang="en-US" dirty="0" err="1">
                <a:solidFill>
                  <a:srgbClr val="000000"/>
                </a:solidFill>
              </a:rPr>
              <a:t>Chiabotti</a:t>
            </a:r>
            <a:r>
              <a:rPr lang="en-US" dirty="0">
                <a:solidFill>
                  <a:srgbClr val="000000"/>
                </a:solidFill>
              </a:rPr>
              <a:t>, Napa Valley College</a:t>
            </a:r>
          </a:p>
          <a:p>
            <a:r>
              <a:rPr lang="en-US" dirty="0">
                <a:solidFill>
                  <a:srgbClr val="000000"/>
                </a:solidFill>
              </a:rPr>
              <a:t>Brandi </a:t>
            </a:r>
            <a:r>
              <a:rPr lang="en-US" dirty="0" err="1">
                <a:solidFill>
                  <a:srgbClr val="000000"/>
                </a:solidFill>
              </a:rPr>
              <a:t>Asmus</a:t>
            </a:r>
            <a:r>
              <a:rPr lang="en-US" dirty="0">
                <a:solidFill>
                  <a:srgbClr val="000000"/>
                </a:solidFill>
              </a:rPr>
              <a:t>, Woodland Community College</a:t>
            </a:r>
          </a:p>
        </p:txBody>
      </p:sp>
      <p:pic>
        <p:nvPicPr>
          <p:cNvPr id="4" name="Picture 3" descr="ASCCC Logo.png">
            <a:extLst>
              <a:ext uri="{FF2B5EF4-FFF2-40B4-BE49-F238E27FC236}">
                <a16:creationId xmlns:a16="http://schemas.microsoft.com/office/drawing/2014/main" id="{952B5EB1-7306-4353-9E7D-C754FD68B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446" y="588090"/>
            <a:ext cx="3591108" cy="677568"/>
          </a:xfrm>
          <a:prstGeom prst="rect">
            <a:avLst/>
          </a:prstGeom>
        </p:spPr>
      </p:pic>
    </p:spTree>
    <p:extLst>
      <p:ext uri="{BB962C8B-B14F-4D97-AF65-F5344CB8AC3E}">
        <p14:creationId xmlns:p14="http://schemas.microsoft.com/office/powerpoint/2010/main" val="112045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or Non-Credit	?</a:t>
            </a:r>
          </a:p>
        </p:txBody>
      </p:sp>
      <p:pic>
        <p:nvPicPr>
          <p:cNvPr id="4" name="Content Placeholder 3" descr="how do you know - I made it.jpeg"/>
          <p:cNvPicPr>
            <a:picLocks noGrp="1" noChangeAspect="1"/>
          </p:cNvPicPr>
          <p:nvPr>
            <p:ph idx="1"/>
          </p:nvPr>
        </p:nvPicPr>
        <p:blipFill>
          <a:blip r:embed="rId3">
            <a:extLst>
              <a:ext uri="{28A0092B-C50C-407E-A947-70E740481C1C}">
                <a14:useLocalDpi xmlns:a14="http://schemas.microsoft.com/office/drawing/2010/main" val="0"/>
              </a:ext>
            </a:extLst>
          </a:blip>
          <a:srcRect t="13804" b="13804"/>
          <a:stretch>
            <a:fillRect/>
          </a:stretch>
        </p:blipFill>
        <p:spPr>
          <a:xfrm>
            <a:off x="0" y="1600201"/>
            <a:ext cx="12192000" cy="5257799"/>
          </a:xfrm>
        </p:spPr>
      </p:pic>
    </p:spTree>
    <p:extLst>
      <p:ext uri="{BB962C8B-B14F-4D97-AF65-F5344CB8AC3E}">
        <p14:creationId xmlns:p14="http://schemas.microsoft.com/office/powerpoint/2010/main" val="269121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Courses</a:t>
            </a:r>
          </a:p>
        </p:txBody>
      </p:sp>
      <p:sp>
        <p:nvSpPr>
          <p:cNvPr id="3" name="Content Placeholder 2"/>
          <p:cNvSpPr>
            <a:spLocks noGrp="1"/>
          </p:cNvSpPr>
          <p:nvPr>
            <p:ph idx="1"/>
          </p:nvPr>
        </p:nvSpPr>
        <p:spPr/>
        <p:txBody>
          <a:bodyPr/>
          <a:lstStyle/>
          <a:p>
            <a:r>
              <a:rPr lang="en-US" dirty="0"/>
              <a:t>Non-degree applicable</a:t>
            </a:r>
          </a:p>
          <a:p>
            <a:r>
              <a:rPr lang="en-US" dirty="0"/>
              <a:t>No credit awarded</a:t>
            </a:r>
          </a:p>
          <a:p>
            <a:r>
              <a:rPr lang="en-US" dirty="0"/>
              <a:t>No student tuition</a:t>
            </a:r>
          </a:p>
          <a:p>
            <a:r>
              <a:rPr lang="en-US" dirty="0"/>
              <a:t>Based on hours of instruction, not units</a:t>
            </a:r>
          </a:p>
          <a:p>
            <a:r>
              <a:rPr lang="en-US" dirty="0"/>
              <a:t>Accessible to all students</a:t>
            </a:r>
          </a:p>
          <a:p>
            <a:r>
              <a:rPr lang="en-US" dirty="0"/>
              <a:t>May be repeatable</a:t>
            </a:r>
          </a:p>
          <a:p>
            <a:r>
              <a:rPr lang="en-US" dirty="0"/>
              <a:t>Approval: local process + full approval process by CO</a:t>
            </a:r>
          </a:p>
        </p:txBody>
      </p:sp>
    </p:spTree>
    <p:extLst>
      <p:ext uri="{BB962C8B-B14F-4D97-AF65-F5344CB8AC3E}">
        <p14:creationId xmlns:p14="http://schemas.microsoft.com/office/powerpoint/2010/main" val="198086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a:t>
            </a:r>
            <a:r>
              <a:rPr lang="mr-IN" dirty="0"/>
              <a:t>–</a:t>
            </a:r>
            <a:r>
              <a:rPr lang="en-US" dirty="0"/>
              <a:t> Course Categories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920232"/>
              </p:ext>
            </p:extLst>
          </p:nvPr>
        </p:nvGraphicFramePr>
        <p:xfrm>
          <a:off x="266268" y="1454573"/>
          <a:ext cx="11715790" cy="3646673"/>
        </p:xfrm>
        <a:graphic>
          <a:graphicData uri="http://schemas.openxmlformats.org/drawingml/2006/table">
            <a:tbl>
              <a:tblPr firstRow="1" bandRow="1">
                <a:tableStyleId>{284E427A-3D55-4303-BF80-6455036E1DE7}</a:tableStyleId>
              </a:tblPr>
              <a:tblGrid>
                <a:gridCol w="5760384">
                  <a:extLst>
                    <a:ext uri="{9D8B030D-6E8A-4147-A177-3AD203B41FA5}">
                      <a16:colId xmlns:a16="http://schemas.microsoft.com/office/drawing/2014/main" val="20000"/>
                    </a:ext>
                  </a:extLst>
                </a:gridCol>
                <a:gridCol w="5955406">
                  <a:extLst>
                    <a:ext uri="{9D8B030D-6E8A-4147-A177-3AD203B41FA5}">
                      <a16:colId xmlns:a16="http://schemas.microsoft.com/office/drawing/2014/main" val="20001"/>
                    </a:ext>
                  </a:extLst>
                </a:gridCol>
              </a:tblGrid>
              <a:tr h="112205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CDCP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(Career Development &amp; College Preparation)</a:t>
                      </a:r>
                    </a:p>
                    <a:p>
                      <a:endParaRPr lang="en-US" dirty="0"/>
                    </a:p>
                  </a:txBody>
                  <a:tcPr/>
                </a:tc>
                <a:tc>
                  <a:txBody>
                    <a:bodyPr/>
                    <a:lstStyle/>
                    <a:p>
                      <a:pPr algn="ctr"/>
                      <a:r>
                        <a:rPr lang="en-US" dirty="0"/>
                        <a:t>Other Categories</a:t>
                      </a:r>
                      <a:r>
                        <a:rPr lang="en-US" baseline="0" dirty="0"/>
                        <a:t> Allowed</a:t>
                      </a:r>
                      <a:endParaRPr lang="en-US" dirty="0"/>
                    </a:p>
                  </a:txBody>
                  <a:tcPr/>
                </a:tc>
                <a:extLst>
                  <a:ext uri="{0D108BD9-81ED-4DB2-BD59-A6C34878D82A}">
                    <a16:rowId xmlns:a16="http://schemas.microsoft.com/office/drawing/2014/main" val="10000"/>
                  </a:ext>
                </a:extLst>
              </a:tr>
              <a:tr h="2524620">
                <a:tc>
                  <a:txBody>
                    <a:bodyPr/>
                    <a:lstStyle/>
                    <a:p>
                      <a:pPr marL="285750" lvl="0" indent="-285750">
                        <a:buFont typeface="Arial" panose="020B0604020202020204" pitchFamily="34" charset="0"/>
                        <a:buChar char="•"/>
                      </a:pPr>
                      <a:r>
                        <a:rPr lang="en-US" sz="2400" dirty="0"/>
                        <a:t>Elementary &amp; secondary basic skills and remedial education</a:t>
                      </a:r>
                    </a:p>
                    <a:p>
                      <a:pPr marL="285750" lvl="0" indent="-285750">
                        <a:buFont typeface="Arial" panose="020B0604020202020204" pitchFamily="34" charset="0"/>
                        <a:buChar char="•"/>
                      </a:pPr>
                      <a:r>
                        <a:rPr lang="en-US" sz="2400" dirty="0"/>
                        <a:t>ESL</a:t>
                      </a:r>
                    </a:p>
                    <a:p>
                      <a:pPr marL="285750" lvl="0" indent="-285750">
                        <a:buFont typeface="Arial" panose="020B0604020202020204" pitchFamily="34" charset="0"/>
                        <a:buChar char="•"/>
                      </a:pPr>
                      <a:r>
                        <a:rPr lang="en-US" sz="2400" dirty="0"/>
                        <a:t>Short-term vocational programs </a:t>
                      </a:r>
                    </a:p>
                    <a:p>
                      <a:pPr marL="285750" lvl="0" indent="-285750">
                        <a:buFont typeface="Arial" panose="020B0604020202020204" pitchFamily="34" charset="0"/>
                        <a:buChar char="•"/>
                      </a:pPr>
                      <a:r>
                        <a:rPr lang="en-US" sz="2400" dirty="0"/>
                        <a:t>Workforce preparation</a:t>
                      </a:r>
                      <a:endParaRPr lang="en-US" sz="2400" b="1" dirty="0"/>
                    </a:p>
                  </a:txBody>
                  <a:tcPr/>
                </a:tc>
                <a:tc>
                  <a:txBody>
                    <a:bodyPr/>
                    <a:lstStyle/>
                    <a:p>
                      <a:pPr marL="285750" lvl="0" indent="-285750">
                        <a:buFont typeface="Arial" panose="020B0604020202020204" pitchFamily="34" charset="0"/>
                        <a:buChar char="•"/>
                      </a:pPr>
                      <a:r>
                        <a:rPr lang="en-US" sz="2000" dirty="0"/>
                        <a:t>Parenting education</a:t>
                      </a:r>
                    </a:p>
                    <a:p>
                      <a:pPr marL="285750" lvl="0" indent="-285750">
                        <a:buFont typeface="Arial" panose="020B0604020202020204" pitchFamily="34" charset="0"/>
                        <a:buChar char="•"/>
                      </a:pPr>
                      <a:r>
                        <a:rPr lang="en-US" sz="2000" dirty="0"/>
                        <a:t>Citizenship </a:t>
                      </a:r>
                    </a:p>
                    <a:p>
                      <a:pPr marL="285750" lvl="0" indent="-285750">
                        <a:buFont typeface="Arial" panose="020B0604020202020204" pitchFamily="34" charset="0"/>
                        <a:buChar char="•"/>
                      </a:pPr>
                      <a:r>
                        <a:rPr lang="en-US" sz="2000" dirty="0"/>
                        <a:t>Education programs for persons with disabilities</a:t>
                      </a:r>
                    </a:p>
                    <a:p>
                      <a:pPr marL="285750" lvl="0" indent="-285750">
                        <a:buFont typeface="Arial" panose="020B0604020202020204" pitchFamily="34" charset="0"/>
                        <a:buChar char="•"/>
                      </a:pPr>
                      <a:r>
                        <a:rPr lang="en-US" sz="2000" dirty="0"/>
                        <a:t>Education programs for older adults</a:t>
                      </a:r>
                    </a:p>
                    <a:p>
                      <a:pPr marL="285750" lvl="0" indent="-285750">
                        <a:buFont typeface="Arial" panose="020B0604020202020204" pitchFamily="34" charset="0"/>
                        <a:buChar char="•"/>
                      </a:pPr>
                      <a:r>
                        <a:rPr lang="en-US" sz="2000" dirty="0"/>
                        <a:t>Home economics</a:t>
                      </a:r>
                    </a:p>
                    <a:p>
                      <a:pPr marL="285750" lvl="0" indent="-285750">
                        <a:buFont typeface="Arial" panose="020B0604020202020204" pitchFamily="34" charset="0"/>
                        <a:buChar char="•"/>
                      </a:pPr>
                      <a:r>
                        <a:rPr lang="en-US" sz="2000" dirty="0"/>
                        <a:t>Health and safety education</a:t>
                      </a:r>
                    </a:p>
                  </a:txBody>
                  <a:tcPr/>
                </a:tc>
                <a:extLst>
                  <a:ext uri="{0D108BD9-81ED-4DB2-BD59-A6C34878D82A}">
                    <a16:rowId xmlns:a16="http://schemas.microsoft.com/office/drawing/2014/main" val="10001"/>
                  </a:ext>
                </a:extLst>
              </a:tr>
            </a:tbl>
          </a:graphicData>
        </a:graphic>
      </p:graphicFrame>
      <p:sp>
        <p:nvSpPr>
          <p:cNvPr id="5" name="Cloud 4"/>
          <p:cNvSpPr/>
          <p:nvPr/>
        </p:nvSpPr>
        <p:spPr>
          <a:xfrm>
            <a:off x="742774" y="4548098"/>
            <a:ext cx="4480174" cy="20947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a:t>Apportionment equal to credit courses if part of a Certificate Program</a:t>
            </a:r>
          </a:p>
        </p:txBody>
      </p:sp>
      <p:sp>
        <p:nvSpPr>
          <p:cNvPr id="6" name="Cloud 5"/>
          <p:cNvSpPr/>
          <p:nvPr/>
        </p:nvSpPr>
        <p:spPr>
          <a:xfrm>
            <a:off x="7639842" y="4672394"/>
            <a:ext cx="3742073" cy="19858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t>Apportionment less than credit courses</a:t>
            </a:r>
          </a:p>
        </p:txBody>
      </p:sp>
    </p:spTree>
    <p:extLst>
      <p:ext uri="{BB962C8B-B14F-4D97-AF65-F5344CB8AC3E}">
        <p14:creationId xmlns:p14="http://schemas.microsoft.com/office/powerpoint/2010/main" val="385915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Some Non Credit Considerations </a:t>
            </a:r>
          </a:p>
        </p:txBody>
      </p:sp>
      <p:sp>
        <p:nvSpPr>
          <p:cNvPr id="3" name="Content Placeholder 2"/>
          <p:cNvSpPr>
            <a:spLocks noGrp="1"/>
          </p:cNvSpPr>
          <p:nvPr>
            <p:ph idx="1"/>
          </p:nvPr>
        </p:nvSpPr>
        <p:spPr/>
        <p:txBody>
          <a:bodyPr>
            <a:normAutofit lnSpcReduction="10000"/>
          </a:bodyPr>
          <a:lstStyle/>
          <a:p>
            <a:r>
              <a:rPr lang="en-US" dirty="0"/>
              <a:t>Do students need financial aid?</a:t>
            </a:r>
          </a:p>
          <a:p>
            <a:r>
              <a:rPr lang="en-US" dirty="0"/>
              <a:t>Will students need </a:t>
            </a:r>
          </a:p>
          <a:p>
            <a:pPr lvl="1"/>
            <a:r>
              <a:rPr lang="en-US" dirty="0"/>
              <a:t>Units?</a:t>
            </a:r>
          </a:p>
          <a:p>
            <a:pPr lvl="1"/>
            <a:r>
              <a:rPr lang="en-US" dirty="0"/>
              <a:t>Completion of coursework?</a:t>
            </a:r>
          </a:p>
          <a:p>
            <a:pPr lvl="1"/>
            <a:r>
              <a:rPr lang="en-US" dirty="0"/>
              <a:t>Certificate?</a:t>
            </a:r>
          </a:p>
          <a:p>
            <a:r>
              <a:rPr lang="en-US" dirty="0"/>
              <a:t>Are you trying to reach an underserved or disadvantaged population?</a:t>
            </a:r>
          </a:p>
          <a:p>
            <a:r>
              <a:rPr lang="en-US" dirty="0"/>
              <a:t>How many hours of instruction will you need in the course or program?</a:t>
            </a:r>
          </a:p>
          <a:p>
            <a:endParaRPr lang="en-US" dirty="0"/>
          </a:p>
        </p:txBody>
      </p:sp>
    </p:spTree>
    <p:extLst>
      <p:ext uri="{BB962C8B-B14F-4D97-AF65-F5344CB8AC3E}">
        <p14:creationId xmlns:p14="http://schemas.microsoft.com/office/powerpoint/2010/main" val="165964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these Elements of Non Credit</a:t>
            </a:r>
          </a:p>
        </p:txBody>
      </p:sp>
      <p:sp>
        <p:nvSpPr>
          <p:cNvPr id="3" name="Content Placeholder 2"/>
          <p:cNvSpPr>
            <a:spLocks noGrp="1"/>
          </p:cNvSpPr>
          <p:nvPr>
            <p:ph idx="1"/>
          </p:nvPr>
        </p:nvSpPr>
        <p:spPr/>
        <p:txBody>
          <a:bodyPr>
            <a:normAutofit fontScale="92500" lnSpcReduction="20000"/>
          </a:bodyPr>
          <a:lstStyle/>
          <a:p>
            <a:r>
              <a:rPr lang="en-US" dirty="0"/>
              <a:t>Free!   (No registration fees)</a:t>
            </a:r>
          </a:p>
          <a:p>
            <a:r>
              <a:rPr lang="en-US" dirty="0"/>
              <a:t>Positive Attendance</a:t>
            </a:r>
          </a:p>
          <a:p>
            <a:r>
              <a:rPr lang="en-US" dirty="0"/>
              <a:t>Managed Enrollment  </a:t>
            </a:r>
            <a:r>
              <a:rPr lang="en-US" b="1" u="sng" dirty="0"/>
              <a:t>OR</a:t>
            </a:r>
            <a:r>
              <a:rPr lang="en-US" dirty="0"/>
              <a:t> Open Entry/Open Exit</a:t>
            </a:r>
          </a:p>
          <a:p>
            <a:r>
              <a:rPr lang="en-US" dirty="0"/>
              <a:t>Rigor! </a:t>
            </a:r>
          </a:p>
          <a:p>
            <a:r>
              <a:rPr lang="en-US" dirty="0"/>
              <a:t>Assessment and Grading</a:t>
            </a:r>
          </a:p>
          <a:p>
            <a:pPr lvl="1"/>
            <a:r>
              <a:rPr lang="en-US" dirty="0"/>
              <a:t>P/SP/NP</a:t>
            </a:r>
          </a:p>
          <a:p>
            <a:pPr lvl="1"/>
            <a:r>
              <a:rPr lang="en-US" dirty="0"/>
              <a:t>Could be graded A-F (local decision)</a:t>
            </a:r>
          </a:p>
          <a:p>
            <a:r>
              <a:rPr lang="en-US" dirty="0"/>
              <a:t>Open courses (like credit)</a:t>
            </a:r>
          </a:p>
          <a:p>
            <a:r>
              <a:rPr lang="en-US" dirty="0"/>
              <a:t>No lecture or lab designation</a:t>
            </a:r>
          </a:p>
          <a:p>
            <a:r>
              <a:rPr lang="en-US" dirty="0"/>
              <a:t>Minimum Qualifications</a:t>
            </a:r>
          </a:p>
        </p:txBody>
      </p:sp>
    </p:spTree>
    <p:extLst>
      <p:ext uri="{BB962C8B-B14F-4D97-AF65-F5344CB8AC3E}">
        <p14:creationId xmlns:p14="http://schemas.microsoft.com/office/powerpoint/2010/main" val="325729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(CDCP) </a:t>
            </a:r>
            <a:r>
              <a:rPr lang="en-US" dirty="0"/>
              <a:t>Career Development College Prep 	</a:t>
            </a:r>
          </a:p>
        </p:txBody>
      </p:sp>
      <p:sp>
        <p:nvSpPr>
          <p:cNvPr id="3" name="Content Placeholder 2"/>
          <p:cNvSpPr>
            <a:spLocks noGrp="1"/>
          </p:cNvSpPr>
          <p:nvPr>
            <p:ph idx="1"/>
          </p:nvPr>
        </p:nvSpPr>
        <p:spPr/>
        <p:txBody>
          <a:bodyPr/>
          <a:lstStyle/>
          <a:p>
            <a:r>
              <a:rPr lang="en-US" dirty="0"/>
              <a:t>Equalized funding when 2+2 courses linked to a noncredit certificate</a:t>
            </a:r>
          </a:p>
          <a:p>
            <a:pPr marL="0" indent="0">
              <a:buNone/>
            </a:pPr>
            <a:endParaRPr lang="en-US" sz="1800" dirty="0"/>
          </a:p>
          <a:p>
            <a:r>
              <a:rPr lang="en-US" dirty="0"/>
              <a:t>Certificates </a:t>
            </a:r>
          </a:p>
          <a:p>
            <a:pPr lvl="1"/>
            <a:r>
              <a:rPr lang="en-US" dirty="0"/>
              <a:t>Workforce Preparation</a:t>
            </a:r>
          </a:p>
          <a:p>
            <a:pPr lvl="1"/>
            <a:r>
              <a:rPr lang="en-US" dirty="0"/>
              <a:t>Short Term Vocational   (with High Employment Potential)</a:t>
            </a:r>
          </a:p>
          <a:p>
            <a:pPr marL="457200" lvl="1" indent="0">
              <a:buNone/>
            </a:pPr>
            <a:endParaRPr lang="en-US" dirty="0"/>
          </a:p>
        </p:txBody>
      </p:sp>
    </p:spTree>
    <p:extLst>
      <p:ext uri="{BB962C8B-B14F-4D97-AF65-F5344CB8AC3E}">
        <p14:creationId xmlns:p14="http://schemas.microsoft.com/office/powerpoint/2010/main" val="388550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Non-Credit Doesn’t Require	</a:t>
            </a:r>
          </a:p>
        </p:txBody>
      </p:sp>
      <p:sp>
        <p:nvSpPr>
          <p:cNvPr id="3" name="Content Placeholder 2"/>
          <p:cNvSpPr>
            <a:spLocks noGrp="1"/>
          </p:cNvSpPr>
          <p:nvPr>
            <p:ph idx="1"/>
          </p:nvPr>
        </p:nvSpPr>
        <p:spPr/>
        <p:txBody>
          <a:bodyPr/>
          <a:lstStyle/>
          <a:p>
            <a:r>
              <a:rPr lang="en-US" dirty="0"/>
              <a:t>LMI (labor market information)</a:t>
            </a:r>
          </a:p>
          <a:p>
            <a:r>
              <a:rPr lang="en-US" dirty="0"/>
              <a:t>Advisory Committee Recommendation </a:t>
            </a:r>
          </a:p>
          <a:p>
            <a:r>
              <a:rPr lang="en-US" dirty="0"/>
              <a:t>Regional Consortium Recommendation</a:t>
            </a:r>
          </a:p>
          <a:p>
            <a:endParaRPr lang="en-US" dirty="0"/>
          </a:p>
        </p:txBody>
      </p:sp>
    </p:spTree>
    <p:extLst>
      <p:ext uri="{BB962C8B-B14F-4D97-AF65-F5344CB8AC3E}">
        <p14:creationId xmlns:p14="http://schemas.microsoft.com/office/powerpoint/2010/main" val="262696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Ready, Set,………….</a:t>
            </a:r>
          </a:p>
        </p:txBody>
      </p:sp>
      <p:pic>
        <p:nvPicPr>
          <p:cNvPr id="3" name="Content Placeholder 2" descr="what now - free use.jpeg"/>
          <p:cNvPicPr>
            <a:picLocks noGrp="1" noChangeAspect="1"/>
          </p:cNvPicPr>
          <p:nvPr>
            <p:ph idx="1"/>
          </p:nvPr>
        </p:nvPicPr>
        <p:blipFill>
          <a:blip r:embed="rId3">
            <a:extLst>
              <a:ext uri="{28A0092B-C50C-407E-A947-70E740481C1C}">
                <a14:useLocalDpi xmlns:a14="http://schemas.microsoft.com/office/drawing/2010/main" val="0"/>
              </a:ext>
            </a:extLst>
          </a:blip>
          <a:srcRect l="-12204" r="-12204"/>
          <a:stretch>
            <a:fillRect/>
          </a:stretch>
        </p:blipFill>
        <p:spPr/>
      </p:pic>
    </p:spTree>
    <p:extLst>
      <p:ext uri="{BB962C8B-B14F-4D97-AF65-F5344CB8AC3E}">
        <p14:creationId xmlns:p14="http://schemas.microsoft.com/office/powerpoint/2010/main" val="189365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Poor Planning Can Cause Major Delay</a:t>
            </a:r>
          </a:p>
        </p:txBody>
      </p:sp>
      <p:sp>
        <p:nvSpPr>
          <p:cNvPr id="4" name="Content Placeholder 3">
            <a:extLst>
              <a:ext uri="{FF2B5EF4-FFF2-40B4-BE49-F238E27FC236}">
                <a16:creationId xmlns:a16="http://schemas.microsoft.com/office/drawing/2014/main" id="{58EE6A6C-7C4A-4436-8043-D89E7D9990CE}"/>
              </a:ext>
            </a:extLst>
          </p:cNvPr>
          <p:cNvSpPr>
            <a:spLocks noGrp="1"/>
          </p:cNvSpPr>
          <p:nvPr>
            <p:ph idx="1"/>
          </p:nvPr>
        </p:nvSpPr>
        <p:spPr/>
        <p:txBody>
          <a:bodyPr/>
          <a:lstStyle/>
          <a:p>
            <a:endParaRPr lang="en-US"/>
          </a:p>
        </p:txBody>
      </p:sp>
      <p:pic>
        <p:nvPicPr>
          <p:cNvPr id="1026" name="Picture 2" descr="Image result for poor planning">
            <a:extLst>
              <a:ext uri="{FF2B5EF4-FFF2-40B4-BE49-F238E27FC236}">
                <a16:creationId xmlns:a16="http://schemas.microsoft.com/office/drawing/2014/main" id="{10D58A87-D5E0-49F3-8294-571C8B376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73387"/>
            <a:ext cx="11436068" cy="558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1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2000" b="1" dirty="0">
                <a:latin typeface="American Typewriter"/>
                <a:cs typeface="American Typewriter"/>
              </a:rPr>
              <a:t>Credit Program</a:t>
            </a:r>
          </a:p>
        </p:txBody>
      </p:sp>
    </p:spTree>
    <p:extLst>
      <p:ext uri="{BB962C8B-B14F-4D97-AF65-F5344CB8AC3E}">
        <p14:creationId xmlns:p14="http://schemas.microsoft.com/office/powerpoint/2010/main" val="225092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you want to start a new program. . .</a:t>
            </a:r>
          </a:p>
        </p:txBody>
      </p:sp>
      <p:pic>
        <p:nvPicPr>
          <p:cNvPr id="1026" name="Picture 2" descr="Image result for elsa build snowman">
            <a:extLst>
              <a:ext uri="{FF2B5EF4-FFF2-40B4-BE49-F238E27FC236}">
                <a16:creationId xmlns:a16="http://schemas.microsoft.com/office/drawing/2014/main" id="{EFF84E97-C441-4CD3-B514-ECFF32A19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232806"/>
            <a:ext cx="4893357" cy="489335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60660B0-38E2-4A8F-A855-3F7BDFC4CDD0}"/>
              </a:ext>
            </a:extLst>
          </p:cNvPr>
          <p:cNvCxnSpPr/>
          <p:nvPr/>
        </p:nvCxnSpPr>
        <p:spPr>
          <a:xfrm>
            <a:off x="1360714" y="4983163"/>
            <a:ext cx="3603172"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83B49B-4212-404F-AEE8-7F3F657BC5AA}"/>
              </a:ext>
            </a:extLst>
          </p:cNvPr>
          <p:cNvCxnSpPr/>
          <p:nvPr/>
        </p:nvCxnSpPr>
        <p:spPr>
          <a:xfrm>
            <a:off x="1360714" y="5135563"/>
            <a:ext cx="3603172"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45B9880-8F5A-41DF-8B80-6F8B32D800A9}"/>
              </a:ext>
            </a:extLst>
          </p:cNvPr>
          <p:cNvCxnSpPr/>
          <p:nvPr/>
        </p:nvCxnSpPr>
        <p:spPr>
          <a:xfrm>
            <a:off x="1360714" y="5287963"/>
            <a:ext cx="3603172" cy="0"/>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A802DFF2-206B-4141-84B6-0353789B2056}"/>
              </a:ext>
            </a:extLst>
          </p:cNvPr>
          <p:cNvSpPr txBox="1"/>
          <p:nvPr/>
        </p:nvSpPr>
        <p:spPr>
          <a:xfrm>
            <a:off x="1417976" y="5400266"/>
            <a:ext cx="3545909" cy="923330"/>
          </a:xfrm>
          <a:prstGeom prst="rect">
            <a:avLst/>
          </a:prstGeom>
          <a:noFill/>
        </p:spPr>
        <p:txBody>
          <a:bodyPr wrap="square" rtlCol="0">
            <a:spAutoFit/>
          </a:bodyPr>
          <a:lstStyle/>
          <a:p>
            <a:pPr algn="ctr"/>
            <a:r>
              <a:rPr lang="en-US" sz="5400" b="1" dirty="0">
                <a:solidFill>
                  <a:srgbClr val="FF0000"/>
                </a:solidFill>
                <a:latin typeface="Ink Free" panose="03080402000500000000" pitchFamily="66" charset="0"/>
              </a:rPr>
              <a:t>P</a:t>
            </a:r>
            <a:r>
              <a:rPr lang="en-US" sz="4800" b="1" dirty="0">
                <a:solidFill>
                  <a:srgbClr val="FF0000"/>
                </a:solidFill>
                <a:latin typeface="Ink Free" panose="03080402000500000000" pitchFamily="66" charset="0"/>
              </a:rPr>
              <a:t>ROGRAM</a:t>
            </a:r>
            <a:r>
              <a:rPr lang="en-US" sz="4400" b="1" dirty="0">
                <a:solidFill>
                  <a:srgbClr val="FF0000"/>
                </a:solidFill>
                <a:latin typeface="Ink Free" panose="03080402000500000000" pitchFamily="66" charset="0"/>
              </a:rPr>
              <a:t>?</a:t>
            </a:r>
          </a:p>
        </p:txBody>
      </p:sp>
      <p:sp>
        <p:nvSpPr>
          <p:cNvPr id="10" name="Content Placeholder 9">
            <a:extLst>
              <a:ext uri="{FF2B5EF4-FFF2-40B4-BE49-F238E27FC236}">
                <a16:creationId xmlns:a16="http://schemas.microsoft.com/office/drawing/2014/main" id="{327869D1-8EBC-48DC-8BE3-5D99B86A4C60}"/>
              </a:ext>
            </a:extLst>
          </p:cNvPr>
          <p:cNvSpPr>
            <a:spLocks noGrp="1"/>
          </p:cNvSpPr>
          <p:nvPr>
            <p:ph idx="1"/>
          </p:nvPr>
        </p:nvSpPr>
        <p:spPr>
          <a:xfrm>
            <a:off x="5502954" y="1600201"/>
            <a:ext cx="6079445" cy="4997995"/>
          </a:xfrm>
        </p:spPr>
        <p:txBody>
          <a:bodyPr/>
          <a:lstStyle/>
          <a:p>
            <a:endParaRPr lang="en-US" dirty="0"/>
          </a:p>
          <a:p>
            <a:endParaRPr lang="en-US" dirty="0"/>
          </a:p>
          <a:p>
            <a:endParaRPr lang="en-US" dirty="0"/>
          </a:p>
          <a:p>
            <a:pPr marL="0" indent="0">
              <a:buNone/>
            </a:pPr>
            <a:r>
              <a:rPr lang="en-US" dirty="0"/>
              <a:t>         ………….</a:t>
            </a:r>
            <a:r>
              <a:rPr lang="en-US" sz="6600" b="1" dirty="0">
                <a:latin typeface="Ink Free" panose="03080402000500000000" pitchFamily="66" charset="0"/>
              </a:rPr>
              <a:t>WHY?</a:t>
            </a:r>
            <a:endParaRPr lang="en-US" b="1" dirty="0">
              <a:latin typeface="Ink Free" panose="03080402000500000000" pitchFamily="66" charset="0"/>
            </a:endParaRPr>
          </a:p>
          <a:p>
            <a:endParaRPr lang="en-US" dirty="0"/>
          </a:p>
          <a:p>
            <a:pPr lvl="8"/>
            <a:endParaRPr lang="en-US" dirty="0"/>
          </a:p>
        </p:txBody>
      </p:sp>
    </p:spTree>
    <p:extLst>
      <p:ext uri="{BB962C8B-B14F-4D97-AF65-F5344CB8AC3E}">
        <p14:creationId xmlns:p14="http://schemas.microsoft.com/office/powerpoint/2010/main" val="321294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&amp; Substantive Revisions Require . . </a:t>
            </a:r>
          </a:p>
        </p:txBody>
      </p:sp>
      <p:sp>
        <p:nvSpPr>
          <p:cNvPr id="3" name="Content Placeholder 2"/>
          <p:cNvSpPr>
            <a:spLocks noGrp="1"/>
          </p:cNvSpPr>
          <p:nvPr>
            <p:ph sz="half" idx="1"/>
          </p:nvPr>
        </p:nvSpPr>
        <p:spPr/>
        <p:txBody>
          <a:bodyPr/>
          <a:lstStyle/>
          <a:p>
            <a:pPr>
              <a:spcAft>
                <a:spcPts val="3600"/>
              </a:spcAft>
            </a:pPr>
            <a:r>
              <a:rPr lang="en-US" dirty="0">
                <a:latin typeface="Trebuchet MS" panose="020B0603020202020204" pitchFamily="34" charset="0"/>
              </a:rPr>
              <a:t>Advisory Committee Recommendation</a:t>
            </a:r>
          </a:p>
          <a:p>
            <a:pPr>
              <a:spcAft>
                <a:spcPts val="3600"/>
              </a:spcAft>
            </a:pPr>
            <a:r>
              <a:rPr lang="en-US" dirty="0">
                <a:latin typeface="Trebuchet MS" panose="020B0603020202020204" pitchFamily="34" charset="0"/>
              </a:rPr>
              <a:t>Regional Consortium Recommendation</a:t>
            </a:r>
          </a:p>
          <a:p>
            <a:pPr lvl="1"/>
            <a:r>
              <a:rPr lang="en-US" dirty="0">
                <a:latin typeface="Trebuchet MS" panose="020B0603020202020204" pitchFamily="34" charset="0"/>
              </a:rPr>
              <a:t>Requires Labor Market Information (LMI)</a:t>
            </a:r>
          </a:p>
          <a:p>
            <a:pPr marL="457200" lvl="1" indent="0">
              <a:buNone/>
            </a:pPr>
            <a:endParaRPr lang="en-US" dirty="0"/>
          </a:p>
        </p:txBody>
      </p:sp>
      <p:pic>
        <p:nvPicPr>
          <p:cNvPr id="6" name="Content Placeholder 8" descr="Screen Shot 2018-05-06 at 8.36.50 PM.png"/>
          <p:cNvPicPr>
            <a:picLocks noGrp="1" noChangeAspect="1"/>
          </p:cNvPicPr>
          <p:nvPr>
            <p:ph sz="half" idx="2"/>
          </p:nvPr>
        </p:nvPicPr>
        <p:blipFill>
          <a:blip r:embed="rId3">
            <a:extLst>
              <a:ext uri="{28A0092B-C50C-407E-A947-70E740481C1C}">
                <a14:useLocalDpi xmlns:a14="http://schemas.microsoft.com/office/drawing/2010/main" val="0"/>
              </a:ext>
            </a:extLst>
          </a:blip>
          <a:srcRect l="12088" r="12088"/>
          <a:stretch>
            <a:fillRect/>
          </a:stretch>
        </p:blipFill>
        <p:spPr/>
      </p:pic>
    </p:spTree>
    <p:extLst>
      <p:ext uri="{BB962C8B-B14F-4D97-AF65-F5344CB8AC3E}">
        <p14:creationId xmlns:p14="http://schemas.microsoft.com/office/powerpoint/2010/main" val="354027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LMI</a:t>
            </a:r>
          </a:p>
        </p:txBody>
      </p:sp>
      <p:sp>
        <p:nvSpPr>
          <p:cNvPr id="3" name="Content Placeholder 2">
            <a:extLst>
              <a:ext uri="{FF2B5EF4-FFF2-40B4-BE49-F238E27FC236}">
                <a16:creationId xmlns:a16="http://schemas.microsoft.com/office/drawing/2014/main" id="{D5071F12-EE4E-4318-AF12-31DB169089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8D98976-E8ED-4D24-BA4B-0842946D2BE8}"/>
              </a:ext>
            </a:extLst>
          </p:cNvPr>
          <p:cNvPicPr>
            <a:picLocks noChangeAspect="1"/>
          </p:cNvPicPr>
          <p:nvPr/>
        </p:nvPicPr>
        <p:blipFill rotWithShape="1">
          <a:blip r:embed="rId3"/>
          <a:srcRect l="8695" t="3734" r="16990" b="21280"/>
          <a:stretch/>
        </p:blipFill>
        <p:spPr>
          <a:xfrm>
            <a:off x="2318919" y="1080937"/>
            <a:ext cx="8457162" cy="5711226"/>
          </a:xfrm>
          <a:prstGeom prst="rect">
            <a:avLst/>
          </a:prstGeom>
        </p:spPr>
      </p:pic>
    </p:spTree>
    <p:extLst>
      <p:ext uri="{BB962C8B-B14F-4D97-AF65-F5344CB8AC3E}">
        <p14:creationId xmlns:p14="http://schemas.microsoft.com/office/powerpoint/2010/main" val="418117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Must Submit to CO</a:t>
            </a:r>
          </a:p>
        </p:txBody>
      </p:sp>
      <p:sp>
        <p:nvSpPr>
          <p:cNvPr id="3" name="Content Placeholder 2"/>
          <p:cNvSpPr>
            <a:spLocks noGrp="1"/>
          </p:cNvSpPr>
          <p:nvPr>
            <p:ph idx="1"/>
          </p:nvPr>
        </p:nvSpPr>
        <p:spPr/>
        <p:txBody>
          <a:bodyPr/>
          <a:lstStyle/>
          <a:p>
            <a:pPr>
              <a:spcAft>
                <a:spcPts val="1800"/>
              </a:spcAft>
            </a:pPr>
            <a:r>
              <a:rPr lang="en-US" dirty="0">
                <a:latin typeface="Trebuchet MS" panose="020B0603020202020204" pitchFamily="34" charset="0"/>
              </a:rPr>
              <a:t>Program narrative </a:t>
            </a:r>
          </a:p>
          <a:p>
            <a:pPr>
              <a:spcAft>
                <a:spcPts val="1800"/>
              </a:spcAft>
            </a:pPr>
            <a:r>
              <a:rPr lang="en-US" dirty="0">
                <a:latin typeface="Trebuchet MS" panose="020B0603020202020204" pitchFamily="34" charset="0"/>
              </a:rPr>
              <a:t>CORs for all courses</a:t>
            </a:r>
          </a:p>
          <a:p>
            <a:pPr>
              <a:spcAft>
                <a:spcPts val="1800"/>
              </a:spcAft>
            </a:pPr>
            <a:r>
              <a:rPr lang="en-US" dirty="0">
                <a:latin typeface="Trebuchet MS" panose="020B0603020202020204" pitchFamily="34" charset="0"/>
              </a:rPr>
              <a:t>Advisory Committee minutes </a:t>
            </a:r>
          </a:p>
          <a:p>
            <a:pPr>
              <a:spcAft>
                <a:spcPts val="1800"/>
              </a:spcAft>
            </a:pPr>
            <a:r>
              <a:rPr lang="en-US" dirty="0">
                <a:latin typeface="Trebuchet MS" panose="020B0603020202020204" pitchFamily="34" charset="0"/>
              </a:rPr>
              <a:t>Regional Consortium recommendation</a:t>
            </a:r>
          </a:p>
          <a:p>
            <a:pPr>
              <a:spcAft>
                <a:spcPts val="1800"/>
              </a:spcAft>
            </a:pPr>
            <a:r>
              <a:rPr lang="en-US" dirty="0">
                <a:latin typeface="Trebuchet MS" panose="020B0603020202020204" pitchFamily="34" charset="0"/>
              </a:rPr>
              <a:t>Appropriate ASSIST, if applicable</a:t>
            </a:r>
            <a:endParaRPr lang="en-US" dirty="0"/>
          </a:p>
        </p:txBody>
      </p:sp>
    </p:spTree>
    <p:extLst>
      <p:ext uri="{BB962C8B-B14F-4D97-AF65-F5344CB8AC3E}">
        <p14:creationId xmlns:p14="http://schemas.microsoft.com/office/powerpoint/2010/main" val="68163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latin typeface="Trebuchet MS" panose="020B0603020202020204" pitchFamily="34" charset="0"/>
              </a:rPr>
              <a:t>Program Goals and Objectives</a:t>
            </a:r>
          </a:p>
          <a:p>
            <a:pPr marL="457200" indent="-457200">
              <a:buFont typeface="+mj-lt"/>
              <a:buAutoNum type="arabicPeriod"/>
            </a:pPr>
            <a:endParaRPr lang="en-US" dirty="0">
              <a:latin typeface="Trebuchet MS" panose="020B0603020202020204" pitchFamily="34" charset="0"/>
            </a:endParaRPr>
          </a:p>
          <a:p>
            <a:pPr lvl="1"/>
            <a:r>
              <a:rPr lang="en-US" dirty="0">
                <a:latin typeface="Trebuchet MS" panose="020B0603020202020204" pitchFamily="34" charset="0"/>
              </a:rPr>
              <a:t>must address transfer preparation or a valid workforce need </a:t>
            </a:r>
          </a:p>
        </p:txBody>
      </p:sp>
    </p:spTree>
    <p:extLst>
      <p:ext uri="{BB962C8B-B14F-4D97-AF65-F5344CB8AC3E}">
        <p14:creationId xmlns:p14="http://schemas.microsoft.com/office/powerpoint/2010/main" val="120788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514350" indent="-514350">
              <a:buAutoNum type="arabicPeriod" startAt="2"/>
            </a:pPr>
            <a:r>
              <a:rPr lang="en-US" dirty="0">
                <a:latin typeface="Trebuchet MS" panose="020B0603020202020204" pitchFamily="34" charset="0"/>
              </a:rPr>
              <a:t>Catalog Description </a:t>
            </a:r>
          </a:p>
          <a:p>
            <a:pPr marL="514350" indent="-514350">
              <a:buAutoNum type="arabicPeriod" startAt="2"/>
            </a:pPr>
            <a:endParaRPr lang="en-US" dirty="0">
              <a:latin typeface="Trebuchet MS" panose="020B0603020202020204" pitchFamily="34" charset="0"/>
            </a:endParaRPr>
          </a:p>
          <a:p>
            <a:pPr lvl="1">
              <a:spcAft>
                <a:spcPts val="2400"/>
              </a:spcAft>
            </a:pPr>
            <a:r>
              <a:rPr lang="en-US" dirty="0">
                <a:latin typeface="Trebuchet MS" panose="020B0603020202020204" pitchFamily="34" charset="0"/>
              </a:rPr>
              <a:t>includes program requirements, </a:t>
            </a:r>
          </a:p>
          <a:p>
            <a:pPr lvl="1">
              <a:spcAft>
                <a:spcPts val="2400"/>
              </a:spcAft>
            </a:pPr>
            <a:r>
              <a:rPr lang="en-US" dirty="0">
                <a:latin typeface="Trebuchet MS" panose="020B0603020202020204" pitchFamily="34" charset="0"/>
              </a:rPr>
              <a:t>prerequisite skills or enrollment limitations, </a:t>
            </a:r>
          </a:p>
          <a:p>
            <a:pPr lvl="1">
              <a:spcAft>
                <a:spcPts val="2400"/>
              </a:spcAft>
            </a:pPr>
            <a:r>
              <a:rPr lang="en-US" dirty="0">
                <a:latin typeface="Trebuchet MS" panose="020B0603020202020204" pitchFamily="34" charset="0"/>
              </a:rPr>
              <a:t>student learning outcomes, and </a:t>
            </a:r>
          </a:p>
          <a:p>
            <a:pPr lvl="1">
              <a:spcAft>
                <a:spcPts val="2400"/>
              </a:spcAft>
            </a:pPr>
            <a:r>
              <a:rPr lang="en-US" dirty="0">
                <a:latin typeface="Trebuchet MS" panose="020B0603020202020204" pitchFamily="34" charset="0"/>
              </a:rPr>
              <a:t>information relevant to program goal </a:t>
            </a:r>
          </a:p>
        </p:txBody>
      </p:sp>
    </p:spTree>
    <p:extLst>
      <p:ext uri="{BB962C8B-B14F-4D97-AF65-F5344CB8AC3E}">
        <p14:creationId xmlns:p14="http://schemas.microsoft.com/office/powerpoint/2010/main" val="366577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0" indent="0">
              <a:buNone/>
            </a:pPr>
            <a:r>
              <a:rPr lang="en-US" dirty="0">
                <a:latin typeface="Trebuchet MS" panose="020B0603020202020204" pitchFamily="34" charset="0"/>
              </a:rPr>
              <a:t>3. Program Requirements</a:t>
            </a:r>
          </a:p>
          <a:p>
            <a:pPr marL="0" indent="0">
              <a:buNone/>
            </a:pPr>
            <a:endParaRPr lang="en-US" dirty="0">
              <a:latin typeface="Trebuchet MS" panose="020B0603020202020204" pitchFamily="34" charset="0"/>
            </a:endParaRPr>
          </a:p>
          <a:p>
            <a:pPr lvl="1">
              <a:spcAft>
                <a:spcPts val="3600"/>
              </a:spcAft>
            </a:pPr>
            <a:r>
              <a:rPr lang="en-US" dirty="0">
                <a:latin typeface="Trebuchet MS" panose="020B0603020202020204" pitchFamily="34" charset="0"/>
              </a:rPr>
              <a:t>includes course requirements &amp; sequencing that reflect program goals. </a:t>
            </a:r>
          </a:p>
          <a:p>
            <a:pPr lvl="1">
              <a:spcAft>
                <a:spcPts val="3600"/>
              </a:spcAft>
            </a:pPr>
            <a:r>
              <a:rPr lang="en-US" dirty="0">
                <a:latin typeface="Trebuchet MS" panose="020B0603020202020204" pitchFamily="34" charset="0"/>
              </a:rPr>
              <a:t>The GE pattern and the calculations used to reach the degree total must be shown. </a:t>
            </a:r>
          </a:p>
        </p:txBody>
      </p:sp>
    </p:spTree>
    <p:extLst>
      <p:ext uri="{BB962C8B-B14F-4D97-AF65-F5344CB8AC3E}">
        <p14:creationId xmlns:p14="http://schemas.microsoft.com/office/powerpoint/2010/main" val="235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514350" indent="-514350">
              <a:buAutoNum type="arabicPeriod" startAt="4"/>
            </a:pPr>
            <a:r>
              <a:rPr lang="en-US" dirty="0">
                <a:latin typeface="Trebuchet MS" panose="020B0603020202020204" pitchFamily="34" charset="0"/>
              </a:rPr>
              <a:t>Master Planning</a:t>
            </a:r>
          </a:p>
          <a:p>
            <a:pPr marL="514350" indent="-514350">
              <a:buAutoNum type="arabicPeriod" startAt="4"/>
            </a:pPr>
            <a:endParaRPr lang="en-US" dirty="0">
              <a:latin typeface="Trebuchet MS" panose="020B0603020202020204" pitchFamily="34" charset="0"/>
            </a:endParaRPr>
          </a:p>
          <a:p>
            <a:pPr lvl="1"/>
            <a:r>
              <a:rPr lang="en-US" dirty="0">
                <a:latin typeface="Trebuchet MS" panose="020B0603020202020204" pitchFamily="34" charset="0"/>
              </a:rPr>
              <a:t>how it fits in the mission, curriculum, &amp; master planning of the college and higher education in California</a:t>
            </a:r>
          </a:p>
        </p:txBody>
      </p:sp>
    </p:spTree>
    <p:extLst>
      <p:ext uri="{BB962C8B-B14F-4D97-AF65-F5344CB8AC3E}">
        <p14:creationId xmlns:p14="http://schemas.microsoft.com/office/powerpoint/2010/main" val="726131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0" indent="0">
              <a:buNone/>
            </a:pPr>
            <a:r>
              <a:rPr lang="en-US" dirty="0">
                <a:latin typeface="Trebuchet MS" panose="020B0603020202020204" pitchFamily="34" charset="0"/>
              </a:rPr>
              <a:t>5. Enrollment and Completer Projections</a:t>
            </a:r>
          </a:p>
          <a:p>
            <a:pPr marL="0" indent="0">
              <a:buNone/>
            </a:pPr>
            <a:endParaRPr lang="en-US" dirty="0">
              <a:latin typeface="Trebuchet MS" panose="020B0603020202020204" pitchFamily="34" charset="0"/>
            </a:endParaRPr>
          </a:p>
          <a:p>
            <a:pPr lvl="1"/>
            <a:r>
              <a:rPr lang="en-US" dirty="0">
                <a:latin typeface="Trebuchet MS" panose="020B0603020202020204" pitchFamily="34" charset="0"/>
              </a:rPr>
              <a:t>projection of number of students to earn degree or certificate annually</a:t>
            </a:r>
          </a:p>
        </p:txBody>
      </p:sp>
    </p:spTree>
    <p:extLst>
      <p:ext uri="{BB962C8B-B14F-4D97-AF65-F5344CB8AC3E}">
        <p14:creationId xmlns:p14="http://schemas.microsoft.com/office/powerpoint/2010/main" val="350800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0" indent="0">
              <a:buNone/>
            </a:pPr>
            <a:r>
              <a:rPr lang="en-US" dirty="0">
                <a:latin typeface="Trebuchet MS" panose="020B0603020202020204" pitchFamily="34" charset="0"/>
              </a:rPr>
              <a:t>6. Place of Program in Curriculum/Similar Programs</a:t>
            </a:r>
          </a:p>
          <a:p>
            <a:pPr marL="0" indent="0">
              <a:buNone/>
            </a:pPr>
            <a:endParaRPr lang="en-US" dirty="0">
              <a:latin typeface="Trebuchet MS" panose="020B0603020202020204" pitchFamily="34" charset="0"/>
            </a:endParaRPr>
          </a:p>
          <a:p>
            <a:pPr lvl="1"/>
            <a:r>
              <a:rPr lang="en-US" dirty="0">
                <a:latin typeface="Trebuchet MS" panose="020B0603020202020204" pitchFamily="34" charset="0"/>
              </a:rPr>
              <a:t>how it fits in college’s existing program inventory</a:t>
            </a:r>
          </a:p>
        </p:txBody>
      </p:sp>
    </p:spTree>
    <p:extLst>
      <p:ext uri="{BB962C8B-B14F-4D97-AF65-F5344CB8AC3E}">
        <p14:creationId xmlns:p14="http://schemas.microsoft.com/office/powerpoint/2010/main" val="401726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sz="half" idx="1"/>
          </p:nvPr>
        </p:nvSpPr>
        <p:spPr/>
        <p:txBody>
          <a:bodyPr>
            <a:normAutofit/>
          </a:bodyPr>
          <a:lstStyle/>
          <a:p>
            <a:pPr marL="514350" indent="-514350">
              <a:buAutoNum type="arabicPeriod" startAt="7"/>
            </a:pPr>
            <a:r>
              <a:rPr lang="en-US" dirty="0">
                <a:latin typeface="Trebuchet MS" panose="020B0603020202020204" pitchFamily="34" charset="0"/>
              </a:rPr>
              <a:t>Similar Programs at Other Colleges in Service Area</a:t>
            </a:r>
          </a:p>
          <a:p>
            <a:pPr marL="971550" lvl="1" indent="-514350">
              <a:buAutoNum type="arabicPeriod" startAt="7"/>
            </a:pPr>
            <a:endParaRPr lang="en-US" dirty="0">
              <a:latin typeface="Trebuchet MS" panose="020B0603020202020204" pitchFamily="34" charset="0"/>
            </a:endParaRPr>
          </a:p>
          <a:p>
            <a:pPr lvl="1"/>
            <a:r>
              <a:rPr lang="en-US" dirty="0">
                <a:latin typeface="Trebuchet MS" panose="020B0603020202020204" pitchFamily="34" charset="0"/>
              </a:rPr>
              <a:t>justification of need for program in the region</a:t>
            </a:r>
          </a:p>
        </p:txBody>
      </p:sp>
      <p:pic>
        <p:nvPicPr>
          <p:cNvPr id="5" name="Content Placeholder 4" descr="Screen Shot 2018-05-06 at 8.34.36 PM.png"/>
          <p:cNvPicPr>
            <a:picLocks noGrp="1" noChangeAspect="1"/>
          </p:cNvPicPr>
          <p:nvPr>
            <p:ph sz="half" idx="2"/>
          </p:nvPr>
        </p:nvPicPr>
        <p:blipFill>
          <a:blip r:embed="rId3">
            <a:extLst>
              <a:ext uri="{28A0092B-C50C-407E-A947-70E740481C1C}">
                <a14:useLocalDpi xmlns:a14="http://schemas.microsoft.com/office/drawing/2010/main" val="0"/>
              </a:ext>
            </a:extLst>
          </a:blip>
          <a:srcRect l="9777" r="9777"/>
          <a:stretch>
            <a:fillRect/>
          </a:stretch>
        </p:blipFill>
        <p:spPr>
          <a:prstGeom prst="rect">
            <a:avLst/>
          </a:prstGeom>
        </p:spPr>
      </p:pic>
    </p:spTree>
    <p:extLst>
      <p:ext uri="{BB962C8B-B14F-4D97-AF65-F5344CB8AC3E}">
        <p14:creationId xmlns:p14="http://schemas.microsoft.com/office/powerpoint/2010/main" val="385939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CTE program?</a:t>
            </a:r>
          </a:p>
        </p:txBody>
      </p:sp>
      <p:sp>
        <p:nvSpPr>
          <p:cNvPr id="3" name="Content Placeholder 2"/>
          <p:cNvSpPr>
            <a:spLocks noGrp="1"/>
          </p:cNvSpPr>
          <p:nvPr>
            <p:ph sz="half" idx="1"/>
          </p:nvPr>
        </p:nvSpPr>
        <p:spPr/>
        <p:txBody>
          <a:bodyPr>
            <a:normAutofit/>
          </a:bodyPr>
          <a:lstStyle/>
          <a:p>
            <a:r>
              <a:rPr lang="en-US" sz="3200" i="1" dirty="0"/>
              <a:t>Industry need</a:t>
            </a:r>
          </a:p>
          <a:p>
            <a:r>
              <a:rPr lang="en-US" sz="3200" i="1" dirty="0"/>
              <a:t>Labor market</a:t>
            </a:r>
          </a:p>
          <a:p>
            <a:r>
              <a:rPr lang="en-US" sz="3200" i="1" dirty="0"/>
              <a:t>Course outline</a:t>
            </a:r>
          </a:p>
          <a:p>
            <a:r>
              <a:rPr lang="en-US" sz="3200" i="1" dirty="0"/>
              <a:t>Learning outcomes</a:t>
            </a:r>
          </a:p>
          <a:p>
            <a:r>
              <a:rPr lang="en-US" sz="3200" i="1" dirty="0"/>
              <a:t>Ongoing costs</a:t>
            </a:r>
          </a:p>
          <a:p>
            <a:r>
              <a:rPr lang="en-US" sz="3200" i="1" dirty="0"/>
              <a:t>Student fee issues</a:t>
            </a:r>
          </a:p>
          <a:p>
            <a:pPr marL="0" indent="0">
              <a:buNone/>
            </a:pPr>
            <a:endParaRPr lang="en-US" i="1" dirty="0">
              <a:solidFill>
                <a:srgbClr val="FF0000"/>
              </a:solidFill>
            </a:endParaRPr>
          </a:p>
          <a:p>
            <a:endParaRPr lang="en-US" i="1" dirty="0">
              <a:solidFill>
                <a:srgbClr val="FF0000"/>
              </a:solidFill>
            </a:endParaRPr>
          </a:p>
          <a:p>
            <a:pPr marL="0" indent="0">
              <a:buNone/>
            </a:pPr>
            <a:endParaRPr lang="en-US" i="1" dirty="0">
              <a:solidFill>
                <a:srgbClr val="FF0000"/>
              </a:solidFill>
            </a:endParaRPr>
          </a:p>
        </p:txBody>
      </p:sp>
      <p:sp>
        <p:nvSpPr>
          <p:cNvPr id="4" name="Content Placeholder 3">
            <a:extLst>
              <a:ext uri="{FF2B5EF4-FFF2-40B4-BE49-F238E27FC236}">
                <a16:creationId xmlns:a16="http://schemas.microsoft.com/office/drawing/2014/main" id="{9F0EF188-5214-4704-B90B-E3018413D473}"/>
              </a:ext>
            </a:extLst>
          </p:cNvPr>
          <p:cNvSpPr>
            <a:spLocks noGrp="1"/>
          </p:cNvSpPr>
          <p:nvPr>
            <p:ph sz="half" idx="2"/>
          </p:nvPr>
        </p:nvSpPr>
        <p:spPr/>
        <p:txBody>
          <a:bodyPr>
            <a:normAutofit/>
          </a:bodyPr>
          <a:lstStyle/>
          <a:p>
            <a:r>
              <a:rPr lang="en-US" sz="3200" i="1" dirty="0"/>
              <a:t>Curriculum process</a:t>
            </a:r>
          </a:p>
          <a:p>
            <a:r>
              <a:rPr lang="en-US" sz="3200" i="1" dirty="0"/>
              <a:t>Regional process</a:t>
            </a:r>
          </a:p>
          <a:p>
            <a:r>
              <a:rPr lang="en-US" sz="3200" i="1" dirty="0"/>
              <a:t>Number of potential students </a:t>
            </a:r>
          </a:p>
          <a:p>
            <a:r>
              <a:rPr lang="en-US" sz="3200" i="1" dirty="0"/>
              <a:t>Faculty expertise</a:t>
            </a:r>
          </a:p>
          <a:p>
            <a:r>
              <a:rPr lang="en-US" sz="3200" i="1" dirty="0"/>
              <a:t>Undue impact on other colleges</a:t>
            </a:r>
          </a:p>
          <a:p>
            <a:r>
              <a:rPr lang="en-US" sz="3200" i="1" dirty="0"/>
              <a:t>Others?</a:t>
            </a:r>
          </a:p>
          <a:p>
            <a:endParaRPr lang="en-US" dirty="0"/>
          </a:p>
        </p:txBody>
      </p:sp>
    </p:spTree>
    <p:extLst>
      <p:ext uri="{BB962C8B-B14F-4D97-AF65-F5344CB8AC3E}">
        <p14:creationId xmlns:p14="http://schemas.microsoft.com/office/powerpoint/2010/main" val="3515978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Narrative, includes . . .</a:t>
            </a:r>
          </a:p>
        </p:txBody>
      </p:sp>
      <p:sp>
        <p:nvSpPr>
          <p:cNvPr id="3" name="Content Placeholder 2"/>
          <p:cNvSpPr>
            <a:spLocks noGrp="1"/>
          </p:cNvSpPr>
          <p:nvPr>
            <p:ph idx="1"/>
          </p:nvPr>
        </p:nvSpPr>
        <p:spPr/>
        <p:txBody>
          <a:bodyPr>
            <a:normAutofit/>
          </a:bodyPr>
          <a:lstStyle/>
          <a:p>
            <a:pPr marL="0" indent="0">
              <a:buNone/>
            </a:pPr>
            <a:r>
              <a:rPr lang="en-US" dirty="0">
                <a:latin typeface="Trebuchet MS" panose="020B0603020202020204" pitchFamily="34" charset="0"/>
              </a:rPr>
              <a:t>8. Transfer preparation information </a:t>
            </a:r>
          </a:p>
          <a:p>
            <a:pPr marL="0" indent="0">
              <a:buNone/>
            </a:pPr>
            <a:endParaRPr lang="en-US" dirty="0">
              <a:latin typeface="Trebuchet MS" panose="020B0603020202020204" pitchFamily="34" charset="0"/>
            </a:endParaRPr>
          </a:p>
          <a:p>
            <a:pPr lvl="1"/>
            <a:r>
              <a:rPr lang="en-US" dirty="0">
                <a:latin typeface="Trebuchet MS" panose="020B0603020202020204" pitchFamily="34" charset="0"/>
              </a:rPr>
              <a:t>for CTE-transfer degrees</a:t>
            </a:r>
          </a:p>
        </p:txBody>
      </p:sp>
    </p:spTree>
    <p:extLst>
      <p:ext uri="{BB962C8B-B14F-4D97-AF65-F5344CB8AC3E}">
        <p14:creationId xmlns:p14="http://schemas.microsoft.com/office/powerpoint/2010/main" val="84651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lgn="ctr">
              <a:buNone/>
            </a:pPr>
            <a:r>
              <a:rPr lang="en-US" sz="8800" b="1" dirty="0">
                <a:latin typeface="Trebuchet MS"/>
                <a:cs typeface="Trebuchet MS"/>
              </a:rPr>
              <a:t>Non-Credit CDCP Program</a:t>
            </a:r>
          </a:p>
        </p:txBody>
      </p:sp>
    </p:spTree>
    <p:extLst>
      <p:ext uri="{BB962C8B-B14F-4D97-AF65-F5344CB8AC3E}">
        <p14:creationId xmlns:p14="http://schemas.microsoft.com/office/powerpoint/2010/main" val="1464247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CDCP Program</a:t>
            </a:r>
          </a:p>
        </p:txBody>
      </p:sp>
      <p:sp>
        <p:nvSpPr>
          <p:cNvPr id="3" name="Content Placeholder 2"/>
          <p:cNvSpPr>
            <a:spLocks noGrp="1"/>
          </p:cNvSpPr>
          <p:nvPr>
            <p:ph idx="1"/>
          </p:nvPr>
        </p:nvSpPr>
        <p:spPr/>
        <p:txBody>
          <a:bodyPr>
            <a:normAutofit/>
          </a:bodyPr>
          <a:lstStyle/>
          <a:p>
            <a:r>
              <a:rPr lang="en-US" dirty="0">
                <a:latin typeface="Trebuchet MS" panose="020B0603020202020204" pitchFamily="34" charset="0"/>
              </a:rPr>
              <a:t>Certificate of Competency</a:t>
            </a:r>
          </a:p>
          <a:p>
            <a:endParaRPr lang="en-US" dirty="0">
              <a:latin typeface="Trebuchet MS" panose="020B0603020202020204" pitchFamily="34" charset="0"/>
            </a:endParaRPr>
          </a:p>
          <a:p>
            <a:pPr lvl="1"/>
            <a:r>
              <a:rPr lang="en-US" dirty="0">
                <a:latin typeface="Trebuchet MS" panose="020B0603020202020204" pitchFamily="34" charset="0"/>
              </a:rPr>
              <a:t>A certificate in a recognized career field articulated with degree-applicable coursework, completion of an associate degree, or transfer to a baccalaureate institution</a:t>
            </a:r>
          </a:p>
          <a:p>
            <a:endParaRPr lang="en-US" dirty="0"/>
          </a:p>
        </p:txBody>
      </p:sp>
    </p:spTree>
    <p:extLst>
      <p:ext uri="{BB962C8B-B14F-4D97-AF65-F5344CB8AC3E}">
        <p14:creationId xmlns:p14="http://schemas.microsoft.com/office/powerpoint/2010/main" val="114536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CDCP Program</a:t>
            </a:r>
          </a:p>
        </p:txBody>
      </p:sp>
      <p:sp>
        <p:nvSpPr>
          <p:cNvPr id="3" name="Content Placeholder 2"/>
          <p:cNvSpPr>
            <a:spLocks noGrp="1"/>
          </p:cNvSpPr>
          <p:nvPr>
            <p:ph idx="1"/>
          </p:nvPr>
        </p:nvSpPr>
        <p:spPr/>
        <p:txBody>
          <a:bodyPr>
            <a:normAutofit/>
          </a:bodyPr>
          <a:lstStyle/>
          <a:p>
            <a:r>
              <a:rPr lang="en-US" dirty="0">
                <a:latin typeface="Trebuchet MS" panose="020B0603020202020204" pitchFamily="34" charset="0"/>
              </a:rPr>
              <a:t>Certificate of Completion</a:t>
            </a:r>
          </a:p>
          <a:p>
            <a:endParaRPr lang="en-US" dirty="0">
              <a:latin typeface="Trebuchet MS" panose="020B0603020202020204" pitchFamily="34" charset="0"/>
            </a:endParaRPr>
          </a:p>
          <a:p>
            <a:pPr lvl="1"/>
            <a:r>
              <a:rPr lang="en-US" dirty="0">
                <a:latin typeface="Trebuchet MS" panose="020B0603020202020204" pitchFamily="34" charset="0"/>
              </a:rPr>
              <a:t>A certificate leading to improved employability or job opportunities</a:t>
            </a:r>
          </a:p>
          <a:p>
            <a:endParaRPr lang="en-US" dirty="0"/>
          </a:p>
        </p:txBody>
      </p:sp>
    </p:spTree>
    <p:extLst>
      <p:ext uri="{BB962C8B-B14F-4D97-AF65-F5344CB8AC3E}">
        <p14:creationId xmlns:p14="http://schemas.microsoft.com/office/powerpoint/2010/main" val="1134049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CDCP Program</a:t>
            </a:r>
          </a:p>
        </p:txBody>
      </p:sp>
      <p:sp>
        <p:nvSpPr>
          <p:cNvPr id="3" name="Content Placeholder 2"/>
          <p:cNvSpPr>
            <a:spLocks noGrp="1"/>
          </p:cNvSpPr>
          <p:nvPr>
            <p:ph idx="1"/>
          </p:nvPr>
        </p:nvSpPr>
        <p:spPr/>
        <p:txBody>
          <a:bodyPr>
            <a:normAutofit/>
          </a:bodyPr>
          <a:lstStyle/>
          <a:p>
            <a:pPr>
              <a:spcAft>
                <a:spcPts val="2400"/>
              </a:spcAft>
            </a:pPr>
            <a:r>
              <a:rPr lang="en-US" sz="2400" dirty="0">
                <a:latin typeface="Trebuchet MS" panose="020B0603020202020204" pitchFamily="34" charset="0"/>
              </a:rPr>
              <a:t>If bundled into one of these, </a:t>
            </a:r>
          </a:p>
          <a:p>
            <a:pPr lvl="1"/>
            <a:r>
              <a:rPr lang="en-US" sz="2400" dirty="0">
                <a:latin typeface="Trebuchet MS" panose="020B0603020202020204" pitchFamily="34" charset="0"/>
              </a:rPr>
              <a:t>Certificate of Competency</a:t>
            </a:r>
          </a:p>
          <a:p>
            <a:pPr lvl="1"/>
            <a:r>
              <a:rPr lang="en-US" sz="2400" dirty="0">
                <a:latin typeface="Trebuchet MS" panose="020B0603020202020204" pitchFamily="34" charset="0"/>
              </a:rPr>
              <a:t>Certificate of Completion</a:t>
            </a:r>
          </a:p>
          <a:p>
            <a:pPr marL="457200" lvl="1" indent="0">
              <a:buNone/>
            </a:pPr>
            <a:endParaRPr lang="en-US" dirty="0">
              <a:latin typeface="Trebuchet MS" panose="020B0603020202020204" pitchFamily="34" charset="0"/>
            </a:endParaRPr>
          </a:p>
          <a:p>
            <a:pPr>
              <a:spcAft>
                <a:spcPts val="2400"/>
              </a:spcAft>
            </a:pPr>
            <a:r>
              <a:rPr lang="en-US" dirty="0">
                <a:latin typeface="Trebuchet MS" panose="020B0603020202020204" pitchFamily="34" charset="0"/>
              </a:rPr>
              <a:t>Earn higher apportionment</a:t>
            </a:r>
          </a:p>
          <a:p>
            <a:pPr>
              <a:spcAft>
                <a:spcPts val="2400"/>
              </a:spcAft>
            </a:pPr>
            <a:r>
              <a:rPr lang="en-US" dirty="0">
                <a:latin typeface="Trebuchet MS" panose="020B0603020202020204" pitchFamily="34" charset="0"/>
              </a:rPr>
              <a:t>Submission for approval requires a narrative document similar to credit programs</a:t>
            </a:r>
          </a:p>
          <a:p>
            <a:endParaRPr lang="en-US" dirty="0"/>
          </a:p>
        </p:txBody>
      </p:sp>
    </p:spTree>
    <p:extLst>
      <p:ext uri="{BB962C8B-B14F-4D97-AF65-F5344CB8AC3E}">
        <p14:creationId xmlns:p14="http://schemas.microsoft.com/office/powerpoint/2010/main" val="311976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Approvals </a:t>
            </a:r>
            <a:r>
              <a:rPr lang="mr-IN" dirty="0"/>
              <a:t>–</a:t>
            </a:r>
            <a:r>
              <a:rPr lang="en-US" dirty="0"/>
              <a:t> Best Advice</a:t>
            </a:r>
          </a:p>
        </p:txBody>
      </p:sp>
      <p:sp>
        <p:nvSpPr>
          <p:cNvPr id="3" name="Content Placeholder 2"/>
          <p:cNvSpPr>
            <a:spLocks noGrp="1"/>
          </p:cNvSpPr>
          <p:nvPr>
            <p:ph idx="1"/>
          </p:nvPr>
        </p:nvSpPr>
        <p:spPr/>
        <p:txBody>
          <a:bodyPr/>
          <a:lstStyle/>
          <a:p>
            <a:pPr marL="742950" indent="-742950">
              <a:buFont typeface="+mj-lt"/>
              <a:buAutoNum type="arabicPeriod"/>
            </a:pPr>
            <a:r>
              <a:rPr lang="en-US" sz="3800" dirty="0">
                <a:latin typeface="Trebuchet MS" panose="020B0603020202020204" pitchFamily="34" charset="0"/>
              </a:rPr>
              <a:t>Don’t wait until after local board approval to start assembling documents</a:t>
            </a:r>
          </a:p>
          <a:p>
            <a:pPr marL="0" indent="0">
              <a:buNone/>
            </a:pPr>
            <a:endParaRPr lang="en-US" dirty="0"/>
          </a:p>
        </p:txBody>
      </p:sp>
    </p:spTree>
    <p:extLst>
      <p:ext uri="{BB962C8B-B14F-4D97-AF65-F5344CB8AC3E}">
        <p14:creationId xmlns:p14="http://schemas.microsoft.com/office/powerpoint/2010/main" val="1530768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Approvals </a:t>
            </a:r>
            <a:r>
              <a:rPr lang="mr-IN" dirty="0"/>
              <a:t>–</a:t>
            </a:r>
            <a:r>
              <a:rPr lang="en-US" dirty="0"/>
              <a:t> Best Advice</a:t>
            </a:r>
          </a:p>
        </p:txBody>
      </p:sp>
      <p:sp>
        <p:nvSpPr>
          <p:cNvPr id="3" name="Content Placeholder 2"/>
          <p:cNvSpPr>
            <a:spLocks noGrp="1"/>
          </p:cNvSpPr>
          <p:nvPr>
            <p:ph idx="1"/>
          </p:nvPr>
        </p:nvSpPr>
        <p:spPr/>
        <p:txBody>
          <a:bodyPr/>
          <a:lstStyle/>
          <a:p>
            <a:pPr marL="742950" indent="-742950">
              <a:buFont typeface="+mj-lt"/>
              <a:buAutoNum type="arabicPeriod" startAt="2"/>
            </a:pPr>
            <a:r>
              <a:rPr lang="en-US" sz="3800" dirty="0">
                <a:latin typeface="Trebuchet MS" panose="020B0603020202020204" pitchFamily="34" charset="0"/>
              </a:rPr>
              <a:t>Wherever appropriate, use the program narrative, LMI data, and other documentation </a:t>
            </a:r>
            <a:r>
              <a:rPr lang="en-US" sz="3800" u="sng" dirty="0">
                <a:latin typeface="Trebuchet MS" panose="020B0603020202020204" pitchFamily="34" charset="0"/>
              </a:rPr>
              <a:t>to guide the program-approval process at the local level</a:t>
            </a:r>
          </a:p>
          <a:p>
            <a:pPr marL="0" indent="0">
              <a:buNone/>
            </a:pPr>
            <a:endParaRPr lang="en-US" dirty="0"/>
          </a:p>
        </p:txBody>
      </p:sp>
    </p:spTree>
    <p:extLst>
      <p:ext uri="{BB962C8B-B14F-4D97-AF65-F5344CB8AC3E}">
        <p14:creationId xmlns:p14="http://schemas.microsoft.com/office/powerpoint/2010/main" val="4218302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Approvals </a:t>
            </a:r>
            <a:r>
              <a:rPr lang="mr-IN" dirty="0"/>
              <a:t>–</a:t>
            </a:r>
            <a:r>
              <a:rPr lang="en-US" dirty="0"/>
              <a:t> Best Advice</a:t>
            </a:r>
          </a:p>
        </p:txBody>
      </p:sp>
      <p:sp>
        <p:nvSpPr>
          <p:cNvPr id="3" name="Content Placeholder 2"/>
          <p:cNvSpPr>
            <a:spLocks noGrp="1"/>
          </p:cNvSpPr>
          <p:nvPr>
            <p:ph idx="1"/>
          </p:nvPr>
        </p:nvSpPr>
        <p:spPr/>
        <p:txBody>
          <a:bodyPr/>
          <a:lstStyle/>
          <a:p>
            <a:pPr marL="742950" indent="-742950">
              <a:buFont typeface="+mj-lt"/>
              <a:buAutoNum type="arabicPeriod" startAt="3"/>
            </a:pPr>
            <a:r>
              <a:rPr lang="en-US" sz="3800" dirty="0">
                <a:latin typeface="Trebuchet MS" panose="020B0603020202020204" pitchFamily="34" charset="0"/>
              </a:rPr>
              <a:t>Develop a checklist or process for program approvals so all components can easily be tracked and managed</a:t>
            </a:r>
          </a:p>
          <a:p>
            <a:pPr marL="0" indent="0">
              <a:buNone/>
            </a:pPr>
            <a:endParaRPr lang="en-US" dirty="0"/>
          </a:p>
        </p:txBody>
      </p:sp>
    </p:spTree>
    <p:extLst>
      <p:ext uri="{BB962C8B-B14F-4D97-AF65-F5344CB8AC3E}">
        <p14:creationId xmlns:p14="http://schemas.microsoft.com/office/powerpoint/2010/main" val="1471964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descr="questions - use okay.jpeg"/>
          <p:cNvPicPr>
            <a:picLocks noGrp="1" noChangeAspect="1"/>
          </p:cNvPicPr>
          <p:nvPr>
            <p:ph idx="1"/>
          </p:nvPr>
        </p:nvPicPr>
        <p:blipFill>
          <a:blip r:embed="rId3">
            <a:extLst>
              <a:ext uri="{28A0092B-C50C-407E-A947-70E740481C1C}">
                <a14:useLocalDpi xmlns:a14="http://schemas.microsoft.com/office/drawing/2010/main" val="0"/>
              </a:ext>
            </a:extLst>
          </a:blip>
          <a:srcRect l="-22258" r="-22258"/>
          <a:stretch>
            <a:fillRect/>
          </a:stretch>
        </p:blipFill>
        <p:spPr/>
      </p:pic>
    </p:spTree>
    <p:extLst>
      <p:ext uri="{BB962C8B-B14F-4D97-AF65-F5344CB8AC3E}">
        <p14:creationId xmlns:p14="http://schemas.microsoft.com/office/powerpoint/2010/main" val="788144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3"/>
              </a:rPr>
              <a:t>Program and Course Approval Handbook, 6th edition</a:t>
            </a:r>
            <a:endParaRPr lang="en-US" dirty="0"/>
          </a:p>
          <a:p>
            <a:r>
              <a:rPr lang="en-US" dirty="0">
                <a:hlinkClick r:id="rId4"/>
              </a:rPr>
              <a:t>Taxonomy of Programs, 6th edition</a:t>
            </a:r>
            <a:endParaRPr lang="en-US" dirty="0"/>
          </a:p>
          <a:p>
            <a:r>
              <a:rPr lang="en-US" dirty="0">
                <a:hlinkClick r:id="rId5"/>
              </a:rPr>
              <a:t>Data Element Dictionary, SAM Code</a:t>
            </a:r>
            <a:endParaRPr lang="en-US" dirty="0"/>
          </a:p>
          <a:p>
            <a:r>
              <a:rPr lang="en-US" dirty="0">
                <a:hlinkClick r:id="rId6"/>
              </a:rPr>
              <a:t>Title 5, Division 6, Chapter 6</a:t>
            </a:r>
            <a:endParaRPr lang="en-US" dirty="0"/>
          </a:p>
          <a:p>
            <a:r>
              <a:rPr lang="en-US" dirty="0">
                <a:hlinkClick r:id="rId7"/>
              </a:rPr>
              <a:t>COE Supply Demand Tables</a:t>
            </a:r>
            <a:endParaRPr lang="en-US" dirty="0"/>
          </a:p>
          <a:p>
            <a:r>
              <a:rPr lang="en-US" dirty="0">
                <a:hlinkClick r:id="rId8"/>
              </a:rPr>
              <a:t>Occupational Information Network Online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08444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 . .	</a:t>
            </a:r>
          </a:p>
        </p:txBody>
      </p:sp>
      <p:sp>
        <p:nvSpPr>
          <p:cNvPr id="3" name="Content Placeholder 2"/>
          <p:cNvSpPr>
            <a:spLocks noGrp="1"/>
          </p:cNvSpPr>
          <p:nvPr>
            <p:ph idx="1"/>
          </p:nvPr>
        </p:nvSpPr>
        <p:spPr/>
        <p:txBody>
          <a:bodyPr/>
          <a:lstStyle/>
          <a:p>
            <a:r>
              <a:rPr lang="en-US" dirty="0"/>
              <a:t>Will program completers need a certificate or degree?</a:t>
            </a:r>
          </a:p>
          <a:p>
            <a:r>
              <a:rPr lang="en-US" dirty="0"/>
              <a:t>How will you count your student successes?</a:t>
            </a:r>
          </a:p>
          <a:p>
            <a:endParaRPr lang="en-US" dirty="0"/>
          </a:p>
          <a:p>
            <a:endParaRPr lang="en-US" dirty="0"/>
          </a:p>
        </p:txBody>
      </p:sp>
      <p:pic>
        <p:nvPicPr>
          <p:cNvPr id="8" name="Picture 7"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3057"/>
            <a:ext cx="2806700" cy="2705100"/>
          </a:xfrm>
          <a:prstGeom prst="rect">
            <a:avLst/>
          </a:prstGeom>
        </p:spPr>
      </p:pic>
      <p:pic>
        <p:nvPicPr>
          <p:cNvPr id="9" name="Picture 8"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484" y="3087580"/>
            <a:ext cx="2806700" cy="2705100"/>
          </a:xfrm>
          <a:prstGeom prst="rect">
            <a:avLst/>
          </a:prstGeom>
        </p:spPr>
      </p:pic>
      <p:pic>
        <p:nvPicPr>
          <p:cNvPr id="10" name="Picture 9"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865" y="3108067"/>
            <a:ext cx="2806700" cy="2705100"/>
          </a:xfrm>
          <a:prstGeom prst="rect">
            <a:avLst/>
          </a:prstGeom>
        </p:spPr>
      </p:pic>
      <p:pic>
        <p:nvPicPr>
          <p:cNvPr id="11" name="Picture 10" descr="gold st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033" y="3089059"/>
            <a:ext cx="2806700" cy="2705100"/>
          </a:xfrm>
          <a:prstGeom prst="rect">
            <a:avLst/>
          </a:prstGeom>
        </p:spPr>
      </p:pic>
    </p:spTree>
    <p:extLst>
      <p:ext uri="{BB962C8B-B14F-4D97-AF65-F5344CB8AC3E}">
        <p14:creationId xmlns:p14="http://schemas.microsoft.com/office/powerpoint/2010/main" val="994636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 you - user okay.jpeg"/>
          <p:cNvPicPr>
            <a:picLocks noGrp="1" noChangeAspect="1"/>
          </p:cNvPicPr>
          <p:nvPr>
            <p:ph idx="1"/>
          </p:nvPr>
        </p:nvPicPr>
        <p:blipFill>
          <a:blip r:embed="rId3">
            <a:extLst>
              <a:ext uri="{28A0092B-C50C-407E-A947-70E740481C1C}">
                <a14:useLocalDpi xmlns:a14="http://schemas.microsoft.com/office/drawing/2010/main" val="0"/>
              </a:ext>
            </a:extLst>
          </a:blip>
          <a:srcRect l="-21862" r="-21862"/>
          <a:stretch>
            <a:fillRect/>
          </a:stretch>
        </p:blipFill>
        <p:spPr>
          <a:xfrm>
            <a:off x="650566" y="883158"/>
            <a:ext cx="10972800" cy="4997995"/>
          </a:xfrm>
        </p:spPr>
      </p:pic>
    </p:spTree>
    <p:extLst>
      <p:ext uri="{BB962C8B-B14F-4D97-AF65-F5344CB8AC3E}">
        <p14:creationId xmlns:p14="http://schemas.microsoft.com/office/powerpoint/2010/main" val="400705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CTE Associate Degrees and Certificates</a:t>
            </a:r>
          </a:p>
        </p:txBody>
      </p:sp>
      <p:sp>
        <p:nvSpPr>
          <p:cNvPr id="3" name="Content Placeholder 2"/>
          <p:cNvSpPr>
            <a:spLocks noGrp="1"/>
          </p:cNvSpPr>
          <p:nvPr>
            <p:ph idx="1"/>
          </p:nvPr>
        </p:nvSpPr>
        <p:spPr/>
        <p:txBody>
          <a:bodyPr>
            <a:normAutofit lnSpcReduction="10000"/>
          </a:bodyPr>
          <a:lstStyle/>
          <a:p>
            <a:pPr>
              <a:lnSpc>
                <a:spcPct val="140000"/>
              </a:lnSpc>
              <a:buFont typeface="Arial"/>
              <a:buChar char="•"/>
            </a:pPr>
            <a:r>
              <a:rPr lang="en-US" dirty="0"/>
              <a:t>A.A.  or A.S.</a:t>
            </a:r>
          </a:p>
          <a:p>
            <a:pPr>
              <a:lnSpc>
                <a:spcPct val="140000"/>
              </a:lnSpc>
              <a:buFont typeface="Arial"/>
              <a:buChar char="•"/>
            </a:pPr>
            <a:r>
              <a:rPr lang="en-US" dirty="0"/>
              <a:t>Certificate of Achievement</a:t>
            </a:r>
          </a:p>
          <a:p>
            <a:pPr lvl="1">
              <a:lnSpc>
                <a:spcPct val="140000"/>
              </a:lnSpc>
            </a:pPr>
            <a:r>
              <a:rPr lang="en-US" dirty="0"/>
              <a:t>Title 5, §55070:  </a:t>
            </a:r>
            <a:r>
              <a:rPr lang="en-US" b="1" u="sng" dirty="0"/>
              <a:t>16 units </a:t>
            </a:r>
            <a:r>
              <a:rPr lang="en-US" dirty="0"/>
              <a:t>or higher to be submitted for approval. Additionally, certificates between 8 and 15.5 units may be submitted for approval. </a:t>
            </a:r>
          </a:p>
          <a:p>
            <a:pPr>
              <a:lnSpc>
                <a:spcPct val="140000"/>
              </a:lnSpc>
              <a:buFont typeface="Arial"/>
              <a:buChar char="•"/>
            </a:pPr>
            <a:r>
              <a:rPr lang="en-US" dirty="0"/>
              <a:t>Local Certificate</a:t>
            </a:r>
          </a:p>
          <a:p>
            <a:pPr>
              <a:lnSpc>
                <a:spcPct val="140000"/>
              </a:lnSpc>
              <a:buFont typeface="Arial"/>
              <a:buChar char="•"/>
            </a:pPr>
            <a:r>
              <a:rPr lang="en-US" dirty="0"/>
              <a:t>Industry Certification??</a:t>
            </a:r>
          </a:p>
        </p:txBody>
      </p:sp>
    </p:spTree>
    <p:extLst>
      <p:ext uri="{BB962C8B-B14F-4D97-AF65-F5344CB8AC3E}">
        <p14:creationId xmlns:p14="http://schemas.microsoft.com/office/powerpoint/2010/main" val="266325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When is a Program or Class CTE?</a:t>
            </a:r>
          </a:p>
        </p:txBody>
      </p:sp>
      <p:sp>
        <p:nvSpPr>
          <p:cNvPr id="3" name="Content Placeholder 2"/>
          <p:cNvSpPr>
            <a:spLocks noGrp="1"/>
          </p:cNvSpPr>
          <p:nvPr>
            <p:ph idx="1"/>
          </p:nvPr>
        </p:nvSpPr>
        <p:spPr/>
        <p:txBody>
          <a:bodyPr/>
          <a:lstStyle/>
          <a:p>
            <a:pPr>
              <a:buFont typeface="Arial"/>
              <a:buChar char="•"/>
            </a:pPr>
            <a:r>
              <a:rPr lang="en-US" dirty="0"/>
              <a:t>Assigned a </a:t>
            </a:r>
            <a:r>
              <a:rPr lang="en-US" sz="4200" u="sng" dirty="0"/>
              <a:t>TOP Code </a:t>
            </a:r>
            <a:r>
              <a:rPr lang="en-US" sz="4200" i="1" u="sng" dirty="0"/>
              <a:t>designated as vocational </a:t>
            </a:r>
            <a:r>
              <a:rPr lang="en-US" dirty="0"/>
              <a:t>in the TOP manual.</a:t>
            </a:r>
          </a:p>
          <a:p>
            <a:pPr>
              <a:buFont typeface="Arial"/>
              <a:buChar char="•"/>
            </a:pPr>
            <a:r>
              <a:rPr lang="en-US" dirty="0"/>
              <a:t>Assigned a SAM code (courses) </a:t>
            </a:r>
          </a:p>
          <a:p>
            <a:pPr marL="0" indent="0">
              <a:buNone/>
            </a:pPr>
            <a:endParaRPr lang="en-US" dirty="0"/>
          </a:p>
          <a:p>
            <a:pPr marL="0" indent="0">
              <a:buNone/>
            </a:pPr>
            <a:endParaRPr lang="en-US" sz="2400" dirty="0"/>
          </a:p>
          <a:p>
            <a:pPr marL="0" indent="0">
              <a:buNone/>
            </a:pPr>
            <a:endParaRPr lang="en-US" dirty="0"/>
          </a:p>
        </p:txBody>
      </p:sp>
      <p:pic>
        <p:nvPicPr>
          <p:cNvPr id="4" name="Picture 3" descr="to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7613"/>
            <a:ext cx="4739527" cy="2330388"/>
          </a:xfrm>
          <a:prstGeom prst="rect">
            <a:avLst/>
          </a:prstGeom>
        </p:spPr>
      </p:pic>
      <p:pic>
        <p:nvPicPr>
          <p:cNvPr id="5" name="Picture 4" descr="to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919" y="4527612"/>
            <a:ext cx="4739527" cy="2330388"/>
          </a:xfrm>
          <a:prstGeom prst="rect">
            <a:avLst/>
          </a:prstGeom>
        </p:spPr>
      </p:pic>
      <p:pic>
        <p:nvPicPr>
          <p:cNvPr id="6" name="Picture 5" descr="tops.jpeg"/>
          <p:cNvPicPr>
            <a:picLocks noChangeAspect="1"/>
          </p:cNvPicPr>
          <p:nvPr/>
        </p:nvPicPr>
        <p:blipFill rotWithShape="1">
          <a:blip r:embed="rId3">
            <a:extLst>
              <a:ext uri="{28A0092B-C50C-407E-A947-70E740481C1C}">
                <a14:useLocalDpi xmlns:a14="http://schemas.microsoft.com/office/drawing/2010/main" val="0"/>
              </a:ext>
            </a:extLst>
          </a:blip>
          <a:srcRect r="37286"/>
          <a:stretch/>
        </p:blipFill>
        <p:spPr>
          <a:xfrm>
            <a:off x="9378394" y="4527612"/>
            <a:ext cx="2972344" cy="2330388"/>
          </a:xfrm>
          <a:prstGeom prst="rect">
            <a:avLst/>
          </a:prstGeom>
        </p:spPr>
      </p:pic>
    </p:spTree>
    <p:extLst>
      <p:ext uri="{BB962C8B-B14F-4D97-AF65-F5344CB8AC3E}">
        <p14:creationId xmlns:p14="http://schemas.microsoft.com/office/powerpoint/2010/main" val="229815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TOP Code Manual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4371" y="113413"/>
            <a:ext cx="5214257" cy="6631174"/>
          </a:xfrm>
        </p:spPr>
      </p:pic>
    </p:spTree>
    <p:extLst>
      <p:ext uri="{BB962C8B-B14F-4D97-AF65-F5344CB8AC3E}">
        <p14:creationId xmlns:p14="http://schemas.microsoft.com/office/powerpoint/2010/main" val="3282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 Code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3685388"/>
              </p:ext>
            </p:extLst>
          </p:nvPr>
        </p:nvGraphicFramePr>
        <p:xfrm>
          <a:off x="609600" y="1153886"/>
          <a:ext cx="10972800" cy="4728030"/>
        </p:xfrm>
        <a:graphic>
          <a:graphicData uri="http://schemas.openxmlformats.org/drawingml/2006/table">
            <a:tbl>
              <a:tblPr firstRow="1" bandRow="1">
                <a:tableStyleId>{8A107856-5554-42FB-B03E-39F5DBC370BA}</a:tableStyleId>
              </a:tblPr>
              <a:tblGrid>
                <a:gridCol w="2510971">
                  <a:extLst>
                    <a:ext uri="{9D8B030D-6E8A-4147-A177-3AD203B41FA5}">
                      <a16:colId xmlns:a16="http://schemas.microsoft.com/office/drawing/2014/main" val="20000"/>
                    </a:ext>
                  </a:extLst>
                </a:gridCol>
                <a:gridCol w="8461829">
                  <a:extLst>
                    <a:ext uri="{9D8B030D-6E8A-4147-A177-3AD203B41FA5}">
                      <a16:colId xmlns:a16="http://schemas.microsoft.com/office/drawing/2014/main" val="20001"/>
                    </a:ext>
                  </a:extLst>
                </a:gridCol>
              </a:tblGrid>
              <a:tr h="945606">
                <a:tc>
                  <a:txBody>
                    <a:bodyPr/>
                    <a:lstStyle/>
                    <a:p>
                      <a:pPr algn="ctr"/>
                      <a:r>
                        <a:rPr lang="en-US" sz="4200" b="0" dirty="0"/>
                        <a:t>A</a:t>
                      </a:r>
                    </a:p>
                  </a:txBody>
                  <a:tcPr/>
                </a:tc>
                <a:tc>
                  <a:txBody>
                    <a:bodyPr/>
                    <a:lstStyle/>
                    <a:p>
                      <a:r>
                        <a:rPr lang="en-US" sz="4200" b="0" dirty="0"/>
                        <a:t>Apprenticeship</a:t>
                      </a:r>
                    </a:p>
                  </a:txBody>
                  <a:tcPr/>
                </a:tc>
                <a:extLst>
                  <a:ext uri="{0D108BD9-81ED-4DB2-BD59-A6C34878D82A}">
                    <a16:rowId xmlns:a16="http://schemas.microsoft.com/office/drawing/2014/main" val="10000"/>
                  </a:ext>
                </a:extLst>
              </a:tr>
              <a:tr h="945606">
                <a:tc>
                  <a:txBody>
                    <a:bodyPr/>
                    <a:lstStyle/>
                    <a:p>
                      <a:pPr algn="ctr"/>
                      <a:r>
                        <a:rPr lang="en-US" sz="4200" dirty="0"/>
                        <a:t>B</a:t>
                      </a:r>
                    </a:p>
                  </a:txBody>
                  <a:tcPr/>
                </a:tc>
                <a:tc>
                  <a:txBody>
                    <a:bodyPr/>
                    <a:lstStyle/>
                    <a:p>
                      <a:r>
                        <a:rPr lang="en-US" sz="4200" dirty="0"/>
                        <a:t>Advanced Occupational</a:t>
                      </a:r>
                    </a:p>
                  </a:txBody>
                  <a:tcPr/>
                </a:tc>
                <a:extLst>
                  <a:ext uri="{0D108BD9-81ED-4DB2-BD59-A6C34878D82A}">
                    <a16:rowId xmlns:a16="http://schemas.microsoft.com/office/drawing/2014/main" val="10001"/>
                  </a:ext>
                </a:extLst>
              </a:tr>
              <a:tr h="945606">
                <a:tc>
                  <a:txBody>
                    <a:bodyPr/>
                    <a:lstStyle/>
                    <a:p>
                      <a:pPr algn="ctr"/>
                      <a:r>
                        <a:rPr lang="en-US" sz="4200" dirty="0"/>
                        <a:t>C</a:t>
                      </a:r>
                    </a:p>
                  </a:txBody>
                  <a:tcPr/>
                </a:tc>
                <a:tc>
                  <a:txBody>
                    <a:bodyPr/>
                    <a:lstStyle/>
                    <a:p>
                      <a:r>
                        <a:rPr lang="en-US" sz="4200" dirty="0"/>
                        <a:t>Clearly Occupational</a:t>
                      </a:r>
                    </a:p>
                  </a:txBody>
                  <a:tcPr/>
                </a:tc>
                <a:extLst>
                  <a:ext uri="{0D108BD9-81ED-4DB2-BD59-A6C34878D82A}">
                    <a16:rowId xmlns:a16="http://schemas.microsoft.com/office/drawing/2014/main" val="10002"/>
                  </a:ext>
                </a:extLst>
              </a:tr>
              <a:tr h="945606">
                <a:tc>
                  <a:txBody>
                    <a:bodyPr/>
                    <a:lstStyle/>
                    <a:p>
                      <a:pPr algn="ctr"/>
                      <a:r>
                        <a:rPr lang="en-US" sz="4200" dirty="0"/>
                        <a:t>D</a:t>
                      </a:r>
                    </a:p>
                  </a:txBody>
                  <a:tcPr/>
                </a:tc>
                <a:tc>
                  <a:txBody>
                    <a:bodyPr/>
                    <a:lstStyle/>
                    <a:p>
                      <a:r>
                        <a:rPr lang="en-US" sz="4200" dirty="0"/>
                        <a:t>Possibly</a:t>
                      </a:r>
                      <a:r>
                        <a:rPr lang="en-US" sz="4200" baseline="0" dirty="0"/>
                        <a:t> Occupational</a:t>
                      </a:r>
                      <a:endParaRPr lang="en-US" sz="4200" dirty="0"/>
                    </a:p>
                  </a:txBody>
                  <a:tcPr/>
                </a:tc>
                <a:extLst>
                  <a:ext uri="{0D108BD9-81ED-4DB2-BD59-A6C34878D82A}">
                    <a16:rowId xmlns:a16="http://schemas.microsoft.com/office/drawing/2014/main" val="10003"/>
                  </a:ext>
                </a:extLst>
              </a:tr>
              <a:tr h="945606">
                <a:tc>
                  <a:txBody>
                    <a:bodyPr/>
                    <a:lstStyle/>
                    <a:p>
                      <a:pPr algn="ctr"/>
                      <a:r>
                        <a:rPr lang="en-US" sz="4200" dirty="0"/>
                        <a:t>E</a:t>
                      </a:r>
                    </a:p>
                  </a:txBody>
                  <a:tcPr/>
                </a:tc>
                <a:tc>
                  <a:txBody>
                    <a:bodyPr/>
                    <a:lstStyle/>
                    <a:p>
                      <a:r>
                        <a:rPr lang="en-US" sz="4200" dirty="0"/>
                        <a:t>Non-Occupational</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823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Important to remember, CTE</a:t>
            </a:r>
          </a:p>
        </p:txBody>
      </p:sp>
      <p:sp>
        <p:nvSpPr>
          <p:cNvPr id="3" name="Content Placeholder 2"/>
          <p:cNvSpPr>
            <a:spLocks noGrp="1"/>
          </p:cNvSpPr>
          <p:nvPr>
            <p:ph idx="1"/>
          </p:nvPr>
        </p:nvSpPr>
        <p:spPr/>
        <p:txBody>
          <a:bodyPr/>
          <a:lstStyle/>
          <a:p>
            <a:pPr>
              <a:buFont typeface="Arial"/>
              <a:buChar char="•"/>
            </a:pPr>
            <a:r>
              <a:rPr lang="en-US" dirty="0"/>
              <a:t>May include </a:t>
            </a:r>
            <a:r>
              <a:rPr lang="en-US" sz="4800" dirty="0"/>
              <a:t>transfer </a:t>
            </a:r>
            <a:r>
              <a:rPr lang="en-US" dirty="0"/>
              <a:t>preparation</a:t>
            </a:r>
          </a:p>
          <a:p>
            <a:pPr>
              <a:buFont typeface="Arial"/>
              <a:buChar char="•"/>
            </a:pPr>
            <a:endParaRPr lang="en-US" sz="1800" dirty="0"/>
          </a:p>
          <a:p>
            <a:pPr lvl="1">
              <a:spcAft>
                <a:spcPts val="2400"/>
              </a:spcAft>
              <a:buFont typeface="Arial"/>
              <a:buChar char="•"/>
            </a:pPr>
            <a:r>
              <a:rPr lang="en-US" dirty="0"/>
              <a:t>Courses must count specifically toward a major after transfer</a:t>
            </a:r>
          </a:p>
          <a:p>
            <a:pPr lvl="1">
              <a:spcAft>
                <a:spcPts val="2400"/>
              </a:spcAft>
              <a:buFont typeface="Arial"/>
              <a:buChar char="•"/>
            </a:pPr>
            <a:r>
              <a:rPr lang="en-US" dirty="0"/>
              <a:t>Courses required in the lower division (associate degree) will not have to be repeated in the upper division</a:t>
            </a:r>
          </a:p>
          <a:p>
            <a:pPr lvl="1">
              <a:spcAft>
                <a:spcPts val="2400"/>
              </a:spcAft>
              <a:buFont typeface="Arial"/>
              <a:buChar char="•"/>
            </a:pPr>
            <a:r>
              <a:rPr lang="en-US" dirty="0"/>
              <a:t>The associate degree satisfies all lower-division major requirements</a:t>
            </a:r>
          </a:p>
          <a:p>
            <a:endParaRPr lang="en-US" dirty="0"/>
          </a:p>
        </p:txBody>
      </p:sp>
    </p:spTree>
    <p:extLst>
      <p:ext uri="{BB962C8B-B14F-4D97-AF65-F5344CB8AC3E}">
        <p14:creationId xmlns:p14="http://schemas.microsoft.com/office/powerpoint/2010/main" val="2969965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1200</Words>
  <Application>Microsoft Office PowerPoint</Application>
  <PresentationFormat>Widescreen</PresentationFormat>
  <Paragraphs>308</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American Typewriter</vt:lpstr>
      <vt:lpstr>Arial</vt:lpstr>
      <vt:lpstr>Calibri</vt:lpstr>
      <vt:lpstr>Cambria</vt:lpstr>
      <vt:lpstr>Ink Free</vt:lpstr>
      <vt:lpstr>Trebuchet MS</vt:lpstr>
      <vt:lpstr>Office Theme</vt:lpstr>
      <vt:lpstr>Development of New CTE Programs</vt:lpstr>
      <vt:lpstr>So you want to start a new program. . .</vt:lpstr>
      <vt:lpstr>Elements of a CTE program?</vt:lpstr>
      <vt:lpstr>First . . . </vt:lpstr>
      <vt:lpstr>CTE Associate Degrees and Certificates</vt:lpstr>
      <vt:lpstr>When is a Program or Class CTE?</vt:lpstr>
      <vt:lpstr>TOP Code Manual </vt:lpstr>
      <vt:lpstr>SAM Code</vt:lpstr>
      <vt:lpstr>Important to remember, CTE</vt:lpstr>
      <vt:lpstr>Credit or Non-Credit ?</vt:lpstr>
      <vt:lpstr>Non-Credit Courses</vt:lpstr>
      <vt:lpstr>Non-Credit – Course Categories</vt:lpstr>
      <vt:lpstr>Some Non Credit Considerations </vt:lpstr>
      <vt:lpstr>Consider these Elements of Non Credit</vt:lpstr>
      <vt:lpstr>(CDCP) Career Development College Prep  </vt:lpstr>
      <vt:lpstr>And, Non-Credit Doesn’t Require </vt:lpstr>
      <vt:lpstr>Ready, Set,………….</vt:lpstr>
      <vt:lpstr>Poor Planning Can Cause Major Delay</vt:lpstr>
      <vt:lpstr>PowerPoint Presentation</vt:lpstr>
      <vt:lpstr>New &amp; Substantive Revisions Require . . </vt:lpstr>
      <vt:lpstr>Other LMI</vt:lpstr>
      <vt:lpstr>Must Submit to CO</vt:lpstr>
      <vt:lpstr>Program Narrative, includes . . .</vt:lpstr>
      <vt:lpstr>Program Narrative, includes . . .</vt:lpstr>
      <vt:lpstr>Program Narrative, includes . . .</vt:lpstr>
      <vt:lpstr>Program Narrative, includes . . .</vt:lpstr>
      <vt:lpstr>Program Narrative, includes . . .</vt:lpstr>
      <vt:lpstr>Program Narrative, includes . . .</vt:lpstr>
      <vt:lpstr>Program Narrative, includes . . .</vt:lpstr>
      <vt:lpstr>Program Narrative, includes . . .</vt:lpstr>
      <vt:lpstr>PowerPoint Presentation</vt:lpstr>
      <vt:lpstr>Non-Credit CDCP Program</vt:lpstr>
      <vt:lpstr>Non-Credit CDCP Program</vt:lpstr>
      <vt:lpstr>Non-Credit CDCP Program</vt:lpstr>
      <vt:lpstr>Program Approvals – Best Advice</vt:lpstr>
      <vt:lpstr>Program Approvals – Best Advice</vt:lpstr>
      <vt:lpstr>Program Approvals – Best Advice</vt:lpstr>
      <vt:lpstr>Questions?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New CTE Programs</dc:title>
  <dc:creator>Dianna Chiabotti</dc:creator>
  <cp:lastModifiedBy>Jed</cp:lastModifiedBy>
  <cp:revision>46</cp:revision>
  <dcterms:created xsi:type="dcterms:W3CDTF">2018-06-20T16:16:47Z</dcterms:created>
  <dcterms:modified xsi:type="dcterms:W3CDTF">2019-07-08T16:09:50Z</dcterms:modified>
</cp:coreProperties>
</file>